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8" r:id="rId1"/>
  </p:sldMasterIdLst>
  <p:notesMasterIdLst>
    <p:notesMasterId r:id="rId25"/>
  </p:notesMasterIdLst>
  <p:sldIdLst>
    <p:sldId id="256" r:id="rId2"/>
    <p:sldId id="259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7" r:id="rId21"/>
    <p:sldId id="279" r:id="rId22"/>
    <p:sldId id="280" r:id="rId23"/>
    <p:sldId id="281" r:id="rId24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F6125-DB06-4DF2-BB76-CFED88CA5575}" type="datetimeFigureOut">
              <a:rPr lang="sl-SI" smtClean="0"/>
              <a:t>17. 10. 2023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9DE03-268F-4D6B-9E61-1E6C9346CE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5543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dirty="0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50B7-F5B7-4B58-B34A-BDB50FE1FBAD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2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6238-B96A-4E34-A5D9-6A0E6E98C58F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6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12A1-3EAC-4FD0-83DD-28541E2C6DBC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7353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6C17-3BE1-4300-A897-28A173F3C28F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40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29C5-40D4-4A53-9343-555C6152BC5C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8567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274A-5614-4708-A888-89CFF86AA1D9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4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64DE-7990-4C82-8EC6-BCF1DD7C015D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DB2-E2FD-4456-9542-B9BF89BFCB7E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5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DEEF-0A05-4B67-9B15-E6F519E83FE0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0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A313-BDC1-4EC0-8A4E-970AAA434BE5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6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5FC4-B766-4FFF-903D-E06D8AF9C8C8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2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5AA9-F600-4FFA-A075-63E83B03E58B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8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F928-3E1F-4912-B87F-54C05C6026FD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1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6AC3-6A89-4300-A666-800A882DE185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2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A5B4-1EFF-400F-84C1-BAB735E845A3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9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C214-F5DC-40BF-A101-3F6A92B4FE40}" type="datetime1">
              <a:rPr lang="en-US" smtClean="0"/>
              <a:t>10/17/2023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6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FA20F-702E-49F8-8129-7F6CCE0F4978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E4E6DC-117C-360F-00AC-9CF706C3C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Predlog Uredbe o gradbenih odpadkih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1D62641-9AF6-E63E-18B6-6AE98702D4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Brigita Šarc, Dinos d.o.o.</a:t>
            </a:r>
          </a:p>
        </p:txBody>
      </p:sp>
    </p:spTree>
    <p:extLst>
      <p:ext uri="{BB962C8B-B14F-4D97-AF65-F5344CB8AC3E}">
        <p14:creationId xmlns:p14="http://schemas.microsoft.com/office/powerpoint/2010/main" val="358136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Predlog Uredbe – PRILOGE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5579"/>
            <a:ext cx="8596668" cy="4195784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sl-SI" sz="2200" dirty="0">
                <a:solidFill>
                  <a:schemeClr val="accent1">
                    <a:lumMod val="50000"/>
                  </a:schemeClr>
                </a:solidFill>
              </a:rPr>
              <a:t>Uredba vsebuje še sledeče priloge: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Vrste odpadkov mineralnega izvora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Parametri onesnaženosti za odpadke mineralnega izvora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Vgradnja nadomestnih gradbenih materialov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Pogostost izvajanja preverjanja predelave odpadkov mineralnega izvora v nadomestni gradbeni material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Dovoljena preseganja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Obrazec dobavnice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Obrazec naslovnega lista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Dodatne zahteve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Izjava o skladnosti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Največje količine gradbenih odpadkov na gradbišču</a:t>
            </a:r>
          </a:p>
          <a:p>
            <a:pPr marL="0" indent="0">
              <a:buClr>
                <a:srgbClr val="0070C0"/>
              </a:buClr>
              <a:buNone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C82FBF8-7C60-A2FD-5295-03A57249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5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Predlog Uredbe – Ravnanje z izkopi in gradbenimi odpadki na gradbišču</a:t>
            </a: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5637"/>
            <a:ext cx="8596668" cy="4387442"/>
          </a:xfrm>
        </p:spPr>
        <p:txBody>
          <a:bodyPr>
            <a:normAutofit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Splošne pogoje ravnanja z zemeljskim izkopom in odvzetimi naplavinami na gradbišču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Obveznosti investitorja in izvajalca gradnje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Izdelavo Načrta gospodarjenja z gradbenimi odpadki, njegovo dopolnjevanje in posodabljanje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Obveznost oddaja gradbenih odpadkov zbiralcu in/ali predelovalcu gradbenih odpadkov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Evidenco o nastajanju odpadkov na gradbišču in ravnanju z njimi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Izjeme – Priloga: Največje količine gradbenih odpadkov na gradbišču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Obdelavo gradbenih odpadkov na gradbišču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Poročilo o nastalih gradbenih odpadkih in ravnanju z njimi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226A4452-8F33-AADB-1C9E-13AEB8567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4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100" dirty="0">
                <a:solidFill>
                  <a:schemeClr val="accent2">
                    <a:lumMod val="75000"/>
                  </a:schemeClr>
                </a:solidFill>
              </a:rPr>
              <a:t>Predlog Uredbe – Vzorčenje in analiza na kraju predvidenega zemeljskega izkopa ali predvidenega odvzema naplavine - in situ vzorčenje in analiza tal</a:t>
            </a:r>
            <a:br>
              <a:rPr lang="sl-SI" sz="3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5637"/>
            <a:ext cx="8596668" cy="4387442"/>
          </a:xfrm>
        </p:spPr>
        <p:txBody>
          <a:bodyPr>
            <a:normAutofit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Zahteve za „in situ“ vzorčenje in analizo tal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Vrednotenje rezultatov „in situ“ analize tal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Razvrstitev zemeljskega izkopa ali odvzete naplavine v razred onesnaženosti  -  povezava s posameznimi preglednicami iz priloge „Parametri onesnaženosti za odpadke mineralnega izvora“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Dokumentacija – hramba vse dokumentacije najmanj pet let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Začasno skladiščenje – „in situ“ neobdelanega zemeljskega izkopa ali neobdelane odvzete naplavine </a:t>
            </a: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27200FF-F577-A9E4-71B7-B737DD2F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2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100" dirty="0">
                <a:solidFill>
                  <a:schemeClr val="accent2">
                    <a:lumMod val="75000"/>
                  </a:schemeClr>
                </a:solidFill>
              </a:rPr>
              <a:t>Predlog Uredbe – Zahteve za ločeno zbiranje, prevažanje in oddajo odpadkov mineralnega izvora v obdelavo</a:t>
            </a:r>
            <a:br>
              <a:rPr lang="sl-SI" sz="16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3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5637"/>
            <a:ext cx="8596668" cy="4387442"/>
          </a:xfrm>
        </p:spPr>
        <p:txBody>
          <a:bodyPr>
            <a:normAutofit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Ločeno zbiranje, prevažanje in oddaja odpadkov mineralnega izvora v obdelavo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Za odpadke mineralnega izvora iz Priloge 1 uredbe se mora zagotoviti ločeno zbiranje in prevažanje ter oddajo izvajalcu obdelave zaradi njihove nadaljnje predelave ali jih sam predelati na kraju nastanka.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Zahteva iz prejšnjega odstavka ne velja za zemeljski izkop in odvzeto naplavino, če ju povzročitelj odpadkov ali imetnik odpadkov brez škodljivih vplivov za okolje zagotovo uporabi na kraju njihovega</a:t>
            </a: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088BE7C-4226-20C1-B88D-6678AD68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9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687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l-SI" sz="3100" dirty="0">
                <a:solidFill>
                  <a:schemeClr val="accent2">
                    <a:lumMod val="75000"/>
                  </a:schemeClr>
                </a:solidFill>
              </a:rPr>
              <a:t>Predlog Uredbe – Predelava odpadkov mineralnega izvora </a:t>
            </a:r>
            <a:br>
              <a:rPr lang="sl-SI" sz="16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3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5637"/>
            <a:ext cx="8596668" cy="4387442"/>
          </a:xfrm>
        </p:spPr>
        <p:txBody>
          <a:bodyPr>
            <a:normAutofit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Zahteve za predelavo odpadkov mineralnega izvora 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Prevzem odpadkov mineralnega izvora 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Preverjanje predelave odpadkov mineralnega izvora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Certifikat o skladnosti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Lastno preverjanje predelave odpadkov mineralnega izvora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Zunanje preverjanje predelave odpadkov mineralnega izvora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Razvrstitev v razred onesnaženosti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Hramba dokumentacije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Ukrepi v primeru pomanjkljivosti, ugotovljenih pri zunanjem preverjanju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Dajanje na trg</a:t>
            </a: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EEC3323-F671-2B98-09B9-76A88600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84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687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l-SI" sz="3100" dirty="0">
                <a:solidFill>
                  <a:schemeClr val="accent2">
                    <a:lumMod val="75000"/>
                  </a:schemeClr>
                </a:solidFill>
              </a:rPr>
              <a:t>Predlog Uredbe – Uporaba nadomestnih gradbenih materialov za vgradnjo v gradbene inženirske objekte</a:t>
            </a:r>
            <a:br>
              <a:rPr lang="sl-SI" sz="3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5637"/>
            <a:ext cx="8596668" cy="4387442"/>
          </a:xfrm>
        </p:spPr>
        <p:txBody>
          <a:bodyPr>
            <a:normAutofit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Zahteve za vgradnjo nadomestnih gradbenih materialov v gradbene inženirske objekte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Omejitev glede vgradnje nadometnih gradbenih materialov v gradbene inženirske objekte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Izjeme glede vgradnje nadometnih gradbenih materialov v gradbene inženirske objekte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Obveščanje inšpektorata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Potrdilo o dostavi</a:t>
            </a: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848E9D2-F36A-8481-2FC7-F48F3FB7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2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687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l-SI" sz="3100" dirty="0">
                <a:solidFill>
                  <a:schemeClr val="accent2">
                    <a:lumMod val="75000"/>
                  </a:schemeClr>
                </a:solidFill>
              </a:rPr>
              <a:t>Predlog Uredbe – Uporaba odpadkov mineralnega izvora za zasipavanje izkopov</a:t>
            </a:r>
            <a:br>
              <a:rPr lang="sl-SI" sz="3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5637"/>
            <a:ext cx="8596668" cy="4387442"/>
          </a:xfrm>
        </p:spPr>
        <p:txBody>
          <a:bodyPr>
            <a:normAutofit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Splošne zahteve za zasipavanje izkopov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Opredelitev tveganja za degradacijo tal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Zahteve za uporabo zemeljskega izkopa in odvzete naplavine za zasipavanje izkopov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Zahteve za upoštevanje ekosistemskih storitev tal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Omejitve v zvezi z vsebnostjo organskega ogljika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Dodatne zahteve za zasipavanje izkopov zaradi vzpostavitve površinskega in spodnjega dela tal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Dodatne zahteve za zasipavanje izkopov zaradi vzpostavitve matične podlage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Dodatne zahteve za zasipavanje izkopov na območju izkoriščanja mineralnih surovin v odprtih kopih </a:t>
            </a: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E025039F-2EF3-DCB0-5D2B-C7D4B7025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5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687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l-SI" sz="3100" dirty="0">
                <a:solidFill>
                  <a:schemeClr val="accent2">
                    <a:lumMod val="75000"/>
                  </a:schemeClr>
                </a:solidFill>
              </a:rPr>
              <a:t>Predlog Uredbe – Stranski proizvodi in prenehanje statusa odpadka</a:t>
            </a:r>
            <a:br>
              <a:rPr lang="sl-SI" sz="3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5637"/>
            <a:ext cx="8596668" cy="4387442"/>
          </a:xfrm>
        </p:spPr>
        <p:txBody>
          <a:bodyPr>
            <a:normAutofit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Merila za stranski proizvod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Merila za prenehanje statusa odpadka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Izjava o skladnosti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Sistem vodenja kakovosti predelave odpadkov mineralnega izvora</a:t>
            </a: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B31D4E13-BB8E-9DE5-99DF-E0A11D232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5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687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l-SI" sz="3100" dirty="0">
                <a:solidFill>
                  <a:schemeClr val="accent2">
                    <a:lumMod val="75000"/>
                  </a:schemeClr>
                </a:solidFill>
              </a:rPr>
              <a:t>Predlog Uredbe – Postopki analiziranja odpadkov mineralnega izvora</a:t>
            </a:r>
            <a:br>
              <a:rPr lang="sl-SI" sz="3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5637"/>
            <a:ext cx="8596668" cy="4387442"/>
          </a:xfrm>
        </p:spPr>
        <p:txBody>
          <a:bodyPr>
            <a:normAutofit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Vzorčevanje</a:t>
            </a: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in priprava vzorca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Analiza vzorcev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Vrednotenje rezultatov analize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Dokumentacija </a:t>
            </a: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5B16A2B-8E4B-0E04-9857-CF692B54D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1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6874"/>
            <a:ext cx="8596668" cy="1320800"/>
          </a:xfrm>
        </p:spPr>
        <p:txBody>
          <a:bodyPr>
            <a:normAutofit/>
          </a:bodyPr>
          <a:lstStyle/>
          <a:p>
            <a:r>
              <a:rPr lang="sl-SI" sz="3100" dirty="0">
                <a:solidFill>
                  <a:schemeClr val="accent2">
                    <a:lumMod val="75000"/>
                  </a:schemeClr>
                </a:solidFill>
              </a:rPr>
              <a:t>Predlog Uredbe – Upravni postopki</a:t>
            </a: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21079"/>
            <a:ext cx="8596668" cy="4544037"/>
          </a:xfrm>
        </p:spPr>
        <p:txBody>
          <a:bodyPr>
            <a:normAutofit fontScale="92500" lnSpcReduction="10000"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Okoljevarstveno dovoljenje za predelavo odpadkov mineralnega izvora: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Za pripravo za ponovno uporabo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Za predelavo v nadomestne gradbene materiale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Za predelavo v materiale za zapolnjevanje izkopov</a:t>
            </a:r>
          </a:p>
          <a:p>
            <a:pPr marL="457200" lvl="1" indent="0" hangingPunct="0">
              <a:buClrTx/>
              <a:buSzPct val="100000"/>
              <a:buNone/>
            </a:pPr>
            <a:r>
              <a:rPr lang="sl-SI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vedno po postopku R5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Okoljevarstveno dovoljenje za vgradnjo v gradbeni inženirski objekt: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Investitor za vgradnjo nadomestnega gradbenega materiala - OVD po postopku R5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Izjeme, kdaj OVD ni potreben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Okoljevarstveno dovoljenje za zasipavanje izkopov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OVD po postopku R5 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Izjeme, kdaj OVD ni potreben</a:t>
            </a:r>
          </a:p>
          <a:p>
            <a:pPr marL="342900" lvl="1" indent="-342900"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Evidenca o vgradnji v gradbeni inženirski objekt in zasipavanju izkopov</a:t>
            </a:r>
          </a:p>
          <a:p>
            <a:pPr lvl="1" hangingPunct="0">
              <a:buClrTx/>
              <a:buSzPct val="100000"/>
              <a:buFont typeface="Wingdings" panose="05000000000000000000" pitchFamily="2" charset="2"/>
              <a:buChar char="ü"/>
            </a:pPr>
            <a:endParaRPr lang="sl-SI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7E95F01-A722-B334-F17D-76A0AAF6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7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BCF96B-AD87-B882-B8F2-C8079C6D3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UVOD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B4FC578-0488-CEA2-DD81-2B4D0C179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Direktiva o odpadkih določa sledeči cilj za gradbene odpadke: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dirty="0"/>
              <a:t>do leta 2020 se priprava za ponovno uporabo, recikliranje in materialna predelava, vključno z zasipanjem z uporabo odpadkov za nadomestitev drugih materialov, nenevarnih gradbenih odpadkov in odpadkov pri rušenju objektov, z izjemo naravno prisotnega materiala, opredeljenega v kategoriji 17 05 04 v seznamu odpadkov, povečajo na najmanj 70 % skupne teže;</a:t>
            </a:r>
          </a:p>
          <a:p>
            <a:pPr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Zadnji podatki za Slovenijo(za leto 2021) za gradbene odpadke (GO):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dirty="0"/>
              <a:t>nastale količine: </a:t>
            </a:r>
            <a:r>
              <a:rPr lang="sl-SI" b="1" dirty="0"/>
              <a:t>6.036.738 ton, 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dirty="0"/>
              <a:t>nastale količine zemeljskih izkopov (17 05 03*, 17 05 04, 17 05 05*, 17 05 06): </a:t>
            </a:r>
            <a:r>
              <a:rPr lang="sl-SI" b="1" dirty="0"/>
              <a:t>4.676.628 ton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dirty="0"/>
              <a:t>nastale količine ostalih GO: </a:t>
            </a:r>
            <a:r>
              <a:rPr lang="sl-SI" b="1" dirty="0"/>
              <a:t>1.360.110 ton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E27ADAE-516F-D485-603E-532A2A7E6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3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687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l-SI" sz="3100" dirty="0">
                <a:solidFill>
                  <a:schemeClr val="accent2">
                    <a:lumMod val="75000"/>
                  </a:schemeClr>
                </a:solidFill>
              </a:rPr>
              <a:t>Predlog Uredbe – Veljavnost</a:t>
            </a:r>
            <a:br>
              <a:rPr lang="sl-SI" sz="3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77674"/>
            <a:ext cx="8596668" cy="4387442"/>
          </a:xfrm>
        </p:spPr>
        <p:txBody>
          <a:bodyPr>
            <a:normAutofit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Prenehanje veljavnosti:</a:t>
            </a:r>
          </a:p>
          <a:p>
            <a:pPr lvl="1" hangingPunct="0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Uredba o ravnanju z odpadki, ki nastanejo pri gradbenih delih (Uradni  list RS, št. 34/08 in 44/22 – ZVO-2) in</a:t>
            </a:r>
          </a:p>
          <a:p>
            <a:pPr lvl="1" hangingPunct="0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Uredba o obremenjevanju tal z vnašanjem odpadkov (Uradni list RS, št. 34/08, 61/11 in 44/22 – ZVO-2)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Začetek veljavnosti novega predpisa: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Petnajsti dan po objavi v Uradnem listu</a:t>
            </a:r>
            <a:endParaRPr lang="sl-SI" sz="1800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 hangingPunct="0">
              <a:buClrTx/>
              <a:buSzPct val="100000"/>
              <a:buFont typeface="Wingdings" panose="05000000000000000000" pitchFamily="2" charset="2"/>
              <a:buChar char="ü"/>
            </a:pPr>
            <a:endParaRPr lang="sl-SI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64B6BD2-E3F8-39CE-52C3-AA624394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5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7E734F-5C04-785B-16D2-1DA97F8BE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Novosti glede Uredbe o odpadkih in izdelave evidenčnih listov v letu 2024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7E63909-1875-61A4-891E-116DC5DE7B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4B8065A-6DCF-CF5A-8945-C6D30D963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95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687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l-SI" sz="3100" dirty="0">
                <a:solidFill>
                  <a:schemeClr val="accent2">
                    <a:lumMod val="75000"/>
                  </a:schemeClr>
                </a:solidFill>
              </a:rPr>
              <a:t>Evidenčni listi v letu 2024 – Sprememba Uredbe o odpadkih </a:t>
            </a:r>
            <a:br>
              <a:rPr lang="sl-SI" sz="3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77674"/>
            <a:ext cx="8596668" cy="4387442"/>
          </a:xfrm>
        </p:spPr>
        <p:txBody>
          <a:bodyPr>
            <a:normAutofit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Uredba o spremembah in dopolnitvah Uredbe o odpadkih – predlog naj bi določila sledeče:</a:t>
            </a:r>
          </a:p>
          <a:p>
            <a:pPr lvl="1" hangingPunct="0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Odločba o vpisu v evidenco prevoznikov odpadkov</a:t>
            </a:r>
          </a:p>
          <a:p>
            <a:pPr lvl="2" hangingPunct="0"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Spreminja se tretji odstavek 46. člena in sicer tako, da se bo v evidenco prevoznikov odpadkov lahko vpisal samo tisti, ki je registriran v RS</a:t>
            </a:r>
          </a:p>
          <a:p>
            <a:pPr lvl="1" hangingPunct="0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Trgovec in posrednik, ki imata odpadke v fizični posesti</a:t>
            </a:r>
          </a:p>
          <a:p>
            <a:pPr lvl="2" hangingPunct="0"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Členi se začnejo uporabljati 01. januarja 2026</a:t>
            </a:r>
          </a:p>
          <a:p>
            <a:pPr lvl="2" hangingPunct="0"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Vloge se lahko začnejo vlagati: 01. decembra 2025</a:t>
            </a:r>
          </a:p>
          <a:p>
            <a:pPr lvl="1" hangingPunct="0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Evidenčni listi</a:t>
            </a:r>
          </a:p>
          <a:p>
            <a:pPr lvl="2" hangingPunct="0"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25. in 26. člen te uredbe se začneta uporabljati 1. januarja 2026.</a:t>
            </a:r>
          </a:p>
          <a:p>
            <a:pPr marL="457200" lvl="1" indent="0" hangingPunct="0">
              <a:buClrTx/>
              <a:buSzPct val="100000"/>
              <a:buNone/>
            </a:pPr>
            <a:endParaRPr lang="sl-SI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buClrTx/>
              <a:buSzPct val="100000"/>
              <a:buFont typeface="Wingdings 3" panose="05040102010807070707" pitchFamily="18" charset="2"/>
              <a:buChar char="¨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87E5C46-2077-007B-7C63-1C781CDBE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0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687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l-SI" sz="3100" dirty="0">
                <a:solidFill>
                  <a:schemeClr val="accent2">
                    <a:lumMod val="75000"/>
                  </a:schemeClr>
                </a:solidFill>
              </a:rPr>
              <a:t>Evidenčni listi v letu 2024 – Spremembe v IS ODPADKI</a:t>
            </a:r>
            <a:br>
              <a:rPr lang="sl-SI" sz="3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2356"/>
            <a:ext cx="8596668" cy="4907560"/>
          </a:xfrm>
        </p:spPr>
        <p:txBody>
          <a:bodyPr>
            <a:normAutofit fontScale="62500" lnSpcReduction="20000"/>
          </a:bodyPr>
          <a:lstStyle/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9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 1.1.2024 </a:t>
            </a:r>
            <a:r>
              <a:rPr lang="sl-SI" sz="2900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ne bo več mogoče potrditi oziroma izdelati evidenčnega lista v imenu izvirnega povzročitelja</a:t>
            </a:r>
            <a:r>
              <a:rPr lang="sl-SI" sz="29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ki ima hkrati:</a:t>
            </a:r>
          </a:p>
          <a:p>
            <a:pPr lvl="1" hangingPunct="0">
              <a:buClrTx/>
              <a:buSzPct val="102000"/>
              <a:buFont typeface="Wingdings 3" panose="05040102010807070707" pitchFamily="18" charset="2"/>
              <a:buChar char="¨"/>
            </a:pPr>
            <a:r>
              <a:rPr lang="sl-SI" sz="2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status »ZBIRALEC« ali »PREDELOVALEC« / »ODSTRANJEVALEC«, četudi ste prepričani, da je odpadek nastal iz njegove dejavnosti, ki ni dejavnost zbiranja ali predelave oziroma odstranjevanja.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9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 EVL je dodano novo polje z nazivom »PRO«, ki ga je treba obvezno izpolniti za določene vrste odpadkov, in sicer: 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2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za odpadke 20 02 03 je treba v primeru, da gre:</a:t>
            </a:r>
          </a:p>
          <a:p>
            <a:pPr lvl="2" hangingPunct="0"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sz="25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za odpadne nagrobne sveče, v polju »PRO« s spustnega seznama izbrati vrednost »Sveče«, v polju »SHEMA« pa načrt ravnanja z odpadnimi nagrobnimi svečami. </a:t>
            </a:r>
          </a:p>
          <a:p>
            <a:pPr lvl="2" hangingPunct="0"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sz="25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za druge odpadke s številko 20 02 03 pa morata polji »PRO« in »SHEMA« ostati prazni. </a:t>
            </a:r>
          </a:p>
          <a:p>
            <a:pPr lvl="1" hangingPunct="0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2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za odpadke 16 01 04* - Izrabljena vozila je treba:</a:t>
            </a:r>
          </a:p>
          <a:p>
            <a:pPr lvl="2" hangingPunct="0"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sz="25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 polju »PRO« izbrati kategorijo vozila (»IV: M1, N1, L2e« ali »IV: druge kategorije«). Če je v polju »PRO« izbrana vrednost »IV: M1, N1, L2e«, je treba v polju »SHEMA« s spustnega seznama izbrati načrt oz. skupni načrt. </a:t>
            </a:r>
          </a:p>
          <a:p>
            <a:pPr lvl="2" hangingPunct="0"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sz="25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če je v polju »PRO« izbrana vrednost »IV: druge kategorije«, mora polje »SHEMA« ostati prazno. </a:t>
            </a:r>
            <a:endParaRPr lang="sl-SI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hangingPunct="0">
              <a:buClrTx/>
              <a:buSzPct val="100000"/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76F7A66-585D-DE3D-835C-92EF2C7C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2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88E388-FDDE-9347-713C-EDFC9125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Kaj trenutno urejuje to področje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CE6CE74-3123-E1E4-682B-736FC35E7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1355"/>
            <a:ext cx="8596668" cy="479011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Program ravnanja z odpadki in Program preprečevanja odpadkov (april 2022) glede gradbenih odpadkov: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dirty="0"/>
              <a:t>Ugotovitve glede gradbenih odpadkov: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sl-SI" dirty="0"/>
              <a:t>med nastalimi odpadki v Sloveniji so to po količini največja skupina odpadkov.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sl-SI" dirty="0"/>
              <a:t>količina odpadkov iz dejavnosti gradbeništva se je v obdobju 2002–2019 vseskozi povečevala.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dirty="0"/>
              <a:t>Ukrepi: 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sl-SI" dirty="0"/>
              <a:t>Sistemska ureditev uporabe gradbenih odpadkov z določitvijo meril in kriterijev za kakovost recikliranih gradbenih odpadkov glede na namen in način njihove uporabe (tudi prenehanje statusa odpadka).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sl-SI" dirty="0"/>
              <a:t>Določitev meril za odlaganje zemeljskih izkopov in pogojev za odlagališča zemeljskih izkopov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sl-SI" dirty="0"/>
              <a:t>Določitev preglednejšega razvrščanja zemeljskega izkopa glede na vsebnost onesnaževal in vsebnost onesnaževal v </a:t>
            </a:r>
            <a:r>
              <a:rPr lang="sl-SI" dirty="0" err="1"/>
              <a:t>izlužku</a:t>
            </a:r>
            <a:r>
              <a:rPr lang="sl-SI" dirty="0"/>
              <a:t> ter jasneje opredeliti možno uporabo zemeljskega izkopa glede na njegovo razvrstitev v posamezni razred kakovosti. Podrobnejši pregled postopkov, povezanih s pripravo in uporabo umetno pripravljene zemljine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Uredba o ravnanju z odpadki, ki nastanejo pri gradbenih delih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Uredba o obremenjevanju tal z vnašanjem odpadkov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84E492E5-BFA4-1BBB-0951-96107C7E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6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Predlog Uredbe – VSEBINA in NAMEN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0545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Naslov: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Uredba o gradbenih odpadkih in odpadkih iz odstranitve objektov, o določitvi meril za stranske proizvode in prenehanje statusa odpadka za predelane odpadke mineralnega izvora, ter o njihovi uporabi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Uredbo bo določala: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Obvezno ravnanje z gradbenimi odpadki in odpadki iz odstranitve objektov;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Obveznost ločenega zbiranja za odpadke mineralnega izvora; 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Pogoje uporabe nadomestnih gradbenih materialov mineralnega izvora za vgradnjo v gradbene inženirske objekte;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Pogoje uporabe odpadkov mineralnega izvora za zasipanje izkopov;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Postopke vzorčenja in analiziranja odpadkov mineralnega izvora;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Merila za izpolnjevanje pogojev, pri katerih se odpadek mineralnega izvora šteje za stranski proizvod ali mu preneha status odpadka.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8E544503-247D-BD18-31D7-8158AF3F3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8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Predlog Uredbe – POJMI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Nekaj pojmov, ki so novost :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dajanje nadomestnih gradbenih materialov na trg;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nadomestni gradbeni material;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odpadki mineralnega izvora; 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priprava odpadkov mineralnega izvora za ponovno uporabo - samo odpadke z oznako 17 01 01, 17 01 02, 17 01 03 in 17 05 08; 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proizvajalec nadomestnega gradbenega materiala;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recikliranje odpadkov mineralnega izvora;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povzročitelj gradbenih odpadkov</a:t>
            </a:r>
          </a:p>
          <a:p>
            <a:pPr marL="457200" lvl="1" indent="0">
              <a:buClrTx/>
              <a:buSzPct val="100000"/>
              <a:buNone/>
            </a:pPr>
            <a:endParaRPr lang="sl-SI" sz="1600" dirty="0"/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endParaRPr lang="sl-SI" dirty="0"/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7624B2B-E8CF-11F3-F685-FB3FB0DB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0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Predlog Uredbe – UPORABA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Uredba se uporablja: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za gradbene odpadke iz skupine s številko 17 v zvezi z ravnanjem z odpadki na gradbišču;</a:t>
            </a:r>
            <a:endParaRPr lang="sl-SI" sz="2000" dirty="0"/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za odpadke mineralnega izvora določa:</a:t>
            </a:r>
          </a:p>
          <a:p>
            <a:pPr marL="1028700" lvl="1" algn="just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dirty="0"/>
              <a:t>obveznost ločenega zbiranja,</a:t>
            </a:r>
          </a:p>
          <a:p>
            <a:pPr marL="1028700" lvl="1" algn="just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dirty="0"/>
              <a:t>zahteve za predelavo,</a:t>
            </a:r>
          </a:p>
          <a:p>
            <a:pPr marL="1028700" lvl="1" algn="just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dirty="0"/>
              <a:t>pogoje uporabe nadomestnih gradbenih materialov za vgradnjo v gradbene inženirske objekte, </a:t>
            </a:r>
          </a:p>
          <a:p>
            <a:pPr marL="1028700" lvl="1" algn="just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dirty="0"/>
              <a:t>pogoje uporabe teh odpadkov za zasipanje izkopov, in </a:t>
            </a:r>
          </a:p>
          <a:p>
            <a:pPr marL="1028700" lvl="1" algn="just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Symbol" panose="05050102010706020507" pitchFamily="18" charset="2"/>
              <a:buChar char="Þ"/>
            </a:pPr>
            <a:r>
              <a:rPr lang="sl-SI" dirty="0"/>
              <a:t>merila za izpolnjevanje pogojev, pri katerih odpadku mineralnega izvora preneha status odpadka.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/>
              <a:t>določa merila za izpolnjevanje pogojev, pri katerih material mineralnega izvora šteje za stranski proizvod.</a:t>
            </a:r>
          </a:p>
          <a:p>
            <a:pPr lvl="1">
              <a:buClr>
                <a:schemeClr val="tx1"/>
              </a:buClr>
              <a:buSzPct val="100000"/>
              <a:buFont typeface="Wingdings 3" panose="05040102010807070707" pitchFamily="18" charset="2"/>
              <a:buChar char="¨"/>
            </a:pPr>
            <a:endParaRPr lang="sl-SI" dirty="0"/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A8FA54C-E9AD-C3B3-7B2E-751B563B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6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Predlog Uredbe – (NE)UPORABA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Določbe te uredbe se ne uporablja za: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odpadke, ki pri gradbenih delih ne nastanejo neposredno kot posledica postopkov izvajanja gradnje,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odvzete naplavine v obsegu, določenim s koncesijskim aktom,</a:t>
            </a:r>
            <a:endParaRPr lang="sl-SI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zemeljski izkop, ki nastaja na območju pridobivanja mineralnih surovin in</a:t>
            </a:r>
            <a:endParaRPr lang="sl-SI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odpadke mineralnega izvora, odvzete naplavine in zemeljski izkop, ki so tako onesnaženi z nevarnimi snovmi, da se uvrščajo med nevarne odpadke.</a:t>
            </a:r>
            <a:endParaRPr lang="sl-SI" dirty="0"/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C219DB9-6B1D-E314-4840-B6287596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0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2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Predlog Uredbe – UPORABA - izjeme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Določbe te uredbe, ki se nanašajo: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 zemeljski izkop ali odvzeto naplavino, </a:t>
            </a:r>
            <a:r>
              <a:rPr lang="sl-SI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 ne uporabljajo </a:t>
            </a:r>
            <a:r>
              <a:rPr lang="sl-SI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 izkopani material na kopnem ali pri poglabljanju dna z bagranjem, v katerem je več kot 50 volumskih odstotkov mineralnih nečistoč             </a:t>
            </a:r>
            <a:r>
              <a:rPr lang="sl-SI" sz="1800" dirty="0">
                <a:cs typeface="Times New Roman" panose="02020603050405020304" pitchFamily="18" charset="0"/>
              </a:rPr>
              <a:t>mešanica odpadkov.</a:t>
            </a: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 ravnanje z zemeljskim izkopom ali odvzeto naplavino, </a:t>
            </a:r>
            <a:r>
              <a:rPr lang="sl-SI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 uporabljajo </a:t>
            </a:r>
            <a:r>
              <a:rPr lang="sl-SI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 glede na vrednost masnega deleža organskih materialov biološkega izvora v zemeljskem izkopu ali v odvzeti naplavini,</a:t>
            </a:r>
            <a:endParaRPr lang="sl-SI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Tx/>
              <a:buSzPct val="100000"/>
              <a:buFont typeface="Wingdings 3" panose="05040102010807070707" pitchFamily="18" charset="2"/>
              <a:buChar char="¨"/>
            </a:pPr>
            <a:r>
              <a:rPr lang="sl-SI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 ravnanju z gradbenimi odpadki, ki vsebujejo azbest, je treba upoštevati tud</a:t>
            </a:r>
            <a:r>
              <a:rPr lang="sl-SI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i: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sl-SI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določbe predpisa o ravnanju z odpadki, ki vsebujejo azbest, in 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sl-SI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predpisa o pogojih, pod katerimi se lahko pri rekonstrukciji ali odstranitvi objektov in pri vzdrževalnih delih na objektih, instalacijah ali napravah odstranjujejo materiali, ki vsebujejo azbest</a:t>
            </a:r>
            <a:endParaRPr lang="sl-SI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4" name="Puščica: desno 3">
            <a:extLst>
              <a:ext uri="{FF2B5EF4-FFF2-40B4-BE49-F238E27FC236}">
                <a16:creationId xmlns:a16="http://schemas.microsoft.com/office/drawing/2014/main" id="{24112AD8-E3EF-7E15-A76B-7EDCB49807C0}"/>
              </a:ext>
            </a:extLst>
          </p:cNvPr>
          <p:cNvSpPr/>
          <p:nvPr/>
        </p:nvSpPr>
        <p:spPr>
          <a:xfrm>
            <a:off x="5877063" y="3129093"/>
            <a:ext cx="437874" cy="192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05CF0D1-1F2C-2029-7C17-FDE3719E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1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599CDB-BA08-8E8B-35EC-D017962F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Predlog Uredbe – SKLOPI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16DC63-AC5A-9ED8-88B8-019DF138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17999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Uredba vsebuje še sledeče vsebinske sklope: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  <a:t>Ravnanje z izkopi in gradbenimi odpadki na gradbišču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  <a:t>Vzorčenje in analiza na kraju predvidenega zemeljskega izkopa ali predvidenega odvzema naplavine - in situ vzorčenje in analiza tal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  <a:t>Zahteve za ločeno zbiranje, prevažanje in oddajo odpadkov mineralnega izvora v obdelavo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  <a:t>Predelava odpadkov mineralnega izvora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  <a:t>Uporaba nadomestnih gradbenih materialov za vgradnjo v gradbene inženirske objekte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  <a:t>Uporaba odpadkov mineralnega izvora za zasipanje izkopov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  <a:t>Stranski proizvod in prenehanje statusa odpadka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  <a:t>Postopki analiziranja odpadkov mineralnega izvora </a:t>
            </a:r>
          </a:p>
          <a:p>
            <a:pPr hangingPunct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  <a:t>Upravni postopki</a:t>
            </a:r>
          </a:p>
          <a:p>
            <a:pPr marL="0" indent="0">
              <a:buClr>
                <a:srgbClr val="0070C0"/>
              </a:buClr>
              <a:buNone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endParaRPr lang="sl-SI" dirty="0"/>
          </a:p>
          <a:p>
            <a:pPr marL="457200" lvl="1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4A04E5A-80BE-21BF-974D-4E60A1CC2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6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Po meri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834</TotalTime>
  <Words>1954</Words>
  <Application>Microsoft Office PowerPoint</Application>
  <PresentationFormat>Širokozaslonsko</PresentationFormat>
  <Paragraphs>265</Paragraphs>
  <Slides>23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Tahoma</vt:lpstr>
      <vt:lpstr>Wingdings</vt:lpstr>
      <vt:lpstr>Wingdings 3</vt:lpstr>
      <vt:lpstr>Gladko</vt:lpstr>
      <vt:lpstr>Predlog Uredbe o gradbenih odpadkih</vt:lpstr>
      <vt:lpstr>UVOD</vt:lpstr>
      <vt:lpstr>Kaj trenutno urejuje to področje</vt:lpstr>
      <vt:lpstr>Predlog Uredbe – VSEBINA in NAMEN</vt:lpstr>
      <vt:lpstr>Predlog Uredbe – POJMI</vt:lpstr>
      <vt:lpstr>Predlog Uredbe – UPORABA</vt:lpstr>
      <vt:lpstr>Predlog Uredbe – (NE)UPORABA</vt:lpstr>
      <vt:lpstr>Predlog Uredbe – UPORABA - izjeme</vt:lpstr>
      <vt:lpstr>Predlog Uredbe – SKLOPI</vt:lpstr>
      <vt:lpstr>Predlog Uredbe – PRILOGE</vt:lpstr>
      <vt:lpstr>Predlog Uredbe – Ravnanje z izkopi in gradbenimi odpadki na gradbišču </vt:lpstr>
      <vt:lpstr>Predlog Uredbe – Vzorčenje in analiza na kraju predvidenega zemeljskega izkopa ali predvidenega odvzema naplavine - in situ vzorčenje in analiza tal  </vt:lpstr>
      <vt:lpstr>Predlog Uredbe – Zahteve za ločeno zbiranje, prevažanje in oddajo odpadkov mineralnega izvora v obdelavo   </vt:lpstr>
      <vt:lpstr>Predlog Uredbe – Predelava odpadkov mineralnega izvora    </vt:lpstr>
      <vt:lpstr>Predlog Uredbe – Uporaba nadomestnih gradbenih materialov za vgradnjo v gradbene inženirske objekte  </vt:lpstr>
      <vt:lpstr>Predlog Uredbe – Uporaba odpadkov mineralnega izvora za zasipavanje izkopov  </vt:lpstr>
      <vt:lpstr>Predlog Uredbe – Stranski proizvodi in prenehanje statusa odpadka  </vt:lpstr>
      <vt:lpstr>Predlog Uredbe – Postopki analiziranja odpadkov mineralnega izvora  </vt:lpstr>
      <vt:lpstr>Predlog Uredbe – Upravni postopki </vt:lpstr>
      <vt:lpstr>Predlog Uredbe – Veljavnost  </vt:lpstr>
      <vt:lpstr>Novosti glede Uredbe o odpadkih in izdelave evidenčnih listov v letu 2024</vt:lpstr>
      <vt:lpstr>Evidenčni listi v letu 2024 – Sprememba Uredbe o odpadkih   </vt:lpstr>
      <vt:lpstr>Evidenčni listi v letu 2024 – Spremembe v IS ODPADKI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Predlog Uredbe o gradbenih odpadkih</dc:title>
  <dc:creator>Brigita Šarc</dc:creator>
  <cp:lastModifiedBy>Brigita Šarc</cp:lastModifiedBy>
  <cp:revision>21</cp:revision>
  <cp:lastPrinted>2023-10-17T13:35:49Z</cp:lastPrinted>
  <dcterms:created xsi:type="dcterms:W3CDTF">2023-10-16T11:58:08Z</dcterms:created>
  <dcterms:modified xsi:type="dcterms:W3CDTF">2023-10-17T15:25:58Z</dcterms:modified>
</cp:coreProperties>
</file>