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1" r:id="rId5"/>
    <p:sldId id="316" r:id="rId6"/>
    <p:sldId id="278" r:id="rId7"/>
    <p:sldId id="274" r:id="rId8"/>
    <p:sldId id="310" r:id="rId9"/>
    <p:sldId id="1900" r:id="rId10"/>
    <p:sldId id="318" r:id="rId11"/>
    <p:sldId id="1894" r:id="rId12"/>
    <p:sldId id="1898" r:id="rId13"/>
    <p:sldId id="1899" r:id="rId14"/>
    <p:sldId id="1901" r:id="rId15"/>
    <p:sldId id="1902" r:id="rId16"/>
    <p:sldId id="311" r:id="rId17"/>
    <p:sldId id="266" r:id="rId18"/>
    <p:sldId id="309" r:id="rId19"/>
    <p:sldId id="1885" r:id="rId20"/>
    <p:sldId id="314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2E2592F1-4A78-45EB-BF5A-83D7A6FDF62A}">
          <p14:sldIdLst/>
        </p14:section>
        <p14:section name="Odsek brez naslova" id="{0BF6C9B2-1D16-44F5-AEFC-A034BB991021}">
          <p14:sldIdLst>
            <p14:sldId id="281"/>
            <p14:sldId id="316"/>
            <p14:sldId id="278"/>
            <p14:sldId id="274"/>
            <p14:sldId id="310"/>
            <p14:sldId id="1900"/>
            <p14:sldId id="318"/>
            <p14:sldId id="1894"/>
            <p14:sldId id="1898"/>
            <p14:sldId id="1899"/>
            <p14:sldId id="1901"/>
            <p14:sldId id="1902"/>
            <p14:sldId id="311"/>
            <p14:sldId id="266"/>
            <p14:sldId id="309"/>
            <p14:sldId id="188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CEF3A-8FEC-4FB3-BFA8-BA6F0A5813E2}" v="14" dt="2023-10-18T22:33:46.99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ser_ju\AppData\Local\Microsoft\Windows\INetCache\Content.Outlook\82F1BX2Y\Pix+Euwid-22+23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ser_ju\AppData\Local\Microsoft\Windows\INetCache\Content.Outlook\82F1BX2Y\Pix+Euwid-22+23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5.8324814661325219E-2"/>
          <c:y val="8.4988310387520416E-2"/>
          <c:w val="0.92559331399364553"/>
          <c:h val="0.73526129740413648"/>
        </c:manualLayout>
      </c:layout>
      <c:lineChart>
        <c:grouping val="standar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BDSV sorte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List1!$B$2:$B$22</c:f>
              <c:strCache>
                <c:ptCount val="21"/>
                <c:pt idx="0">
                  <c:v>Januar 2022</c:v>
                </c:pt>
                <c:pt idx="1">
                  <c:v>Februar 2022</c:v>
                </c:pt>
                <c:pt idx="2">
                  <c:v>Marec 2022</c:v>
                </c:pt>
                <c:pt idx="3">
                  <c:v>April 2022</c:v>
                </c:pt>
                <c:pt idx="4">
                  <c:v>Maj 2022</c:v>
                </c:pt>
                <c:pt idx="5">
                  <c:v>Junij 2022</c:v>
                </c:pt>
                <c:pt idx="6">
                  <c:v>Julij 2022</c:v>
                </c:pt>
                <c:pt idx="7">
                  <c:v>Avgust 2022</c:v>
                </c:pt>
                <c:pt idx="8">
                  <c:v>September 2022</c:v>
                </c:pt>
                <c:pt idx="9">
                  <c:v>Oktober 2022</c:v>
                </c:pt>
                <c:pt idx="10">
                  <c:v>November 2022</c:v>
                </c:pt>
                <c:pt idx="11">
                  <c:v>December 2022</c:v>
                </c:pt>
                <c:pt idx="12">
                  <c:v>Januar 2023</c:v>
                </c:pt>
                <c:pt idx="13">
                  <c:v>Februar 2023</c:v>
                </c:pt>
                <c:pt idx="14">
                  <c:v>Marec 2023</c:v>
                </c:pt>
                <c:pt idx="15">
                  <c:v>April 2023</c:v>
                </c:pt>
                <c:pt idx="16">
                  <c:v>Maj 2023</c:v>
                </c:pt>
                <c:pt idx="17">
                  <c:v>Junij 2023</c:v>
                </c:pt>
                <c:pt idx="18">
                  <c:v>Julij 2023</c:v>
                </c:pt>
                <c:pt idx="19">
                  <c:v>Avgust 2023</c:v>
                </c:pt>
                <c:pt idx="20">
                  <c:v>September 2023</c:v>
                </c:pt>
              </c:strCache>
            </c:strRef>
          </c:cat>
          <c:val>
            <c:numRef>
              <c:f>List1!$C$2:$C$22</c:f>
              <c:numCache>
                <c:formatCode>0.00</c:formatCode>
                <c:ptCount val="21"/>
                <c:pt idx="0">
                  <c:v>346.8</c:v>
                </c:pt>
                <c:pt idx="1">
                  <c:v>372.5</c:v>
                </c:pt>
                <c:pt idx="2">
                  <c:v>493</c:v>
                </c:pt>
                <c:pt idx="3">
                  <c:v>498.9</c:v>
                </c:pt>
                <c:pt idx="4">
                  <c:v>410.4</c:v>
                </c:pt>
                <c:pt idx="5" formatCode="0.0">
                  <c:v>322.2</c:v>
                </c:pt>
                <c:pt idx="6" formatCode="0.0">
                  <c:v>291</c:v>
                </c:pt>
                <c:pt idx="7">
                  <c:v>295.3</c:v>
                </c:pt>
                <c:pt idx="8">
                  <c:v>284.89999999999998</c:v>
                </c:pt>
                <c:pt idx="9">
                  <c:v>297.3</c:v>
                </c:pt>
                <c:pt idx="10">
                  <c:v>276.10000000000002</c:v>
                </c:pt>
                <c:pt idx="11">
                  <c:v>296.7</c:v>
                </c:pt>
                <c:pt idx="12">
                  <c:v>321.89999999999998</c:v>
                </c:pt>
                <c:pt idx="13">
                  <c:v>328.3</c:v>
                </c:pt>
                <c:pt idx="14">
                  <c:v>357.4</c:v>
                </c:pt>
                <c:pt idx="15">
                  <c:v>350.2</c:v>
                </c:pt>
                <c:pt idx="16">
                  <c:v>302</c:v>
                </c:pt>
                <c:pt idx="17" formatCode="0.0">
                  <c:v>285.2</c:v>
                </c:pt>
                <c:pt idx="18" formatCode="0.0">
                  <c:v>278.10000000000002</c:v>
                </c:pt>
                <c:pt idx="19">
                  <c:v>276.60000000000002</c:v>
                </c:pt>
                <c:pt idx="20">
                  <c:v>285.5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FC-4F29-821B-335F46AA4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9749168"/>
        <c:axId val="1898752864"/>
      </c:lineChart>
      <c:catAx>
        <c:axId val="18997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98752864"/>
        <c:crosses val="autoZero"/>
        <c:auto val="1"/>
        <c:lblAlgn val="ctr"/>
        <c:lblOffset val="100"/>
        <c:noMultiLvlLbl val="0"/>
      </c:catAx>
      <c:valAx>
        <c:axId val="189875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9974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Gibanje</a:t>
            </a:r>
            <a:r>
              <a:rPr lang="sl-SI" baseline="0"/>
              <a:t> PIX OCC 1.04</a:t>
            </a:r>
            <a:endParaRPr lang="sl-S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2023</c:v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List2!$D$6:$D$17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List2!$E$6:$E$17</c:f>
              <c:numCache>
                <c:formatCode>0.00</c:formatCode>
                <c:ptCount val="12"/>
                <c:pt idx="0">
                  <c:v>70.746000000000009</c:v>
                </c:pt>
                <c:pt idx="1">
                  <c:v>70.514999999999986</c:v>
                </c:pt>
                <c:pt idx="2">
                  <c:v>75.737499999999997</c:v>
                </c:pt>
                <c:pt idx="3">
                  <c:v>83.922499999999999</c:v>
                </c:pt>
                <c:pt idx="4">
                  <c:v>95.687999999999988</c:v>
                </c:pt>
                <c:pt idx="5">
                  <c:v>98.23</c:v>
                </c:pt>
                <c:pt idx="6">
                  <c:v>94.954999999999998</c:v>
                </c:pt>
                <c:pt idx="7">
                  <c:v>89.96</c:v>
                </c:pt>
                <c:pt idx="8">
                  <c:v>92.11</c:v>
                </c:pt>
                <c:pt idx="9">
                  <c:v>95.856666666666669</c:v>
                </c:pt>
                <c:pt idx="10" formatCode="General">
                  <c:v>0</c:v>
                </c:pt>
                <c:pt idx="11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A-429B-B485-195522AC8F65}"/>
            </c:ext>
          </c:extLst>
        </c:ser>
        <c:ser>
          <c:idx val="1"/>
          <c:order val="1"/>
          <c:tx>
            <c:v>2022</c:v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List2!$F$6:$F$17</c:f>
              <c:numCache>
                <c:formatCode>0.00</c:formatCode>
                <c:ptCount val="12"/>
                <c:pt idx="0">
                  <c:v>183.26499999999999</c:v>
                </c:pt>
                <c:pt idx="1">
                  <c:v>185.92749999999998</c:v>
                </c:pt>
                <c:pt idx="2">
                  <c:v>194.56400000000002</c:v>
                </c:pt>
                <c:pt idx="3">
                  <c:v>200.21250000000001</c:v>
                </c:pt>
                <c:pt idx="4">
                  <c:v>204.76400000000001</c:v>
                </c:pt>
                <c:pt idx="5">
                  <c:v>215.095</c:v>
                </c:pt>
                <c:pt idx="6">
                  <c:v>222.70750000000001</c:v>
                </c:pt>
                <c:pt idx="7">
                  <c:v>202.34800000000001</c:v>
                </c:pt>
                <c:pt idx="8">
                  <c:v>150.38749999999999</c:v>
                </c:pt>
                <c:pt idx="9">
                  <c:v>100.79249999999999</c:v>
                </c:pt>
                <c:pt idx="10">
                  <c:v>75.025999999999982</c:v>
                </c:pt>
                <c:pt idx="11">
                  <c:v>71.865000000000009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AA-429B-B485-195522AC8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4677472"/>
        <c:axId val="1898748896"/>
      </c:lineChart>
      <c:catAx>
        <c:axId val="20346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98748896"/>
        <c:crosses val="autoZero"/>
        <c:auto val="1"/>
        <c:lblAlgn val="ctr"/>
        <c:lblOffset val="100"/>
        <c:noMultiLvlLbl val="0"/>
      </c:catAx>
      <c:valAx>
        <c:axId val="189874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0346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BB6F-04DE-4119-ABD9-9148254C527D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84C7-C755-4D98-949D-65B5B1D2F9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5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F84C7-C755-4D98-949D-65B5B1D2F92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01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5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7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0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2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2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2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0325-951B-434F-986E-9ED73B42B0C3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conomy-finance.ec.europa.eu/economic-forecast-and-survey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790C2F3-F414-6951-60FE-6CF7A512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83" y="2753719"/>
            <a:ext cx="9418748" cy="284277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C91C776-4A82-18C2-3DD1-F89240302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72" y="1719695"/>
            <a:ext cx="1704455" cy="125442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4D86586-DD67-6584-0E31-50AE0B056074}"/>
              </a:ext>
            </a:extLst>
          </p:cNvPr>
          <p:cNvSpPr txBox="1"/>
          <p:nvPr/>
        </p:nvSpPr>
        <p:spPr>
          <a:xfrm>
            <a:off x="4788514" y="5445662"/>
            <a:ext cx="2387641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sl-SI" dirty="0"/>
              <a:t>Jure Fišer</a:t>
            </a:r>
          </a:p>
          <a:p>
            <a:pPr algn="ctr"/>
            <a:r>
              <a:rPr lang="sl-SI" sz="1200" dirty="0"/>
              <a:t>predsednik sekcije zbiralcev </a:t>
            </a:r>
          </a:p>
          <a:p>
            <a:pPr algn="ctr"/>
            <a:r>
              <a:rPr lang="sl-SI" sz="1200" dirty="0"/>
              <a:t>kovinskih in nekovinskih materialov</a:t>
            </a:r>
          </a:p>
        </p:txBody>
      </p:sp>
      <p:pic>
        <p:nvPicPr>
          <p:cNvPr id="5" name="Slika 4" descr="Slika, ki vsebuje besede besedilo, posnetek zaslona, grafično oblikovanje, grafika&#10;&#10;Opis je samodejno ustvarjen">
            <a:extLst>
              <a:ext uri="{FF2B5EF4-FFF2-40B4-BE49-F238E27FC236}">
                <a16:creationId xmlns:a16="http://schemas.microsoft.com/office/drawing/2014/main" id="{A041031C-99CB-210D-6620-D511E09B7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-3324"/>
            <a:ext cx="12151783" cy="16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Ostali energenti – plin v EU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585301B-3ACE-1CAE-5D8D-C18134470768}"/>
              </a:ext>
            </a:extLst>
          </p:cNvPr>
          <p:cNvSpPr txBox="1"/>
          <p:nvPr/>
        </p:nvSpPr>
        <p:spPr>
          <a:xfrm>
            <a:off x="1576931" y="6369764"/>
            <a:ext cx="3435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/>
              <a:t>Vir: https://tradingeconomics.com/commodity/eu-natural-gas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13CCDC2-394A-E08D-695C-9460A0656D29}"/>
              </a:ext>
            </a:extLst>
          </p:cNvPr>
          <p:cNvSpPr txBox="1"/>
          <p:nvPr/>
        </p:nvSpPr>
        <p:spPr>
          <a:xfrm>
            <a:off x="9813451" y="2437634"/>
            <a:ext cx="160323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1400" dirty="0" err="1"/>
              <a:t>Natural</a:t>
            </a:r>
            <a:r>
              <a:rPr lang="sl-SI" sz="1400" dirty="0"/>
              <a:t> Gas EU </a:t>
            </a:r>
            <a:r>
              <a:rPr lang="sl-SI" sz="1400" dirty="0" err="1"/>
              <a:t>Dutch</a:t>
            </a:r>
            <a:r>
              <a:rPr lang="sl-SI" sz="1400" dirty="0"/>
              <a:t> TTF (EUR/MWh)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AC758C-5696-F3EB-DF79-3741FBBB8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1" t="21395" r="35029" b="8914"/>
          <a:stretch/>
        </p:blipFill>
        <p:spPr>
          <a:xfrm>
            <a:off x="1576931" y="1467293"/>
            <a:ext cx="7272671" cy="4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20CE74-5559-068C-512A-394435F2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22DED5D8-A193-4357-3C34-8887257F0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40602"/>
              </p:ext>
            </p:extLst>
          </p:nvPr>
        </p:nvGraphicFramePr>
        <p:xfrm>
          <a:off x="1467293" y="1626781"/>
          <a:ext cx="8686800" cy="479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CA0E172B-31E7-4E05-20C9-14F14C339F7C}"/>
              </a:ext>
            </a:extLst>
          </p:cNvPr>
          <p:cNvSpPr txBox="1">
            <a:spLocks/>
          </p:cNvSpPr>
          <p:nvPr/>
        </p:nvSpPr>
        <p:spPr>
          <a:xfrm>
            <a:off x="838200" y="702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Nižanje cen kovin – primer BDSV sorta 1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56298A-B560-3E07-A6E8-7AD135659D0D}"/>
              </a:ext>
            </a:extLst>
          </p:cNvPr>
          <p:cNvSpPr txBox="1"/>
          <p:nvPr/>
        </p:nvSpPr>
        <p:spPr>
          <a:xfrm>
            <a:off x="1607289" y="6422064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dirty="0"/>
              <a:t>https://www.bdsv.org/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9B7AAB1-5054-60F1-68C9-6A094269DBE2}"/>
              </a:ext>
            </a:extLst>
          </p:cNvPr>
          <p:cNvSpPr txBox="1"/>
          <p:nvPr/>
        </p:nvSpPr>
        <p:spPr>
          <a:xfrm>
            <a:off x="10375518" y="3655090"/>
            <a:ext cx="7360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EUR/t</a:t>
            </a:r>
          </a:p>
        </p:txBody>
      </p:sp>
    </p:spTree>
    <p:extLst>
      <p:ext uri="{BB962C8B-B14F-4D97-AF65-F5344CB8AC3E}">
        <p14:creationId xmlns:p14="http://schemas.microsoft.com/office/powerpoint/2010/main" val="41445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20CE74-5559-068C-512A-394435F2D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A0E172B-31E7-4E05-20C9-14F14C339F7C}"/>
              </a:ext>
            </a:extLst>
          </p:cNvPr>
          <p:cNvSpPr txBox="1">
            <a:spLocks/>
          </p:cNvSpPr>
          <p:nvPr/>
        </p:nvSpPr>
        <p:spPr>
          <a:xfrm>
            <a:off x="838200" y="702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Nižanje cen papirja – OCC 1.04 (PIX)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9B7AAB1-5054-60F1-68C9-6A094269DBE2}"/>
              </a:ext>
            </a:extLst>
          </p:cNvPr>
          <p:cNvSpPr txBox="1"/>
          <p:nvPr/>
        </p:nvSpPr>
        <p:spPr>
          <a:xfrm>
            <a:off x="9249098" y="3244334"/>
            <a:ext cx="7360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EUR/t</a:t>
            </a: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99C027D3-6262-BA6B-29ED-20EC53C3D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13440"/>
              </p:ext>
            </p:extLst>
          </p:nvPr>
        </p:nvGraphicFramePr>
        <p:xfrm>
          <a:off x="1236920" y="1557670"/>
          <a:ext cx="7981508" cy="476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776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Trenutna situacija v domačem okolju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2FA65FB-945D-41D0-86AB-B141C10D06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546" y="1628774"/>
            <a:ext cx="10443412" cy="4707858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+mj-lt"/>
              </a:rPr>
              <a:t>Poplave in vpliv na javne finance;</a:t>
            </a:r>
          </a:p>
          <a:p>
            <a:r>
              <a:rPr lang="sl-SI" dirty="0">
                <a:latin typeface="+mj-lt"/>
              </a:rPr>
              <a:t>Zniževanje gospodarske aktivnosti v industriji in sicer;</a:t>
            </a:r>
          </a:p>
          <a:p>
            <a:r>
              <a:rPr lang="sl-SI" dirty="0">
                <a:latin typeface="+mj-lt"/>
              </a:rPr>
              <a:t>Visoka inflacija;</a:t>
            </a:r>
          </a:p>
          <a:p>
            <a:r>
              <a:rPr lang="sl-SI" dirty="0">
                <a:latin typeface="+mj-lt"/>
              </a:rPr>
              <a:t>Zvišanje obrestnih mer;</a:t>
            </a:r>
          </a:p>
          <a:p>
            <a:r>
              <a:rPr lang="sl-SI" dirty="0">
                <a:latin typeface="+mj-lt"/>
              </a:rPr>
              <a:t>Nižje ravni cen vseh odpadnih materialov;</a:t>
            </a:r>
          </a:p>
          <a:p>
            <a:r>
              <a:rPr lang="sl-SI" dirty="0">
                <a:latin typeface="+mj-lt"/>
              </a:rPr>
              <a:t>Enormen porast cen za zakupljeno energijo v 2023, dnevni spot precej nižji;</a:t>
            </a:r>
          </a:p>
          <a:p>
            <a:r>
              <a:rPr lang="sl-SI" dirty="0">
                <a:latin typeface="+mj-lt"/>
              </a:rPr>
              <a:t>Nadaljnja pričakovanja za dvig plač v javnem sektorju;</a:t>
            </a:r>
          </a:p>
          <a:p>
            <a:r>
              <a:rPr lang="sl-SI" dirty="0">
                <a:latin typeface="+mj-lt"/>
              </a:rPr>
              <a:t>ZVO 2: v ustavni presoji (ROP), trenutno čakamo odgovor EU (2 leti?)=&gt; ZVO 3?;</a:t>
            </a:r>
          </a:p>
          <a:p>
            <a:r>
              <a:rPr lang="sl-SI" dirty="0">
                <a:latin typeface="+mj-lt"/>
              </a:rPr>
              <a:t>Uredba o embalaži – vložena ustavna presoja (vsebina - izravnave) s strani ene od družb, ki pa je bila zavržena…</a:t>
            </a:r>
          </a:p>
          <a:p>
            <a:r>
              <a:rPr lang="sl-SI" dirty="0">
                <a:latin typeface="+mj-lt"/>
              </a:rPr>
              <a:t>Zakon o vodah: ni predloga sprememb…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F94DAE-6C17-4902-9FA1-1B8E2DEFC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8CFBC250-1D3A-46E2-A9F6-8FE4F67E4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93" y="0"/>
            <a:ext cx="1854922" cy="136516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939" y="304800"/>
            <a:ext cx="10515600" cy="1325563"/>
          </a:xfrm>
        </p:spPr>
        <p:txBody>
          <a:bodyPr>
            <a:normAutofit/>
          </a:bodyPr>
          <a:lstStyle/>
          <a:p>
            <a:r>
              <a:rPr lang="sl-SI"/>
              <a:t>Trenutna situacija v branži reciklaže surovin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838199" y="1836654"/>
            <a:ext cx="10399295" cy="4716546"/>
          </a:xfrm>
        </p:spPr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Težave avtomobilske industrije v EU in padec gospodarske aktivnosti;</a:t>
            </a:r>
          </a:p>
          <a:p>
            <a:r>
              <a:rPr lang="sl-SI" dirty="0">
                <a:latin typeface="+mj-lt"/>
              </a:rPr>
              <a:t>Zmanjšan odjem v železarnah, livarnah, tovarnah papirja in pri predelovalcih plastike (cene energije?, nižje povpraševanje, požari);</a:t>
            </a:r>
          </a:p>
          <a:p>
            <a:r>
              <a:rPr lang="sl-SI" dirty="0">
                <a:latin typeface="+mj-lt"/>
              </a:rPr>
              <a:t>Padanje cen odpadnega papirja; kovine &amp; barvne kovine so na nižjih izhodiščih;</a:t>
            </a:r>
          </a:p>
          <a:p>
            <a:r>
              <a:rPr lang="sl-SI" dirty="0">
                <a:latin typeface="+mj-lt"/>
              </a:rPr>
              <a:t>Zviševanje obrestnih mer predstavlja resen problem pri prebivalstvu in industriji (zmanjšanje potrošnje/investicij);</a:t>
            </a:r>
          </a:p>
          <a:p>
            <a:r>
              <a:rPr lang="sl-SI" dirty="0">
                <a:latin typeface="+mj-lt"/>
              </a:rPr>
              <a:t>Pričakovane so pomembne spremembe na zakonodajnem področju (prihajajo višji </a:t>
            </a:r>
            <a:r>
              <a:rPr lang="sl-SI" dirty="0" err="1">
                <a:latin typeface="+mj-lt"/>
              </a:rPr>
              <a:t>okoljski</a:t>
            </a:r>
            <a:r>
              <a:rPr lang="sl-SI" dirty="0">
                <a:latin typeface="+mj-lt"/>
              </a:rPr>
              <a:t> cilji na večini tokov odpadkov, ZVO 3,….)</a:t>
            </a:r>
          </a:p>
          <a:p>
            <a:r>
              <a:rPr lang="sl-SI" dirty="0">
                <a:latin typeface="+mj-lt"/>
              </a:rPr>
              <a:t>Zahtevni časi!</a:t>
            </a:r>
          </a:p>
          <a:p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84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B5401-5EB3-4843-A034-0BCA45D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sl-SI" dirty="0"/>
              <a:t>Obeti za 2024?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9FCF01-479A-45A9-B0A0-BB8B98912246}"/>
              </a:ext>
            </a:extLst>
          </p:cNvPr>
          <p:cNvSpPr txBox="1"/>
          <p:nvPr/>
        </p:nvSpPr>
        <p:spPr>
          <a:xfrm>
            <a:off x="518648" y="2705725"/>
            <a:ext cx="223787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dirty="0">
                <a:solidFill>
                  <a:schemeClr val="tx1"/>
                </a:solidFill>
              </a:rPr>
              <a:t>REC 2023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FD66168-5E88-49E1-B101-2684B4FDB1AD}"/>
              </a:ext>
            </a:extLst>
          </p:cNvPr>
          <p:cNvSpPr/>
          <p:nvPr/>
        </p:nvSpPr>
        <p:spPr>
          <a:xfrm>
            <a:off x="3246718" y="2705725"/>
            <a:ext cx="8851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freight-book"/>
              </a:rPr>
              <a:t>Recesija !?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00B050"/>
                </a:solidFill>
                <a:latin typeface="freight-book"/>
              </a:rPr>
              <a:t>Zeleni prehod!?</a:t>
            </a:r>
            <a:endParaRPr lang="sl-SI" sz="4400" dirty="0">
              <a:solidFill>
                <a:schemeClr val="accent1">
                  <a:lumMod val="75000"/>
                </a:schemeClr>
              </a:solidFill>
              <a:latin typeface="freight-book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785826-9572-433B-88B9-BD168ACEE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965DCF2-1485-4112-80A1-E48DB777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4" y="26351"/>
            <a:ext cx="10564192" cy="192449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  <a:t>Praznujemo: 10 let REC</a:t>
            </a:r>
            <a:br>
              <a:rPr lang="sl-SI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</a:br>
            <a:br>
              <a:rPr lang="sl-SI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</a:br>
            <a:r>
              <a:rPr lang="sl-SI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  <a:t> </a:t>
            </a:r>
            <a:r>
              <a:rPr lang="sl-S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sl-SI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Eppur</a:t>
            </a:r>
            <a:r>
              <a:rPr lang="sl-S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sl-SI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muove</a:t>
            </a:r>
            <a:r>
              <a:rPr lang="sl-S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– in vendar se premika…!!</a:t>
            </a:r>
            <a:endParaRPr lang="sl-SI" sz="3200" dirty="0">
              <a:solidFill>
                <a:srgbClr val="00B05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BB73F9-B31C-41D4-AB92-06402637B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F46D63B-7EA3-CE15-2C93-A73A489E40B0}"/>
              </a:ext>
            </a:extLst>
          </p:cNvPr>
          <p:cNvSpPr txBox="1"/>
          <p:nvPr/>
        </p:nvSpPr>
        <p:spPr>
          <a:xfrm>
            <a:off x="514934" y="1763400"/>
            <a:ext cx="110745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l-SI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sl-SI" sz="2800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slovenski družbi je potrebno vzpostaviti kulturo, za katero je značilen aktiven in konstruktiven dialog med zainteresiranimi stranmi kot osnova za sprejemanje političnih odločitev</a:t>
            </a:r>
            <a:r>
              <a:rPr lang="sl-SI" sz="2800" dirty="0">
                <a:solidFill>
                  <a:srgbClr val="00B050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sl-SI" sz="2800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takšnih, ki:</a:t>
            </a:r>
          </a:p>
          <a:p>
            <a:pPr lvl="1"/>
            <a:r>
              <a:rPr lang="sl-SI" sz="2800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l-SI" sz="3200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- so kasneje skozi akcijske načrte tudi izvedljive; </a:t>
            </a:r>
          </a:p>
          <a:p>
            <a:pPr lvl="1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- so spodbuda podjetjem, da investirajo v krožno gospodarstvo in zeleni prehod;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- omogočajo nove zaposlitve mladih ljudi;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- omogočajo zniževanje administrativnih ovir in hitre postopke pri pridobivanju okoljevarstvenih dovoljenj, a ne na račun varovanja okolja;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- skozi zakonodajne spremembe vodijo do novih poslovnih priložnosti, vse z namenom doseganja </a:t>
            </a:r>
            <a:r>
              <a:rPr lang="sl-SI" sz="2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zahtevnih ciljev!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0C978C-D23D-4D41-B641-12F17AE69A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843212"/>
            <a:ext cx="10515600" cy="1171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dirty="0">
                <a:solidFill>
                  <a:schemeClr val="accent6">
                    <a:lumMod val="75000"/>
                  </a:schemeClr>
                </a:solidFill>
              </a:rPr>
              <a:t>Hvala!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 dirty="0" err="1">
                <a:latin typeface="+mj-lt"/>
                <a:ea typeface="+mj-ea"/>
                <a:cs typeface="+mj-cs"/>
              </a:rPr>
              <a:t>Poslovanje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članov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Sekcije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zbiralcev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in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predelovalcev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br>
              <a:rPr lang="en-US" dirty="0"/>
            </a:br>
            <a:r>
              <a:rPr lang="en-US" sz="3100" kern="1200" dirty="0" err="1">
                <a:latin typeface="+mj-lt"/>
                <a:ea typeface="+mj-ea"/>
                <a:cs typeface="+mj-cs"/>
              </a:rPr>
              <a:t>odpadkov</a:t>
            </a:r>
            <a:r>
              <a:rPr lang="en-US" sz="3100" dirty="0"/>
              <a:t>  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(2012-2022)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B1DE3C-EB90-4D5F-88FC-D75DC957C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0149EE-4209-AFAE-874E-C2571C9D6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4278"/>
              </p:ext>
            </p:extLst>
          </p:nvPr>
        </p:nvGraphicFramePr>
        <p:xfrm>
          <a:off x="316301" y="2127849"/>
          <a:ext cx="11548878" cy="4049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967">
                  <a:extLst>
                    <a:ext uri="{9D8B030D-6E8A-4147-A177-3AD203B41FA5}">
                      <a16:colId xmlns:a16="http://schemas.microsoft.com/office/drawing/2014/main" val="354912873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2247348058"/>
                    </a:ext>
                  </a:extLst>
                </a:gridCol>
                <a:gridCol w="983838">
                  <a:extLst>
                    <a:ext uri="{9D8B030D-6E8A-4147-A177-3AD203B41FA5}">
                      <a16:colId xmlns:a16="http://schemas.microsoft.com/office/drawing/2014/main" val="1225126794"/>
                    </a:ext>
                  </a:extLst>
                </a:gridCol>
                <a:gridCol w="911497">
                  <a:extLst>
                    <a:ext uri="{9D8B030D-6E8A-4147-A177-3AD203B41FA5}">
                      <a16:colId xmlns:a16="http://schemas.microsoft.com/office/drawing/2014/main" val="100431534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406692967"/>
                    </a:ext>
                  </a:extLst>
                </a:gridCol>
                <a:gridCol w="897028">
                  <a:extLst>
                    <a:ext uri="{9D8B030D-6E8A-4147-A177-3AD203B41FA5}">
                      <a16:colId xmlns:a16="http://schemas.microsoft.com/office/drawing/2014/main" val="127314533"/>
                    </a:ext>
                  </a:extLst>
                </a:gridCol>
                <a:gridCol w="897028">
                  <a:extLst>
                    <a:ext uri="{9D8B030D-6E8A-4147-A177-3AD203B41FA5}">
                      <a16:colId xmlns:a16="http://schemas.microsoft.com/office/drawing/2014/main" val="547737946"/>
                    </a:ext>
                  </a:extLst>
                </a:gridCol>
                <a:gridCol w="925965">
                  <a:extLst>
                    <a:ext uri="{9D8B030D-6E8A-4147-A177-3AD203B41FA5}">
                      <a16:colId xmlns:a16="http://schemas.microsoft.com/office/drawing/2014/main" val="3587007845"/>
                    </a:ext>
                  </a:extLst>
                </a:gridCol>
                <a:gridCol w="983838">
                  <a:extLst>
                    <a:ext uri="{9D8B030D-6E8A-4147-A177-3AD203B41FA5}">
                      <a16:colId xmlns:a16="http://schemas.microsoft.com/office/drawing/2014/main" val="2843461030"/>
                    </a:ext>
                  </a:extLst>
                </a:gridCol>
                <a:gridCol w="904624">
                  <a:extLst>
                    <a:ext uri="{9D8B030D-6E8A-4147-A177-3AD203B41FA5}">
                      <a16:colId xmlns:a16="http://schemas.microsoft.com/office/drawing/2014/main" val="691261639"/>
                    </a:ext>
                  </a:extLst>
                </a:gridCol>
                <a:gridCol w="911497">
                  <a:extLst>
                    <a:ext uri="{9D8B030D-6E8A-4147-A177-3AD203B41FA5}">
                      <a16:colId xmlns:a16="http://schemas.microsoft.com/office/drawing/2014/main" val="1297718266"/>
                    </a:ext>
                  </a:extLst>
                </a:gridCol>
                <a:gridCol w="1157456">
                  <a:extLst>
                    <a:ext uri="{9D8B030D-6E8A-4147-A177-3AD203B41FA5}">
                      <a16:colId xmlns:a16="http://schemas.microsoft.com/office/drawing/2014/main" val="3682679023"/>
                    </a:ext>
                  </a:extLst>
                </a:gridCol>
              </a:tblGrid>
              <a:tr h="679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2012​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2013​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2014​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2015​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2016​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2017​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2018​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2019​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2020​ 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2021​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solidFill>
                            <a:srgbClr val="FFFFFF"/>
                          </a:solidFill>
                          <a:effectLst/>
                        </a:rPr>
                        <a:t>2022​</a:t>
                      </a:r>
                    </a:p>
                  </a:txBody>
                  <a:tcPr marL="10851" marR="10851" marT="10851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61164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 prihodki​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587.212.133​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526.763.894​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501.880.832​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445.172.000​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410.535.577​</a:t>
                      </a:r>
                      <a:endParaRPr lang="sl-SI" dirty="0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570.758.575​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691.030.025​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616.530.601​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597.012.883​ 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965.663.913​</a:t>
                      </a:r>
                      <a:endParaRPr lang="sl-SI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1,085.330.617​</a:t>
                      </a:r>
                      <a:endParaRPr lang="sl-SI"/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645463221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odhodki​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572.032.468​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520.836.403​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490.541.440​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439.832.969​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469.102.433​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534.925.896​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659.992.108​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609.458.469​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572.214.989​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899.963.263​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1,035.649.577​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1163049403"/>
                  </a:ext>
                </a:extLst>
              </a:tr>
              <a:tr h="5878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Povprečno št. zaposlenih​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2.048​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1.929​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1.735​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1.904​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2.013​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2.529​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2.312​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2.487​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2.456​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2.564​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2.576​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2833926153"/>
                  </a:ext>
                </a:extLst>
              </a:tr>
              <a:tr h="5878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EBIT</a:t>
                      </a:r>
                      <a:endParaRPr lang="en-US"/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15.179.665​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5.927.491​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11.339.392​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5.339.031​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-58.566.856​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35.832.679​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31.037.917​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7.072.132​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24.797.894​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65.700.650​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49.681.040​</a:t>
                      </a:r>
                      <a:endParaRPr lang="sl-SI" sz="1200"/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755635649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EBITDA​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29.258.575​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21.501.586​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22.568.590​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17.579.356​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34.084.177​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29.093.372​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32.712.637​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34.044.973​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39.616.024​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73.449.433​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59.081.531​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763130343"/>
                  </a:ext>
                </a:extLst>
              </a:tr>
              <a:tr h="54869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Čisti poslovni izid​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8.351.473​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-1.221.702​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4.211.953​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-587.630​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-3.511.203​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12.856.870​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14.524.185​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12.653.042​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17.234.431​ 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41.441.009​</a:t>
                      </a:r>
                    </a:p>
                  </a:txBody>
                  <a:tcPr marL="10851" marR="10851" marT="108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200" u="none" strike="noStrike">
                          <a:solidFill>
                            <a:srgbClr val="000000"/>
                          </a:solidFill>
                          <a:effectLst/>
                        </a:rPr>
                        <a:t>29.075.300​</a:t>
                      </a:r>
                    </a:p>
                  </a:txBody>
                  <a:tcPr marL="10851" marR="10851" marT="10851" marB="0" anchor="ctr"/>
                </a:tc>
                <a:extLst>
                  <a:ext uri="{0D108BD9-81ED-4DB2-BD59-A6C34878D82A}">
                    <a16:rowId xmlns:a16="http://schemas.microsoft.com/office/drawing/2014/main" val="410933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10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aslov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9636425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err="1">
                <a:latin typeface="+mj-lt"/>
                <a:ea typeface="+mj-ea"/>
                <a:cs typeface="+mj-cs"/>
              </a:rPr>
              <a:t>Poslovanje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IJS (2012-2022) – 58 </a:t>
            </a:r>
            <a:r>
              <a:rPr lang="en-US" sz="3200" kern="1200" err="1">
                <a:latin typeface="+mj-lt"/>
                <a:ea typeface="+mj-ea"/>
                <a:cs typeface="+mj-cs"/>
              </a:rPr>
              <a:t>podjetij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 </a:t>
            </a:r>
            <a:endParaRPr lang="en-US" sz="3200" kern="1200" dirty="0">
              <a:latin typeface="+mj-lt"/>
              <a:cs typeface="Calibri Light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6BF14B-5B1F-4A7D-B374-C52A452C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A34D99-883A-8189-ED7F-EB00498FE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89183"/>
              </p:ext>
            </p:extLst>
          </p:nvPr>
        </p:nvGraphicFramePr>
        <p:xfrm>
          <a:off x="318303" y="2015924"/>
          <a:ext cx="11548880" cy="4486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337">
                  <a:extLst>
                    <a:ext uri="{9D8B030D-6E8A-4147-A177-3AD203B41FA5}">
                      <a16:colId xmlns:a16="http://schemas.microsoft.com/office/drawing/2014/main" val="1716977117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2960478050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4183869347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596447429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975127043"/>
                    </a:ext>
                  </a:extLst>
                </a:gridCol>
                <a:gridCol w="861594">
                  <a:extLst>
                    <a:ext uri="{9D8B030D-6E8A-4147-A177-3AD203B41FA5}">
                      <a16:colId xmlns:a16="http://schemas.microsoft.com/office/drawing/2014/main" val="1345680816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2992065077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3273524030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3361607805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2843198210"/>
                    </a:ext>
                  </a:extLst>
                </a:gridCol>
                <a:gridCol w="861594">
                  <a:extLst>
                    <a:ext uri="{9D8B030D-6E8A-4147-A177-3AD203B41FA5}">
                      <a16:colId xmlns:a16="http://schemas.microsoft.com/office/drawing/2014/main" val="2354823389"/>
                    </a:ext>
                  </a:extLst>
                </a:gridCol>
                <a:gridCol w="861595">
                  <a:extLst>
                    <a:ext uri="{9D8B030D-6E8A-4147-A177-3AD203B41FA5}">
                      <a16:colId xmlns:a16="http://schemas.microsoft.com/office/drawing/2014/main" val="3669771832"/>
                    </a:ext>
                  </a:extLst>
                </a:gridCol>
              </a:tblGrid>
              <a:tr h="614607">
                <a:tc>
                  <a:txBody>
                    <a:bodyPr/>
                    <a:lstStyle/>
                    <a:p>
                      <a:pPr algn="ctr" fontAlgn="b"/>
                      <a:endParaRPr lang="en-US" sz="1500" u="none" strike="noStrike" cap="none" spc="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cap="none" spc="3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</a:p>
                  </a:txBody>
                  <a:tcPr marL="0" marR="8426" marT="877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3824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prihodki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403.283.269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431.509.887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468.268.263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483.696.036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469.179.570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508.917.301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539.378.900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588.082.270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604.326.315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683.631.508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747.715.967</a:t>
                      </a: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3131655137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odhodki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406.649.921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425.495.740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456.175.786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473.034.715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462.888.253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500.116.027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531.304.104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576.636.435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595.328.376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664.439.085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733.386.454</a:t>
                      </a: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208219880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izid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poslovanja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-3.366.652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6.014.147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12.092.477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9.188.893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6.291.317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8.801.274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8.074.799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11.421.312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8.997.938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19.192.423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14.613.734</a:t>
                      </a: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3815039160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 EBITDA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19.490.740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30.903.836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35.550.395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33.326.655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29.836.754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32.724.492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37.237.243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47.214.654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45.449.409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54.613.738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49.379.666</a:t>
                      </a: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219573065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 EBIT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-3.288.395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6.028.854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12.225.330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9.501.624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7.716.561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8.326.948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8.518.066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10.234.184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10.676.161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17.529.201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14.297.329</a:t>
                      </a: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2735447164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Celotni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poslovni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izid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19.227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8.751.969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14.233.004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15.193.293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8.655.719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9.270.706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8.185.498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10.267.716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46.129.117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17.620.399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14.133.239</a:t>
                      </a: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669502771"/>
                  </a:ext>
                </a:extLst>
              </a:tr>
              <a:tr h="476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Povprečno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št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zaposlenih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4.958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4.989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5.102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5.172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5.198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5.208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5.351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5.856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5.852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6.311</a:t>
                      </a:r>
                    </a:p>
                  </a:txBody>
                  <a:tcPr marL="0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6.362</a:t>
                      </a:r>
                    </a:p>
                  </a:txBody>
                  <a:tcPr marL="0" marR="8777" marT="8777" marB="0" anchor="ctr"/>
                </a:tc>
                <a:extLst>
                  <a:ext uri="{0D108BD9-81ED-4DB2-BD59-A6C34878D82A}">
                    <a16:rowId xmlns:a16="http://schemas.microsoft.com/office/drawing/2014/main" val="709431234"/>
                  </a:ext>
                </a:extLst>
              </a:tr>
              <a:tr h="537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Povprečno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št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zaposlenih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vključno</a:t>
                      </a:r>
                      <a:r>
                        <a:rPr lang="en-US" sz="1200" b="1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 z </a:t>
                      </a:r>
                      <a:r>
                        <a:rPr lang="en-US" sz="1200" b="1" u="none" strike="noStrike" cap="none" spc="0" err="1">
                          <a:solidFill>
                            <a:srgbClr val="000000"/>
                          </a:solidFill>
                          <a:effectLst/>
                        </a:rPr>
                        <a:t>občinami</a:t>
                      </a:r>
                      <a:endParaRPr lang="en-US" sz="1200" b="1" u="none" strike="noStrike" cap="none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5.036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5.068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5.181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5.252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5.279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5.290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5.385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5.893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5.889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6.398</a:t>
                      </a:r>
                    </a:p>
                  </a:txBody>
                  <a:tcPr marL="42129" marR="8777" marT="87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cap="none" spc="0">
                          <a:solidFill>
                            <a:srgbClr val="000000"/>
                          </a:solidFill>
                          <a:effectLst/>
                        </a:rPr>
                        <a:t>6.439</a:t>
                      </a:r>
                    </a:p>
                  </a:txBody>
                  <a:tcPr marL="42129" marR="8777" marT="8777" marB="0" anchor="ctr"/>
                </a:tc>
                <a:extLst>
                  <a:ext uri="{0D108BD9-81ED-4DB2-BD59-A6C34878D82A}">
                    <a16:rowId xmlns:a16="http://schemas.microsoft.com/office/drawing/2014/main" val="333444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Obeti 2023/2024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985421" y="1515583"/>
            <a:ext cx="10276137" cy="5062770"/>
          </a:xfrm>
        </p:spPr>
        <p:txBody>
          <a:bodyPr>
            <a:normAutofit lnSpcReduction="10000"/>
          </a:bodyPr>
          <a:lstStyle/>
          <a:p>
            <a:r>
              <a:rPr lang="sl-SI" sz="2400" dirty="0">
                <a:latin typeface="+mj-lt"/>
              </a:rPr>
              <a:t>Gospodarska rast v Sloveniji - </a:t>
            </a:r>
            <a:r>
              <a:rPr lang="sl-SI" sz="1500" dirty="0" err="1">
                <a:latin typeface="+mj-lt"/>
              </a:rPr>
              <a:t>Umar</a:t>
            </a:r>
            <a:r>
              <a:rPr lang="sl-SI" sz="1500" dirty="0">
                <a:latin typeface="+mj-lt"/>
              </a:rPr>
              <a:t> n</a:t>
            </a:r>
            <a:r>
              <a:rPr lang="it-IT" sz="1500" dirty="0" err="1">
                <a:latin typeface="+mj-lt"/>
              </a:rPr>
              <a:t>apoved</a:t>
            </a:r>
            <a:r>
              <a:rPr lang="it-IT" sz="1500" dirty="0">
                <a:latin typeface="+mj-lt"/>
              </a:rPr>
              <a:t> </a:t>
            </a:r>
            <a:r>
              <a:rPr lang="it-IT" sz="1500" dirty="0" err="1">
                <a:latin typeface="+mj-lt"/>
              </a:rPr>
              <a:t>rasti</a:t>
            </a:r>
            <a:r>
              <a:rPr lang="it-IT" sz="1500" dirty="0">
                <a:latin typeface="+mj-lt"/>
              </a:rPr>
              <a:t> BD</a:t>
            </a:r>
            <a:r>
              <a:rPr lang="sl-SI" sz="1500" dirty="0">
                <a:latin typeface="+mj-lt"/>
              </a:rPr>
              <a:t>P </a:t>
            </a:r>
            <a:r>
              <a:rPr lang="sl-SI" sz="900" dirty="0">
                <a:solidFill>
                  <a:schemeClr val="accent1"/>
                </a:solidFill>
              </a:rPr>
              <a:t>ww.umar.gov.si</a:t>
            </a:r>
            <a:endParaRPr lang="sl-SI" sz="900" dirty="0">
              <a:latin typeface="+mj-lt"/>
            </a:endParaRPr>
          </a:p>
          <a:p>
            <a:pPr lvl="2"/>
            <a:r>
              <a:rPr lang="it-IT" sz="1600" dirty="0">
                <a:latin typeface="+mj-lt"/>
              </a:rPr>
              <a:t>201</a:t>
            </a:r>
            <a:r>
              <a:rPr lang="sl-SI" sz="1600" dirty="0">
                <a:latin typeface="+mj-lt"/>
              </a:rPr>
              <a:t>9</a:t>
            </a:r>
            <a:r>
              <a:rPr lang="it-IT" sz="1600" dirty="0">
                <a:latin typeface="+mj-lt"/>
              </a:rPr>
              <a:t> </a:t>
            </a:r>
            <a:r>
              <a:rPr lang="sl-SI" sz="1600" dirty="0">
                <a:latin typeface="+mj-lt"/>
              </a:rPr>
              <a:t>		2,4</a:t>
            </a:r>
            <a:r>
              <a:rPr lang="it-IT" sz="1600" dirty="0">
                <a:latin typeface="+mj-lt"/>
              </a:rPr>
              <a:t> %</a:t>
            </a:r>
            <a:endParaRPr lang="sl-SI" sz="1600" dirty="0">
              <a:latin typeface="+mj-lt"/>
            </a:endParaRPr>
          </a:p>
          <a:p>
            <a:pPr lvl="2"/>
            <a:r>
              <a:rPr lang="sl-SI" sz="1600" dirty="0">
                <a:latin typeface="+mj-lt"/>
              </a:rPr>
              <a:t>2020</a:t>
            </a:r>
            <a:r>
              <a:rPr lang="sl-SI" sz="1600" b="1" dirty="0">
                <a:latin typeface="+mj-lt"/>
              </a:rPr>
              <a:t> 	                  </a:t>
            </a:r>
            <a:r>
              <a:rPr lang="sl-SI" sz="1600" b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sl-SI" sz="1600" dirty="0">
                <a:solidFill>
                  <a:srgbClr val="FF0000"/>
                </a:solidFill>
                <a:latin typeface="+mj-lt"/>
              </a:rPr>
              <a:t>4,2 %</a:t>
            </a:r>
          </a:p>
          <a:p>
            <a:pPr lvl="2"/>
            <a:r>
              <a:rPr lang="sl-SI" sz="1600" dirty="0">
                <a:latin typeface="+mj-lt"/>
              </a:rPr>
              <a:t>2021 		8,2 %</a:t>
            </a:r>
          </a:p>
          <a:p>
            <a:pPr lvl="2"/>
            <a:r>
              <a:rPr lang="sl-SI" sz="1600" dirty="0">
                <a:latin typeface="+mj-lt"/>
              </a:rPr>
              <a:t>2022		2,5 %</a:t>
            </a:r>
          </a:p>
          <a:p>
            <a:pPr lvl="2"/>
            <a:r>
              <a:rPr lang="sl-SI" sz="1600" b="1" dirty="0">
                <a:latin typeface="+mj-lt"/>
              </a:rPr>
              <a:t>2023		1,6 %</a:t>
            </a:r>
          </a:p>
          <a:p>
            <a:pPr lvl="2"/>
            <a:r>
              <a:rPr lang="sl-SI" sz="1600" b="1" dirty="0">
                <a:latin typeface="+mj-lt"/>
              </a:rPr>
              <a:t>2024		2,8%</a:t>
            </a:r>
          </a:p>
          <a:p>
            <a:r>
              <a:rPr lang="sl-SI" sz="2400" dirty="0">
                <a:latin typeface="+mj-lt"/>
              </a:rPr>
              <a:t>Gospodarska rast v EU </a:t>
            </a:r>
            <a:r>
              <a:rPr lang="sl-SI" sz="900" dirty="0">
                <a:solidFill>
                  <a:schemeClr val="accent1"/>
                </a:solidFill>
              </a:rPr>
              <a:t>https://economy-finance.ec.europa.eu/economic-forecast-and-surveys/ (</a:t>
            </a:r>
            <a:r>
              <a:rPr lang="sl-SI" sz="900" dirty="0" err="1">
                <a:solidFill>
                  <a:schemeClr val="accent1"/>
                </a:solidFill>
              </a:rPr>
              <a:t>Spring</a:t>
            </a:r>
            <a:r>
              <a:rPr lang="sl-SI" sz="900" dirty="0">
                <a:solidFill>
                  <a:schemeClr val="accent1"/>
                </a:solidFill>
              </a:rPr>
              <a:t> </a:t>
            </a:r>
            <a:r>
              <a:rPr lang="sl-SI" sz="900" dirty="0" err="1">
                <a:solidFill>
                  <a:schemeClr val="accent1"/>
                </a:solidFill>
              </a:rPr>
              <a:t>Forecast</a:t>
            </a:r>
            <a:r>
              <a:rPr lang="sl-SI" sz="900" dirty="0">
                <a:solidFill>
                  <a:schemeClr val="accent1"/>
                </a:solidFill>
              </a:rPr>
              <a:t>)</a:t>
            </a:r>
          </a:p>
          <a:p>
            <a:pPr marL="1163638" lvl="1" indent="-266700"/>
            <a:r>
              <a:rPr lang="sl-SI" sz="1600" dirty="0">
                <a:latin typeface="+mj-lt"/>
              </a:rPr>
              <a:t>2020 (Euro cona: </a:t>
            </a:r>
            <a:r>
              <a:rPr lang="sl-SI" sz="1600" dirty="0">
                <a:solidFill>
                  <a:srgbClr val="FF0000"/>
                </a:solidFill>
                <a:latin typeface="+mj-lt"/>
              </a:rPr>
              <a:t>-6,3%</a:t>
            </a:r>
            <a:r>
              <a:rPr lang="sl-SI" sz="1600" dirty="0">
                <a:latin typeface="+mj-lt"/>
              </a:rPr>
              <a:t>, EU28: </a:t>
            </a:r>
            <a:r>
              <a:rPr lang="sl-SI" sz="1600" dirty="0">
                <a:solidFill>
                  <a:srgbClr val="FF0000"/>
                </a:solidFill>
                <a:latin typeface="+mj-lt"/>
              </a:rPr>
              <a:t>-5,9%</a:t>
            </a:r>
            <a:r>
              <a:rPr lang="sl-SI" sz="1600" dirty="0">
                <a:latin typeface="+mj-lt"/>
              </a:rPr>
              <a:t>)</a:t>
            </a:r>
          </a:p>
          <a:p>
            <a:pPr lvl="2"/>
            <a:r>
              <a:rPr lang="sl-SI" sz="1600" dirty="0">
                <a:latin typeface="+mj-lt"/>
              </a:rPr>
              <a:t>2021 (Euro cona:   5,1%, EU28:  5,0%)</a:t>
            </a:r>
          </a:p>
          <a:p>
            <a:pPr lvl="2"/>
            <a:r>
              <a:rPr lang="sl-SI" sz="1600" dirty="0">
                <a:latin typeface="+mj-lt"/>
              </a:rPr>
              <a:t>2022 (Euro cona:   2,6%, EU28:  2,7%)</a:t>
            </a:r>
          </a:p>
          <a:p>
            <a:pPr lvl="2"/>
            <a:r>
              <a:rPr lang="sl-SI" sz="1600" dirty="0">
                <a:latin typeface="+mj-lt"/>
              </a:rPr>
              <a:t>2023 (Euro cona:   1,1%, EU28:  1,0%)</a:t>
            </a:r>
          </a:p>
          <a:p>
            <a:pPr lvl="2"/>
            <a:r>
              <a:rPr lang="sl-SI" sz="1600" dirty="0">
                <a:latin typeface="+mj-lt"/>
              </a:rPr>
              <a:t>2024 (Euro cona:   1,6%, EU28:  1,7%)</a:t>
            </a:r>
          </a:p>
          <a:p>
            <a:r>
              <a:rPr lang="sl-SI" sz="2400" dirty="0">
                <a:latin typeface="+mj-lt"/>
              </a:rPr>
              <a:t>Inflacija</a:t>
            </a: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900" dirty="0">
                <a:solidFill>
                  <a:schemeClr val="accent1"/>
                </a:solidFill>
                <a:hlinkClick r:id="rId2"/>
              </a:rPr>
              <a:t>https://economy-finance.ec.europa.eu/economic-forecast-and-surveys/</a:t>
            </a:r>
            <a:r>
              <a:rPr lang="sl-SI" sz="900" dirty="0">
                <a:solidFill>
                  <a:schemeClr val="accent1"/>
                </a:solidFill>
              </a:rPr>
              <a:t> (</a:t>
            </a:r>
            <a:r>
              <a:rPr lang="sl-SI" sz="900" dirty="0" err="1">
                <a:solidFill>
                  <a:schemeClr val="accent1"/>
                </a:solidFill>
              </a:rPr>
              <a:t>Spring</a:t>
            </a:r>
            <a:r>
              <a:rPr lang="sl-SI" sz="900" dirty="0">
                <a:solidFill>
                  <a:schemeClr val="accent1"/>
                </a:solidFill>
              </a:rPr>
              <a:t> </a:t>
            </a:r>
            <a:r>
              <a:rPr lang="sl-SI" sz="900" dirty="0" err="1">
                <a:solidFill>
                  <a:schemeClr val="accent1"/>
                </a:solidFill>
              </a:rPr>
              <a:t>forecast</a:t>
            </a:r>
            <a:r>
              <a:rPr lang="sl-SI" sz="900" dirty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sl-SI" sz="1700" dirty="0">
                <a:latin typeface="+mj-lt"/>
              </a:rPr>
              <a:t>2022 (Euro cona: 7,6%; EU28: 8,3%)</a:t>
            </a:r>
          </a:p>
          <a:p>
            <a:pPr lvl="2"/>
            <a:r>
              <a:rPr lang="sl-SI" sz="1700" dirty="0">
                <a:latin typeface="+mj-lt"/>
              </a:rPr>
              <a:t>2023 (Euro cona: 5,8%; EU28: 6,7%)</a:t>
            </a:r>
          </a:p>
          <a:p>
            <a:pPr lvl="2"/>
            <a:r>
              <a:rPr lang="sl-SI" sz="1700" dirty="0">
                <a:latin typeface="+mj-lt"/>
              </a:rPr>
              <a:t>2024 (Euro cona: 2,8%; EU28: 3,1%)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65C09C-DB30-460B-AE23-0C0263A75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sl-SI" dirty="0"/>
              <a:t>Dogajanje v mednarodnem okolju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2DB9CF-A720-4411-A51C-92E95C560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365161"/>
            <a:ext cx="10515600" cy="5216392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+mj-lt"/>
              </a:rPr>
              <a:t>Geopolitični faktorji:</a:t>
            </a:r>
          </a:p>
          <a:p>
            <a:pPr lvl="1"/>
            <a:r>
              <a:rPr lang="sl-SI" dirty="0">
                <a:latin typeface="+mj-lt"/>
              </a:rPr>
              <a:t>Rusko – ukrajinska vojna ima še vedno velik vpliv na ekonomijo Evrope; </a:t>
            </a:r>
          </a:p>
          <a:p>
            <a:pPr lvl="1"/>
            <a:r>
              <a:rPr lang="sl-SI" dirty="0">
                <a:latin typeface="+mj-lt"/>
              </a:rPr>
              <a:t>Izraelsko – palestinski konflikt vpliva na svetovna dogajanja (cene nafte    );</a:t>
            </a:r>
          </a:p>
          <a:p>
            <a:pPr lvl="1"/>
            <a:r>
              <a:rPr lang="sl-SI" dirty="0">
                <a:latin typeface="+mj-lt"/>
              </a:rPr>
              <a:t>Gospodarske napetosti EU – Kitajska; </a:t>
            </a:r>
          </a:p>
          <a:p>
            <a:r>
              <a:rPr lang="sl-SI" dirty="0">
                <a:latin typeface="+mj-lt"/>
              </a:rPr>
              <a:t>Cene energije (C0</a:t>
            </a:r>
            <a:r>
              <a:rPr lang="sl-SI" sz="1400" dirty="0">
                <a:latin typeface="+mj-lt"/>
              </a:rPr>
              <a:t>2</a:t>
            </a:r>
            <a:r>
              <a:rPr lang="sl-SI" dirty="0">
                <a:latin typeface="+mj-lt"/>
              </a:rPr>
              <a:t> kuponi, nafta, premog, plin, …) – visoki nivoji zakupljenih pozicij v 2023, na spotu bistveno nižje cene, a še vedno visoke;</a:t>
            </a:r>
          </a:p>
          <a:p>
            <a:r>
              <a:rPr lang="sl-SI" dirty="0">
                <a:latin typeface="+mj-lt"/>
              </a:rPr>
              <a:t>Nižanje cen surovin (kovine, barvne kovine, papir, plastika, …) – zmanjševanje gospodarske aktivnosti v EU (nižje povpraševanje, visoke cene energentov);</a:t>
            </a:r>
          </a:p>
          <a:p>
            <a:r>
              <a:rPr lang="sl-SI" dirty="0">
                <a:latin typeface="+mj-lt"/>
              </a:rPr>
              <a:t>Visoka inflacija zmanjšuje kupno moč prebivalstva;</a:t>
            </a:r>
          </a:p>
          <a:p>
            <a:r>
              <a:rPr lang="sl-SI" dirty="0">
                <a:latin typeface="+mj-lt"/>
              </a:rPr>
              <a:t>Dvig obrestnih mer ima vpliv na zmanjšanje investicij v gospodarstvu;</a:t>
            </a:r>
          </a:p>
          <a:p>
            <a:r>
              <a:rPr lang="sl-SI" dirty="0">
                <a:latin typeface="+mj-lt"/>
              </a:rPr>
              <a:t>Zmanjševanje zaupanja in ohlajanje gospodarstva; </a:t>
            </a:r>
          </a:p>
          <a:p>
            <a:r>
              <a:rPr lang="sl-SI" dirty="0">
                <a:latin typeface="+mj-lt"/>
              </a:rPr>
              <a:t>Zeleni prehod v EU = </a:t>
            </a:r>
            <a:r>
              <a:rPr lang="sl-SI" dirty="0" err="1">
                <a:latin typeface="+mj-lt"/>
              </a:rPr>
              <a:t>deindustrializacija</a:t>
            </a:r>
            <a:r>
              <a:rPr lang="sl-SI" dirty="0">
                <a:latin typeface="+mj-lt"/>
              </a:rPr>
              <a:t>?????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6606A7-3368-4D7A-98FD-0C1B89D9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2" name="Puščica: dol 1">
            <a:extLst>
              <a:ext uri="{FF2B5EF4-FFF2-40B4-BE49-F238E27FC236}">
                <a16:creationId xmlns:a16="http://schemas.microsoft.com/office/drawing/2014/main" id="{657AE78E-1009-DAB1-270F-4471E139F48A}"/>
              </a:ext>
            </a:extLst>
          </p:cNvPr>
          <p:cNvSpPr/>
          <p:nvPr/>
        </p:nvSpPr>
        <p:spPr>
          <a:xfrm rot="10800000">
            <a:off x="9667226" y="2062717"/>
            <a:ext cx="127590" cy="2445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039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CO2 kuponi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51348B-C04C-0018-AF02-6895792E75E6}"/>
              </a:ext>
            </a:extLst>
          </p:cNvPr>
          <p:cNvSpPr txBox="1"/>
          <p:nvPr/>
        </p:nvSpPr>
        <p:spPr>
          <a:xfrm>
            <a:off x="9626806" y="2819121"/>
            <a:ext cx="995119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/>
              <a:t>EU </a:t>
            </a:r>
            <a:r>
              <a:rPr lang="sl-SI" dirty="0" err="1"/>
              <a:t>Carbon</a:t>
            </a:r>
            <a:r>
              <a:rPr lang="sl-SI" dirty="0"/>
              <a:t> </a:t>
            </a:r>
            <a:r>
              <a:rPr lang="sl-SI" dirty="0" err="1"/>
              <a:t>Permits</a:t>
            </a:r>
            <a:r>
              <a:rPr lang="sl-SI" dirty="0"/>
              <a:t> (EUR)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B2EB3C-2255-05E7-9883-7D2E550EA734}"/>
              </a:ext>
            </a:extLst>
          </p:cNvPr>
          <p:cNvSpPr txBox="1"/>
          <p:nvPr/>
        </p:nvSpPr>
        <p:spPr>
          <a:xfrm>
            <a:off x="838200" y="630820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Vir: https://tradingeconomics.com/commodity/carbon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0AE1581-70D3-BC98-9132-BDEC4AA21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7" t="22015" r="35551" b="5324"/>
          <a:stretch/>
        </p:blipFill>
        <p:spPr>
          <a:xfrm>
            <a:off x="2171274" y="1365161"/>
            <a:ext cx="7327604" cy="49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48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Cena nafte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6A7E90E-CD33-E404-7D10-E5675B2F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350" y="1137682"/>
            <a:ext cx="6517300" cy="53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7EA9695-1312-CF0F-5CB3-FC082493F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4" t="33490" r="19593" b="6511"/>
          <a:stretch/>
        </p:blipFill>
        <p:spPr>
          <a:xfrm>
            <a:off x="1118024" y="1690688"/>
            <a:ext cx="8685195" cy="472074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Cena elektrike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2A8F84B-BEEF-C11F-BAA9-789367635FBD}"/>
              </a:ext>
            </a:extLst>
          </p:cNvPr>
          <p:cNvSpPr txBox="1"/>
          <p:nvPr/>
        </p:nvSpPr>
        <p:spPr>
          <a:xfrm>
            <a:off x="8165805" y="1945871"/>
            <a:ext cx="163741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000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Ostali energenti - premog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E5AB895-6ED5-8E54-245D-28A0975CE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" t="22170" r="36250" b="10543"/>
          <a:stretch/>
        </p:blipFill>
        <p:spPr>
          <a:xfrm>
            <a:off x="1754372" y="1488558"/>
            <a:ext cx="7400261" cy="478645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6C3A72C-9CB2-E20A-1354-E2B72995E17A}"/>
              </a:ext>
            </a:extLst>
          </p:cNvPr>
          <p:cNvSpPr txBox="1"/>
          <p:nvPr/>
        </p:nvSpPr>
        <p:spPr>
          <a:xfrm>
            <a:off x="1754372" y="6308209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https://tradingeconomics.com/commodity/coal</a:t>
            </a:r>
          </a:p>
        </p:txBody>
      </p:sp>
    </p:spTree>
    <p:extLst>
      <p:ext uri="{BB962C8B-B14F-4D97-AF65-F5344CB8AC3E}">
        <p14:creationId xmlns:p14="http://schemas.microsoft.com/office/powerpoint/2010/main" val="14765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9D6579B9DB246AA134A5C48F9FD6F" ma:contentTypeVersion="39" ma:contentTypeDescription="Ustvari nov dokument." ma:contentTypeScope="" ma:versionID="63a117824c2abf60c0bcc30f76cedaa2">
  <xsd:schema xmlns:xsd="http://www.w3.org/2001/XMLSchema" xmlns:xs="http://www.w3.org/2001/XMLSchema" xmlns:p="http://schemas.microsoft.com/office/2006/metadata/properties" xmlns:ns2="39bb32d6-79e4-461f-9135-309bf6a13534" xmlns:ns3="99ddf057-8939-4f94-bc37-c3dd337c4987" targetNamespace="http://schemas.microsoft.com/office/2006/metadata/properties" ma:root="true" ma:fieldsID="fd99b3b7ad20f362ac34f265fa89233b" ns2:_="" ns3:_="">
    <xsd:import namespace="39bb32d6-79e4-461f-9135-309bf6a13534"/>
    <xsd:import namespace="99ddf057-8939-4f94-bc37-c3dd337c49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b32d6-79e4-461f-9135-309bf6a13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fals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442494d-61b7-48b6-b7ec-8b91d4eb779c}" ma:internalName="TaxCatchAll" ma:showField="CatchAllData" ma:web="39bb32d6-79e4-461f-9135-309bf6a13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057-8939-4f94-bc37-c3dd337c4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7f495ae2-0fa0-4026-92f2-b2d289d28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ddf057-8939-4f94-bc37-c3dd337c4987">
      <Terms xmlns="http://schemas.microsoft.com/office/infopath/2007/PartnerControls"/>
    </lcf76f155ced4ddcb4097134ff3c332f>
    <_dlc_DocIdUrl xmlns="39bb32d6-79e4-461f-9135-309bf6a13534">
      <Url xsi:nil="true"/>
      <Description xsi:nil="true"/>
    </_dlc_DocIdUrl>
    <_dlc_DocId xmlns="39bb32d6-79e4-461f-9135-309bf6a13534" xsi:nil="true"/>
    <TaxCatchAll xmlns="39bb32d6-79e4-461f-9135-309bf6a13534" xsi:nil="true"/>
    <_dlc_DocIdPersistId xmlns="39bb32d6-79e4-461f-9135-309bf6a13534" xsi:nil="true"/>
    <SharedWithUsers xmlns="39bb32d6-79e4-461f-9135-309bf6a13534">
      <UserInfo>
        <DisplayName>Fišer Jure</DisplayName>
        <AccountId>266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7706B2-AEA0-49EA-968A-8DDB0FD05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b32d6-79e4-461f-9135-309bf6a13534"/>
    <ds:schemaRef ds:uri="99ddf057-8939-4f94-bc37-c3dd337c4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9881D-D15C-4072-9136-BC6C703F27A0}">
  <ds:schemaRefs>
    <ds:schemaRef ds:uri="http://purl.org/dc/terms/"/>
    <ds:schemaRef ds:uri="39bb32d6-79e4-461f-9135-309bf6a13534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99ddf057-8939-4f94-bc37-c3dd337c498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24A5CA-349E-4137-AA86-96D79ED6E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1077</Words>
  <Application>Microsoft Office PowerPoint</Application>
  <PresentationFormat>Širokozaslonsko</PresentationFormat>
  <Paragraphs>274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freight-book</vt:lpstr>
      <vt:lpstr>Source Sans Pro</vt:lpstr>
      <vt:lpstr>Officeova tema</vt:lpstr>
      <vt:lpstr>PowerPointova predstavitev</vt:lpstr>
      <vt:lpstr>Poslovanje članov Sekcije zbiralcev in predelovalcev  odpadkov  (2012-2022)</vt:lpstr>
      <vt:lpstr>Poslovanje IJS (2012-2022) – 58 podjetij </vt:lpstr>
      <vt:lpstr>Obeti 2023/2024</vt:lpstr>
      <vt:lpstr>Dogajanje v mednarodnem okolju</vt:lpstr>
      <vt:lpstr>CO2 kuponi</vt:lpstr>
      <vt:lpstr>Cena nafte</vt:lpstr>
      <vt:lpstr>Cena elektrike</vt:lpstr>
      <vt:lpstr>Ostali energenti - premog</vt:lpstr>
      <vt:lpstr>Ostali energenti – plin v EU</vt:lpstr>
      <vt:lpstr>PowerPointova predstavitev</vt:lpstr>
      <vt:lpstr>PowerPointova predstavitev</vt:lpstr>
      <vt:lpstr>Trenutna situacija v domačem okolju</vt:lpstr>
      <vt:lpstr>Trenutna situacija v branži reciklaže surovin</vt:lpstr>
      <vt:lpstr>Obeti za 2024?</vt:lpstr>
      <vt:lpstr>Praznujemo: 10 let REC   “Eppur si muove” – in vendar se premika…!!</vt:lpstr>
      <vt:lpstr>PowerPointova predstavitev</vt:lpstr>
    </vt:vector>
  </TitlesOfParts>
  <Company>Gorenje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Fišer Jure</dc:creator>
  <cp:lastModifiedBy>Fišer Jure</cp:lastModifiedBy>
  <cp:revision>8</cp:revision>
  <dcterms:created xsi:type="dcterms:W3CDTF">2014-09-19T22:59:17Z</dcterms:created>
  <dcterms:modified xsi:type="dcterms:W3CDTF">2023-10-18T22:38:31Z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0x0101009E79D6579B9DB246AA134A5C48F9FD6F</vt:lpwstr>
  </property>
  <property fmtid="{D5CDD505-2E9C-101B-9397-08002B2CF9AE}" pid="3" name="MediaServiceImageTags">
    <vt:lpwstr/>
  </property>
</Properties>
</file>