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8"/>
  </p:notesMasterIdLst>
  <p:handoutMasterIdLst>
    <p:handoutMasterId r:id="rId29"/>
  </p:handoutMasterIdLst>
  <p:sldIdLst>
    <p:sldId id="256" r:id="rId2"/>
    <p:sldId id="333" r:id="rId3"/>
    <p:sldId id="690" r:id="rId4"/>
    <p:sldId id="667" r:id="rId5"/>
    <p:sldId id="665" r:id="rId6"/>
    <p:sldId id="350" r:id="rId7"/>
    <p:sldId id="658" r:id="rId8"/>
    <p:sldId id="578" r:id="rId9"/>
    <p:sldId id="672" r:id="rId10"/>
    <p:sldId id="669" r:id="rId11"/>
    <p:sldId id="670" r:id="rId12"/>
    <p:sldId id="671" r:id="rId13"/>
    <p:sldId id="572" r:id="rId14"/>
    <p:sldId id="575" r:id="rId15"/>
    <p:sldId id="673" r:id="rId16"/>
    <p:sldId id="257" r:id="rId17"/>
    <p:sldId id="674" r:id="rId18"/>
    <p:sldId id="675" r:id="rId19"/>
    <p:sldId id="686" r:id="rId20"/>
    <p:sldId id="676" r:id="rId21"/>
    <p:sldId id="680" r:id="rId22"/>
    <p:sldId id="681" r:id="rId23"/>
    <p:sldId id="682" r:id="rId24"/>
    <p:sldId id="679" r:id="rId25"/>
    <p:sldId id="678" r:id="rId26"/>
    <p:sldId id="687" r:id="rId27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EA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>
      <p:cViewPr varScale="1">
        <p:scale>
          <a:sx n="119" d="100"/>
          <a:sy n="119" d="100"/>
        </p:scale>
        <p:origin x="133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7413EE27-5B9F-453B-8655-CEEBFF6414AE}" type="datetimeFigureOut">
              <a:rPr lang="sl-SI" smtClean="0"/>
              <a:t>17. 10. 2023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C4748EF2-8B20-483F-B0EB-54AEF530A541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9604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32F37B20-61F8-4383-814E-2DEF7E80DF9C}" type="datetimeFigureOut">
              <a:rPr lang="sl-SI" smtClean="0"/>
              <a:t>17. 10. 2023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810EAE80-7DAF-4054-8BB1-614ADF3E910C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6067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921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9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207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slov in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grada tabele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8B9378F-F112-4D72-8F3C-0312BDDBC96B}" type="slidenum">
              <a:rPr lang="en-US" altLang="sl-SI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9273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>
            <a:extLst>
              <a:ext uri="{FF2B5EF4-FFF2-40B4-BE49-F238E27FC236}">
                <a16:creationId xmlns:a16="http://schemas.microsoft.com/office/drawing/2014/main" id="{D6FD82FA-CB17-4291-B31C-58C851C555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7">
            <a:extLst>
              <a:ext uri="{FF2B5EF4-FFF2-40B4-BE49-F238E27FC236}">
                <a16:creationId xmlns:a16="http://schemas.microsoft.com/office/drawing/2014/main" id="{C1323D6A-67C7-43AB-A510-A66AB5930275}"/>
              </a:ext>
            </a:extLst>
          </p:cNvPr>
          <p:cNvSpPr txBox="1"/>
          <p:nvPr/>
        </p:nvSpPr>
        <p:spPr>
          <a:xfrm>
            <a:off x="962025" y="708025"/>
            <a:ext cx="2060575" cy="2127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ts val="838"/>
              </a:lnSpc>
            </a:pPr>
            <a:r>
              <a:rPr lang="en-US" altLang="sl-SI" sz="700" dirty="0">
                <a:solidFill>
                  <a:schemeClr val="tx2"/>
                </a:solidFill>
                <a:latin typeface="Republika" panose="02000506040000020004" pitchFamily="2" charset="-18"/>
              </a:rPr>
              <a:t>REPUBLIKA SLOVENIJA</a:t>
            </a:r>
          </a:p>
          <a:p>
            <a:pPr>
              <a:lnSpc>
                <a:spcPts val="838"/>
              </a:lnSpc>
            </a:pPr>
            <a:r>
              <a:rPr lang="sl-SI" altLang="sl-SI" sz="700" b="1" dirty="0">
                <a:solidFill>
                  <a:schemeClr val="tx2"/>
                </a:solidFill>
                <a:latin typeface="Republika" panose="02000506040000020004" pitchFamily="2" charset="-18"/>
              </a:rPr>
              <a:t>MINISTRSTVO ZA NARAVNE VIRE IN PROSTOR</a:t>
            </a:r>
            <a:endParaRPr lang="en-US" altLang="sl-SI" sz="700" b="1" dirty="0">
              <a:solidFill>
                <a:schemeClr val="tx2"/>
              </a:solidFill>
              <a:latin typeface="Republika" panose="02000506040000020004" pitchFamily="2" charset="-18"/>
            </a:endParaRPr>
          </a:p>
        </p:txBody>
      </p:sp>
      <p:pic>
        <p:nvPicPr>
          <p:cNvPr id="5" name="Picture 8">
            <a:extLst>
              <a:ext uri="{FF2B5EF4-FFF2-40B4-BE49-F238E27FC236}">
                <a16:creationId xmlns:a16="http://schemas.microsoft.com/office/drawing/2014/main" id="{6E45C087-82E4-409D-8655-0AF6C043CE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712788"/>
            <a:ext cx="166687" cy="20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2000" y="1548000"/>
            <a:ext cx="7200000" cy="1490622"/>
          </a:xfrm>
          <a:prstGeom prst="rect">
            <a:avLst/>
          </a:prstGeom>
        </p:spPr>
        <p:txBody>
          <a:bodyPr lIns="0" tIns="0" rIns="0" bIns="0" anchor="t" anchorCtr="0"/>
          <a:lstStyle>
            <a:lvl1pPr algn="l">
              <a:defRPr b="1">
                <a:solidFill>
                  <a:srgbClr val="9999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CE52465-3DCA-49DB-AA77-B5A486F642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71550" y="6356350"/>
            <a:ext cx="14954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69DB3-05F4-49AB-A3EF-94B34D886A65}" type="datetimeFigureOut">
              <a:rPr lang="en-US"/>
              <a:pPr>
                <a:defRPr/>
              </a:pPr>
              <a:t>10/17/2023</a:t>
            </a:fld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08CE421-5455-401B-80AB-DF93FF1D8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213EF09-3CD9-44EE-94D3-4D71FF37F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331913" cy="365125"/>
          </a:xfrm>
        </p:spPr>
        <p:txBody>
          <a:bodyPr/>
          <a:lstStyle>
            <a:lvl1pPr>
              <a:defRPr/>
            </a:lvl1pPr>
          </a:lstStyle>
          <a:p>
            <a:fld id="{B9CD1F24-5E95-43DC-8F6D-1C6C6328858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01697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71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699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49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86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65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542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8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090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9802F-C33A-4E7E-AE3F-BBFFFCBF1AEC}" type="datetimeFigureOut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17. 10. 2023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6C73F-82BF-4DF3-A8B9-EA08DFFBC5F5}" type="slidenum">
              <a:rPr lang="sl-SI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sl-SI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548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00467DD4-D555-4496-8D3F-C061BE9CBF6B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xfrm>
            <a:off x="251520" y="2057016"/>
            <a:ext cx="8640960" cy="274396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algn="ctr"/>
            <a:r>
              <a:rPr lang="sl-SI" altLang="sl-SI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Integralno gradbeno dovoljenje</a:t>
            </a:r>
            <a:br>
              <a:rPr lang="sl-SI" altLang="sl-SI" b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sl-SI" altLang="sl-SI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primeri iz prakse</a:t>
            </a:r>
            <a:endParaRPr lang="en-US" altLang="sl-SI" b="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PoljeZBesedilom 1">
            <a:extLst>
              <a:ext uri="{FF2B5EF4-FFF2-40B4-BE49-F238E27FC236}">
                <a16:creationId xmlns:a16="http://schemas.microsoft.com/office/drawing/2014/main" id="{5626B903-45C4-929C-2682-184291D59C69}"/>
              </a:ext>
            </a:extLst>
          </p:cNvPr>
          <p:cNvSpPr txBox="1"/>
          <p:nvPr/>
        </p:nvSpPr>
        <p:spPr>
          <a:xfrm>
            <a:off x="6013274" y="5157192"/>
            <a:ext cx="2303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Sandi Rutar</a:t>
            </a:r>
          </a:p>
          <a:p>
            <a:r>
              <a:rPr lang="sl-SI" dirty="0"/>
              <a:t>Klavdija Šilc Trlep</a:t>
            </a:r>
          </a:p>
          <a:p>
            <a:endParaRPr lang="sl-SI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663B06D7-8FFE-DCB4-B3A6-DCEF0B4F57B4}"/>
              </a:ext>
            </a:extLst>
          </p:cNvPr>
          <p:cNvSpPr txBox="1"/>
          <p:nvPr/>
        </p:nvSpPr>
        <p:spPr>
          <a:xfrm>
            <a:off x="467544" y="5157192"/>
            <a:ext cx="3169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Direktorat za graditev in prostor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Sektor za dovoljenja</a:t>
            </a: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MOPE (ARSO) – emisije snovi v tla, vode, zrak, hrup, svetlobno onesnaženje, elektromagnetno sevanje, ravnanje z odpadki, vibracije,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ZRSVN – narava in presoja sprejemljivosti 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(negativno mnenje ZRSVN lahko pelje do zahtevka po prevladi javne koristi)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DRSV – vodovarstvena območja in erozija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ZVKDS – kulturna dediščina,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drugi mnenjedajalci – pristojnosti po področnih predpisih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MNENJEDAJALCI</a:t>
            </a:r>
          </a:p>
        </p:txBody>
      </p:sp>
    </p:spTree>
    <p:extLst>
      <p:ext uri="{BB962C8B-B14F-4D97-AF65-F5344CB8AC3E}">
        <p14:creationId xmlns:p14="http://schemas.microsoft.com/office/powerpoint/2010/main" val="2441648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stranski udeleženci: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enaki kot v postopku izdaje GD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NVO s statusom delovanja v javnem interesu na področju okolja ali ohranjanja narave,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civilna iniciativa (200 oziroma 500 podpisnikov (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objekti državnega pomena v integralnem postopku</a:t>
            </a:r>
            <a:r>
              <a:rPr lang="sl-SI" altLang="sl-SI" sz="1800" dirty="0">
                <a:latin typeface="Tahoma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sodelovanje javnosti: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javna objava dokumentacije v PIS in na e-upravi,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podaja pripomb javnosti v 30 dneh,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STRANSKI UDELEŽENCI IN JAVNOST</a:t>
            </a:r>
          </a:p>
        </p:txBody>
      </p:sp>
    </p:spTree>
    <p:extLst>
      <p:ext uri="{BB962C8B-B14F-4D97-AF65-F5344CB8AC3E}">
        <p14:creationId xmlns:p14="http://schemas.microsoft.com/office/powerpoint/2010/main" val="8937217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261" name="Slika 474260" descr="Slika, ki vsebuje besede besedilo, posnetek zaslona, pisava, programska oprema&#10;&#10;Opis je samodejno ustvarjen">
            <a:extLst>
              <a:ext uri="{FF2B5EF4-FFF2-40B4-BE49-F238E27FC236}">
                <a16:creationId xmlns:a16="http://schemas.microsoft.com/office/drawing/2014/main" id="{BD9D8904-2451-7C69-1BA4-8A4F69D38FC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781" y="0"/>
            <a:ext cx="80324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5191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dirty="0">
                <a:latin typeface="Tahoma" pitchFamily="34" charset="0"/>
              </a:rPr>
              <a:t>Integralno GD se izda: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če so izpolnjeni pogoji za izdajo GD in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če nameravana gradnja nima pomembnih škodljivih vplivov na okolje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l-SI" sz="1800" dirty="0">
              <a:latin typeface="Tahoma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sz="1800" dirty="0">
                <a:latin typeface="Tahoma" pitchFamily="34" charset="0"/>
              </a:rPr>
              <a:t>Rok za izdajo GD v integralnem postopku je 5 mesecev od vložitve popolne zahteve, pri čemer rok ne teče: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v času pridobivanja mnenj,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javne razprave in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pridobivanja mnenja v postopku ugotavljanja čezmejnih vplivov v skladu s predpisom, ki ureja varstvo okolja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IZDAJA GRADBENEGA DOVOLJENJA 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3387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71. člen GZ-1: rok za tožbo zoper integralno GD je za stranske udeležence 30 dni od vročitve, za nevladne organizacije in civilne iniciative 30 dni od objave v sistemu </a:t>
            </a:r>
            <a:r>
              <a:rPr lang="sl-SI" altLang="sl-SI" sz="1800" dirty="0" err="1">
                <a:latin typeface="Tahoma" pitchFamily="34" charset="0"/>
              </a:rPr>
              <a:t>eGraditev</a:t>
            </a:r>
            <a:r>
              <a:rPr lang="sl-SI" altLang="sl-SI" sz="1800" dirty="0">
                <a:latin typeface="Tahoma" pitchFamily="34" charset="0"/>
              </a:rPr>
              <a:t> in na državnem portalu </a:t>
            </a:r>
            <a:r>
              <a:rPr lang="sl-SI" altLang="sl-SI" sz="1800" dirty="0" err="1">
                <a:latin typeface="Tahoma" pitchFamily="34" charset="0"/>
              </a:rPr>
              <a:t>eUprava</a:t>
            </a:r>
            <a:r>
              <a:rPr lang="sl-SI" altLang="sl-SI" sz="1800" dirty="0">
                <a:latin typeface="Tahoma" pitchFamily="34" charset="0"/>
              </a:rPr>
              <a:t>. O tožbi mora sodišče odločiti prednostno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tožbo lahko nevladne organizacije podaje tudi če niso sodelovale v postopku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PM integralnega GD se lahko ugotavlja šele po preteku 30 dni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PRAVNO VARSTVO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336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izdanih 78 odločb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r>
              <a:rPr lang="sl-SI" altLang="sl-SI" sz="1800" dirty="0">
                <a:latin typeface="Tahoma" pitchFamily="34" charset="0"/>
              </a:rPr>
              <a:t>najkrajši čas izdaje IGD od vloge do odločbe:	97 dni oz. do PM 129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r>
              <a:rPr lang="sl-SI" altLang="sl-SI" sz="1800" dirty="0">
                <a:latin typeface="Tahoma" pitchFamily="34" charset="0"/>
              </a:rPr>
              <a:t>povprečen čas izdaje IGD od vloge do odločbe:	375 dni oz. do PM 471 (tožbe)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r>
              <a:rPr lang="sl-SI" altLang="sl-SI" sz="1800" dirty="0">
                <a:latin typeface="Tahoma" pitchFamily="34" charset="0"/>
              </a:rPr>
              <a:t>obveza investitorja da se izvede integralni postopek in s tem izdelava dvojne dokumentacije, ta nima možnosti dvostopenjskega postopka: najprej OVS nato GD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r>
              <a:rPr lang="sl-SI" altLang="sl-SI" sz="1800" dirty="0">
                <a:latin typeface="Tahoma" pitchFamily="34" charset="0"/>
              </a:rPr>
              <a:t>o posegih z vplivi na okolje odločata dva organa (MNVP, MOPE)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r>
              <a:rPr lang="sl-SI" altLang="sl-SI" sz="1800" dirty="0">
                <a:latin typeface="Tahoma" pitchFamily="34" charset="0"/>
              </a:rPr>
              <a:t>težave pri longitudinalnih objektih (daljnovodi, ceste) zaradi </a:t>
            </a:r>
            <a:r>
              <a:rPr lang="sl-SI" altLang="sl-SI" sz="1800" dirty="0" err="1">
                <a:latin typeface="Tahoma" pitchFamily="34" charset="0"/>
              </a:rPr>
              <a:t>nepridobljenih</a:t>
            </a:r>
            <a:r>
              <a:rPr lang="sl-SI" altLang="sl-SI" sz="1800" dirty="0">
                <a:latin typeface="Tahoma" pitchFamily="34" charset="0"/>
              </a:rPr>
              <a:t> dokazil o pravici graditi (lastniki takih zemljišč so stranski udeleženci)</a:t>
            </a:r>
          </a:p>
          <a:p>
            <a:pPr>
              <a:lnSpc>
                <a:spcPct val="150000"/>
              </a:lnSpc>
              <a:spcBef>
                <a:spcPts val="0"/>
              </a:spcBef>
              <a:tabLst>
                <a:tab pos="5205413" algn="l"/>
              </a:tabLst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IZKUŠNJE PETIH LET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1689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464" y="1628979"/>
            <a:ext cx="8291072" cy="4779016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Autofit/>
          </a:bodyPr>
          <a:lstStyle/>
          <a:p>
            <a:pPr marL="0" indent="0">
              <a:lnSpc>
                <a:spcPct val="150000"/>
              </a:lnSpc>
              <a:spcBef>
                <a:spcPct val="0"/>
              </a:spcBef>
            </a:pPr>
            <a:endParaRPr lang="sl-SI" altLang="sl-SI" sz="1600" dirty="0">
              <a:solidFill>
                <a:schemeClr val="tx1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9875" indent="-269875"/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gradbeno dovoljenje (GZ-1)</a:t>
            </a:r>
          </a:p>
          <a:p>
            <a:pPr marL="269875" indent="-269875"/>
            <a:endParaRPr lang="sl-S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9875" indent="-269875"/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integralno gradbeno dovoljenje (GZ-1)</a:t>
            </a:r>
          </a:p>
          <a:p>
            <a:pPr marL="269875" indent="-269875"/>
            <a:endParaRPr lang="sl-S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9875" indent="-269875"/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združen postopek (ZureP-3): Zurep-3 v 100. členu omogoča podrobnejše načrtovanje in dovoljevanje prostorske ureditve državnega pomena, ki se zaključi z izdajo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celovitega dovoljenja 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(smiselna uporaba postopka izdaje integralnega gradbenega dovoljenja) in sprejetje uredbe o državnem prostorskem ureditvenem načrtu</a:t>
            </a:r>
          </a:p>
          <a:p>
            <a:pPr marL="269875" indent="-269875"/>
            <a:endParaRPr lang="sl-S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9875" indent="-269875"/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združen postopek (ZVO-2): ZVO-2 v drugem odstavku 140. člena omogoča združen postopek, ko se združita postopek izdaje okoljevarstvenega dovoljenja (OVD) in integralnega gradbenega dovoljenja</a:t>
            </a:r>
          </a:p>
          <a:p>
            <a:pPr marL="269875" indent="-269875"/>
            <a:endParaRPr lang="sl-S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5113" indent="-265113">
              <a:buNone/>
            </a:pP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	uradni opomin Evropske komisije 2016/4140 govori o možnosti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polno integriranega postopka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CPVO in PVO v primerih sprejemanja podrobnih prostorskih aktov (stran 12)…..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ZDRUŽEVANJE POSTOPKOV</a:t>
            </a:r>
            <a:b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</a:br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INTEGRALNO, CELOVITO, ZDRUŽENO,...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31577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35B62C2A-9D8A-13EE-8EA4-EC8761B5C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36683"/>
            <a:ext cx="8352928" cy="3752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Večkratno dopolnjevanje vloge:</a:t>
            </a:r>
          </a:p>
          <a:p>
            <a:pPr marL="0" indent="0">
              <a:buNone/>
            </a:pPr>
            <a:endParaRPr lang="sl-SI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neustrezno zastavljen nameravani poseg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enačenje obsega gradnje z obsegom presoje vplivov na okolje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neupoštevanje predpisov, ki urejajo varstvo narave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formalno nepopolna vloga (ni predloženega PVO, DODATKA)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manjkajoči podatki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neusklajeni podatki med DGD in PVO, znotraj PVO in med PVO in njegovimi prilogami</a:t>
            </a: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dopolnjevanje dokumentacije na podlagi (negativnih) mnenj</a:t>
            </a:r>
          </a:p>
          <a:p>
            <a:pPr>
              <a:buFont typeface="Wingdings" panose="05000000000000000000" pitchFamily="2" charset="2"/>
              <a:buChar char="à"/>
            </a:pPr>
            <a:endParaRPr lang="sl-SI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à"/>
            </a:pPr>
            <a:endParaRPr lang="sl-SI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sl-SI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05A633F1-A04F-5BA3-8133-FE723F59E425}"/>
              </a:ext>
            </a:extLst>
          </p:cNvPr>
          <p:cNvSpPr/>
          <p:nvPr/>
        </p:nvSpPr>
        <p:spPr>
          <a:xfrm>
            <a:off x="513522" y="5733256"/>
            <a:ext cx="7921276" cy="864096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sl-SI" sz="14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sl-SI" sz="1400" dirty="0">
                <a:solidFill>
                  <a:srgbClr val="FFFF00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FORMALNA DOPOLNITEV + DOPOLNJEVANJE PO MNENJIH </a:t>
            </a:r>
            <a:r>
              <a:rPr lang="sl-SI" sz="1400" dirty="0">
                <a:highlight>
                  <a:srgbClr val="00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se zavleče postopek vsaj za 1 leto</a:t>
            </a:r>
          </a:p>
          <a:p>
            <a:pPr marL="0" indent="0">
              <a:buNone/>
            </a:pPr>
            <a:r>
              <a:rPr lang="sl-SI" sz="1400" dirty="0"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     </a:t>
            </a:r>
            <a:r>
              <a:rPr lang="sl-SI" sz="1100" dirty="0">
                <a:solidFill>
                  <a:srgbClr val="FFFF00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2x 30 dni                                      tudi do 4x 30 dni                      ca. 6 mesecev </a:t>
            </a:r>
            <a:r>
              <a:rPr lang="sl-SI" sz="1100" u="sng" dirty="0">
                <a:solidFill>
                  <a:srgbClr val="FFFF00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samo</a:t>
            </a:r>
            <a:r>
              <a:rPr lang="sl-SI" sz="1100" dirty="0">
                <a:solidFill>
                  <a:srgbClr val="FFFF00"/>
                </a:solidFill>
                <a:highlight>
                  <a:srgbClr val="FF00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za dopolnjevanja</a:t>
            </a:r>
          </a:p>
          <a:p>
            <a:pPr algn="ctr"/>
            <a:endParaRPr lang="sl-SI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A87B6B24-1DBA-FCE8-D443-8ACA4FD237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ZAKAJ SE POSTOPEK TAKO VLEČE?</a:t>
            </a:r>
            <a:b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</a:br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PRIMERI IZ PRAKSE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0442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E7176B-4B59-D328-6370-FC20949B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8841"/>
            <a:ext cx="7471742" cy="1152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Presoja vplivov na okolje je lahko </a:t>
            </a:r>
            <a:r>
              <a:rPr lang="sl-SI" dirty="0">
                <a:solidFill>
                  <a:srgbClr val="FF0000"/>
                </a:solidFill>
              </a:rPr>
              <a:t>enaka ali večja </a:t>
            </a:r>
            <a:r>
              <a:rPr lang="sl-SI" dirty="0"/>
              <a:t>od gradnje objekta za katerega je treba pridobiti GD.</a:t>
            </a:r>
          </a:p>
        </p:txBody>
      </p:sp>
      <p:grpSp>
        <p:nvGrpSpPr>
          <p:cNvPr id="28" name="Skupina 27">
            <a:extLst>
              <a:ext uri="{FF2B5EF4-FFF2-40B4-BE49-F238E27FC236}">
                <a16:creationId xmlns:a16="http://schemas.microsoft.com/office/drawing/2014/main" id="{EC435EB0-93AF-FB42-D131-DBA387A8B6D1}"/>
              </a:ext>
            </a:extLst>
          </p:cNvPr>
          <p:cNvGrpSpPr/>
          <p:nvPr/>
        </p:nvGrpSpPr>
        <p:grpSpPr>
          <a:xfrm>
            <a:off x="395536" y="3372381"/>
            <a:ext cx="4577290" cy="2100429"/>
            <a:chOff x="867351" y="3645024"/>
            <a:chExt cx="4577290" cy="2100429"/>
          </a:xfrm>
        </p:grpSpPr>
        <p:cxnSp>
          <p:nvCxnSpPr>
            <p:cNvPr id="11" name="Raven povezovalnik 10">
              <a:extLst>
                <a:ext uri="{FF2B5EF4-FFF2-40B4-BE49-F238E27FC236}">
                  <a16:creationId xmlns:a16="http://schemas.microsoft.com/office/drawing/2014/main" id="{D1166852-40CF-E98B-BC02-B065C000A610}"/>
                </a:ext>
              </a:extLst>
            </p:cNvPr>
            <p:cNvCxnSpPr/>
            <p:nvPr/>
          </p:nvCxnSpPr>
          <p:spPr>
            <a:xfrm flipV="1">
              <a:off x="1619672" y="3645024"/>
              <a:ext cx="1512168" cy="1800200"/>
            </a:xfrm>
            <a:prstGeom prst="line">
              <a:avLst/>
            </a:prstGeom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3" name="Raven povezovalnik 12">
              <a:extLst>
                <a:ext uri="{FF2B5EF4-FFF2-40B4-BE49-F238E27FC236}">
                  <a16:creationId xmlns:a16="http://schemas.microsoft.com/office/drawing/2014/main" id="{119CD9E8-C349-70F0-6F80-DFE9231636F8}"/>
                </a:ext>
              </a:extLst>
            </p:cNvPr>
            <p:cNvCxnSpPr/>
            <p:nvPr/>
          </p:nvCxnSpPr>
          <p:spPr>
            <a:xfrm>
              <a:off x="2699792" y="4149080"/>
              <a:ext cx="1152128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5" name="Raven povezovalnik 14">
              <a:extLst>
                <a:ext uri="{FF2B5EF4-FFF2-40B4-BE49-F238E27FC236}">
                  <a16:creationId xmlns:a16="http://schemas.microsoft.com/office/drawing/2014/main" id="{BB32ED17-AB7C-AAAA-7FE4-41443FBCB03C}"/>
                </a:ext>
              </a:extLst>
            </p:cNvPr>
            <p:cNvCxnSpPr>
              <a:cxnSpLocks/>
            </p:cNvCxnSpPr>
            <p:nvPr/>
          </p:nvCxnSpPr>
          <p:spPr>
            <a:xfrm>
              <a:off x="2411760" y="4509120"/>
              <a:ext cx="1584176" cy="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Raven povezovalnik 18">
              <a:extLst>
                <a:ext uri="{FF2B5EF4-FFF2-40B4-BE49-F238E27FC236}">
                  <a16:creationId xmlns:a16="http://schemas.microsoft.com/office/drawing/2014/main" id="{4C7757B8-A1F0-F687-2D6B-4DAAB1963720}"/>
                </a:ext>
              </a:extLst>
            </p:cNvPr>
            <p:cNvCxnSpPr>
              <a:cxnSpLocks/>
            </p:cNvCxnSpPr>
            <p:nvPr/>
          </p:nvCxnSpPr>
          <p:spPr>
            <a:xfrm>
              <a:off x="3851920" y="4149080"/>
              <a:ext cx="144016" cy="36004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2" name="Raven povezovalnik 21">
              <a:extLst>
                <a:ext uri="{FF2B5EF4-FFF2-40B4-BE49-F238E27FC236}">
                  <a16:creationId xmlns:a16="http://schemas.microsoft.com/office/drawing/2014/main" id="{B72CA8B7-C088-8735-51B5-0E754FDDF151}"/>
                </a:ext>
              </a:extLst>
            </p:cNvPr>
            <p:cNvCxnSpPr>
              <a:cxnSpLocks/>
            </p:cNvCxnSpPr>
            <p:nvPr/>
          </p:nvCxnSpPr>
          <p:spPr>
            <a:xfrm>
              <a:off x="3203848" y="4149080"/>
              <a:ext cx="0" cy="360040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25" name="PoljeZBesedilom 24">
              <a:extLst>
                <a:ext uri="{FF2B5EF4-FFF2-40B4-BE49-F238E27FC236}">
                  <a16:creationId xmlns:a16="http://schemas.microsoft.com/office/drawing/2014/main" id="{FB341EC8-269C-FCAC-9EC2-E0E8049A14C5}"/>
                </a:ext>
              </a:extLst>
            </p:cNvPr>
            <p:cNvSpPr txBox="1"/>
            <p:nvPr/>
          </p:nvSpPr>
          <p:spPr>
            <a:xfrm>
              <a:off x="867351" y="3645024"/>
              <a:ext cx="201246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sz="1600" dirty="0">
                  <a:solidFill>
                    <a:schemeClr val="accent1">
                      <a:lumMod val="75000"/>
                    </a:schemeClr>
                  </a:solidFill>
                </a:rPr>
                <a:t>VZDRŽEVALNA DEJA V JAVNO KORIST</a:t>
              </a:r>
            </a:p>
            <a:p>
              <a:r>
                <a:rPr lang="sl-SI" sz="1600" dirty="0"/>
                <a:t>GD ni potreben</a:t>
              </a:r>
            </a:p>
          </p:txBody>
        </p:sp>
        <p:sp>
          <p:nvSpPr>
            <p:cNvPr id="26" name="PoljeZBesedilom 25">
              <a:extLst>
                <a:ext uri="{FF2B5EF4-FFF2-40B4-BE49-F238E27FC236}">
                  <a16:creationId xmlns:a16="http://schemas.microsoft.com/office/drawing/2014/main" id="{2A07EA79-F3DA-335F-EDC9-257FAEBA4715}"/>
                </a:ext>
              </a:extLst>
            </p:cNvPr>
            <p:cNvSpPr txBox="1"/>
            <p:nvPr/>
          </p:nvSpPr>
          <p:spPr>
            <a:xfrm>
              <a:off x="3284401" y="4545124"/>
              <a:ext cx="216024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l-SI" dirty="0">
                  <a:solidFill>
                    <a:schemeClr val="accent4">
                      <a:lumMod val="60000"/>
                      <a:lumOff val="40000"/>
                    </a:schemeClr>
                  </a:solidFill>
                </a:rPr>
                <a:t>CESTNA IN KOMUNALNA INFRASTRUKTURA</a:t>
              </a:r>
            </a:p>
            <a:p>
              <a:r>
                <a:rPr lang="sl-SI" sz="1600" dirty="0"/>
                <a:t>treba pridobiti GD</a:t>
              </a:r>
            </a:p>
          </p:txBody>
        </p:sp>
      </p:grp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77E264B4-A064-D2E6-D15C-AE870AA298E6}"/>
              </a:ext>
            </a:extLst>
          </p:cNvPr>
          <p:cNvSpPr txBox="1"/>
          <p:nvPr/>
        </p:nvSpPr>
        <p:spPr>
          <a:xfrm>
            <a:off x="5252156" y="2852936"/>
            <a:ext cx="349630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l-SI" dirty="0"/>
          </a:p>
          <a:p>
            <a:endParaRPr lang="sl-SI" dirty="0"/>
          </a:p>
          <a:p>
            <a:r>
              <a:rPr lang="sl-SI" dirty="0"/>
              <a:t>Pogoj:</a:t>
            </a:r>
          </a:p>
          <a:p>
            <a:pPr marL="285750" indent="-285750">
              <a:buFontTx/>
              <a:buChar char="-"/>
            </a:pPr>
            <a:r>
              <a:rPr lang="sl-SI" dirty="0"/>
              <a:t>VDJK in cestna in komunalna infrastruktura se morajo izvesti skupaj</a:t>
            </a:r>
          </a:p>
          <a:p>
            <a:pPr marL="285750" indent="-285750">
              <a:buFontTx/>
              <a:buChar char="-"/>
            </a:pPr>
            <a:r>
              <a:rPr lang="sl-SI" dirty="0"/>
              <a:t>Gre za enega investitorja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TOREJ SE izvede </a:t>
            </a:r>
            <a:r>
              <a:rPr lang="sl-SI" dirty="0">
                <a:solidFill>
                  <a:srgbClr val="FF0000"/>
                </a:solidFill>
              </a:rPr>
              <a:t>presoja vplivov na okolje</a:t>
            </a:r>
            <a:r>
              <a:rPr lang="sl-SI" dirty="0"/>
              <a:t> za VDKJ in gradnjo cestne in komunalne infrastrukture.</a:t>
            </a:r>
          </a:p>
          <a:p>
            <a:endParaRPr lang="sl-SI" dirty="0"/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9B9CC36C-2636-CC6A-7DC4-6561737F20DF}"/>
              </a:ext>
            </a:extLst>
          </p:cNvPr>
          <p:cNvSpPr txBox="1"/>
          <p:nvPr/>
        </p:nvSpPr>
        <p:spPr>
          <a:xfrm>
            <a:off x="593077" y="5733256"/>
            <a:ext cx="45194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Izpolnjevanje pogojev za izdajo </a:t>
            </a:r>
            <a:r>
              <a:rPr lang="sl-SI" dirty="0">
                <a:solidFill>
                  <a:srgbClr val="FF0000"/>
                </a:solidFill>
              </a:rPr>
              <a:t>GD</a:t>
            </a:r>
            <a:r>
              <a:rPr lang="sl-SI" dirty="0"/>
              <a:t> se preveri le za cestno in komunalno infrastrukturo.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D2C532C-4427-B291-FFCE-7549BEC41C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ENAČENJE OBSEGA GRADNJE Z OBSEGOM PRESOJE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53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75E7176B-4B59-D328-6370-FC20949BE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988841"/>
            <a:ext cx="7471742" cy="115212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dirty="0"/>
              <a:t>Presoja vplivov na okolje je lahko </a:t>
            </a:r>
            <a:r>
              <a:rPr lang="sl-SI" dirty="0">
                <a:solidFill>
                  <a:srgbClr val="FF0000"/>
                </a:solidFill>
              </a:rPr>
              <a:t>enaka ali večja </a:t>
            </a:r>
            <a:r>
              <a:rPr lang="sl-SI" dirty="0"/>
              <a:t>od gradnje objekta za katerega je treba pridobiti GD.</a:t>
            </a:r>
          </a:p>
        </p:txBody>
      </p:sp>
      <p:sp>
        <p:nvSpPr>
          <p:cNvPr id="4" name="Prostoročno: oblika 3">
            <a:extLst>
              <a:ext uri="{FF2B5EF4-FFF2-40B4-BE49-F238E27FC236}">
                <a16:creationId xmlns:a16="http://schemas.microsoft.com/office/drawing/2014/main" id="{69467F19-53DC-603B-26F0-254EADEAC16B}"/>
              </a:ext>
            </a:extLst>
          </p:cNvPr>
          <p:cNvSpPr/>
          <p:nvPr/>
        </p:nvSpPr>
        <p:spPr>
          <a:xfrm>
            <a:off x="1828800" y="3453414"/>
            <a:ext cx="2361460" cy="2405848"/>
          </a:xfrm>
          <a:custGeom>
            <a:avLst/>
            <a:gdLst>
              <a:gd name="connsiteX0" fmla="*/ 0 w 2361460"/>
              <a:gd name="connsiteY0" fmla="*/ 230819 h 2405848"/>
              <a:gd name="connsiteX1" fmla="*/ 26633 w 2361460"/>
              <a:gd name="connsiteY1" fmla="*/ 2405848 h 2405848"/>
              <a:gd name="connsiteX2" fmla="*/ 2361460 w 2361460"/>
              <a:gd name="connsiteY2" fmla="*/ 2352582 h 2405848"/>
              <a:gd name="connsiteX3" fmla="*/ 2361460 w 2361460"/>
              <a:gd name="connsiteY3" fmla="*/ 1047565 h 2405848"/>
              <a:gd name="connsiteX4" fmla="*/ 1180730 w 2361460"/>
              <a:gd name="connsiteY4" fmla="*/ 1038687 h 2405848"/>
              <a:gd name="connsiteX5" fmla="*/ 1083076 w 2361460"/>
              <a:gd name="connsiteY5" fmla="*/ 0 h 2405848"/>
              <a:gd name="connsiteX6" fmla="*/ 0 w 2361460"/>
              <a:gd name="connsiteY6" fmla="*/ 230819 h 24058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61460" h="2405848">
                <a:moveTo>
                  <a:pt x="0" y="230819"/>
                </a:moveTo>
                <a:lnTo>
                  <a:pt x="26633" y="2405848"/>
                </a:lnTo>
                <a:lnTo>
                  <a:pt x="2361460" y="2352582"/>
                </a:lnTo>
                <a:lnTo>
                  <a:pt x="2361460" y="1047565"/>
                </a:lnTo>
                <a:lnTo>
                  <a:pt x="1180730" y="1038687"/>
                </a:lnTo>
                <a:lnTo>
                  <a:pt x="1083076" y="0"/>
                </a:lnTo>
                <a:lnTo>
                  <a:pt x="0" y="230819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8F32E465-2E02-133C-2E55-DF1ECE9C1BAD}"/>
              </a:ext>
            </a:extLst>
          </p:cNvPr>
          <p:cNvSpPr/>
          <p:nvPr/>
        </p:nvSpPr>
        <p:spPr>
          <a:xfrm>
            <a:off x="2239142" y="5301208"/>
            <a:ext cx="43204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Pravokotnik 5">
            <a:extLst>
              <a:ext uri="{FF2B5EF4-FFF2-40B4-BE49-F238E27FC236}">
                <a16:creationId xmlns:a16="http://schemas.microsoft.com/office/drawing/2014/main" id="{7A7317B8-08CB-6072-F580-6513360688B4}"/>
              </a:ext>
            </a:extLst>
          </p:cNvPr>
          <p:cNvSpPr/>
          <p:nvPr/>
        </p:nvSpPr>
        <p:spPr>
          <a:xfrm>
            <a:off x="3419872" y="4656338"/>
            <a:ext cx="43204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Pravokotnik 6">
            <a:extLst>
              <a:ext uri="{FF2B5EF4-FFF2-40B4-BE49-F238E27FC236}">
                <a16:creationId xmlns:a16="http://schemas.microsoft.com/office/drawing/2014/main" id="{443955C7-96A5-5493-1B75-25200417BA52}"/>
              </a:ext>
            </a:extLst>
          </p:cNvPr>
          <p:cNvSpPr/>
          <p:nvPr/>
        </p:nvSpPr>
        <p:spPr>
          <a:xfrm>
            <a:off x="3419872" y="5013176"/>
            <a:ext cx="43204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Pravokotnik 7">
            <a:extLst>
              <a:ext uri="{FF2B5EF4-FFF2-40B4-BE49-F238E27FC236}">
                <a16:creationId xmlns:a16="http://schemas.microsoft.com/office/drawing/2014/main" id="{6458DF0E-18A6-0AB7-EAD2-FB0E903BF947}"/>
              </a:ext>
            </a:extLst>
          </p:cNvPr>
          <p:cNvSpPr/>
          <p:nvPr/>
        </p:nvSpPr>
        <p:spPr>
          <a:xfrm>
            <a:off x="2671190" y="5301208"/>
            <a:ext cx="842390" cy="288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9" name="Pravokotnik 8">
            <a:extLst>
              <a:ext uri="{FF2B5EF4-FFF2-40B4-BE49-F238E27FC236}">
                <a16:creationId xmlns:a16="http://schemas.microsoft.com/office/drawing/2014/main" id="{440CDEAC-58DC-215F-522A-2960F71758C9}"/>
              </a:ext>
            </a:extLst>
          </p:cNvPr>
          <p:cNvSpPr/>
          <p:nvPr/>
        </p:nvSpPr>
        <p:spPr>
          <a:xfrm>
            <a:off x="1907704" y="3789040"/>
            <a:ext cx="432048" cy="288032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ravokotnik 9">
            <a:extLst>
              <a:ext uri="{FF2B5EF4-FFF2-40B4-BE49-F238E27FC236}">
                <a16:creationId xmlns:a16="http://schemas.microsoft.com/office/drawing/2014/main" id="{4DA9C9E9-F2FE-A729-279B-124780217871}"/>
              </a:ext>
            </a:extLst>
          </p:cNvPr>
          <p:cNvSpPr/>
          <p:nvPr/>
        </p:nvSpPr>
        <p:spPr>
          <a:xfrm>
            <a:off x="2123728" y="4077072"/>
            <a:ext cx="432048" cy="1224136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ravokotnik 11">
            <a:extLst>
              <a:ext uri="{FF2B5EF4-FFF2-40B4-BE49-F238E27FC236}">
                <a16:creationId xmlns:a16="http://schemas.microsoft.com/office/drawing/2014/main" id="{D50D4614-396F-2BBA-A8A0-135BBBE19DC1}"/>
              </a:ext>
            </a:extLst>
          </p:cNvPr>
          <p:cNvSpPr/>
          <p:nvPr/>
        </p:nvSpPr>
        <p:spPr>
          <a:xfrm>
            <a:off x="2843808" y="4656338"/>
            <a:ext cx="432048" cy="64487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16" name="Raven puščični povezovalnik 15">
            <a:extLst>
              <a:ext uri="{FF2B5EF4-FFF2-40B4-BE49-F238E27FC236}">
                <a16:creationId xmlns:a16="http://schemas.microsoft.com/office/drawing/2014/main" id="{23C3CB31-FEF8-8FC8-17A6-DF7A91BB2A28}"/>
              </a:ext>
            </a:extLst>
          </p:cNvPr>
          <p:cNvCxnSpPr/>
          <p:nvPr/>
        </p:nvCxnSpPr>
        <p:spPr>
          <a:xfrm flipV="1">
            <a:off x="3203848" y="3789040"/>
            <a:ext cx="1296144" cy="9361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oljeZBesedilom 16">
            <a:extLst>
              <a:ext uri="{FF2B5EF4-FFF2-40B4-BE49-F238E27FC236}">
                <a16:creationId xmlns:a16="http://schemas.microsoft.com/office/drawing/2014/main" id="{91BABF60-6A22-F736-2519-9ACDE02009CA}"/>
              </a:ext>
            </a:extLst>
          </p:cNvPr>
          <p:cNvSpPr txBox="1"/>
          <p:nvPr/>
        </p:nvSpPr>
        <p:spPr>
          <a:xfrm>
            <a:off x="4426015" y="3311986"/>
            <a:ext cx="2253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>
                <a:solidFill>
                  <a:srgbClr val="FF0000"/>
                </a:solidFill>
              </a:rPr>
              <a:t>Rekonstrukcija/ novogradnja </a:t>
            </a:r>
            <a:r>
              <a:rPr lang="sl-SI" sz="1400" dirty="0"/>
              <a:t>+ </a:t>
            </a:r>
            <a:r>
              <a:rPr lang="sl-SI" sz="1400" dirty="0">
                <a:solidFill>
                  <a:srgbClr val="00B050"/>
                </a:solidFill>
              </a:rPr>
              <a:t>nova naprava</a:t>
            </a:r>
            <a:r>
              <a:rPr lang="sl-SI" sz="1400" dirty="0"/>
              <a:t>, ki bo povečala obstoječo zmogljivost za PVO prag</a:t>
            </a:r>
          </a:p>
        </p:txBody>
      </p:sp>
      <p:sp>
        <p:nvSpPr>
          <p:cNvPr id="18" name="PoljeZBesedilom 17">
            <a:extLst>
              <a:ext uri="{FF2B5EF4-FFF2-40B4-BE49-F238E27FC236}">
                <a16:creationId xmlns:a16="http://schemas.microsoft.com/office/drawing/2014/main" id="{B1EE2166-2A28-3BA1-1CCD-E5908DDD08D5}"/>
              </a:ext>
            </a:extLst>
          </p:cNvPr>
          <p:cNvSpPr txBox="1"/>
          <p:nvPr/>
        </p:nvSpPr>
        <p:spPr>
          <a:xfrm>
            <a:off x="2136061" y="5811668"/>
            <a:ext cx="17469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400" dirty="0"/>
              <a:t>obstoječi obrat</a:t>
            </a: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DDC298AB-975F-1BB6-2D44-A4B6A69CF334}"/>
              </a:ext>
            </a:extLst>
          </p:cNvPr>
          <p:cNvSpPr txBox="1"/>
          <p:nvPr/>
        </p:nvSpPr>
        <p:spPr>
          <a:xfrm>
            <a:off x="4716017" y="4656338"/>
            <a:ext cx="388843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600" dirty="0"/>
              <a:t>Izpolnjevanje pogojev za izdajo </a:t>
            </a:r>
            <a:r>
              <a:rPr lang="sl-SI" sz="1600" dirty="0">
                <a:solidFill>
                  <a:srgbClr val="FF0000"/>
                </a:solidFill>
              </a:rPr>
              <a:t>GD</a:t>
            </a:r>
            <a:r>
              <a:rPr lang="sl-SI" sz="1600" dirty="0"/>
              <a:t> se preveri le za rekonstrukcijo/novogradnjo.</a:t>
            </a:r>
          </a:p>
          <a:p>
            <a:endParaRPr lang="sl-SI" sz="1600" dirty="0"/>
          </a:p>
          <a:p>
            <a:r>
              <a:rPr lang="sl-SI" sz="1600" dirty="0">
                <a:solidFill>
                  <a:srgbClr val="FF0000"/>
                </a:solidFill>
              </a:rPr>
              <a:t>Presoja vplivov na okolje</a:t>
            </a:r>
            <a:r>
              <a:rPr lang="sl-SI" sz="1600" dirty="0"/>
              <a:t> pa se izvede za celoten obstoječi obrat.</a:t>
            </a:r>
          </a:p>
          <a:p>
            <a:endParaRPr lang="sl-SI" dirty="0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8498358B-19E3-1C5D-67DA-05419E9233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ENAČENJE OBSEGA GRADNJE Z OBSEGOM PRESOJE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MALO ZGODOVINE, PREDPISI S PODROČJA GRADITVE</a:t>
            </a:r>
          </a:p>
        </p:txBody>
      </p:sp>
      <p:sp>
        <p:nvSpPr>
          <p:cNvPr id="23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1089990" y="5775449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8" name="Rectangle: Rounded Corners 1" title="Year Bar">
            <a:extLst>
              <a:ext uri="{FF2B5EF4-FFF2-40B4-BE49-F238E27FC236}">
                <a16:creationId xmlns:a16="http://schemas.microsoft.com/office/drawing/2014/main" id="{64E02AE9-6B6C-4B9C-ABBB-1E374B6CA82E}"/>
              </a:ext>
            </a:extLst>
          </p:cNvPr>
          <p:cNvSpPr/>
          <p:nvPr/>
        </p:nvSpPr>
        <p:spPr>
          <a:xfrm>
            <a:off x="1093389" y="6126042"/>
            <a:ext cx="3419408" cy="16486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1007124" y="5789907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1984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2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2277874" y="5832801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18 let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Rectangle: Rounded Corners 188" title="Year Bar">
            <a:extLst>
              <a:ext uri="{FF2B5EF4-FFF2-40B4-BE49-F238E27FC236}">
                <a16:creationId xmlns:a16="http://schemas.microsoft.com/office/drawing/2014/main" id="{4216F653-445A-48AE-9E7F-2BCB19F1649E}"/>
              </a:ext>
            </a:extLst>
          </p:cNvPr>
          <p:cNvSpPr/>
          <p:nvPr/>
        </p:nvSpPr>
        <p:spPr>
          <a:xfrm>
            <a:off x="4512797" y="6126041"/>
            <a:ext cx="2843377" cy="164861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165">
            <a:extLst>
              <a:ext uri="{FF2B5EF4-FFF2-40B4-BE49-F238E27FC236}">
                <a16:creationId xmlns:a16="http://schemas.microsoft.com/office/drawing/2014/main" id="{CD235FFC-6A0E-47AF-AC8F-20677EB444FC}"/>
              </a:ext>
            </a:extLst>
          </p:cNvPr>
          <p:cNvSpPr/>
          <p:nvPr/>
        </p:nvSpPr>
        <p:spPr>
          <a:xfrm>
            <a:off x="8106619" y="5777860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: Rounded Corners 189" title="Year Bar">
            <a:extLst>
              <a:ext uri="{FF2B5EF4-FFF2-40B4-BE49-F238E27FC236}">
                <a16:creationId xmlns:a16="http://schemas.microsoft.com/office/drawing/2014/main" id="{A39C3188-7311-466A-8363-02881CE1722D}"/>
              </a:ext>
            </a:extLst>
          </p:cNvPr>
          <p:cNvSpPr/>
          <p:nvPr/>
        </p:nvSpPr>
        <p:spPr>
          <a:xfrm>
            <a:off x="7373294" y="6126041"/>
            <a:ext cx="868575" cy="1652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4322714" y="5789907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4" name="Oval 159">
            <a:extLst>
              <a:ext uri="{FF2B5EF4-FFF2-40B4-BE49-F238E27FC236}">
                <a16:creationId xmlns:a16="http://schemas.microsoft.com/office/drawing/2014/main" id="{83C4B4F8-27D7-41DD-896D-A1B91FF462FD}"/>
              </a:ext>
            </a:extLst>
          </p:cNvPr>
          <p:cNvSpPr/>
          <p:nvPr/>
        </p:nvSpPr>
        <p:spPr>
          <a:xfrm>
            <a:off x="7158962" y="5770578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9908099"/>
              </p:ext>
            </p:extLst>
          </p:nvPr>
        </p:nvGraphicFramePr>
        <p:xfrm>
          <a:off x="613498" y="1254535"/>
          <a:ext cx="7702917" cy="4449131"/>
        </p:xfrm>
        <a:graphic>
          <a:graphicData uri="http://schemas.openxmlformats.org/drawingml/2006/table">
            <a:tbl>
              <a:tblPr/>
              <a:tblGrid>
                <a:gridCol w="7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3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78264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1984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0488" indent="0"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90488" indent="0"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ZGO,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Zakon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graditvi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objektov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Uradni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list SRS,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št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34/1984)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1989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podrobnejši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vsebini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idejnih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projektov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podrobnejši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vsebini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tehnične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dokumentacije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Uradni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list SRS,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št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40/89)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415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1998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podrobnejši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vsebini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projektne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dokumentacije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Uradni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list RS,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št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35/98)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491">
                <a:tc rowSpan="2"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2002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90488" indent="0" algn="l" defTabSz="685800" rtl="0" eaLnBrk="1" fontAlgn="base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90488" indent="0" algn="l" defTabSz="685800" rtl="0" eaLnBrk="1" fontAlgn="base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ZGO-1,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Zakon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graditvi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objektov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Uradni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list RS,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št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110/02)</a:t>
                      </a: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>
                        <a:lnSpc>
                          <a:spcPts val="1300"/>
                        </a:lnSpc>
                      </a:pPr>
                      <a:r>
                        <a:rPr lang="sl-SI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2004</a:t>
                      </a:r>
                    </a:p>
                  </a:txBody>
                  <a:tcPr marL="72503" marR="72503" marT="36252" marB="36252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projektni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tehnični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dokumentaciji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Uradni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list RS, </a:t>
                      </a:r>
                      <a:r>
                        <a:rPr lang="en-GB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št</a:t>
                      </a: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66/04)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491"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l-S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GB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2008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base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 o projektni dokumentaciji (Uradni list RS, št. 55/08)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6340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2017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l" defTabSz="685800" rtl="0" eaLnBrk="1" fontAlgn="base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90488" indent="0" algn="l" defTabSz="685800" rtl="0" eaLnBrk="1" fontAlgn="base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GZ, Gradbeni zakon (Uradni list RS, št. 61/17)</a:t>
                      </a:r>
                      <a:r>
                        <a:rPr lang="sl-SI" sz="1400" kern="1200" dirty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 uvedba integralnega dovoljenja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</a:t>
                      </a:r>
                    </a:p>
                  </a:txBody>
                  <a:tcPr marL="72503" marR="72503" marT="36252" marB="36252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base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o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podrobnejši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vsebini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dokumentacije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in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obrazcih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povezanih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z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graditvijo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objektov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Uradni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list RS, </a:t>
                      </a:r>
                      <a:r>
                        <a:rPr lang="en-US" sz="1400" kern="1200" dirty="0" err="1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št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36/18)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2503" marR="72503" marT="36252" marB="362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9622"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2021</a:t>
                      </a: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0488" indent="0" algn="l" defTabSz="685800" rtl="0" eaLnBrk="1" fontAlgn="base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90488" indent="0" algn="l" defTabSz="685800" rtl="0" eaLnBrk="1" fontAlgn="base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GZ-1, Gradbeni zakon (Uradni list RS, št. 199/21)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just" fontAlgn="base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2023 </a:t>
                      </a:r>
                    </a:p>
                  </a:txBody>
                  <a:tcPr marL="72503" marR="72503" marT="36252" marB="36252" anchorCtr="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ase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endParaRPr lang="sl-SI" sz="1400" kern="12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algn="l" fontAlgn="base">
                        <a:lnSpc>
                          <a:spcPts val="1300"/>
                        </a:lnSpc>
                        <a:spcBef>
                          <a:spcPts val="385"/>
                        </a:spcBef>
                        <a:spcAft>
                          <a:spcPts val="0"/>
                        </a:spcAft>
                      </a:pPr>
                      <a:r>
                        <a:rPr lang="sl-SI" sz="1400" kern="12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Pravilnik o projektni in drugi dokumentaciji ter obrazcih pri graditvi objektov (Uradni list RS, št. 30/23)</a:t>
                      </a:r>
                    </a:p>
                  </a:txBody>
                  <a:tcPr marL="72503" marR="72503" marT="36252" marB="3625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4247890" y="5815029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2002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7085507" y="5817322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2017</a:t>
            </a:r>
          </a:p>
        </p:txBody>
      </p:sp>
      <p:sp>
        <p:nvSpPr>
          <p:cNvPr id="37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5590404" y="5832802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15 let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8017710" y="5815502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2021</a:t>
            </a:r>
          </a:p>
        </p:txBody>
      </p:sp>
      <p:sp>
        <p:nvSpPr>
          <p:cNvPr id="44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7367594" y="5832802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leta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5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1510166" y="6359769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6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1427300" y="6367877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1989</a:t>
            </a:r>
            <a:endParaRPr lang="en-ZA" sz="1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8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3899144" y="6372544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9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3816278" y="6380652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1998</a:t>
            </a:r>
          </a:p>
        </p:txBody>
      </p:sp>
      <p:sp>
        <p:nvSpPr>
          <p:cNvPr id="51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4851050" y="6365597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2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4768184" y="6373705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2004</a:t>
            </a:r>
          </a:p>
        </p:txBody>
      </p:sp>
      <p:sp>
        <p:nvSpPr>
          <p:cNvPr id="53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5926335" y="6385837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6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5843469" y="6393945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2008</a:t>
            </a:r>
          </a:p>
        </p:txBody>
      </p:sp>
      <p:sp>
        <p:nvSpPr>
          <p:cNvPr id="58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7497842" y="6366774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7414976" y="6374882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2018</a:t>
            </a:r>
          </a:p>
        </p:txBody>
      </p:sp>
      <p:sp>
        <p:nvSpPr>
          <p:cNvPr id="60" name="Oval 25">
            <a:extLst>
              <a:ext uri="{FF2B5EF4-FFF2-40B4-BE49-F238E27FC236}">
                <a16:creationId xmlns:a16="http://schemas.microsoft.com/office/drawing/2014/main" id="{2816A943-3130-484E-97D1-6C7917F3DD30}"/>
              </a:ext>
            </a:extLst>
          </p:cNvPr>
          <p:cNvSpPr/>
          <p:nvPr/>
        </p:nvSpPr>
        <p:spPr>
          <a:xfrm>
            <a:off x="8331427" y="6366774"/>
            <a:ext cx="256014" cy="256014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2" name="TextBox 71">
            <a:extLst>
              <a:ext uri="{FF2B5EF4-FFF2-40B4-BE49-F238E27FC236}">
                <a16:creationId xmlns:a16="http://schemas.microsoft.com/office/drawing/2014/main" id="{4E8CE979-A9B5-418A-BC22-CF6E42776816}"/>
              </a:ext>
            </a:extLst>
          </p:cNvPr>
          <p:cNvSpPr txBox="1"/>
          <p:nvPr/>
        </p:nvSpPr>
        <p:spPr>
          <a:xfrm>
            <a:off x="8236225" y="6374882"/>
            <a:ext cx="420176" cy="200627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sl-SI" sz="1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2022</a:t>
            </a:r>
          </a:p>
        </p:txBody>
      </p:sp>
      <p:sp>
        <p:nvSpPr>
          <p:cNvPr id="63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2386057" y="6421168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 let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4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4092684" y="6429004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 let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5145111" y="6433383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leta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6424475" y="6424756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10 let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7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7619192" y="6425060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 let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8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96633" y="5775652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TRAJANJE ZAKONA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195">
            <a:extLst>
              <a:ext uri="{FF2B5EF4-FFF2-40B4-BE49-F238E27FC236}">
                <a16:creationId xmlns:a16="http://schemas.microsoft.com/office/drawing/2014/main" id="{9E24B3E5-9E8A-4B3A-ADB6-4481250B3F2A}"/>
              </a:ext>
            </a:extLst>
          </p:cNvPr>
          <p:cNvSpPr txBox="1"/>
          <p:nvPr/>
        </p:nvSpPr>
        <p:spPr>
          <a:xfrm>
            <a:off x="96633" y="6302619"/>
            <a:ext cx="834071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sl-SI" sz="14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TRAJANJE PREDPISA</a:t>
            </a:r>
            <a:endParaRPr lang="en-ZA" sz="14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368469"/>
      </p:ext>
    </p:extLst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F655A2F-108A-1273-B957-9D9DBA113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09" y="1412777"/>
            <a:ext cx="7831782" cy="516522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2400"/>
              </a:spcBef>
              <a:buNone/>
            </a:pPr>
            <a:endParaRPr lang="sl-SI" sz="1600" i="0" dirty="0">
              <a:solidFill>
                <a:srgbClr val="000000"/>
              </a:solidFill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spcBef>
                <a:spcPts val="2400"/>
              </a:spcBef>
              <a:buNone/>
            </a:pPr>
            <a:r>
              <a:rPr lang="sl-SI" sz="16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Zakon o varstvu okolja ZVO-2 (Uradni list RS, št. 44/22, 18/23 – ZDU-1O in 78/23 – ZUNPEOVE)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sl-SI" sz="160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90. člen</a:t>
            </a:r>
          </a:p>
          <a:p>
            <a:pPr marL="0" indent="0" algn="ctr">
              <a:buNone/>
            </a:pPr>
            <a:r>
              <a:rPr lang="sl-SI" sz="160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(predhodni postopek)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sl-SI" sz="1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Nosilec nameravanega posega v okolje iz tretjega odstavka prejšnjega člena mora od </a:t>
            </a:r>
            <a:r>
              <a:rPr lang="sl-SI" sz="1600" b="0" i="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ministrstva z vlogo zahtevati, </a:t>
            </a:r>
            <a:r>
              <a:rPr lang="sl-SI" sz="1600" b="1" i="0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 ugotovi, ali je za nameravani poseg v okolje</a:t>
            </a:r>
            <a:r>
              <a:rPr lang="sl-SI" sz="1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predpisan z Uredbo o posegih v okolje za katere je treba izvesti presojo vplivov na okolje, </a:t>
            </a:r>
            <a:r>
              <a:rPr lang="sl-SI" sz="1600" b="1" i="0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treba izvesti presojo vplivov na okolje in pridobiti okoljevarstveno soglasje ali integralno gradbeno dovoljenje</a:t>
            </a:r>
            <a:r>
              <a:rPr lang="sl-SI" sz="1600" b="1" i="0" u="sng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1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skladu z zakonom, ki ureja graditev.</a:t>
            </a:r>
          </a:p>
          <a:p>
            <a:pPr marL="0" indent="0" algn="ctr">
              <a:spcBef>
                <a:spcPts val="2400"/>
              </a:spcBef>
              <a:buNone/>
            </a:pPr>
            <a:r>
              <a:rPr lang="sl-SI" sz="160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91. člen</a:t>
            </a:r>
          </a:p>
          <a:p>
            <a:pPr marL="0" indent="0" algn="ctr">
              <a:buNone/>
            </a:pPr>
            <a:r>
              <a:rPr lang="sl-SI" sz="160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(predhodna informacija)</a:t>
            </a:r>
          </a:p>
          <a:p>
            <a:pPr indent="0" algn="just">
              <a:spcBef>
                <a:spcPts val="1200"/>
              </a:spcBef>
              <a:buNone/>
            </a:pPr>
            <a:r>
              <a:rPr lang="sl-SI" sz="16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Nosilec nameravanega posega iz 88. člena tega zakona, ki mora pred začetkom izvajanja posega, ki lahko pomembno vpliva na okolje, pridobiti okoljevarstveno soglasje ministrstva ali integralno gradbeno dovoljenje v skladu z zakonom, ki ureja graditev</a:t>
            </a:r>
            <a:r>
              <a:rPr lang="sl-SI" sz="1600" b="1" i="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l-SI" sz="1600" b="1" i="0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lahko pred začetkom postopka presoje vplivov na okolje od ministrstva zahteva informacijo o obsegu in vsebini poročila o vplivih nameravanega posega na okolje</a:t>
            </a:r>
            <a:r>
              <a:rPr lang="sl-SI" sz="1600" b="1" i="0" u="sng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sl-SI" sz="2400" dirty="0"/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58D5E96-2904-79BF-B5B3-60BB0EDB8C03}"/>
              </a:ext>
            </a:extLst>
          </p:cNvPr>
          <p:cNvSpPr txBox="1"/>
          <p:nvPr/>
        </p:nvSpPr>
        <p:spPr>
          <a:xfrm>
            <a:off x="5813226" y="2422629"/>
            <a:ext cx="2215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5B9BD5"/>
                </a:solidFill>
              </a:rPr>
              <a:t>Če se ne ve ali gre za PP ali PVO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6AEE87B0-B1E1-4541-7FE9-67F8E0767FAE}"/>
              </a:ext>
            </a:extLst>
          </p:cNvPr>
          <p:cNvSpPr txBox="1"/>
          <p:nvPr/>
        </p:nvSpPr>
        <p:spPr>
          <a:xfrm>
            <a:off x="5868144" y="4293096"/>
            <a:ext cx="30756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rgbClr val="5B9BD5"/>
                </a:solidFill>
              </a:rPr>
              <a:t>Če se ve, da gre PVO, pa ni jasno kako poseg obravnavati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5310C30-C005-777A-5FE8-FC08610093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/>
          </a:bodyPr>
          <a:lstStyle/>
          <a:p>
            <a:r>
              <a:rPr lang="sl-SI" sz="3200" dirty="0">
                <a:solidFill>
                  <a:srgbClr val="D12C1B"/>
                </a:solidFill>
                <a:latin typeface="Tahoma" pitchFamily="34" charset="0"/>
              </a:rPr>
              <a:t>KAKO SE IZOGNITI ZAPLETOM?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55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7BA7132-CBAE-5C0D-1CD1-3A049A96A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sl-SI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neusklajenost med DGD in PVO in v samem PVO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velikost objektov, zmogljivost, količine odpadkov, število prevozov, poimenovanje delov posega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neusklajenost</a:t>
            </a:r>
            <a:r>
              <a:rPr lang="sl-SI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podatkov v PVO </a:t>
            </a:r>
            <a:r>
              <a:rPr lang="sl-SI" sz="18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samostojnimi prilogami k PVO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opis posega v PVO: v času gradnje bo obratovalo 100 strojev in naprav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Strokovna ocena hrupa pa obravnava samo 80 strojev in naprav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neusklajenost podatkov po/med dopolnjevanji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Odpravijo/popravijo se le tisti podatki, ki so nadevani v zahtevi za dopolnitev ali mnenju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dobesedno kopiranje celotnih poglavij iz DGD </a:t>
            </a: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nepomembni podatki</a:t>
            </a:r>
            <a:endParaRPr lang="sl-SI" sz="1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navesti je treba zgolj podatke pomembne za presojo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Manjkajoča obravnava sprememb, ki vplivajo na naravno ravnotežje in ekosisteme, pogoje bivanja prosto živečih rastlinskih in živalskih vrst ter njihove habitate;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sl-SI" sz="1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Neupoštevanje dejanskega stanja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npr. sosednja naprava, ki ni v lasti investitorja in ima istovrstne emisije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neupoštevanje rušitvenih del, ki so nujno potrebne, da se izvede novogradnja</a:t>
            </a:r>
          </a:p>
          <a:p>
            <a:pPr marL="457200" lvl="1" indent="0" algn="just">
              <a:buNone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sl-SI" sz="1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za rušitve ni potrebno pridobiti GD, je pa treba rušitve vključiti v presojo vplivov na okolje</a:t>
            </a:r>
          </a:p>
          <a:p>
            <a:pPr marL="457200" lvl="1" indent="0" algn="just">
              <a:buNone/>
            </a:pPr>
            <a:r>
              <a:rPr lang="sl-SI" sz="14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 projektant morda res nič ne ve o rušitvah, mora pa to vedeti investitor in izdelovalec PVO</a:t>
            </a:r>
            <a:endParaRPr lang="sl-SI" sz="14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sl-SI" sz="14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upoštevanje bodočih in celo negotovih stanj, ki bodo z vidika vplivov bolj ustrezni  </a:t>
            </a:r>
            <a:r>
              <a:rPr lang="sl-SI" sz="14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</a:t>
            </a:r>
            <a:endParaRPr lang="sl-SI" sz="18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Wingdings" panose="05000000000000000000" pitchFamily="2" charset="2"/>
            </a:endParaRPr>
          </a:p>
          <a:p>
            <a:pPr marL="457200" lvl="1" indent="0" algn="just">
              <a:buNone/>
            </a:pPr>
            <a:endParaRPr lang="sl-SI" sz="1400" dirty="0">
              <a:solidFill>
                <a:schemeClr val="accent1">
                  <a:lumMod val="50000"/>
                </a:schemeClr>
              </a:solidFill>
              <a:sym typeface="Wingdings" panose="05000000000000000000" pitchFamily="2" charset="2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sl-SI" sz="14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589AA5-5DB4-8837-974D-3FC7BC2040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pl-PL" sz="3200" dirty="0">
                <a:solidFill>
                  <a:srgbClr val="D12C1B"/>
                </a:solidFill>
                <a:latin typeface="Tahoma" pitchFamily="34" charset="0"/>
              </a:rPr>
              <a:t>PODATKI, VSEBINA </a:t>
            </a:r>
            <a:br>
              <a:rPr lang="pl-PL" sz="3200" dirty="0">
                <a:solidFill>
                  <a:srgbClr val="D12C1B"/>
                </a:solidFill>
                <a:latin typeface="Tahoma" pitchFamily="34" charset="0"/>
              </a:rPr>
            </a:br>
            <a:r>
              <a:rPr lang="pl-PL" sz="3200" dirty="0">
                <a:solidFill>
                  <a:srgbClr val="D12C1B"/>
                </a:solidFill>
                <a:latin typeface="Tahoma" pitchFamily="34" charset="0"/>
              </a:rPr>
              <a:t>(dopolnjevanja, dodatno delo uradnika)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445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7A72C97-F99B-7687-B8E8-3C1EA963A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43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 konkretizirane in nesmiselne obrazložitve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 podatkih projektanta bo za odpadke ustrezno poskrbljeno...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glede na podatke v DGD bo ravnanje z odpadki ustrezno…</a:t>
            </a:r>
          </a:p>
          <a:p>
            <a:pPr marL="0" indent="0">
              <a:buNone/>
            </a:pPr>
            <a:r>
              <a:rPr lang="sl-SI" sz="1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          </a:t>
            </a:r>
            <a:r>
              <a:rPr lang="sl-SI" sz="1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namen presoje je presojanje ali bo za odpadke res ustrezno poskrbljeno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sl-SI" sz="1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namen presoje je zbrati oz. predstaviti podatke o nameravanem posegu/gradnji, o obstoječem stanju in o predvidenih vplivih, na podlagi katerih se izvede presoja vplivov na okolje, sklicevanje na DGD, ali podatke v DGD je neustrezno!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sl-SI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količine potrebne energije ni možno oceniti</a:t>
            </a:r>
          </a:p>
          <a:p>
            <a:pPr marL="0" lvl="0" indent="0" algn="just">
              <a:buNone/>
            </a:pPr>
            <a:r>
              <a:rPr lang="sl-SI" sz="13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sl-SI" sz="1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v</a:t>
            </a:r>
            <a:r>
              <a:rPr lang="sl-SI" sz="1300" dirty="0">
                <a:solidFill>
                  <a:schemeClr val="accent6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DGD pa je podanih nekaj strani tabel s prikazi/izračuni potrebne energije ….  </a:t>
            </a:r>
          </a:p>
          <a:p>
            <a:pPr marL="0" lvl="0" indent="0" algn="just">
              <a:buNone/>
            </a:pPr>
            <a:r>
              <a:rPr lang="sl-SI" sz="13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	</a:t>
            </a:r>
            <a:r>
              <a:rPr lang="sl-SI" sz="13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 v PVO se povzame izračune iz teh tabel ter poda sklic na poglavje DGD.</a:t>
            </a:r>
            <a:endParaRPr lang="sl-SI" sz="130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sl-SI" sz="1600" dirty="0">
                <a:solidFill>
                  <a:schemeClr val="accent1">
                    <a:lumMod val="5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projektant ni dal podatkov o ….</a:t>
            </a:r>
          </a:p>
          <a:p>
            <a:pPr marL="0" indent="0">
              <a:buNone/>
            </a:pPr>
            <a:endParaRPr lang="sl-SI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E3FBD67-21AE-586C-02E8-841A6EFC5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pl-PL" sz="3200" dirty="0">
                <a:solidFill>
                  <a:srgbClr val="D12C1B"/>
                </a:solidFill>
                <a:latin typeface="Tahoma" pitchFamily="34" charset="0"/>
              </a:rPr>
              <a:t>PODATKI, VSEBINA </a:t>
            </a:r>
            <a:br>
              <a:rPr lang="pl-PL" sz="3200" dirty="0">
                <a:solidFill>
                  <a:srgbClr val="D12C1B"/>
                </a:solidFill>
                <a:latin typeface="Tahoma" pitchFamily="34" charset="0"/>
              </a:rPr>
            </a:br>
            <a:r>
              <a:rPr lang="pl-PL" sz="3200" dirty="0">
                <a:solidFill>
                  <a:srgbClr val="D12C1B"/>
                </a:solidFill>
                <a:latin typeface="Tahoma" pitchFamily="34" charset="0"/>
              </a:rPr>
              <a:t>(dopolnjevanja, dodatno delo uradnika)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8707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D0A07BFD-F1F7-BBD1-C7AC-7AEA17462B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4095968"/>
            <a:ext cx="8191822" cy="2136846"/>
          </a:xfrm>
        </p:spPr>
        <p:txBody>
          <a:bodyPr>
            <a:norm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nameravanem posegu, in sicer v objektu 1 bo zamenjan obstoječi stroj za zmletje A1 z novim boljšim strojem za mletje </a:t>
            </a:r>
            <a:r>
              <a:rPr lang="sl-S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Obstoječi stroj A1 zmogljivosti mletja </a:t>
            </a:r>
            <a:r>
              <a:rPr lang="sl-S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8</a:t>
            </a: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t/h povzroča vibracije 8 mm/s.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Glede na to, da bo novi stroj B2 zmogljivosti mletja 8t/h povzročal vibracije 9 mm/s, se ocenjuje, da nameravani poseg ne bo povzročal čezmernih emisij vibracij v okolje - 10 mm/s, skladno z    Uredbo …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id="{B769BE2F-A184-3AA8-C081-5E668175E980}"/>
              </a:ext>
            </a:extLst>
          </p:cNvPr>
          <p:cNvSpPr txBox="1"/>
          <p:nvPr/>
        </p:nvSpPr>
        <p:spPr>
          <a:xfrm>
            <a:off x="323528" y="1151467"/>
            <a:ext cx="8640960" cy="11026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sl-SI" sz="14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POZOR PRIMER JE IZMIŠLJEN!</a:t>
            </a:r>
          </a:p>
          <a:p>
            <a:pPr indent="0" algn="just">
              <a:lnSpc>
                <a:spcPct val="120000"/>
              </a:lnSpc>
              <a:buNone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nameravanem posegu, in sicer v objektu 1 bo zamenjan obstoječi stroj za zmletje z novim boljšim strojem za mletje. Glede na to, da je že obstoječi stroj nameščen na proti vibracijskih valjih, tudi v času obratovanja novega stroja vibracije ne bodo nastajale.</a:t>
            </a:r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F650DE4B-95A6-A71F-12BE-5B87B802DA36}"/>
              </a:ext>
            </a:extLst>
          </p:cNvPr>
          <p:cNvSpPr txBox="1"/>
          <p:nvPr/>
        </p:nvSpPr>
        <p:spPr>
          <a:xfrm>
            <a:off x="666478" y="2514424"/>
            <a:ext cx="6696744" cy="3270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</a:t>
            </a:r>
            <a:r>
              <a:rPr lang="sl-SI" sz="1400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 za oceno vpliva kaj manjka? Ali lahko z za gotovostjo rečemo, da vpliva ne bo?</a:t>
            </a:r>
          </a:p>
        </p:txBody>
      </p:sp>
      <p:sp>
        <p:nvSpPr>
          <p:cNvPr id="6" name="PoljeZBesedilom 5">
            <a:extLst>
              <a:ext uri="{FF2B5EF4-FFF2-40B4-BE49-F238E27FC236}">
                <a16:creationId xmlns:a16="http://schemas.microsoft.com/office/drawing/2014/main" id="{7634CE24-5872-3A9E-D044-DF5B6C8BB90D}"/>
              </a:ext>
            </a:extLst>
          </p:cNvPr>
          <p:cNvSpPr txBox="1"/>
          <p:nvPr/>
        </p:nvSpPr>
        <p:spPr>
          <a:xfrm>
            <a:off x="7596336" y="2354796"/>
            <a:ext cx="10630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3600" b="1" dirty="0">
                <a:solidFill>
                  <a:srgbClr val="FF0000"/>
                </a:solidFill>
              </a:rPr>
              <a:t>NE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3423BFFA-B8CF-6B59-FF32-4F34AFCC2773}"/>
              </a:ext>
            </a:extLst>
          </p:cNvPr>
          <p:cNvSpPr txBox="1"/>
          <p:nvPr/>
        </p:nvSpPr>
        <p:spPr>
          <a:xfrm>
            <a:off x="727396" y="2833270"/>
            <a:ext cx="2747868" cy="10986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sl-SI" sz="1400" b="1" u="sng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Manjkajo konkretni podatki:</a:t>
            </a:r>
            <a:endParaRPr lang="sl-SI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zmogljivost stroja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specifikacije stroja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specifikacije valjev</a:t>
            </a:r>
          </a:p>
        </p:txBody>
      </p:sp>
      <p:sp>
        <p:nvSpPr>
          <p:cNvPr id="8" name="PoljeZBesedilom 7">
            <a:extLst>
              <a:ext uri="{FF2B5EF4-FFF2-40B4-BE49-F238E27FC236}">
                <a16:creationId xmlns:a16="http://schemas.microsoft.com/office/drawing/2014/main" id="{706B99A4-5F84-E793-42A3-7DE12C7E227E}"/>
              </a:ext>
            </a:extLst>
          </p:cNvPr>
          <p:cNvSpPr txBox="1"/>
          <p:nvPr/>
        </p:nvSpPr>
        <p:spPr>
          <a:xfrm>
            <a:off x="3156845" y="3079465"/>
            <a:ext cx="4424609" cy="11449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količina vibracij, ki so posledica obratovanja stroja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količina vibracij, ki jih ublažijo obstoječi valji,</a:t>
            </a:r>
          </a:p>
          <a:p>
            <a:pPr marL="285750" indent="-28575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sl-SI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mejne vrednosti emisij vibracij + predpis.</a:t>
            </a:r>
          </a:p>
          <a:p>
            <a:endParaRPr lang="sl-SI" dirty="0"/>
          </a:p>
        </p:txBody>
      </p:sp>
      <p:graphicFrame>
        <p:nvGraphicFramePr>
          <p:cNvPr id="9" name="Tabela 9">
            <a:extLst>
              <a:ext uri="{FF2B5EF4-FFF2-40B4-BE49-F238E27FC236}">
                <a16:creationId xmlns:a16="http://schemas.microsoft.com/office/drawing/2014/main" id="{6BE68E34-4E9A-A622-48A5-B59D83136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000223"/>
              </p:ext>
            </p:extLst>
          </p:nvPr>
        </p:nvGraphicFramePr>
        <p:xfrm>
          <a:off x="2898727" y="5777771"/>
          <a:ext cx="5760639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0213">
                  <a:extLst>
                    <a:ext uri="{9D8B030D-6E8A-4147-A177-3AD203B41FA5}">
                      <a16:colId xmlns:a16="http://schemas.microsoft.com/office/drawing/2014/main" val="2440292127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1969390770"/>
                    </a:ext>
                  </a:extLst>
                </a:gridCol>
                <a:gridCol w="1920213">
                  <a:extLst>
                    <a:ext uri="{9D8B030D-6E8A-4147-A177-3AD203B41FA5}">
                      <a16:colId xmlns:a16="http://schemas.microsoft.com/office/drawing/2014/main" val="1881630254"/>
                    </a:ext>
                  </a:extLst>
                </a:gridCol>
              </a:tblGrid>
              <a:tr h="303934">
                <a:tc>
                  <a:txBody>
                    <a:bodyPr/>
                    <a:lstStyle/>
                    <a:p>
                      <a:r>
                        <a:rPr lang="sl-SI" sz="1400" dirty="0"/>
                        <a:t>NAPRAVA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EMISIJE VIBRACIJ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MEJNA VREDNOST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227169"/>
                  </a:ext>
                </a:extLst>
              </a:tr>
              <a:tr h="303934">
                <a:tc>
                  <a:txBody>
                    <a:bodyPr/>
                    <a:lstStyle/>
                    <a:p>
                      <a:r>
                        <a:rPr lang="sl-SI" sz="1400" dirty="0"/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8 mm/s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10 mm/s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100055"/>
                  </a:ext>
                </a:extLst>
              </a:tr>
              <a:tr h="303934">
                <a:tc>
                  <a:txBody>
                    <a:bodyPr/>
                    <a:lstStyle/>
                    <a:p>
                      <a:r>
                        <a:rPr lang="sl-SI" sz="14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9 mm/s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sz="1400" dirty="0"/>
                        <a:t>10 mm/s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6528229"/>
                  </a:ext>
                </a:extLst>
              </a:tr>
            </a:tbl>
          </a:graphicData>
        </a:graphic>
      </p:graphicFrame>
      <p:sp>
        <p:nvSpPr>
          <p:cNvPr id="15" name="Rectangle 3">
            <a:extLst>
              <a:ext uri="{FF2B5EF4-FFF2-40B4-BE49-F238E27FC236}">
                <a16:creationId xmlns:a16="http://schemas.microsoft.com/office/drawing/2014/main" id="{F1E000F1-9C01-3E85-2EDC-30AA7095C3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sl-SI" sz="3200" dirty="0">
                <a:solidFill>
                  <a:srgbClr val="D12C1B"/>
                </a:solidFill>
                <a:latin typeface="Tahoma" pitchFamily="34" charset="0"/>
              </a:rPr>
              <a:t>PRIMER NE KONKRETIZIRANE OBRAZLOŽITVE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316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9D7E3F3-898B-5115-463B-C7625D2779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84784"/>
            <a:ext cx="8119814" cy="5008087"/>
          </a:xfrm>
        </p:spPr>
        <p:txBody>
          <a:bodyPr>
            <a:normAutofit lnSpcReduction="10000"/>
          </a:bodyPr>
          <a:lstStyle/>
          <a:p>
            <a:r>
              <a:rPr lang="sl-SI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Manjkajoča konkretna obrazložitev glede obveznosti presoje sprejemljivosti, </a:t>
            </a:r>
            <a:r>
              <a:rPr lang="sl-SI" sz="19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 jo urejajo predpisi ohranjanje narave: </a:t>
            </a:r>
            <a:endParaRPr lang="sl-SI" sz="19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65113" indent="0">
              <a:buNone/>
            </a:pPr>
            <a:r>
              <a:rPr lang="sl-SI" sz="1500" dirty="0">
                <a:solidFill>
                  <a:srgbClr val="5B9BD5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Gradnja ne bo izvedena na varovanih območjih narave, ker ….</a:t>
            </a:r>
            <a:endParaRPr lang="sl-SI" sz="1500" dirty="0">
              <a:solidFill>
                <a:srgbClr val="5B9BD5"/>
              </a:solidFill>
            </a:endParaRPr>
          </a:p>
          <a:p>
            <a:r>
              <a:rPr lang="sl-SI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Neupoštevanje dvakrat večjega daljinskega vpliva;</a:t>
            </a:r>
          </a:p>
          <a:p>
            <a:pPr marL="265113" indent="0">
              <a:lnSpc>
                <a:spcPct val="120000"/>
              </a:lnSpc>
              <a:buNone/>
            </a:pPr>
            <a:r>
              <a:rPr lang="sl-SI" sz="1500" dirty="0">
                <a:solidFill>
                  <a:srgbClr val="5B9BD5"/>
                </a:solidFill>
                <a:latin typeface="Arial" panose="020B0604020202020204" pitchFamily="34" charset="0"/>
              </a:rPr>
              <a:t>Za posege, za katere je treba izvesti presojo vplivov na okolje, velja, da se daljinski vpliv ugotavlja na območju, ki je </a:t>
            </a:r>
            <a:r>
              <a:rPr lang="sl-SI" sz="1500" dirty="0">
                <a:solidFill>
                  <a:srgbClr val="FF0000"/>
                </a:solidFill>
                <a:latin typeface="Arial" panose="020B0604020202020204" pitchFamily="34" charset="0"/>
              </a:rPr>
              <a:t>dvakrat večje od območja daljinskega vpliva</a:t>
            </a:r>
            <a:r>
              <a:rPr lang="sl-SI" sz="1500" dirty="0">
                <a:solidFill>
                  <a:srgbClr val="5B9BD5"/>
                </a:solidFill>
                <a:latin typeface="Arial" panose="020B0604020202020204" pitchFamily="34" charset="0"/>
              </a:rPr>
              <a:t>.</a:t>
            </a:r>
          </a:p>
          <a:p>
            <a:r>
              <a:rPr lang="sl-SI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Manjka dodatek za presojo sprejemljivosti </a:t>
            </a:r>
            <a:r>
              <a:rPr lang="sl-SI" sz="1500" dirty="0">
                <a:solidFill>
                  <a:srgbClr val="5B9BD5"/>
                </a:solidFill>
                <a:latin typeface="Arial" panose="020B0604020202020204" pitchFamily="34" charset="0"/>
              </a:rPr>
              <a:t>(formalna nepopolnost)</a:t>
            </a:r>
            <a:endParaRPr lang="sl-SI" dirty="0"/>
          </a:p>
          <a:p>
            <a:r>
              <a:rPr lang="sl-SI" sz="19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člen Pravilnika o presoji sprejemljivosti vplivov izvedbe planov in posegov v naravo na varovana območja (Uradni list RS, št. 130/04, 53/06, 38/10 in 3/11):</a:t>
            </a:r>
          </a:p>
          <a:p>
            <a:pPr marL="265113" indent="0">
              <a:lnSpc>
                <a:spcPct val="120000"/>
              </a:lnSpc>
              <a:buNone/>
            </a:pPr>
            <a:r>
              <a:rPr lang="x-none" sz="15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presojo sprejemljivosti se za</a:t>
            </a:r>
            <a:r>
              <a:rPr lang="sl-SI" sz="15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x-none" sz="15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ali poseg v naravo, katerega izvedba bi sama po sebi ali v povezavi z drugimi plani ali posegi v naravo lahko pomembno vplivala na </a:t>
            </a:r>
            <a:r>
              <a:rPr lang="x-none" sz="1500" b="1" u="sng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zavarovana območja in Natura območja</a:t>
            </a:r>
            <a:r>
              <a:rPr lang="x-none" sz="15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(v nadaljnjem besedilu: </a:t>
            </a:r>
            <a:r>
              <a:rPr lang="x-none" sz="1500" b="1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varovana območja</a:t>
            </a:r>
            <a:r>
              <a:rPr lang="x-none" sz="1500" dirty="0">
                <a:solidFill>
                  <a:srgbClr val="000000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ugotovijo pričakovani vplivi in presodi sprejemljivost njihove izvedbe na varstvene cilje varovanih območij in njihovo celovitost ter povezanost, vključno s povezanostjo evropskega ekološkega omrežja Natura 2000 (v nadaljnjem besedilu: omrežje).</a:t>
            </a:r>
            <a:endParaRPr lang="sl-SI" sz="15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3590AD9-9B3D-92E7-8BEE-FA618E66C4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sl-SI" sz="3200" dirty="0">
                <a:solidFill>
                  <a:srgbClr val="D12C1B"/>
                </a:solidFill>
                <a:latin typeface="Tahoma" pitchFamily="34" charset="0"/>
                <a:sym typeface="Wingdings" panose="05000000000000000000" pitchFamily="2" charset="2"/>
              </a:rPr>
              <a:t>NEUPOŠTEVANJE PREDPISOV, KI UREJAJO VARSTVO NARAVE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0705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F94B595-9F73-35F9-3E2B-AB80FCCA6D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76871"/>
            <a:ext cx="8191822" cy="3900091"/>
          </a:xfrm>
        </p:spPr>
        <p:txBody>
          <a:bodyPr>
            <a:normAutofit/>
          </a:bodyPr>
          <a:lstStyle/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sodelovanja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investitorja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projektanta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izdelovalca PVO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že v najbolj zgodnjih fazah priprave projektne dokumentacije</a:t>
            </a:r>
          </a:p>
          <a:p>
            <a:endParaRPr lang="sl-S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sočasna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izdelava projektne dokumentacije in PVO</a:t>
            </a:r>
          </a:p>
          <a:p>
            <a:endParaRPr lang="sl-SI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izdelovalec PVO mora biti seznanjen z vsako spremembo DGD </a:t>
            </a:r>
            <a:r>
              <a:rPr lang="sl-SI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(sprememba lokacije naprave, ki je vir hrupa </a:t>
            </a:r>
            <a:r>
              <a:rPr lang="sl-SI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Wingdings" panose="05000000000000000000" pitchFamily="2" charset="2"/>
              </a:rPr>
              <a:t></a:t>
            </a:r>
            <a:r>
              <a:rPr lang="sl-SI" sz="1600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popravek/sprememba PVO)</a:t>
            </a:r>
          </a:p>
          <a:p>
            <a:endParaRPr lang="sl-SI" sz="1600" dirty="0">
              <a:solidFill>
                <a:srgbClr val="00B05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predhodna izvedba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predhodnega postopka 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ali zaprosilo za </a:t>
            </a:r>
            <a:r>
              <a:rPr lang="sl-SI" sz="16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predhodno informacijo</a:t>
            </a:r>
            <a:r>
              <a:rPr lang="sl-SI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07F20E8-05AB-37A1-C9F5-D1132ED48F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80774"/>
            <a:ext cx="8229600" cy="88779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normAutofit fontScale="90000"/>
          </a:bodyPr>
          <a:lstStyle/>
          <a:p>
            <a:r>
              <a:rPr lang="sl-SI" sz="3200" dirty="0">
                <a:solidFill>
                  <a:srgbClr val="D12C1B"/>
                </a:solidFill>
                <a:latin typeface="Tahoma" pitchFamily="34" charset="0"/>
                <a:sym typeface="Wingdings" panose="05000000000000000000" pitchFamily="2" charset="2"/>
              </a:rPr>
              <a:t>KAKO SE IZOGNITI VEČKRATNIM DOPOLNITVAM IN STROŠKOM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266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1AAD7F54-13E7-FAE0-007F-D05DA6B2E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4509120"/>
            <a:ext cx="7886700" cy="1603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>
                <a:solidFill>
                  <a:srgbClr val="D12C1B"/>
                </a:solidFill>
                <a:latin typeface="Tahoma" pitchFamily="34" charset="0"/>
                <a:ea typeface="+mj-ea"/>
                <a:cs typeface="+mj-cs"/>
              </a:rPr>
              <a:t>NAJLEPŠA HVALA za vašo pozornost!</a:t>
            </a:r>
          </a:p>
        </p:txBody>
      </p:sp>
    </p:spTree>
    <p:extLst>
      <p:ext uri="{BB962C8B-B14F-4D97-AF65-F5344CB8AC3E}">
        <p14:creationId xmlns:p14="http://schemas.microsoft.com/office/powerpoint/2010/main" val="166413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prva stopnja</a:t>
            </a:r>
            <a:r>
              <a:rPr lang="sl-SI" altLang="sl-SI" sz="1800" dirty="0">
                <a:latin typeface="Tahoma" pitchFamily="34" charset="0"/>
              </a:rPr>
              <a:t>: 	UE (ARSO, DRSV)		občina		(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PRITOŽBA</a:t>
            </a:r>
            <a:r>
              <a:rPr lang="sl-SI" altLang="sl-SI" sz="1800" dirty="0">
                <a:latin typeface="Tahoma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solidFill>
                <a:srgbClr val="FF0000"/>
              </a:solidFill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druga stopnja: 	</a:t>
            </a:r>
            <a:r>
              <a:rPr lang="sl-SI" altLang="sl-SI" sz="1800" dirty="0">
                <a:latin typeface="Tahoma" pitchFamily="34" charset="0"/>
              </a:rPr>
              <a:t>ministrstvo (MNVP)	župan		(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TOŽBA</a:t>
            </a:r>
            <a:r>
              <a:rPr lang="sl-SI" altLang="sl-SI" sz="1800" dirty="0">
                <a:latin typeface="Tahoma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tretja stopnja: </a:t>
            </a:r>
            <a:r>
              <a:rPr lang="sl-SI" altLang="sl-SI" sz="1800" dirty="0">
                <a:latin typeface="Tahoma" pitchFamily="34" charset="0"/>
              </a:rPr>
              <a:t>Upravno sodišče		Upravno sodišče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na prvi stopnji odločajo tudi organi v sestavi (ARSO, DRSV, GURS, </a:t>
            </a:r>
            <a:r>
              <a:rPr lang="sl-SI" altLang="sl-SI" sz="1800" dirty="0" err="1">
                <a:latin typeface="Tahoma" pitchFamily="34" charset="0"/>
              </a:rPr>
              <a:t>ipd</a:t>
            </a:r>
            <a:r>
              <a:rPr lang="sl-SI" altLang="sl-SI" sz="1800" dirty="0">
                <a:latin typeface="Tahoma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ko o pritožbi odloči ministrstvo ali če odločbo izda ministrstvo je taka odločba 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dokončna</a:t>
            </a:r>
            <a:r>
              <a:rPr lang="sl-SI" altLang="sl-SI" sz="1800" dirty="0">
                <a:latin typeface="Tahoma" pitchFamily="34" charset="0"/>
              </a:rPr>
              <a:t>, zoper odločbo je dovoljena tožba, sodišče izda sodbo, s sodbo je končan upravni spor in odločba je 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pravnomočna</a:t>
            </a:r>
          </a:p>
          <a:p>
            <a:pPr marL="265113" indent="-265113"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pristojnost izdaje okoljevarstvenih soglasij je leta 2023 z uveljavitvijo ZVO-2 s strani ARSO prešla na MOPE</a:t>
            </a:r>
          </a:p>
          <a:p>
            <a:pPr marL="1612900" indent="-265113"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PRAVICA DO PRAVNEGA VARSTVA</a:t>
            </a:r>
          </a:p>
        </p:txBody>
      </p:sp>
      <p:sp>
        <p:nvSpPr>
          <p:cNvPr id="7" name="Puščica: desno 6">
            <a:extLst>
              <a:ext uri="{FF2B5EF4-FFF2-40B4-BE49-F238E27FC236}">
                <a16:creationId xmlns:a16="http://schemas.microsoft.com/office/drawing/2014/main" id="{6FF817F7-EE86-F106-61A5-1F9737D075AA}"/>
              </a:ext>
            </a:extLst>
          </p:cNvPr>
          <p:cNvSpPr/>
          <p:nvPr/>
        </p:nvSpPr>
        <p:spPr>
          <a:xfrm rot="5400000">
            <a:off x="2195736" y="227687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" name="Puščica: desno 9">
            <a:extLst>
              <a:ext uri="{FF2B5EF4-FFF2-40B4-BE49-F238E27FC236}">
                <a16:creationId xmlns:a16="http://schemas.microsoft.com/office/drawing/2014/main" id="{22F80140-7686-72C3-AECE-9FE0B96E09F7}"/>
              </a:ext>
            </a:extLst>
          </p:cNvPr>
          <p:cNvSpPr/>
          <p:nvPr/>
        </p:nvSpPr>
        <p:spPr>
          <a:xfrm rot="5400000">
            <a:off x="2195736" y="3068960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1" name="Puščica: desno 10">
            <a:extLst>
              <a:ext uri="{FF2B5EF4-FFF2-40B4-BE49-F238E27FC236}">
                <a16:creationId xmlns:a16="http://schemas.microsoft.com/office/drawing/2014/main" id="{CAC885FF-49FB-A2DF-10EF-162BE45913FD}"/>
              </a:ext>
            </a:extLst>
          </p:cNvPr>
          <p:cNvSpPr/>
          <p:nvPr/>
        </p:nvSpPr>
        <p:spPr>
          <a:xfrm rot="5400000">
            <a:off x="5076056" y="2276872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2" name="Puščica: desno 11">
            <a:extLst>
              <a:ext uri="{FF2B5EF4-FFF2-40B4-BE49-F238E27FC236}">
                <a16:creationId xmlns:a16="http://schemas.microsoft.com/office/drawing/2014/main" id="{CE6904C1-C4E0-2494-4DB8-C9D9A2C0C366}"/>
              </a:ext>
            </a:extLst>
          </p:cNvPr>
          <p:cNvSpPr/>
          <p:nvPr/>
        </p:nvSpPr>
        <p:spPr>
          <a:xfrm rot="5400000">
            <a:off x="5076056" y="3082367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426203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pristojnost UE:</a:t>
            </a:r>
          </a:p>
          <a:p>
            <a:pPr marL="809625" indent="-360363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gradbena dovoljenja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pristojnost MNVP: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gradbena dovoljenja za objekte državnega pomena (9. člen GZ-1)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integralna gradbena dovoljenja 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za objekte z vplivi na okolje </a:t>
            </a:r>
            <a:r>
              <a:rPr lang="sl-SI" altLang="sl-SI" sz="1800" dirty="0">
                <a:latin typeface="Tahoma" pitchFamily="34" charset="0"/>
              </a:rPr>
              <a:t>– Priloga 2 Uredbe o posegih v okolje, za katere je treba izvesti presojo vplivov na okolje (Uradni list RS, št. 51/14, 57/15, 26/17, 105/20 in 44/22 – ZVO-2)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pristojnost MOPE (ARSO):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predhodni postopek (PP),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izdaja OVS 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za posege in objekte z vplivi na okolje</a:t>
            </a:r>
            <a:r>
              <a:rPr lang="sl-SI" altLang="sl-SI" sz="1800" dirty="0">
                <a:latin typeface="Tahoma" pitchFamily="34" charset="0"/>
              </a:rPr>
              <a:t>, ki ne potrebujejo GD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PRISTOJNOSTI</a:t>
            </a:r>
          </a:p>
        </p:txBody>
      </p:sp>
    </p:spTree>
    <p:extLst>
      <p:ext uri="{BB962C8B-B14F-4D97-AF65-F5344CB8AC3E}">
        <p14:creationId xmlns:p14="http://schemas.microsoft.com/office/powerpoint/2010/main" val="62124423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ZGO-1 – gradnja na podlagi pravnomočnosti, na lastno odgovornost na podlagi dokončnosti,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GZ – gradnja na podlagi pravnomočnosti in prijave začetka gradnje,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GZ-1 – gradnja na podlagi pravnomočnosti in prijave začetka gradnje, na lastno odgovornost po dokončnosti, </a:t>
            </a: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kar ne velja za integralna gradbena dovoljenja ali ko je za treba izvesti presojo sprejemljivosti po predpisih, ki urejajo ohranjanje narave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GRADNJA IN DOKONČNOST ALI PRAVNOMOČNOST GD</a:t>
            </a:r>
          </a:p>
        </p:txBody>
      </p:sp>
    </p:spTree>
    <p:extLst>
      <p:ext uri="{BB962C8B-B14F-4D97-AF65-F5344CB8AC3E}">
        <p14:creationId xmlns:p14="http://schemas.microsoft.com/office/powerpoint/2010/main" val="15614670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KDAJ KAJ…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683568" y="1412776"/>
          <a:ext cx="7704856" cy="4270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060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endParaRPr lang="sl-SI" sz="1200" b="0" kern="1200" dirty="0"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>
                          <a:solidFill>
                            <a:schemeClr val="tx1"/>
                          </a:solidFill>
                          <a:effectLst/>
                        </a:rPr>
                        <a:t>pravnomočno GD / dokončno GD</a:t>
                      </a:r>
                      <a:endParaRPr lang="sl-SI" sz="90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tx1"/>
                          </a:solidFill>
                          <a:effectLst/>
                        </a:rPr>
                        <a:t>prijava začetka gradnje</a:t>
                      </a:r>
                      <a:endParaRPr lang="sl-SI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dirty="0">
                          <a:solidFill>
                            <a:schemeClr val="tx1"/>
                          </a:solidFill>
                          <a:effectLst/>
                        </a:rPr>
                        <a:t>uporabno dovoljenje</a:t>
                      </a:r>
                      <a:endParaRPr lang="sl-SI" sz="9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95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novogradnja ali rekonstrukcija zahtevnega in manj zahtevnega objekta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318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novogradnja ali rekonstrukcija nezahtevnega objekta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841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sprememba namembnosti zahtevnega, manj zahtevnega objekta in nezahtevnega objekta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552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odstranitev zahtevnega, ali manj zahtevnega, ki se dotika objekta na tuji nepremičnini ali je od njega oddaljen manj kot 1 m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</a:pP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3543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nujna rekonstrukcija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(opcija)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495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postavitev začasnega objekta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2328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novogradnja enostavne stavbe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87680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odstranitev zahtevnega, ali manj zahtevnega, ki se ne dotika objekta na tuji nepremičnini ali je od njega oddaljen več kot 1 m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827866">
                <a:tc>
                  <a:txBody>
                    <a:bodyPr/>
                    <a:lstStyle/>
                    <a:p>
                      <a:pPr algn="just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objekt, ki ga je treba nemudoma izvesti za odvračanje nevarnosti in povzročitve nadaljnje škode ob neposredni ogroženosti ali nastanku naravnih in drugih nesreč ali vojaško-inženirski objekt, zaklonišče ali drug zaščitni objekt med izrednim ali vojnim stanjem</a:t>
                      </a: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sl-SI" sz="900" b="1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1" dirty="0">
                          <a:solidFill>
                            <a:schemeClr val="tx1"/>
                          </a:solidFill>
                          <a:effectLst/>
                        </a:rPr>
                        <a:t>X</a:t>
                      </a:r>
                    </a:p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sl-SI" sz="900" b="0" dirty="0">
                          <a:solidFill>
                            <a:schemeClr val="tx1"/>
                          </a:solidFill>
                          <a:effectLst/>
                        </a:rPr>
                        <a:t>(opcija)</a:t>
                      </a:r>
                      <a:endParaRPr lang="sl-SI" sz="900" b="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57648" marR="57648" marT="823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921570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altLang="sl-SI" sz="1800" dirty="0">
                <a:latin typeface="Tahoma" pitchFamily="34" charset="0"/>
              </a:rPr>
              <a:t>Gradbeni zakon (GZ-1)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l-SI" altLang="sl-SI" sz="1800" dirty="0">
              <a:latin typeface="Tahoma" pitchFamily="34" charset="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sl-SI" altLang="sl-SI" sz="1800" dirty="0">
                <a:latin typeface="Tahoma" pitchFamily="34" charset="0"/>
              </a:rPr>
              <a:t>gradbeno dovoljenje za gradnjo in prijava začetka gradnje nista pogoj za: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gradnjo enostavnega objekta (*enostavna stavba)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vzdrževanje objektov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manjšo rekonstrukcijo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vzdrževalna dela v javno korist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solidFill>
                  <a:srgbClr val="FF0000"/>
                </a:solidFill>
                <a:latin typeface="Tahoma" pitchFamily="34" charset="0"/>
              </a:rPr>
              <a:t>postavitev začasnega objekta (*skladiščni objekt)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sl-SI" altLang="sl-SI" sz="1800" dirty="0">
              <a:latin typeface="Tahoma" pitchFamily="34" charset="0"/>
            </a:endParaRP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altLang="sl-SI" sz="3200" dirty="0">
                <a:solidFill>
                  <a:srgbClr val="D12C1B"/>
                </a:solidFill>
                <a:latin typeface="Tahoma" pitchFamily="34" charset="0"/>
              </a:rPr>
              <a:t>KDAJ BREZ GD…</a:t>
            </a:r>
          </a:p>
        </p:txBody>
      </p:sp>
    </p:spTree>
    <p:extLst>
      <p:ext uri="{BB962C8B-B14F-4D97-AF65-F5344CB8AC3E}">
        <p14:creationId xmlns:p14="http://schemas.microsoft.com/office/powerpoint/2010/main" val="312096118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prednosti integralnega postopka: ena dokumentacija (DGD+PVO), enkrat mnenja, enkrat stranke, ena odločba, enkrat pravno varstvo,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sl-SI" sz="1800" dirty="0">
              <a:latin typeface="Tahoma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združitev odločitve o izpolnjevanju pogojev za izdajo GD in odločitve, da gradnja nima pomembnih vplivov na okolje,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sklicevanje na predpise s področja varstva okolja (za PVO) in ohranjanja narave (za presojo sprejemljivosti),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zahtevku investitor predloži projektno dokumentacijo (DGD) ter poročilo o vplivih na okolje (PVO), ki morata biti med seboj usklajena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MNVP sam pridobiva mnenja in koordinira postopek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INTEGRALNI POSTOPEK (OVS+GD)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348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6243" y="1628800"/>
            <a:ext cx="8291513" cy="4779342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več možnih stranskih udeležencev (NVO, civilne iniciative)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sodeluje javnost (javna objava dokumentacije, možnost podaje pripomb)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možna prevlada javne koristi nad javno koristjo ohranjanja narave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rok za izdajo odločbe: 5 mesecev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sz="1800" dirty="0">
                <a:latin typeface="Tahoma" pitchFamily="34" charset="0"/>
              </a:rPr>
              <a:t>sankcija ničnost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kumulativnost presoje vplivov na okolje (tudi če se daje GD le za en ali del objekta) za GD pa izpolnjevanje pogojev za posamezen objekt ali del objekta,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sl-SI" altLang="sl-SI" sz="1800" dirty="0">
                <a:latin typeface="Tahoma" pitchFamily="34" charset="0"/>
              </a:rPr>
              <a:t>zaradi kumulativnosti brez ponovne presoje ob že izvedeni presoji :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je zahteva vložena v 5 letih od PM integralnega GD,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je nameravana gradnja skladna s pogoji izdanega GD, in</a:t>
            </a:r>
          </a:p>
          <a:p>
            <a:pPr marL="774700" indent="-28575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sl-SI" altLang="sl-SI" sz="1800" dirty="0">
                <a:latin typeface="Tahoma" pitchFamily="34" charset="0"/>
              </a:rPr>
              <a:t>so izpolnjeni pogoji za izdajo GD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887760"/>
          </a:xfrm>
          <a:noFill/>
          <a:ln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altLang="sl-SI" sz="3200" dirty="0">
                <a:solidFill>
                  <a:srgbClr val="D12C1B"/>
                </a:solidFill>
                <a:latin typeface="Tahoma" pitchFamily="34" charset="0"/>
              </a:rPr>
              <a:t>POSEBNOSTI INTEGRALNEGA POSTOPKA</a:t>
            </a:r>
            <a:endParaRPr lang="sl-SI" altLang="sl-SI" sz="3200" dirty="0">
              <a:solidFill>
                <a:srgbClr val="D12C1B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135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7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2921</TotalTime>
  <Words>2697</Words>
  <Application>Microsoft Office PowerPoint</Application>
  <PresentationFormat>Diaprojekcija na zaslonu (4:3)</PresentationFormat>
  <Paragraphs>321</Paragraphs>
  <Slides>26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26</vt:i4>
      </vt:variant>
    </vt:vector>
  </HeadingPairs>
  <TitlesOfParts>
    <vt:vector size="33" baseType="lpstr">
      <vt:lpstr>Arial</vt:lpstr>
      <vt:lpstr>Calibri</vt:lpstr>
      <vt:lpstr>Calibri Light</vt:lpstr>
      <vt:lpstr>Republika</vt:lpstr>
      <vt:lpstr>Tahoma</vt:lpstr>
      <vt:lpstr>Wingdings</vt:lpstr>
      <vt:lpstr>Office Theme</vt:lpstr>
      <vt:lpstr> Integralno gradbeno dovoljenje in primeri iz prakse</vt:lpstr>
      <vt:lpstr>MALO ZGODOVINE, PREDPISI S PODROČJA GRADITVE</vt:lpstr>
      <vt:lpstr>PRAVICA DO PRAVNEGA VARSTVA</vt:lpstr>
      <vt:lpstr>PRISTOJNOSTI</vt:lpstr>
      <vt:lpstr>GRADNJA IN DOKONČNOST ALI PRAVNOMOČNOST GD</vt:lpstr>
      <vt:lpstr>KDAJ KAJ…</vt:lpstr>
      <vt:lpstr>KDAJ BREZ GD…</vt:lpstr>
      <vt:lpstr>INTEGRALNI POSTOPEK (OVS+GD)</vt:lpstr>
      <vt:lpstr>POSEBNOSTI INTEGRALNEGA POSTOPKA</vt:lpstr>
      <vt:lpstr>MNENJEDAJALCI</vt:lpstr>
      <vt:lpstr>STRANSKI UDELEŽENCI IN JAVNOST</vt:lpstr>
      <vt:lpstr>PowerPointova predstavitev</vt:lpstr>
      <vt:lpstr>IZDAJA GRADBENEGA DOVOLJENJA </vt:lpstr>
      <vt:lpstr>PRAVNO VARSTVO</vt:lpstr>
      <vt:lpstr>IZKUŠNJE PETIH LET</vt:lpstr>
      <vt:lpstr>ZDRUŽEVANJE POSTOPKOV INTEGRALNO, CELOVITO, ZDRUŽENO,...</vt:lpstr>
      <vt:lpstr>ZAKAJ SE POSTOPEK TAKO VLEČE? PRIMERI IZ PRAKSE</vt:lpstr>
      <vt:lpstr>ENAČENJE OBSEGA GRADNJE Z OBSEGOM PRESOJE</vt:lpstr>
      <vt:lpstr>ENAČENJE OBSEGA GRADNJE Z OBSEGOM PRESOJE</vt:lpstr>
      <vt:lpstr>KAKO SE IZOGNITI ZAPLETOM?</vt:lpstr>
      <vt:lpstr>PODATKI, VSEBINA  (dopolnjevanja, dodatno delo uradnika)</vt:lpstr>
      <vt:lpstr>PODATKI, VSEBINA  (dopolnjevanja, dodatno delo uradnika)</vt:lpstr>
      <vt:lpstr>PRIMER NE KONKRETIZIRANE OBRAZLOŽITVE</vt:lpstr>
      <vt:lpstr>NEUPOŠTEVANJE PREDPISOV, KI UREJAJO VARSTVO NARAVE</vt:lpstr>
      <vt:lpstr>KAKO SE IZOGNITI VEČKRATNIM DOPOLNITVAM IN STROŠKOM</vt:lpstr>
      <vt:lpstr>PowerPointova predstavitev</vt:lpstr>
    </vt:vector>
  </TitlesOfParts>
  <Company>MZIP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Sandi Rutar</dc:creator>
  <cp:lastModifiedBy>Sandi Rutar</cp:lastModifiedBy>
  <cp:revision>151</cp:revision>
  <cp:lastPrinted>2023-10-05T14:00:31Z</cp:lastPrinted>
  <dcterms:created xsi:type="dcterms:W3CDTF">2016-10-06T07:27:28Z</dcterms:created>
  <dcterms:modified xsi:type="dcterms:W3CDTF">2023-10-17T07:05:17Z</dcterms:modified>
</cp:coreProperties>
</file>