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7" r:id="rId2"/>
    <p:sldId id="307" r:id="rId3"/>
    <p:sldId id="308" r:id="rId4"/>
    <p:sldId id="289" r:id="rId5"/>
    <p:sldId id="304" r:id="rId6"/>
    <p:sldId id="303" r:id="rId7"/>
    <p:sldId id="306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3" r:id="rId19"/>
    <p:sldId id="319" r:id="rId20"/>
    <p:sldId id="321" r:id="rId21"/>
    <p:sldId id="322" r:id="rId22"/>
    <p:sldId id="30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5" autoAdjust="0"/>
  </p:normalViewPr>
  <p:slideViewPr>
    <p:cSldViewPr snapToGrid="0">
      <p:cViewPr varScale="1">
        <p:scale>
          <a:sx n="122" d="100"/>
          <a:sy n="122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EC050-68B4-455A-B64E-A9FC588417EC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EF912-C6A0-4CAD-BB6A-834792DA6C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415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4C8E26-9B0E-25A8-2886-3877C1D61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53B8E6E-0BD5-1E9E-57F8-9A7507240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58C70FB-6520-B909-E32E-8379806AD3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CF5329-5A4D-4449-A494-C3895F3B273C}" type="slidenum">
              <a:rPr lang="sl-SI" altLang="sl-SI" smtClean="0"/>
              <a:pPr/>
              <a:t>1</a:t>
            </a:fld>
            <a:endParaRPr lang="sl-SI" alt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7616-25A1-4127-B8EC-D6F53FD9B89A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F09-0C34-40BF-87D3-180739BAC04B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2F9-73F8-4BBB-A99B-ECD7E9629069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3A3-E931-4C06-B187-7126241B867C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7D49-2581-48C6-BC6B-FB08818CE2C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8499-F9F1-49B3-8BFA-2E98D863C43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C8CA-2B98-4C88-8178-01717A336239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EE02-9B3E-435C-B632-E83D97CB8B03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066" y="1700809"/>
            <a:ext cx="9250585" cy="1008111"/>
          </a:xfrm>
          <a:prstGeom prst="rect">
            <a:avLst/>
          </a:prstGeom>
        </p:spPr>
        <p:txBody>
          <a:bodyPr/>
          <a:lstStyle>
            <a:lvl1pPr algn="l">
              <a:defRPr sz="5067" b="1" i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2CAF2B-B26B-5AB0-A579-C914F85E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284" y="6424085"/>
            <a:ext cx="1727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B0C7EB3-0F40-4250-A860-E1911041F05E}" type="datetime1">
              <a:rPr lang="en-US" altLang="en-US" smtClean="0"/>
              <a:t>10/18/2023</a:t>
            </a:fld>
            <a:endParaRPr lang="sl-SI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6EFEF7-9328-3108-EA36-94A322A4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4734" y="6424085"/>
            <a:ext cx="8449733" cy="366183"/>
          </a:xfrm>
          <a:prstGeom prst="rect">
            <a:avLst/>
          </a:prstGeom>
        </p:spPr>
        <p:txBody>
          <a:bodyPr/>
          <a:lstStyle>
            <a:lvl1pPr eaLnBrk="1" hangingPunct="1">
              <a:defRPr sz="1333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909A01-2E0A-DCD0-DA00-B338861E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24085"/>
            <a:ext cx="1007533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33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BB669FE-6A88-46D3-8407-4929DE52C843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6507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9542-4239-4C2B-A108-228087FE9A29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60CC-09D5-4FF1-9009-45A2D321CAF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B76-8EB4-440E-B063-AB384A54E576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B6E3-0DB3-4AFA-8117-4275FE01335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D8C8-11CC-485E-8BCA-FEA0C32548F4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60B8-FA10-419A-B914-3AC6756B4944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3098-E8D5-439F-B483-44AB82DF3D84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96C-EDA3-40BB-8F72-1C296326627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0FEC-D9A6-4E58-8C5B-CD826FBE2B76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>
            <a:extLst>
              <a:ext uri="{FF2B5EF4-FFF2-40B4-BE49-F238E27FC236}">
                <a16:creationId xmlns:a16="http://schemas.microsoft.com/office/drawing/2014/main" id="{1D58882C-7A3F-DFD4-9BFB-29F7350151B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42040" y="2061633"/>
            <a:ext cx="9999487" cy="2734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Novosti predloga Uredbe EU</a:t>
            </a:r>
            <a:br>
              <a:rPr lang="sl-SI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o pošiljkah odpadkov</a:t>
            </a:r>
            <a:br>
              <a:rPr lang="sl-SI" altLang="sl-SI" sz="3600" dirty="0">
                <a:solidFill>
                  <a:srgbClr val="469B3B"/>
                </a:solidFill>
              </a:rPr>
            </a:br>
            <a:br>
              <a:rPr lang="sl-SI" altLang="sl-SI" sz="3600" b="0" dirty="0">
                <a:solidFill>
                  <a:srgbClr val="334048"/>
                </a:solidFill>
                <a:latin typeface="Montserrat" panose="00000500000000000000" pitchFamily="2" charset="-18"/>
              </a:rPr>
            </a:br>
            <a:r>
              <a:rPr lang="sl-SI" altLang="sl-SI" sz="2000" b="0" i="1" dirty="0">
                <a:solidFill>
                  <a:srgbClr val="000000"/>
                </a:solidFill>
              </a:rPr>
              <a:t>mag. Nataša Vodopivec</a:t>
            </a:r>
            <a:br>
              <a:rPr lang="sl-SI" altLang="sl-SI" sz="2000" b="0" i="1" dirty="0">
                <a:solidFill>
                  <a:srgbClr val="000000"/>
                </a:solidFill>
              </a:rPr>
            </a:br>
            <a:r>
              <a:rPr lang="sl-SI" altLang="sl-SI" sz="2000" b="0" i="1" dirty="0">
                <a:solidFill>
                  <a:srgbClr val="000000"/>
                </a:solidFill>
              </a:rPr>
              <a:t>MOPE, Direktorat za okolje</a:t>
            </a:r>
            <a:br>
              <a:rPr lang="sl-SI" altLang="sl-SI" sz="2000" b="0" i="1" dirty="0">
                <a:solidFill>
                  <a:srgbClr val="000000"/>
                </a:solidFill>
              </a:rPr>
            </a:br>
            <a:r>
              <a:rPr lang="sl-SI" altLang="sl-SI" sz="2000" b="0" i="1" dirty="0">
                <a:solidFill>
                  <a:srgbClr val="000000"/>
                </a:solidFill>
              </a:rPr>
              <a:t>Sektor za ravnanje z odpadki</a:t>
            </a:r>
            <a:br>
              <a:rPr lang="sl-SI" altLang="sl-SI" sz="3200" b="0" dirty="0">
                <a:solidFill>
                  <a:srgbClr val="334048"/>
                </a:solidFill>
                <a:latin typeface="Montserrat" panose="00000500000000000000" pitchFamily="2" charset="-18"/>
              </a:rPr>
            </a:br>
            <a:endParaRPr lang="en-US" altLang="en-US" sz="3200" dirty="0">
              <a:latin typeface="Myriad Pro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B2BB73E8-FD11-4B1F-83B5-964AE983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669FE-6A88-46D3-8407-4929DE52C843}" type="slidenum">
              <a:rPr lang="sl-SI" altLang="en-US" smtClean="0"/>
              <a:pPr>
                <a:defRPr/>
              </a:pPr>
              <a:t>1</a:t>
            </a:fld>
            <a:endParaRPr lang="sl-SI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Splošni postopkovni okvir: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Pravila za pošiljke znotraj EU za odstranjevanje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strožje kot veljavna uredba – načeloma prepoved, razen ob posebnih pogojih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vrste odpadkov, za katere je potreben postopek prijave pošiljke znotraj EU za predelavo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ni bistvenih sprememb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glede na veljavno uredbo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dodane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mešanice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tudi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komunanlih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odpadkov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l-SI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vrste odpadkov, za katere ni potreben postopek prijave pošiljke znotraj EU za predelavo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ni bistvenih spremembe glede na veljavno uredbo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Poseben režim za pošiljke v laboratorijske preiskave ali poskusne postopke predelave ali odstranjevanja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omejitev količine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dvig glede na veljavno uredbo; možnost dogovora o večji količini od primera do primera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utemeljitev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strani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prijavitelja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Pravila za mešane komunalne odpadke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razjasnjena definicija;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sl-SI" sz="1600" i="1" dirty="0">
                <a:latin typeface="Calibri" panose="020F0502020204030204" pitchFamily="34" charset="0"/>
                <a:cs typeface="Calibri" panose="020F0502020204030204" pitchFamily="34" charset="0"/>
              </a:rPr>
              <a:t>a pošiljke v odstranjevanje strožje zahteve, kot v veljavni uredbi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1254125" indent="-125412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II: Pošiljke znotraj Unije s tranzitom skozi tretje države ali brez njega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0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sl-S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Postopek prijave: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Pogoji, ki morajo biti izpolnjeni, ter koraki postopka prijave za prijavitelja in za pristojno upravo,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Ključna novost je obvezna uporaba elektronskega Sistema za izmenjavo podatkov, informacij in dokumentov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najpozneje 2 leti po uveljavitvi uredbe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Glede na elektronsko prijavo / postopek bo vsaka prijava že ob vložitvi vidna vsem vpletenim pristojnim organom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v državi pošiljateljici, tranzitnih državah in državi prejemnici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Določeni so roki za posamezne procesne korake in končni rok za sprejem odločitve,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 določenih primerih predvideno tiho soglasje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po 30 dneh; za državo pošiljateljico in države </a:t>
            </a:r>
            <a:r>
              <a:rPr lang="sl-SI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tranzitnice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); niso pa natančno predpisani vsi procesni koraki ali obrazci / oblika dokumentov, ki se izdajo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ne nadomesti pravil ZUP v celoti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Finančna garancija: predvidena določitev usklajene metode izračuna na ravni EU.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1254125" indent="-125412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II: Pošiljke znotraj Unije s tranzitom skozi tretje države ali brez njega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0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sl-S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Pošiljke za </a:t>
            </a:r>
            <a:r>
              <a:rPr lang="sl-SI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odstranjeva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Načeloma prepovedane (člen 4(1)),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Izjemoma se lahko odobrijo (dovolijo v postopku prijave), če so izpolnjeni pogoji v skladu s členom 11 (kumulativno),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Pogoji, ki jih izkazuje prijavitelj: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odpadkov ni mogoče predelati na tehnično izvedljiv in ekonomsko vzdržen način ali jih je treba odstraniti zaradi obveznosti v skladu s pravom Unije ali mednarodnim pravom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odpadkov v državi, kjer so nastali, ni mogoče odstraniti na tehnično izvedljiv in ekonomsko vzdržen način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predvidena pošiljka ali odstranitev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 skladu s hierarhijo ravnanja z odpadki ter načelom bližine in samozadostnosti na ravni Unije in nacionalni ravni, kot je določeno v Direktivi 2008/98/ES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+ še drugi pogoji (npr. ne gre za mešane komunalne odpadke)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1254125" indent="-125412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II: Pošiljke znotraj Unije s tranzitom skozi tretje države ali brez njega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6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sl-S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Pošiljke za predelavo: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Predpisani razlogi, na podlagi katerih lahko pristojna uprava (tranzitne ali namembne države) zavrne pošiljko (12. člen),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Razlogi: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pošiljka ali predelava ne bi bila v skladu z Direktivo 2008/98/ES,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odpadki ne bodo obdelani v skladu z načrti ravnanja z odpadki ali programi preprečevanja odpadkov v skladu z Direktivo 2008/98/ES,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pošiljka ali predelava ne bi bila v skladu z nacionalno zakonodajo, ki se nanaša na varstvo okolja, javni red, javno varnost ali zdravstveno varstvo,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državi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ki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ugovarja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predvidena pošiljka ali predelava ne bi bila v skladu z nacionalno zakonodajo odpremne države, ki se nanaša na predelavo odpadkov, 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potrebna je omejitev prihajajočih pošiljk odpadkov, namenjenih postopkom predelave, razen recikliranja in priprave za ponovno uporabo, da bi se zaščitilo omrežje ravnanja z odpadki namembne države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novo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+ še drugi razlogi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1254125" indent="-125412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II: Pošiljke znotraj Unije s tranzitom skozi tretje države ali brez njega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8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sl-S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plošne zahteve glede informacij za pošiljke odpadkov z zelenega seznama (18. člen):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Ključna sprememba je prehod na elektronsko poslovanje,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Informacije, ki spremljajo pošiljko, morajo biti dostopne (elektronsko) vsem vpletenim pristojnim organom: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Izpolnjene morajo biti en dan pred začetkom pošiljke in dostopne elektronsko,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Obrat, ki sprejme pošiljko, mora v elektronski s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 vnesti informacijo o prejemu pošiljke in od predelavi odpadka,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Informacije bodo dostopne tudi po zaključku pošiljke v elektronskem sistemu.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revzem pošiljk nazaj in kritje stroškov takih prevzemov (22. do 25. člen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dogovora o alternativnih rešitvah namesto prevzema nazaj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Tudi za pošiljke odpadkov z zelenega seznama, ko se pošiljka ne konča kot predvideno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1254125" indent="-125412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II: Pošiljke znotraj Unije s tranzitom skozi tretje države ali brez njega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8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sl-S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Elektronski sistem: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Vodenje postopka, izmenjava podatkov, informacij in dokumentov elektronsko,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Uporaba centralnega sistema (vzpostavlja Evropska komisija) ali nacionalnega Sistema, za katerega mora biti zagotovljena kompatibilnost s centralnim sistemom,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Vsi dokumenti dostopni elektronsko (npr. transportni 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sl-S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ument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 – ne več v tiskani obliki pri šoferju, temveč v elektronski aplikaciji),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Evropska komisija sprejme izvedbeni akt, s katerim določi: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Zahteve glede interoperabilnosti med centralnim sistemom in nacionalnimi sistemi, vključno s podatkovnim modelom in protokolom za izmenjavo podatkov,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druge tehnične in organizacijske zahteve, tudi glede varnostnih vidikov in upravljanja podatkov, potrebne za praktično izvajanje elektronske predložitve in izmenjave informacij in dokumentov.</a:t>
            </a:r>
          </a:p>
          <a:p>
            <a:pPr marL="800100" lvl="2" indent="0">
              <a:spcBef>
                <a:spcPts val="0"/>
              </a:spcBef>
              <a:spcAft>
                <a:spcPts val="800"/>
              </a:spcAft>
              <a:buNone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1254125" indent="-125412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II: Pošiljke znotraj Unije s tranzitom skozi tretje države ali brez njega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3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 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bistvenih sprememb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Države članice morajo imeti ustrezen sistem za nadzor in kontrolo pošiljk, ki so izključno v njihovi nacionalni pristojnosti,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Pri tem sistemu morajo zagotavljati skladnost s sistemom Unije, vzpostavljenim z naslovoma II in VII,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Države članice o svojem sistemu za nadzor in kontrolo pošiljk odpadkov obvestijo Komisijo; Komisija o tem obvesti druge države članice.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1349375" indent="-1349375">
              <a:spcBef>
                <a:spcPts val="1000"/>
              </a:spcBef>
              <a:spcAft>
                <a:spcPts val="1200"/>
              </a:spcAft>
              <a:tabLst>
                <a:tab pos="134937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III: Pošiljke izključno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znotraj države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članice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7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Smiselna uporaba zahtev iz Naslova (</a:t>
            </a:r>
            <a:r>
              <a:rPr lang="sl-SI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mutatis</a:t>
            </a:r>
            <a:r>
              <a:rPr lang="sl-SI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mutandi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Spremembe oz. uskladitve z Naslovom II:</a:t>
            </a:r>
          </a:p>
          <a:p>
            <a:pPr marL="40005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EFTA države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Prepoved izvoza odpadkov za odstranjevanje v države EFTA,</a:t>
            </a:r>
          </a:p>
          <a:p>
            <a:pPr marL="40005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Ne-OECD države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Prepoved izvoza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splošna prepoved – v odstranjevanje in v predelavo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 nevarnih in nekaterih drugih odpadkov v ne-OECD države,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Prepoved izvoza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splošna prepoved – v odstranjevanje in v predelavo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 ne-nevarnih odpadkov v ne-OECD države, razen v državo iz seznama, ki ga določi Evropska komisija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na podlagi vloge tretje države za uvoz oz. sprejem določenih vrst odpadkov, skupaj z dokazili, da bo zagotovljeno okoljsko primerno ravnanje s temi odpadki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nn-NO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IV: Izvoz iz Unije v tretje države</a:t>
            </a:r>
            <a:br>
              <a:rPr lang="nn-NO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Spremembe oz. uskladitve z Naslovom II:</a:t>
            </a:r>
          </a:p>
          <a:p>
            <a:pPr marL="40005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OECD države: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Pravila izvoza v predelavo niso bistveno spremenjena,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Nova zahteva za Evropsko komisijo, da spremlja izvod odpadkov v OECD države,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Možnost Evropski komisiji, da zahteva dokazila o okoljsko primernem ravnanju; v primeru, da to ni izkazano, lahko izvoz v zadevno OECD državo prepove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delegiran akt Komisije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Obveznost izvoznika: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Lahko izvaža le v obrate, za katere dokaže okoljsko primerno ravnanje (merila za okoljsko primerno ravnanje v Prilogi X),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 primeru izvoza v ne-OECD države lahko izvaža le v države iz seznama, ki ga določi Evropska komisija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delegiran akt, prenova vsaki 2 leti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Neodvisni pregled obrata, v katerega izvaža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presoja neodvisne in akreditirane tretje osebe z ustreznimi kvalifikacijami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nn-NO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IV: Izvoz iz Unije v tretje države</a:t>
            </a:r>
            <a:br>
              <a:rPr lang="nn-NO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59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 bistvenih sprememb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Smiselna uporaba zahtev iz Naslova (</a:t>
            </a:r>
            <a:r>
              <a:rPr lang="sl-SI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mutatis</a:t>
            </a:r>
            <a:r>
              <a:rPr lang="sl-SI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mutandi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Spremembe oz. uskladitve z Naslovom II: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Prilagoditev zahtev glede na obveznost uporabe elektronskega Sistema za izmenjavo podatkov, informacij in dokumentov,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Možnost priključitve na centralni elektronski sistem Komisije, če tretja država / pristojni organ tretje države oz. prijavitelj iz tretje države želi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v primeru ne-uporabe elektronskega sistema obveznost vnosa elektronskih podatkov, informacij, dokumentov na prijavitelju v EU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V: Uvoz v Unijo iz tretjih držav</a:t>
            </a:r>
            <a:b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VI: Tranzit skozi Unijo iz tretjih držav in vanje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Izhodišča – podatki za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za 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leto 2020: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Uvoz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odpadkov v EU: 16 mio ton, vrednost 13,5 milijard EUR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Izvoz odpadkov iz EU: 32.7 mi ton, vrednost 13 milijard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Pošil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jke znotraj EU: 70 mio ton na leto.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Ključni tokovi odpadkov v pošiljkah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Železove in ne-železove kovine,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Papir in karton,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Plastika,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Tekstil,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Steklo.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Razlogi za prenovo in postopek priprave predloga</a:t>
            </a:r>
            <a:br>
              <a:rPr lang="sl-SI" sz="2400" b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7BD2115-4040-4CB3-9802-DE6A0F2A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80" y="4127121"/>
            <a:ext cx="5463460" cy="2520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444C5BB-F19F-4CCB-B8D3-0DC03622C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930" y="2160000"/>
            <a:ext cx="247607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Okoljsko primerno ravnanje z odpadki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Obveznost prijavitelja, da zagotovi okoljsko primerno ravnanje z odpadki in prepreči možnost škodljivih vplivov na zdravje ljudi: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Za vse pošiljke znotraj EU,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Za vse pošiljke v ali izven EU,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izkazati ob prijavi pošiljke (</a:t>
            </a:r>
            <a:r>
              <a:rPr lang="sl-SI" sz="1800" i="1" dirty="0">
                <a:latin typeface="Calibri" panose="020F0502020204030204" pitchFamily="34" charset="0"/>
                <a:cs typeface="Calibri" panose="020F0502020204030204" pitchFamily="34" charset="0"/>
              </a:rPr>
              <a:t>merila za okoljsko primerno ravnanje v Prilogi X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00050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Izvrševanje / nadzor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Države članice morajo obvestiti Komisijo o načrtih inšpekcijskih pregledov,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Sodelovanje med državami članicami pri izvajanju nadzora (skupina v ta namen),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Dodana vloga Komisije (OLAF) pri izvajanju nadzora,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Vključena so pravila glede kazni,</a:t>
            </a:r>
          </a:p>
          <a:p>
            <a:pPr marL="400050" lvl="1" indent="0">
              <a:spcBef>
                <a:spcPts val="0"/>
              </a:spcBef>
              <a:spcAft>
                <a:spcPts val="800"/>
              </a:spcAft>
              <a:buNone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VII: Okoljsko primerno ravnanje in izvrševanje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4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Poročanje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Letno poročanje Komisiji; ni bistvenih sprememb (prilagoditev novih zahtevam)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Razveljavitve in prehode določbe / roki: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Uveljavitev nove uredbe 20-ti dan po objavi v UL EU,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Začetek uporabe nove uredbe (in razveljavitev trenutno veljavne) 2 meseca po objavi v UL EU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splošni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rok za 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začetek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uporabe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leti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uveljavitvi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za 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nekatere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zahteve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18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Za določene zahteve prehodni roki, do katerih se uporabljajo zahteve trenutno veljavne uredbe: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2 leti za začetek uporabe elektronskega sistema oz. s tem povezanih zahtev,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3 leta za nove / prenovljene zahteve, ki se nanašajo na izvoz odpadkov izven EU.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VIII: Končne določbe</a:t>
            </a: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9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DF1A26-D73F-BBF7-A45B-0649DC06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492" y="289050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ZA VAŠO POZORNOST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142A14E5-97C3-4255-9CCC-A35C689A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6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Cilji EU (Evropski zeleni dogovor, Akcijski načrt za krožno gospodarstvo).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EU ne sme </a:t>
            </a:r>
            <a:r>
              <a:rPr lang="sl-SI" sz="1800">
                <a:latin typeface="Calibri" panose="020F0502020204030204" pitchFamily="34" charset="0"/>
                <a:cs typeface="Calibri" panose="020F0502020204030204" pitchFamily="34" charset="0"/>
              </a:rPr>
              <a:t>izvažati izzivov, 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povezanih z odpadki, v tretje države,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Spodbuditi je treba pošiljke za ponovno uporabo in recikliranje znotraj EU.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Postopek priprave predloga nove uredbe: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Ocena uspešnosti veljavne uredbe (objavljena 31. januar 2020); države članice vabljene k pripombam do 27. aprila 2020,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Začetna ocena učinka (objavljena 11. marca 2020); deležniki vabljeni k pripombam,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Postopek posvetovanja z deležniki: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Javno posvetovanje (med 7. majem in 30 julijem 2020)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Delavnica z deležniki (23. in 24. september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2020)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Priprava predloga nove uredbe in spremljajočega sporočila Komisije.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Postopek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prenov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priprave predloga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3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Predlog in pripadajoča gradiva objavljen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17. november 2021: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Predlog nove Uredbe EU o pošiljkah odpadkov,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Študija z oceno vplivov predloga nove uredbe.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Namen novih pravil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sl-S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odpora čistemu in krož</a:t>
            </a: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nemu gospodarstvu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hkrati povečanje ravni varstva okolja in javnega zdravja pred škodljivimi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vplivi čezmejnih pošiljk odpadkov</a:t>
            </a:r>
            <a:r>
              <a:rPr lang="sl-SI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naslednjimi ključnimi elementi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Olajšanje pošiljk odpadkov znotraj EU za recikliranje in ponovno uporabo,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Strožje zahteve za izvoz odpadkov iz EU,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Boj proti nezakoniti trgovini z odpadki.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Uredba predstavlja izvedbeni akt na ravni EU za izvajanje Baselske konvencije;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Vključuje pravila iz Sklepa OECD glede pošiljk odpadkov.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Predlog nove Uredbe EU o pošiljkah odpadkov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E58DD465-30D6-F08A-FB10-A09D0E68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2A681BE0-FAE9-3782-E82A-F71406F58491}"/>
              </a:ext>
            </a:extLst>
          </p:cNvPr>
          <p:cNvSpPr txBox="1">
            <a:spLocks/>
          </p:cNvSpPr>
          <p:nvPr/>
        </p:nvSpPr>
        <p:spPr>
          <a:xfrm>
            <a:off x="540000" y="540000"/>
            <a:ext cx="900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Postopek pogajanj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ravni EU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sosceles Triangle 11">
            <a:extLst>
              <a:ext uri="{FF2B5EF4-FFF2-40B4-BE49-F238E27FC236}">
                <a16:creationId xmlns:a16="http://schemas.microsoft.com/office/drawing/2014/main" id="{3A2C6D9E-5C6A-3101-A2D4-4A926B18C9B3}"/>
              </a:ext>
            </a:extLst>
          </p:cNvPr>
          <p:cNvSpPr>
            <a:spLocks/>
          </p:cNvSpPr>
          <p:nvPr/>
        </p:nvSpPr>
        <p:spPr>
          <a:xfrm>
            <a:off x="314163" y="824283"/>
            <a:ext cx="11563673" cy="565279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24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848EBE6-948B-E926-6CBD-0325A4C26D0F}"/>
              </a:ext>
            </a:extLst>
          </p:cNvPr>
          <p:cNvSpPr txBox="1"/>
          <p:nvPr/>
        </p:nvSpPr>
        <p:spPr>
          <a:xfrm>
            <a:off x="4974165" y="2000450"/>
            <a:ext cx="224366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EVROPSKA KOMISIJA</a:t>
            </a:r>
          </a:p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Predstavlja in brani </a:t>
            </a:r>
          </a:p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interese EU kot celote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FDF810F-79A8-D4A2-73CD-2C4C6BA69B77}"/>
              </a:ext>
            </a:extLst>
          </p:cNvPr>
          <p:cNvSpPr txBox="1"/>
          <p:nvPr/>
        </p:nvSpPr>
        <p:spPr>
          <a:xfrm>
            <a:off x="4512733" y="3807965"/>
            <a:ext cx="316653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Pripravlja predloge zakonodaje</a:t>
            </a:r>
          </a:p>
        </p:txBody>
      </p:sp>
      <p:sp>
        <p:nvSpPr>
          <p:cNvPr id="7" name="Arrow: Down 8">
            <a:extLst>
              <a:ext uri="{FF2B5EF4-FFF2-40B4-BE49-F238E27FC236}">
                <a16:creationId xmlns:a16="http://schemas.microsoft.com/office/drawing/2014/main" id="{65B2515D-BEE7-0DA7-FD87-17D43EB6ADF0}"/>
              </a:ext>
            </a:extLst>
          </p:cNvPr>
          <p:cNvSpPr/>
          <p:nvPr/>
        </p:nvSpPr>
        <p:spPr>
          <a:xfrm flipH="1">
            <a:off x="5664200" y="3170682"/>
            <a:ext cx="863600" cy="61188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2400" dirty="0">
              <a:ln>
                <a:solidFill>
                  <a:schemeClr val="accent3">
                    <a:lumMod val="90000"/>
                  </a:schemeClr>
                </a:solidFill>
              </a:ln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8606DB7-E0B8-7A99-D47B-1A43CA9CFB2A}"/>
              </a:ext>
            </a:extLst>
          </p:cNvPr>
          <p:cNvSpPr txBox="1"/>
          <p:nvPr/>
        </p:nvSpPr>
        <p:spPr>
          <a:xfrm>
            <a:off x="1331778" y="5600780"/>
            <a:ext cx="35179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SVET EVROPSKE UNIJE</a:t>
            </a:r>
          </a:p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Predstavlja vlade držav članic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4951197-79C2-1B6C-AFB0-3DED55C0E33C}"/>
              </a:ext>
            </a:extLst>
          </p:cNvPr>
          <p:cNvSpPr txBox="1"/>
          <p:nvPr/>
        </p:nvSpPr>
        <p:spPr>
          <a:xfrm>
            <a:off x="7377831" y="5600780"/>
            <a:ext cx="349038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EVROPSKI PARLAMENT</a:t>
            </a:r>
          </a:p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Predstavlja evropske državljane</a:t>
            </a:r>
          </a:p>
        </p:txBody>
      </p:sp>
      <p:sp>
        <p:nvSpPr>
          <p:cNvPr id="10" name="Arrow: Down 10">
            <a:extLst>
              <a:ext uri="{FF2B5EF4-FFF2-40B4-BE49-F238E27FC236}">
                <a16:creationId xmlns:a16="http://schemas.microsoft.com/office/drawing/2014/main" id="{C91825D6-22A8-1627-CFFA-610EC00A4984}"/>
              </a:ext>
            </a:extLst>
          </p:cNvPr>
          <p:cNvSpPr/>
          <p:nvPr/>
        </p:nvSpPr>
        <p:spPr>
          <a:xfrm rot="2145080">
            <a:off x="4012615" y="4107791"/>
            <a:ext cx="702733" cy="160259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2400" dirty="0"/>
          </a:p>
        </p:txBody>
      </p:sp>
      <p:sp>
        <p:nvSpPr>
          <p:cNvPr id="11" name="Arrow: Down 20">
            <a:extLst>
              <a:ext uri="{FF2B5EF4-FFF2-40B4-BE49-F238E27FC236}">
                <a16:creationId xmlns:a16="http://schemas.microsoft.com/office/drawing/2014/main" id="{5903D009-0DEE-0FBC-8C4A-A7052EDC4B39}"/>
              </a:ext>
            </a:extLst>
          </p:cNvPr>
          <p:cNvSpPr/>
          <p:nvPr/>
        </p:nvSpPr>
        <p:spPr>
          <a:xfrm rot="19179212">
            <a:off x="7567443" y="4098466"/>
            <a:ext cx="702733" cy="163696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2400" dirty="0"/>
          </a:p>
        </p:txBody>
      </p:sp>
      <p:sp>
        <p:nvSpPr>
          <p:cNvPr id="12" name="Arrow: Down 22">
            <a:extLst>
              <a:ext uri="{FF2B5EF4-FFF2-40B4-BE49-F238E27FC236}">
                <a16:creationId xmlns:a16="http://schemas.microsoft.com/office/drawing/2014/main" id="{5EA1FA61-38EE-C728-FA77-343A756123EB}"/>
              </a:ext>
            </a:extLst>
          </p:cNvPr>
          <p:cNvSpPr/>
          <p:nvPr/>
        </p:nvSpPr>
        <p:spPr>
          <a:xfrm rot="5400000" flipH="1">
            <a:off x="6630178" y="5611011"/>
            <a:ext cx="863600" cy="54147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2400" dirty="0">
              <a:ln>
                <a:solidFill>
                  <a:schemeClr val="accent3">
                    <a:lumMod val="90000"/>
                  </a:schemeClr>
                </a:solidFill>
              </a:ln>
            </a:endParaRPr>
          </a:p>
        </p:txBody>
      </p:sp>
      <p:sp>
        <p:nvSpPr>
          <p:cNvPr id="14" name="Arrow: Down 23">
            <a:extLst>
              <a:ext uri="{FF2B5EF4-FFF2-40B4-BE49-F238E27FC236}">
                <a16:creationId xmlns:a16="http://schemas.microsoft.com/office/drawing/2014/main" id="{194CBF99-8305-A36B-533E-24027E88C010}"/>
              </a:ext>
            </a:extLst>
          </p:cNvPr>
          <p:cNvSpPr/>
          <p:nvPr/>
        </p:nvSpPr>
        <p:spPr>
          <a:xfrm rot="16200000" flipH="1">
            <a:off x="4739412" y="5612070"/>
            <a:ext cx="865717" cy="54147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2400" dirty="0">
              <a:ln>
                <a:solidFill>
                  <a:schemeClr val="accent3">
                    <a:lumMod val="90000"/>
                  </a:schemeClr>
                </a:solidFill>
              </a:ln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A9A08DB3-3441-087E-029E-4A5C5867C1B0}"/>
              </a:ext>
            </a:extLst>
          </p:cNvPr>
          <p:cNvSpPr txBox="1"/>
          <p:nvPr/>
        </p:nvSpPr>
        <p:spPr>
          <a:xfrm>
            <a:off x="5493686" y="4778142"/>
            <a:ext cx="1273939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Postopek </a:t>
            </a:r>
          </a:p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so-odločanja</a:t>
            </a:r>
          </a:p>
          <a:p>
            <a:pPr algn="ctr">
              <a:defRPr/>
            </a:pPr>
            <a:endParaRPr lang="sl-SI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trialogi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Arrow: Down 8">
            <a:extLst>
              <a:ext uri="{FF2B5EF4-FFF2-40B4-BE49-F238E27FC236}">
                <a16:creationId xmlns:a16="http://schemas.microsoft.com/office/drawing/2014/main" id="{B00DFB89-2BB7-A38D-1C03-BA2ABCFC70DA}"/>
              </a:ext>
            </a:extLst>
          </p:cNvPr>
          <p:cNvSpPr/>
          <p:nvPr/>
        </p:nvSpPr>
        <p:spPr>
          <a:xfrm flipH="1">
            <a:off x="5664199" y="4190455"/>
            <a:ext cx="863600" cy="5053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2400">
              <a:ln>
                <a:solidFill>
                  <a:schemeClr val="accent3">
                    <a:lumMod val="9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070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Obravnava v okviru Sveta EU –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okolje: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Prva predstavitev 6. december 2021 (DS za okolje) in 20. decembra 2021 (zasedanje ministrov za okolje),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Pogajanja že v letu 2022, intenzivneje v prvi polovici leta 2023 (DS za okolje) 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 za pogajanja z Evropskim parlamentom potrjen 24. maja 2023 (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Coreper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Obravnava v okviru Evropskega parlamenta (EP)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Začetek obravnave sočasno z delovnimi telesi Sveta EU (EP odbor ENVI),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Glasovanje o poročilu EP ENVI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predlogi amandmajev 1. decembra 2022, poročilo potrjeno na plenarnem zasedanju 16. januarja 2023,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EP je predlagal 150 amandmajev.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Trialogi</a:t>
            </a: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Začetek pogajanj med Svetom EU in EP v prvi polovici leta 2023 (SE PRE),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Nadaljevanje pod ES PRE – cilj dogovor na naslednjem političnem </a:t>
            </a:r>
            <a:r>
              <a:rPr lang="sl-S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trialogu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 (november 2023)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Postopek pogajanj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ravni EU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1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Olajšanje pošiljk odpadkov znotraj EU za recikliranje in ponovno uporabo: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modernizacija / digitalizacija, poenostavitev postopkov (elektronski sistem za izmenjavo informacij in dokumentov),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Uskladitev kriterijev za razlikovanje med odpadki iz ‘zelenega seznama’ in ostalimi odpadki,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Boljša uskladitev zahtev z načelom hierarhije odpadkov in načelom bližine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Strožje zahteve za izvoz odpadkov iz EU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Izvoz v ne-OECD države: dovoljeno le ob predpisanih pogojih,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Izvoz v OECD države: okrepljeno spremljanje in možnost ukrepanja v primeru neustreznega ravnanja.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Boj proti nezakoniti trgovini z odpadki: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Okrepitev zahtev za izvrševanje, inšpekcijski nadzor in kazni; vključitev Komisije (OLAF)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Ustanovitev skupne za izvrševanje na ravni EU (predstavniki držav članic).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Ključne vsebinske spremembe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novosti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6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Osnova – veljavna Ured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 EU 1013/2006 o pošiljkah odpadkov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Sklopi vsebin (‘Naslovi’):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I: Splošne določbe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II: Pošiljke znotraj Unije s tranzitom skozi tretje države ali brez njega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III: Pošiljke znotraj Unije s tranzitom skozi tretje države ali brez njega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IV: Izvoz iz Unije v tretje države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V: Uvoz v Unijo iz tretjih držav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VI: Tranzit skozi Unijo iz tretjih držav in vanje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VII: Okoljsko primerno ravnanje in izvrševanje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Naslov VIII: Končne določbe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Priloge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Struktura nove uredbe</a:t>
            </a: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DA94433-B791-4389-8D8E-08ABF1F465BF}"/>
              </a:ext>
            </a:extLst>
          </p:cNvPr>
          <p:cNvSpPr txBox="1"/>
          <p:nvPr/>
        </p:nvSpPr>
        <p:spPr>
          <a:xfrm>
            <a:off x="7155544" y="3735370"/>
            <a:ext cx="189957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82 členov</a:t>
            </a:r>
          </a:p>
          <a:p>
            <a:pPr>
              <a:spcBef>
                <a:spcPts val="600"/>
              </a:spcBef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16 prilog</a:t>
            </a:r>
          </a:p>
          <a:p>
            <a:pPr>
              <a:spcBef>
                <a:spcPts val="600"/>
              </a:spcBef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Vsaj 8 različnih delegiranih ali izvedbenih aktov</a:t>
            </a:r>
          </a:p>
        </p:txBody>
      </p:sp>
    </p:spTree>
    <p:extLst>
      <p:ext uri="{BB962C8B-B14F-4D97-AF65-F5344CB8AC3E}">
        <p14:creationId xmlns:p14="http://schemas.microsoft.com/office/powerpoint/2010/main" val="295637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9D90FC-777B-C5EB-388C-C9228CFD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9000000" cy="504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Vsebina urejanja: 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kot veljavni uredbi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l-S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Obseg urejanja: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Podobno kot v veljavni uredbi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Spremembe: 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Izključitev odpadkov na letalih, vlakih, plovilih (do razkladanja),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Razjasnitev odnosa do pravil glede živalskih stranskih proizvodov,</a:t>
            </a: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Razjasnitev obsega urejanja razgradnje odpadnih ladij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Definicije: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Podobno kot v veljavni uredbi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Nekatere razjasnitve: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npr. ‘mešanica odpadkov’, ‘prijavitelj’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; (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pošiljka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‘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prijavitelj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‘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oseba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ki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pošiljko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‘pot’ in ‘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poti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‘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nelegalna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pošiljka</a:t>
            </a:r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800"/>
              </a:spcAft>
              <a:buNone/>
            </a:pPr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5851145-8B09-4EE8-8EC8-1453F43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770D555-889C-5672-3AA1-BC085FD4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9000000" cy="720000"/>
          </a:xfrm>
        </p:spPr>
        <p:txBody>
          <a:bodyPr>
            <a:noAutofit/>
          </a:bodyPr>
          <a:lstStyle/>
          <a:p>
            <a:pPr marL="540385" indent="-540385">
              <a:spcBef>
                <a:spcPts val="10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Naslov I: Splošne določbe</a:t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28447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1552</TotalTime>
  <Words>2448</Words>
  <Application>Microsoft Office PowerPoint</Application>
  <PresentationFormat>Širokozaslonsko</PresentationFormat>
  <Paragraphs>273</Paragraphs>
  <Slides>22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Arial</vt:lpstr>
      <vt:lpstr>Calibri</vt:lpstr>
      <vt:lpstr>Montserrat</vt:lpstr>
      <vt:lpstr>Myriad Pro</vt:lpstr>
      <vt:lpstr>Trebuchet MS</vt:lpstr>
      <vt:lpstr>Wingdings 3</vt:lpstr>
      <vt:lpstr>Gladko</vt:lpstr>
      <vt:lpstr>Novosti predloga Uredbe EU o pošiljkah odpadkov  mag. Nataša Vodopivec MOPE, Direktorat za okolje Sektor za ravnanje z odpadki </vt:lpstr>
      <vt:lpstr>Razlogi za prenovo in postopek priprave predloga  </vt:lpstr>
      <vt:lpstr>Postopek prenove in priprave predloga  </vt:lpstr>
      <vt:lpstr>Predlog nove Uredbe EU o pošiljkah odpadkov  </vt:lpstr>
      <vt:lpstr>PowerPointova predstavitev</vt:lpstr>
      <vt:lpstr>Postopek pogajanj na ravni EU  </vt:lpstr>
      <vt:lpstr>Ključne vsebinske spremembe / novosti  </vt:lpstr>
      <vt:lpstr>Struktura nove uredbe </vt:lpstr>
      <vt:lpstr>Naslov I: Splošne določbe  </vt:lpstr>
      <vt:lpstr>Naslov II: Pošiljke znotraj Unije s tranzitom skozi tretje države ali brez njega</vt:lpstr>
      <vt:lpstr>Naslov II: Pošiljke znotraj Unije s tranzitom skozi tretje države ali brez njega</vt:lpstr>
      <vt:lpstr>Naslov II: Pošiljke znotraj Unije s tranzitom skozi tretje države ali brez njega</vt:lpstr>
      <vt:lpstr>Naslov II: Pošiljke znotraj Unije s tranzitom skozi tretje države ali brez njega</vt:lpstr>
      <vt:lpstr>Naslov II: Pošiljke znotraj Unije s tranzitom skozi tretje države ali brez njega</vt:lpstr>
      <vt:lpstr>Naslov II: Pošiljke znotraj Unije s tranzitom skozi tretje države ali brez njega</vt:lpstr>
      <vt:lpstr>Naslov III: Pošiljke izključno znotraj države članice  </vt:lpstr>
      <vt:lpstr>Naslov IV: Izvoz iz Unije v tretje države  </vt:lpstr>
      <vt:lpstr>Naslov IV: Izvoz iz Unije v tretje države  </vt:lpstr>
      <vt:lpstr>Naslov V: Uvoz v Unijo iz tretjih držav Naslov VI: Tranzit skozi Unijo iz tretjih držav in vanje</vt:lpstr>
      <vt:lpstr>Naslov VII: Okoljsko primerno ravnanje in izvrševanje  </vt:lpstr>
      <vt:lpstr>Naslov VIII: Končne določbe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Zakonodajne osnove in načrti za prihodnost za doseganje ciljev recikliranja  mag. Tanja Bolte Ministrstvo za okolje, podnebje in energijo  Direktorat za okolje</dc:title>
  <dc:creator>Jana Miklavčič</dc:creator>
  <cp:lastModifiedBy>Nataša Vodopivec</cp:lastModifiedBy>
  <cp:revision>78</cp:revision>
  <dcterms:created xsi:type="dcterms:W3CDTF">2023-10-05T12:14:46Z</dcterms:created>
  <dcterms:modified xsi:type="dcterms:W3CDTF">2023-10-18T10:51:50Z</dcterms:modified>
</cp:coreProperties>
</file>