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257" r:id="rId3"/>
    <p:sldId id="317" r:id="rId4"/>
    <p:sldId id="300" r:id="rId5"/>
    <p:sldId id="259" r:id="rId6"/>
    <p:sldId id="318" r:id="rId7"/>
    <p:sldId id="320" r:id="rId8"/>
    <p:sldId id="268" r:id="rId9"/>
    <p:sldId id="270" r:id="rId10"/>
    <p:sldId id="271" r:id="rId11"/>
    <p:sldId id="284" r:id="rId12"/>
    <p:sldId id="272" r:id="rId13"/>
    <p:sldId id="273" r:id="rId14"/>
    <p:sldId id="301" r:id="rId15"/>
    <p:sldId id="309" r:id="rId16"/>
    <p:sldId id="308" r:id="rId17"/>
    <p:sldId id="299" r:id="rId18"/>
    <p:sldId id="291" r:id="rId19"/>
    <p:sldId id="323" r:id="rId20"/>
    <p:sldId id="315" r:id="rId21"/>
    <p:sldId id="293" r:id="rId22"/>
    <p:sldId id="324" r:id="rId23"/>
    <p:sldId id="322" r:id="rId24"/>
  </p:sldIdLst>
  <p:sldSz cx="12192000" cy="6858000"/>
  <p:notesSz cx="6797675" cy="9926638"/>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rednji slog 2 – poudarek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rednji slog 2 – poudarek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67" d="100"/>
          <a:sy n="67" d="100"/>
        </p:scale>
        <p:origin x="52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269BDDE-F439-4868-997D-0067B1CCC21E}" type="datetimeFigureOut">
              <a:rPr lang="sl-SI" smtClean="0"/>
              <a:t>18. 10. 2023</a:t>
            </a:fld>
            <a:endParaRPr lang="sl-SI"/>
          </a:p>
        </p:txBody>
      </p:sp>
      <p:sp>
        <p:nvSpPr>
          <p:cNvPr id="4" name="Označba mesta stranske slik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5C12075-12B1-414B-92F4-09F069F5168A}" type="slidenum">
              <a:rPr lang="sl-SI" smtClean="0"/>
              <a:t>‹#›</a:t>
            </a:fld>
            <a:endParaRPr lang="sl-SI"/>
          </a:p>
        </p:txBody>
      </p:sp>
    </p:spTree>
    <p:extLst>
      <p:ext uri="{BB962C8B-B14F-4D97-AF65-F5344CB8AC3E}">
        <p14:creationId xmlns:p14="http://schemas.microsoft.com/office/powerpoint/2010/main" val="3974556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E873D0C-19E1-489C-96AA-1412495D02E9}"/>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E9CEEA12-2375-4802-B07E-D03FCD3D46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F701C55E-3563-40E5-8F1C-809A4D3E212E}"/>
              </a:ext>
            </a:extLst>
          </p:cNvPr>
          <p:cNvSpPr>
            <a:spLocks noGrp="1"/>
          </p:cNvSpPr>
          <p:nvPr>
            <p:ph type="dt" sz="half" idx="10"/>
          </p:nvPr>
        </p:nvSpPr>
        <p:spPr/>
        <p:txBody>
          <a:bodyPr/>
          <a:lstStyle/>
          <a:p>
            <a:fld id="{3B27370B-DCE4-4982-B2AB-160A8991775E}" type="datetime1">
              <a:rPr lang="sl-SI" smtClean="0"/>
              <a:t>18. 10. 2023</a:t>
            </a:fld>
            <a:endParaRPr lang="sl-SI"/>
          </a:p>
        </p:txBody>
      </p:sp>
      <p:sp>
        <p:nvSpPr>
          <p:cNvPr id="5" name="Označba mesta noge 4">
            <a:extLst>
              <a:ext uri="{FF2B5EF4-FFF2-40B4-BE49-F238E27FC236}">
                <a16:creationId xmlns:a16="http://schemas.microsoft.com/office/drawing/2014/main" id="{5A816071-31E5-49D0-95E8-6D6064C8809C}"/>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D164E3AB-B695-4514-A2C5-05493108FCB2}"/>
              </a:ext>
            </a:extLst>
          </p:cNvPr>
          <p:cNvSpPr>
            <a:spLocks noGrp="1"/>
          </p:cNvSpPr>
          <p:nvPr>
            <p:ph type="sldNum" sz="quarter" idx="12"/>
          </p:nvPr>
        </p:nvSpPr>
        <p:spPr/>
        <p:txBody>
          <a:bodyPr/>
          <a:lstStyle/>
          <a:p>
            <a:fld id="{FFB9ED9B-78EC-47B9-BF1B-7201D387A3E9}" type="slidenum">
              <a:rPr lang="sl-SI" smtClean="0"/>
              <a:t>‹#›</a:t>
            </a:fld>
            <a:endParaRPr lang="sl-SI"/>
          </a:p>
        </p:txBody>
      </p:sp>
    </p:spTree>
    <p:extLst>
      <p:ext uri="{BB962C8B-B14F-4D97-AF65-F5344CB8AC3E}">
        <p14:creationId xmlns:p14="http://schemas.microsoft.com/office/powerpoint/2010/main" val="3350000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EF1522B-896B-4C2F-ADBE-3537411115A1}"/>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CC965556-F9DC-4CDC-8662-817466341EE8}"/>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3881610D-F3AF-445A-B915-E0A2EB827E28}"/>
              </a:ext>
            </a:extLst>
          </p:cNvPr>
          <p:cNvSpPr>
            <a:spLocks noGrp="1"/>
          </p:cNvSpPr>
          <p:nvPr>
            <p:ph type="dt" sz="half" idx="10"/>
          </p:nvPr>
        </p:nvSpPr>
        <p:spPr/>
        <p:txBody>
          <a:bodyPr/>
          <a:lstStyle/>
          <a:p>
            <a:fld id="{10A9D52B-AA64-43FE-8C87-FAF7961C5BD6}" type="datetime1">
              <a:rPr lang="sl-SI" smtClean="0"/>
              <a:t>18. 10. 2023</a:t>
            </a:fld>
            <a:endParaRPr lang="sl-SI"/>
          </a:p>
        </p:txBody>
      </p:sp>
      <p:sp>
        <p:nvSpPr>
          <p:cNvPr id="5" name="Označba mesta noge 4">
            <a:extLst>
              <a:ext uri="{FF2B5EF4-FFF2-40B4-BE49-F238E27FC236}">
                <a16:creationId xmlns:a16="http://schemas.microsoft.com/office/drawing/2014/main" id="{8E19E75D-512D-4B1C-AF39-80E85852F070}"/>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369457B8-2E84-4546-83EC-6052BE22DFF3}"/>
              </a:ext>
            </a:extLst>
          </p:cNvPr>
          <p:cNvSpPr>
            <a:spLocks noGrp="1"/>
          </p:cNvSpPr>
          <p:nvPr>
            <p:ph type="sldNum" sz="quarter" idx="12"/>
          </p:nvPr>
        </p:nvSpPr>
        <p:spPr/>
        <p:txBody>
          <a:bodyPr/>
          <a:lstStyle/>
          <a:p>
            <a:fld id="{FFB9ED9B-78EC-47B9-BF1B-7201D387A3E9}" type="slidenum">
              <a:rPr lang="sl-SI" smtClean="0"/>
              <a:t>‹#›</a:t>
            </a:fld>
            <a:endParaRPr lang="sl-SI"/>
          </a:p>
        </p:txBody>
      </p:sp>
    </p:spTree>
    <p:extLst>
      <p:ext uri="{BB962C8B-B14F-4D97-AF65-F5344CB8AC3E}">
        <p14:creationId xmlns:p14="http://schemas.microsoft.com/office/powerpoint/2010/main" val="173609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3FAC0FF2-6A77-4984-85C6-85A3DEE65B62}"/>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131E8803-8C97-45C4-99CB-D8AF1DC7F071}"/>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C29444BE-38B1-40A5-A8D3-AE122081007D}"/>
              </a:ext>
            </a:extLst>
          </p:cNvPr>
          <p:cNvSpPr>
            <a:spLocks noGrp="1"/>
          </p:cNvSpPr>
          <p:nvPr>
            <p:ph type="dt" sz="half" idx="10"/>
          </p:nvPr>
        </p:nvSpPr>
        <p:spPr/>
        <p:txBody>
          <a:bodyPr/>
          <a:lstStyle/>
          <a:p>
            <a:fld id="{31BF481F-0C85-4575-BC5D-DA12F087B00A}" type="datetime1">
              <a:rPr lang="sl-SI" smtClean="0"/>
              <a:t>18. 10. 2023</a:t>
            </a:fld>
            <a:endParaRPr lang="sl-SI"/>
          </a:p>
        </p:txBody>
      </p:sp>
      <p:sp>
        <p:nvSpPr>
          <p:cNvPr id="5" name="Označba mesta noge 4">
            <a:extLst>
              <a:ext uri="{FF2B5EF4-FFF2-40B4-BE49-F238E27FC236}">
                <a16:creationId xmlns:a16="http://schemas.microsoft.com/office/drawing/2014/main" id="{948A69FB-F177-4D57-B7B7-1710FFF9310F}"/>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9DEB4351-D055-4649-8A8E-19FE839C427B}"/>
              </a:ext>
            </a:extLst>
          </p:cNvPr>
          <p:cNvSpPr>
            <a:spLocks noGrp="1"/>
          </p:cNvSpPr>
          <p:nvPr>
            <p:ph type="sldNum" sz="quarter" idx="12"/>
          </p:nvPr>
        </p:nvSpPr>
        <p:spPr/>
        <p:txBody>
          <a:bodyPr/>
          <a:lstStyle/>
          <a:p>
            <a:fld id="{FFB9ED9B-78EC-47B9-BF1B-7201D387A3E9}" type="slidenum">
              <a:rPr lang="sl-SI" smtClean="0"/>
              <a:t>‹#›</a:t>
            </a:fld>
            <a:endParaRPr lang="sl-SI"/>
          </a:p>
        </p:txBody>
      </p:sp>
    </p:spTree>
    <p:extLst>
      <p:ext uri="{BB962C8B-B14F-4D97-AF65-F5344CB8AC3E}">
        <p14:creationId xmlns:p14="http://schemas.microsoft.com/office/powerpoint/2010/main" val="3014848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348773-F24F-495D-8748-0B67B8F2573A}"/>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4D3D92FB-BD09-4CC0-94B3-A2066C09C5EC}"/>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9FC62A05-F656-4A13-A8DA-9FADE3FE2013}"/>
              </a:ext>
            </a:extLst>
          </p:cNvPr>
          <p:cNvSpPr>
            <a:spLocks noGrp="1"/>
          </p:cNvSpPr>
          <p:nvPr>
            <p:ph type="dt" sz="half" idx="10"/>
          </p:nvPr>
        </p:nvSpPr>
        <p:spPr/>
        <p:txBody>
          <a:bodyPr/>
          <a:lstStyle/>
          <a:p>
            <a:fld id="{3202FF9F-70AB-4154-A6DF-72019A89628A}" type="datetime1">
              <a:rPr lang="sl-SI" smtClean="0"/>
              <a:t>18. 10. 2023</a:t>
            </a:fld>
            <a:endParaRPr lang="sl-SI"/>
          </a:p>
        </p:txBody>
      </p:sp>
      <p:sp>
        <p:nvSpPr>
          <p:cNvPr id="5" name="Označba mesta noge 4">
            <a:extLst>
              <a:ext uri="{FF2B5EF4-FFF2-40B4-BE49-F238E27FC236}">
                <a16:creationId xmlns:a16="http://schemas.microsoft.com/office/drawing/2014/main" id="{33655C61-D3F2-4814-A752-B76B351E4665}"/>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2BDFDDC6-9EF0-415D-8FB8-6B831C220668}"/>
              </a:ext>
            </a:extLst>
          </p:cNvPr>
          <p:cNvSpPr>
            <a:spLocks noGrp="1"/>
          </p:cNvSpPr>
          <p:nvPr>
            <p:ph type="sldNum" sz="quarter" idx="12"/>
          </p:nvPr>
        </p:nvSpPr>
        <p:spPr/>
        <p:txBody>
          <a:bodyPr/>
          <a:lstStyle/>
          <a:p>
            <a:fld id="{FFB9ED9B-78EC-47B9-BF1B-7201D387A3E9}" type="slidenum">
              <a:rPr lang="sl-SI" smtClean="0"/>
              <a:t>‹#›</a:t>
            </a:fld>
            <a:endParaRPr lang="sl-SI"/>
          </a:p>
        </p:txBody>
      </p:sp>
    </p:spTree>
    <p:extLst>
      <p:ext uri="{BB962C8B-B14F-4D97-AF65-F5344CB8AC3E}">
        <p14:creationId xmlns:p14="http://schemas.microsoft.com/office/powerpoint/2010/main" val="1864479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AF3C2A9-618E-4E21-B532-F82139A01DD7}"/>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7AD7438D-8BA1-440E-8B89-8708E010F7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CCE55DFD-32EE-4D77-AE1B-237C4447A2DC}"/>
              </a:ext>
            </a:extLst>
          </p:cNvPr>
          <p:cNvSpPr>
            <a:spLocks noGrp="1"/>
          </p:cNvSpPr>
          <p:nvPr>
            <p:ph type="dt" sz="half" idx="10"/>
          </p:nvPr>
        </p:nvSpPr>
        <p:spPr/>
        <p:txBody>
          <a:bodyPr/>
          <a:lstStyle/>
          <a:p>
            <a:fld id="{3A4FFD7F-9ACF-473E-9875-903A918AE235}" type="datetime1">
              <a:rPr lang="sl-SI" smtClean="0"/>
              <a:t>18. 10. 2023</a:t>
            </a:fld>
            <a:endParaRPr lang="sl-SI"/>
          </a:p>
        </p:txBody>
      </p:sp>
      <p:sp>
        <p:nvSpPr>
          <p:cNvPr id="5" name="Označba mesta noge 4">
            <a:extLst>
              <a:ext uri="{FF2B5EF4-FFF2-40B4-BE49-F238E27FC236}">
                <a16:creationId xmlns:a16="http://schemas.microsoft.com/office/drawing/2014/main" id="{7299E76C-6523-46AA-BAFE-A614066B4C82}"/>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528D894A-632F-4036-A1C1-9771181F8B0D}"/>
              </a:ext>
            </a:extLst>
          </p:cNvPr>
          <p:cNvSpPr>
            <a:spLocks noGrp="1"/>
          </p:cNvSpPr>
          <p:nvPr>
            <p:ph type="sldNum" sz="quarter" idx="12"/>
          </p:nvPr>
        </p:nvSpPr>
        <p:spPr/>
        <p:txBody>
          <a:bodyPr/>
          <a:lstStyle/>
          <a:p>
            <a:fld id="{FFB9ED9B-78EC-47B9-BF1B-7201D387A3E9}" type="slidenum">
              <a:rPr lang="sl-SI" smtClean="0"/>
              <a:t>‹#›</a:t>
            </a:fld>
            <a:endParaRPr lang="sl-SI"/>
          </a:p>
        </p:txBody>
      </p:sp>
    </p:spTree>
    <p:extLst>
      <p:ext uri="{BB962C8B-B14F-4D97-AF65-F5344CB8AC3E}">
        <p14:creationId xmlns:p14="http://schemas.microsoft.com/office/powerpoint/2010/main" val="3162941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A8E0E8A-03A9-44EB-951F-6DDAEFED717B}"/>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0FA41808-2117-4C5E-8CB2-FB15547103D4}"/>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8FF8AB0A-0E93-445C-A0DF-5C5572C5E962}"/>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0D268004-852F-4A51-BCD4-98913430F2CA}"/>
              </a:ext>
            </a:extLst>
          </p:cNvPr>
          <p:cNvSpPr>
            <a:spLocks noGrp="1"/>
          </p:cNvSpPr>
          <p:nvPr>
            <p:ph type="dt" sz="half" idx="10"/>
          </p:nvPr>
        </p:nvSpPr>
        <p:spPr/>
        <p:txBody>
          <a:bodyPr/>
          <a:lstStyle/>
          <a:p>
            <a:fld id="{3CA0B219-C276-438A-9C10-8F08590746F3}" type="datetime1">
              <a:rPr lang="sl-SI" smtClean="0"/>
              <a:t>18. 10. 2023</a:t>
            </a:fld>
            <a:endParaRPr lang="sl-SI"/>
          </a:p>
        </p:txBody>
      </p:sp>
      <p:sp>
        <p:nvSpPr>
          <p:cNvPr id="6" name="Označba mesta noge 5">
            <a:extLst>
              <a:ext uri="{FF2B5EF4-FFF2-40B4-BE49-F238E27FC236}">
                <a16:creationId xmlns:a16="http://schemas.microsoft.com/office/drawing/2014/main" id="{FED46A21-D6D8-461F-8B62-25402F3EC4CC}"/>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DB7AC468-1534-43E5-B067-E787F2590716}"/>
              </a:ext>
            </a:extLst>
          </p:cNvPr>
          <p:cNvSpPr>
            <a:spLocks noGrp="1"/>
          </p:cNvSpPr>
          <p:nvPr>
            <p:ph type="sldNum" sz="quarter" idx="12"/>
          </p:nvPr>
        </p:nvSpPr>
        <p:spPr/>
        <p:txBody>
          <a:bodyPr/>
          <a:lstStyle/>
          <a:p>
            <a:fld id="{FFB9ED9B-78EC-47B9-BF1B-7201D387A3E9}" type="slidenum">
              <a:rPr lang="sl-SI" smtClean="0"/>
              <a:t>‹#›</a:t>
            </a:fld>
            <a:endParaRPr lang="sl-SI"/>
          </a:p>
        </p:txBody>
      </p:sp>
    </p:spTree>
    <p:extLst>
      <p:ext uri="{BB962C8B-B14F-4D97-AF65-F5344CB8AC3E}">
        <p14:creationId xmlns:p14="http://schemas.microsoft.com/office/powerpoint/2010/main" val="2982227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415ACD6-F52E-41D9-9BA1-E546A9DD1B9C}"/>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F1765E34-8DBC-41DD-B64D-94BD71F888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1FC7EDDC-4C12-41F4-9DAA-D3AECFC2EAE6}"/>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807793A2-B0BE-4101-A611-ED3310A335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F00A6EFE-A949-4F6C-981F-4A7BF8B0E6E1}"/>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EB5C251F-2B39-4B08-808F-348A1280A48A}"/>
              </a:ext>
            </a:extLst>
          </p:cNvPr>
          <p:cNvSpPr>
            <a:spLocks noGrp="1"/>
          </p:cNvSpPr>
          <p:nvPr>
            <p:ph type="dt" sz="half" idx="10"/>
          </p:nvPr>
        </p:nvSpPr>
        <p:spPr/>
        <p:txBody>
          <a:bodyPr/>
          <a:lstStyle/>
          <a:p>
            <a:fld id="{C6488EAF-B35D-4F78-B4F6-59A6A86A48BC}" type="datetime1">
              <a:rPr lang="sl-SI" smtClean="0"/>
              <a:t>18. 10. 2023</a:t>
            </a:fld>
            <a:endParaRPr lang="sl-SI"/>
          </a:p>
        </p:txBody>
      </p:sp>
      <p:sp>
        <p:nvSpPr>
          <p:cNvPr id="8" name="Označba mesta noge 7">
            <a:extLst>
              <a:ext uri="{FF2B5EF4-FFF2-40B4-BE49-F238E27FC236}">
                <a16:creationId xmlns:a16="http://schemas.microsoft.com/office/drawing/2014/main" id="{3DB1C93E-D087-40B0-A1AC-8FB534C74354}"/>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E68E3894-DF1E-4DF9-831C-F96221C5E27F}"/>
              </a:ext>
            </a:extLst>
          </p:cNvPr>
          <p:cNvSpPr>
            <a:spLocks noGrp="1"/>
          </p:cNvSpPr>
          <p:nvPr>
            <p:ph type="sldNum" sz="quarter" idx="12"/>
          </p:nvPr>
        </p:nvSpPr>
        <p:spPr/>
        <p:txBody>
          <a:bodyPr/>
          <a:lstStyle/>
          <a:p>
            <a:fld id="{FFB9ED9B-78EC-47B9-BF1B-7201D387A3E9}" type="slidenum">
              <a:rPr lang="sl-SI" smtClean="0"/>
              <a:t>‹#›</a:t>
            </a:fld>
            <a:endParaRPr lang="sl-SI"/>
          </a:p>
        </p:txBody>
      </p:sp>
    </p:spTree>
    <p:extLst>
      <p:ext uri="{BB962C8B-B14F-4D97-AF65-F5344CB8AC3E}">
        <p14:creationId xmlns:p14="http://schemas.microsoft.com/office/powerpoint/2010/main" val="819918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BC744F1-4FD0-4F96-AD96-3DFD72070F24}"/>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D7F42BEF-6117-401F-9BE4-20A290BCFEEC}"/>
              </a:ext>
            </a:extLst>
          </p:cNvPr>
          <p:cNvSpPr>
            <a:spLocks noGrp="1"/>
          </p:cNvSpPr>
          <p:nvPr>
            <p:ph type="dt" sz="half" idx="10"/>
          </p:nvPr>
        </p:nvSpPr>
        <p:spPr/>
        <p:txBody>
          <a:bodyPr/>
          <a:lstStyle/>
          <a:p>
            <a:fld id="{CB00082F-48E8-4C73-8384-74999F86B4D9}" type="datetime1">
              <a:rPr lang="sl-SI" smtClean="0"/>
              <a:t>18. 10. 2023</a:t>
            </a:fld>
            <a:endParaRPr lang="sl-SI"/>
          </a:p>
        </p:txBody>
      </p:sp>
      <p:sp>
        <p:nvSpPr>
          <p:cNvPr id="4" name="Označba mesta noge 3">
            <a:extLst>
              <a:ext uri="{FF2B5EF4-FFF2-40B4-BE49-F238E27FC236}">
                <a16:creationId xmlns:a16="http://schemas.microsoft.com/office/drawing/2014/main" id="{A09ED05D-CB3B-475F-874F-6674C75C951F}"/>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54F7397C-22F8-469B-BDFE-5BF05013FA78}"/>
              </a:ext>
            </a:extLst>
          </p:cNvPr>
          <p:cNvSpPr>
            <a:spLocks noGrp="1"/>
          </p:cNvSpPr>
          <p:nvPr>
            <p:ph type="sldNum" sz="quarter" idx="12"/>
          </p:nvPr>
        </p:nvSpPr>
        <p:spPr/>
        <p:txBody>
          <a:bodyPr/>
          <a:lstStyle/>
          <a:p>
            <a:fld id="{FFB9ED9B-78EC-47B9-BF1B-7201D387A3E9}" type="slidenum">
              <a:rPr lang="sl-SI" smtClean="0"/>
              <a:t>‹#›</a:t>
            </a:fld>
            <a:endParaRPr lang="sl-SI"/>
          </a:p>
        </p:txBody>
      </p:sp>
    </p:spTree>
    <p:extLst>
      <p:ext uri="{BB962C8B-B14F-4D97-AF65-F5344CB8AC3E}">
        <p14:creationId xmlns:p14="http://schemas.microsoft.com/office/powerpoint/2010/main" val="445511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0455C696-7907-4D66-861D-EF8BF68089A4}"/>
              </a:ext>
            </a:extLst>
          </p:cNvPr>
          <p:cNvSpPr>
            <a:spLocks noGrp="1"/>
          </p:cNvSpPr>
          <p:nvPr>
            <p:ph type="dt" sz="half" idx="10"/>
          </p:nvPr>
        </p:nvSpPr>
        <p:spPr/>
        <p:txBody>
          <a:bodyPr/>
          <a:lstStyle/>
          <a:p>
            <a:fld id="{A1A817F1-7787-476F-9DA9-F8C2C1E10307}" type="datetime1">
              <a:rPr lang="sl-SI" smtClean="0"/>
              <a:t>18. 10. 2023</a:t>
            </a:fld>
            <a:endParaRPr lang="sl-SI"/>
          </a:p>
        </p:txBody>
      </p:sp>
      <p:sp>
        <p:nvSpPr>
          <p:cNvPr id="3" name="Označba mesta noge 2">
            <a:extLst>
              <a:ext uri="{FF2B5EF4-FFF2-40B4-BE49-F238E27FC236}">
                <a16:creationId xmlns:a16="http://schemas.microsoft.com/office/drawing/2014/main" id="{D47E18AE-60F6-4ADE-A46D-702A7438FC4F}"/>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3C0011F2-68D1-491E-9ECB-D6B0E2EADEBF}"/>
              </a:ext>
            </a:extLst>
          </p:cNvPr>
          <p:cNvSpPr>
            <a:spLocks noGrp="1"/>
          </p:cNvSpPr>
          <p:nvPr>
            <p:ph type="sldNum" sz="quarter" idx="12"/>
          </p:nvPr>
        </p:nvSpPr>
        <p:spPr/>
        <p:txBody>
          <a:bodyPr/>
          <a:lstStyle/>
          <a:p>
            <a:fld id="{FFB9ED9B-78EC-47B9-BF1B-7201D387A3E9}" type="slidenum">
              <a:rPr lang="sl-SI" smtClean="0"/>
              <a:t>‹#›</a:t>
            </a:fld>
            <a:endParaRPr lang="sl-SI"/>
          </a:p>
        </p:txBody>
      </p:sp>
    </p:spTree>
    <p:extLst>
      <p:ext uri="{BB962C8B-B14F-4D97-AF65-F5344CB8AC3E}">
        <p14:creationId xmlns:p14="http://schemas.microsoft.com/office/powerpoint/2010/main" val="1254411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B0E8EB2-FBBD-4C2A-B9CE-EE2BCEB81735}"/>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990CC947-DABA-4716-B9B6-92873438D1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4DFA6A47-AE55-478F-B1FB-1057AE2079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C18FA2C2-9B12-4890-BE47-6B53119706B7}"/>
              </a:ext>
            </a:extLst>
          </p:cNvPr>
          <p:cNvSpPr>
            <a:spLocks noGrp="1"/>
          </p:cNvSpPr>
          <p:nvPr>
            <p:ph type="dt" sz="half" idx="10"/>
          </p:nvPr>
        </p:nvSpPr>
        <p:spPr/>
        <p:txBody>
          <a:bodyPr/>
          <a:lstStyle/>
          <a:p>
            <a:fld id="{95477F5B-4BC8-45FD-84EA-5A0030A5ED45}" type="datetime1">
              <a:rPr lang="sl-SI" smtClean="0"/>
              <a:t>18. 10. 2023</a:t>
            </a:fld>
            <a:endParaRPr lang="sl-SI"/>
          </a:p>
        </p:txBody>
      </p:sp>
      <p:sp>
        <p:nvSpPr>
          <p:cNvPr id="6" name="Označba mesta noge 5">
            <a:extLst>
              <a:ext uri="{FF2B5EF4-FFF2-40B4-BE49-F238E27FC236}">
                <a16:creationId xmlns:a16="http://schemas.microsoft.com/office/drawing/2014/main" id="{2E5E1030-7900-4224-A18F-CEBF7F8CF92F}"/>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4F410C39-A01C-44C7-98AA-B1E6BCE27ECD}"/>
              </a:ext>
            </a:extLst>
          </p:cNvPr>
          <p:cNvSpPr>
            <a:spLocks noGrp="1"/>
          </p:cNvSpPr>
          <p:nvPr>
            <p:ph type="sldNum" sz="quarter" idx="12"/>
          </p:nvPr>
        </p:nvSpPr>
        <p:spPr/>
        <p:txBody>
          <a:bodyPr/>
          <a:lstStyle/>
          <a:p>
            <a:fld id="{FFB9ED9B-78EC-47B9-BF1B-7201D387A3E9}" type="slidenum">
              <a:rPr lang="sl-SI" smtClean="0"/>
              <a:t>‹#›</a:t>
            </a:fld>
            <a:endParaRPr lang="sl-SI"/>
          </a:p>
        </p:txBody>
      </p:sp>
    </p:spTree>
    <p:extLst>
      <p:ext uri="{BB962C8B-B14F-4D97-AF65-F5344CB8AC3E}">
        <p14:creationId xmlns:p14="http://schemas.microsoft.com/office/powerpoint/2010/main" val="4125035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AD76A9B-0633-4B69-B2DB-6B5B62491531}"/>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76BF889A-6439-432F-A756-F57A904D6A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ADB8FE66-F3F0-4232-9105-D6AF54B5A8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250C7019-8281-485B-804B-3D339EDA53E9}"/>
              </a:ext>
            </a:extLst>
          </p:cNvPr>
          <p:cNvSpPr>
            <a:spLocks noGrp="1"/>
          </p:cNvSpPr>
          <p:nvPr>
            <p:ph type="dt" sz="half" idx="10"/>
          </p:nvPr>
        </p:nvSpPr>
        <p:spPr/>
        <p:txBody>
          <a:bodyPr/>
          <a:lstStyle/>
          <a:p>
            <a:fld id="{971DF464-DF84-40E1-AF88-7AD7969DF2F1}" type="datetime1">
              <a:rPr lang="sl-SI" smtClean="0"/>
              <a:t>18. 10. 2023</a:t>
            </a:fld>
            <a:endParaRPr lang="sl-SI"/>
          </a:p>
        </p:txBody>
      </p:sp>
      <p:sp>
        <p:nvSpPr>
          <p:cNvPr id="6" name="Označba mesta noge 5">
            <a:extLst>
              <a:ext uri="{FF2B5EF4-FFF2-40B4-BE49-F238E27FC236}">
                <a16:creationId xmlns:a16="http://schemas.microsoft.com/office/drawing/2014/main" id="{7C93E188-7DD8-4A87-8AD8-027C364FC7BA}"/>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B3A6AE9D-7B22-49FB-94EE-706D6204C2D8}"/>
              </a:ext>
            </a:extLst>
          </p:cNvPr>
          <p:cNvSpPr>
            <a:spLocks noGrp="1"/>
          </p:cNvSpPr>
          <p:nvPr>
            <p:ph type="sldNum" sz="quarter" idx="12"/>
          </p:nvPr>
        </p:nvSpPr>
        <p:spPr/>
        <p:txBody>
          <a:bodyPr/>
          <a:lstStyle/>
          <a:p>
            <a:fld id="{FFB9ED9B-78EC-47B9-BF1B-7201D387A3E9}" type="slidenum">
              <a:rPr lang="sl-SI" smtClean="0"/>
              <a:t>‹#›</a:t>
            </a:fld>
            <a:endParaRPr lang="sl-SI"/>
          </a:p>
        </p:txBody>
      </p:sp>
    </p:spTree>
    <p:extLst>
      <p:ext uri="{BB962C8B-B14F-4D97-AF65-F5344CB8AC3E}">
        <p14:creationId xmlns:p14="http://schemas.microsoft.com/office/powerpoint/2010/main" val="2849891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47B5B8E0-2AC4-411F-BC29-8B8824074D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02034937-FCA5-4F89-9F2F-8064363544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7ACA3523-525A-4B34-BE46-12A1CEB0BB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7566C9-F39A-4114-B50E-B32F79D08476}" type="datetime1">
              <a:rPr lang="sl-SI" smtClean="0"/>
              <a:t>18. 10. 2023</a:t>
            </a:fld>
            <a:endParaRPr lang="sl-SI"/>
          </a:p>
        </p:txBody>
      </p:sp>
      <p:sp>
        <p:nvSpPr>
          <p:cNvPr id="5" name="Označba mesta noge 4">
            <a:extLst>
              <a:ext uri="{FF2B5EF4-FFF2-40B4-BE49-F238E27FC236}">
                <a16:creationId xmlns:a16="http://schemas.microsoft.com/office/drawing/2014/main" id="{F1686BC2-6F14-4273-BEC8-CAAD932456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370AA097-7D45-4338-9879-F3AF0BD9E1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B9ED9B-78EC-47B9-BF1B-7201D387A3E9}" type="slidenum">
              <a:rPr lang="sl-SI" smtClean="0"/>
              <a:t>‹#›</a:t>
            </a:fld>
            <a:endParaRPr lang="sl-SI"/>
          </a:p>
        </p:txBody>
      </p:sp>
    </p:spTree>
    <p:extLst>
      <p:ext uri="{BB962C8B-B14F-4D97-AF65-F5344CB8AC3E}">
        <p14:creationId xmlns:p14="http://schemas.microsoft.com/office/powerpoint/2010/main" val="1413370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www.uradni-list.si/1/objava.jsp?sop=2015-01-2395" TargetMode="External"/><Relationship Id="rId13" Type="http://schemas.openxmlformats.org/officeDocument/2006/relationships/hyperlink" Target="http://www.uradni-list.si/1/objava.jsp?sop=2018-01-3393" TargetMode="External"/><Relationship Id="rId3" Type="http://schemas.openxmlformats.org/officeDocument/2006/relationships/hyperlink" Target="http://www.uradni-list.si/1/objava.jsp?sop=2006-01-4543" TargetMode="External"/><Relationship Id="rId7" Type="http://schemas.openxmlformats.org/officeDocument/2006/relationships/hyperlink" Target="http://www.uradni-list.si/1/objava.jsp?sop=2014-01-0659" TargetMode="External"/><Relationship Id="rId12" Type="http://schemas.openxmlformats.org/officeDocument/2006/relationships/hyperlink" Target="http://www.uradni-list.si/1/objava.jsp?sop=2018-01-2949" TargetMode="External"/><Relationship Id="rId2" Type="http://schemas.openxmlformats.org/officeDocument/2006/relationships/hyperlink" Target="http://www.uradni-list.si/1/objava.jsp?sop=2006-01-3703" TargetMode="External"/><Relationship Id="rId1" Type="http://schemas.openxmlformats.org/officeDocument/2006/relationships/slideLayout" Target="../slideLayouts/slideLayout2.xml"/><Relationship Id="rId6" Type="http://schemas.openxmlformats.org/officeDocument/2006/relationships/hyperlink" Target="http://www.uradni-list.si/1/objava.jsp?sop=2011-21-3054" TargetMode="External"/><Relationship Id="rId11" Type="http://schemas.openxmlformats.org/officeDocument/2006/relationships/hyperlink" Target="http://www.uradni-list.si/1/objava.jsp?sop=2017-01-1927" TargetMode="External"/><Relationship Id="rId5" Type="http://schemas.openxmlformats.org/officeDocument/2006/relationships/hyperlink" Target="http://www.uradni-list.si/1/objava.jsp?sop=2011-01-3043" TargetMode="External"/><Relationship Id="rId15" Type="http://schemas.openxmlformats.org/officeDocument/2006/relationships/hyperlink" Target="http://www.uradni-list.si/1/objava.jsp?sop=2021-01-1053" TargetMode="External"/><Relationship Id="rId10" Type="http://schemas.openxmlformats.org/officeDocument/2006/relationships/hyperlink" Target="http://www.uradni-list.si/1/objava.jsp?sop=2016-21-0135" TargetMode="External"/><Relationship Id="rId4" Type="http://schemas.openxmlformats.org/officeDocument/2006/relationships/hyperlink" Target="http://www.uradni-list.si/1/objava.jsp?sop=2007-01-5473" TargetMode="External"/><Relationship Id="rId9" Type="http://schemas.openxmlformats.org/officeDocument/2006/relationships/hyperlink" Target="http://www.uradni-list.si/1/objava.jsp?sop=2015-01-4118" TargetMode="External"/><Relationship Id="rId14" Type="http://schemas.openxmlformats.org/officeDocument/2006/relationships/hyperlink" Target="http://www.uradni-list.si/1/objava.jsp?sop=2018-01-412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632FC352-E6D3-A5FA-71C1-D82B120F114A}"/>
              </a:ext>
            </a:extLst>
          </p:cNvPr>
          <p:cNvPicPr>
            <a:picLocks noChangeAspect="1"/>
          </p:cNvPicPr>
          <p:nvPr/>
        </p:nvPicPr>
        <p:blipFill rotWithShape="1">
          <a:blip r:embed="rId2"/>
          <a:srcRect l="6946" t="17623" r="5820"/>
          <a:stretch/>
        </p:blipFill>
        <p:spPr>
          <a:xfrm>
            <a:off x="925976" y="273724"/>
            <a:ext cx="10369970" cy="5551615"/>
          </a:xfrm>
          <a:prstGeom prst="rect">
            <a:avLst/>
          </a:prstGeom>
        </p:spPr>
      </p:pic>
      <p:sp>
        <p:nvSpPr>
          <p:cNvPr id="2" name="Naslov 1">
            <a:extLst>
              <a:ext uri="{FF2B5EF4-FFF2-40B4-BE49-F238E27FC236}">
                <a16:creationId xmlns:a16="http://schemas.microsoft.com/office/drawing/2014/main" id="{875D208E-12FF-48BD-B487-7638DCE2D8D4}"/>
              </a:ext>
            </a:extLst>
          </p:cNvPr>
          <p:cNvSpPr>
            <a:spLocks noGrp="1"/>
          </p:cNvSpPr>
          <p:nvPr>
            <p:ph type="ctrTitle"/>
          </p:nvPr>
        </p:nvSpPr>
        <p:spPr>
          <a:xfrm>
            <a:off x="3027405" y="2406337"/>
            <a:ext cx="7068065" cy="1655762"/>
          </a:xfrm>
        </p:spPr>
        <p:txBody>
          <a:bodyPr>
            <a:normAutofit/>
          </a:bodyPr>
          <a:lstStyle/>
          <a:p>
            <a:r>
              <a:rPr lang="sl-SI" sz="2400" b="1" dirty="0">
                <a:solidFill>
                  <a:srgbClr val="FF0000"/>
                </a:solidFill>
                <a:latin typeface="+mn-lt"/>
              </a:rPr>
              <a:t>Predlog </a:t>
            </a:r>
            <a:r>
              <a:rPr lang="sl-SI" sz="2400" b="1" dirty="0">
                <a:solidFill>
                  <a:srgbClr val="FFFF00"/>
                </a:solidFill>
                <a:latin typeface="+mn-lt"/>
              </a:rPr>
              <a:t>Uredbe EVROPSKEGA PARLAMENTA in SVETA o embalaži in odpadni embalaži, spremembi Uredbe (EU) 2019/1020 in Direktive (EU) 2019/904 ter razveljavitvi Direktive 94/62/ES</a:t>
            </a:r>
          </a:p>
        </p:txBody>
      </p:sp>
      <p:sp>
        <p:nvSpPr>
          <p:cNvPr id="3" name="Podnaslov 2">
            <a:extLst>
              <a:ext uri="{FF2B5EF4-FFF2-40B4-BE49-F238E27FC236}">
                <a16:creationId xmlns:a16="http://schemas.microsoft.com/office/drawing/2014/main" id="{9DE46872-DA19-4D0A-ACC9-D137828AF183}"/>
              </a:ext>
            </a:extLst>
          </p:cNvPr>
          <p:cNvSpPr>
            <a:spLocks noGrp="1"/>
          </p:cNvSpPr>
          <p:nvPr>
            <p:ph type="subTitle" idx="1"/>
          </p:nvPr>
        </p:nvSpPr>
        <p:spPr>
          <a:xfrm>
            <a:off x="1596189" y="4828505"/>
            <a:ext cx="9144000" cy="1092368"/>
          </a:xfrm>
        </p:spPr>
        <p:txBody>
          <a:bodyPr/>
          <a:lstStyle/>
          <a:p>
            <a:r>
              <a:rPr lang="sl-SI" dirty="0">
                <a:solidFill>
                  <a:srgbClr val="92D050"/>
                </a:solidFill>
              </a:rPr>
              <a:t>Ministrstvo za okolje, podnebje in energijo</a:t>
            </a:r>
          </a:p>
          <a:p>
            <a:r>
              <a:rPr lang="sl-SI" dirty="0">
                <a:solidFill>
                  <a:srgbClr val="92D050"/>
                </a:solidFill>
              </a:rPr>
              <a:t>Direktorat za okolje</a:t>
            </a:r>
          </a:p>
        </p:txBody>
      </p:sp>
      <p:sp>
        <p:nvSpPr>
          <p:cNvPr id="6" name="PoljeZBesedilom 5">
            <a:extLst>
              <a:ext uri="{FF2B5EF4-FFF2-40B4-BE49-F238E27FC236}">
                <a16:creationId xmlns:a16="http://schemas.microsoft.com/office/drawing/2014/main" id="{19819A83-F622-5A50-99E9-308D9BB63231}"/>
              </a:ext>
            </a:extLst>
          </p:cNvPr>
          <p:cNvSpPr txBox="1"/>
          <p:nvPr/>
        </p:nvSpPr>
        <p:spPr>
          <a:xfrm>
            <a:off x="308919" y="6023876"/>
            <a:ext cx="11755702" cy="646331"/>
          </a:xfrm>
          <a:prstGeom prst="rect">
            <a:avLst/>
          </a:prstGeom>
          <a:noFill/>
          <a:ln>
            <a:solidFill>
              <a:schemeClr val="accent1">
                <a:lumMod val="50000"/>
              </a:schemeClr>
            </a:solidFill>
          </a:ln>
        </p:spPr>
        <p:txBody>
          <a:bodyPr wrap="square">
            <a:spAutoFit/>
          </a:bodyPr>
          <a:lstStyle/>
          <a:p>
            <a:pPr algn="ctr"/>
            <a:r>
              <a:rPr lang="sl-SI" b="1" dirty="0">
                <a:solidFill>
                  <a:schemeClr val="accent1">
                    <a:lumMod val="75000"/>
                  </a:schemeClr>
                </a:solidFill>
              </a:rPr>
              <a:t>Ravnanje z odpadki v luči bodočih zakonodajnih sprememb v Sloveniji in EU  </a:t>
            </a:r>
          </a:p>
          <a:p>
            <a:pPr algn="ctr"/>
            <a:r>
              <a:rPr lang="sl-SI" b="1" dirty="0">
                <a:solidFill>
                  <a:schemeClr val="accent1">
                    <a:lumMod val="75000"/>
                  </a:schemeClr>
                </a:solidFill>
              </a:rPr>
              <a:t>REC2023 - Konferenca reciklažne industrije  19.10.2023 BOHINJSKA BISTRICA</a:t>
            </a:r>
          </a:p>
        </p:txBody>
      </p:sp>
    </p:spTree>
    <p:extLst>
      <p:ext uri="{BB962C8B-B14F-4D97-AF65-F5344CB8AC3E}">
        <p14:creationId xmlns:p14="http://schemas.microsoft.com/office/powerpoint/2010/main" val="2040228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C969336-13FA-43B9-A986-A0FF9A1366EE}"/>
              </a:ext>
            </a:extLst>
          </p:cNvPr>
          <p:cNvSpPr>
            <a:spLocks noGrp="1"/>
          </p:cNvSpPr>
          <p:nvPr>
            <p:ph type="title"/>
          </p:nvPr>
        </p:nvSpPr>
        <p:spPr>
          <a:xfrm>
            <a:off x="474407" y="68285"/>
            <a:ext cx="10515600" cy="647597"/>
          </a:xfrm>
        </p:spPr>
        <p:txBody>
          <a:bodyPr>
            <a:noAutofit/>
          </a:bodyPr>
          <a:lstStyle/>
          <a:p>
            <a:pPr algn="ctr"/>
            <a:r>
              <a:rPr lang="sl-SI" sz="2800" b="1" dirty="0">
                <a:solidFill>
                  <a:srgbClr val="0070C0"/>
                </a:solidFill>
              </a:rPr>
              <a:t>Zmanjšanje količine embalaže</a:t>
            </a:r>
          </a:p>
        </p:txBody>
      </p:sp>
      <p:sp>
        <p:nvSpPr>
          <p:cNvPr id="3" name="Označba mesta vsebine 2">
            <a:extLst>
              <a:ext uri="{FF2B5EF4-FFF2-40B4-BE49-F238E27FC236}">
                <a16:creationId xmlns:a16="http://schemas.microsoft.com/office/drawing/2014/main" id="{70848B6F-EA50-48B9-AD62-808A07B9B0DF}"/>
              </a:ext>
            </a:extLst>
          </p:cNvPr>
          <p:cNvSpPr>
            <a:spLocks noGrp="1"/>
          </p:cNvSpPr>
          <p:nvPr>
            <p:ph idx="1"/>
          </p:nvPr>
        </p:nvSpPr>
        <p:spPr>
          <a:xfrm>
            <a:off x="474407" y="5330067"/>
            <a:ext cx="11056777" cy="1408572"/>
          </a:xfrm>
        </p:spPr>
        <p:txBody>
          <a:bodyPr>
            <a:noAutofit/>
          </a:bodyPr>
          <a:lstStyle/>
          <a:p>
            <a:pPr algn="just"/>
            <a:r>
              <a:rPr lang="sl-SI" sz="1600" b="1" dirty="0">
                <a:effectLst/>
                <a:latin typeface="Arial" panose="020B0604020202020204" pitchFamily="34" charset="0"/>
                <a:ea typeface="Calibri" panose="020F0502020204030204" pitchFamily="34" charset="0"/>
                <a:cs typeface="Arial" panose="020B0604020202020204" pitchFamily="34" charset="0"/>
              </a:rPr>
              <a:t>Masa in prostornina embalaže morata biti omejeni na najmanjšo možno vrednost, potrebno za zagotavljanje </a:t>
            </a:r>
            <a:r>
              <a:rPr lang="sl-SI" sz="1600" b="1" dirty="0">
                <a:latin typeface="Arial" panose="020B0604020202020204" pitchFamily="34" charset="0"/>
                <a:ea typeface="Calibri" panose="020F0502020204030204" pitchFamily="34" charset="0"/>
                <a:cs typeface="Arial" panose="020B0604020202020204" pitchFamily="34" charset="0"/>
              </a:rPr>
              <a:t>funkcionalnosti embalaže</a:t>
            </a:r>
            <a:endParaRPr lang="sl-SI" sz="1600" dirty="0">
              <a:latin typeface="Arial" panose="020B0604020202020204" pitchFamily="34" charset="0"/>
              <a:ea typeface="Calibri" panose="020F0502020204030204" pitchFamily="34" charset="0"/>
              <a:cs typeface="Arial" panose="020B0604020202020204" pitchFamily="34" charset="0"/>
            </a:endParaRPr>
          </a:p>
          <a:p>
            <a:pPr algn="just"/>
            <a:r>
              <a:rPr lang="sl-SI" sz="1600" dirty="0">
                <a:effectLst/>
                <a:latin typeface="Arial" panose="020B0604020202020204" pitchFamily="34" charset="0"/>
                <a:ea typeface="Calibri" panose="020F0502020204030204" pitchFamily="34" charset="0"/>
                <a:cs typeface="Arial" panose="020B0604020202020204" pitchFamily="34" charset="0"/>
              </a:rPr>
              <a:t>Omejitve uporabe določenih oblik embalaže</a:t>
            </a:r>
          </a:p>
          <a:p>
            <a:pPr algn="just">
              <a:spcBef>
                <a:spcPts val="600"/>
              </a:spcBef>
              <a:spcAft>
                <a:spcPts val="600"/>
              </a:spcAft>
            </a:pPr>
            <a:r>
              <a:rPr lang="sl-SI" sz="1600" dirty="0">
                <a:effectLst/>
                <a:latin typeface="Arial" panose="020B0604020202020204" pitchFamily="34" charset="0"/>
                <a:ea typeface="Calibri" panose="020F0502020204030204" pitchFamily="34" charset="0"/>
                <a:cs typeface="Arial" panose="020B0604020202020204" pitchFamily="34" charset="0"/>
              </a:rPr>
              <a:t>Prostor, napolnjen s papirnatimi izrezki, zračnimi blazinami, mehurčkasto folijo, gobastimi polnili, penastimi polnili, lesno volno, polistirenom, rezinami stiropora ali drugimi polnili, šteje za prazen prostor. </a:t>
            </a:r>
          </a:p>
        </p:txBody>
      </p:sp>
      <p:sp>
        <p:nvSpPr>
          <p:cNvPr id="5" name="Označba mesta številke diapozitiva 4">
            <a:extLst>
              <a:ext uri="{FF2B5EF4-FFF2-40B4-BE49-F238E27FC236}">
                <a16:creationId xmlns:a16="http://schemas.microsoft.com/office/drawing/2014/main" id="{C60E31D0-0A2A-42E1-86B1-6D634355AE70}"/>
              </a:ext>
            </a:extLst>
          </p:cNvPr>
          <p:cNvSpPr>
            <a:spLocks noGrp="1"/>
          </p:cNvSpPr>
          <p:nvPr>
            <p:ph type="sldNum" sz="quarter" idx="12"/>
          </p:nvPr>
        </p:nvSpPr>
        <p:spPr/>
        <p:txBody>
          <a:bodyPr/>
          <a:lstStyle/>
          <a:p>
            <a:fld id="{FFB9ED9B-78EC-47B9-BF1B-7201D387A3E9}" type="slidenum">
              <a:rPr lang="sl-SI" smtClean="0"/>
              <a:t>10</a:t>
            </a:fld>
            <a:endParaRPr lang="sl-SI" dirty="0"/>
          </a:p>
        </p:txBody>
      </p:sp>
      <p:pic>
        <p:nvPicPr>
          <p:cNvPr id="4" name="Slika 3">
            <a:extLst>
              <a:ext uri="{FF2B5EF4-FFF2-40B4-BE49-F238E27FC236}">
                <a16:creationId xmlns:a16="http://schemas.microsoft.com/office/drawing/2014/main" id="{E789BF59-9438-0659-3405-B1D9EF0C7B9D}"/>
              </a:ext>
            </a:extLst>
          </p:cNvPr>
          <p:cNvPicPr>
            <a:picLocks noChangeAspect="1"/>
          </p:cNvPicPr>
          <p:nvPr/>
        </p:nvPicPr>
        <p:blipFill>
          <a:blip r:embed="rId2"/>
          <a:stretch>
            <a:fillRect/>
          </a:stretch>
        </p:blipFill>
        <p:spPr>
          <a:xfrm>
            <a:off x="1351129" y="660777"/>
            <a:ext cx="5227092" cy="4515651"/>
          </a:xfrm>
          <a:prstGeom prst="rect">
            <a:avLst/>
          </a:prstGeom>
        </p:spPr>
      </p:pic>
      <p:pic>
        <p:nvPicPr>
          <p:cNvPr id="6" name="Slika 5">
            <a:extLst>
              <a:ext uri="{FF2B5EF4-FFF2-40B4-BE49-F238E27FC236}">
                <a16:creationId xmlns:a16="http://schemas.microsoft.com/office/drawing/2014/main" id="{E53AA465-7267-CDCB-F336-B439495103C8}"/>
              </a:ext>
            </a:extLst>
          </p:cNvPr>
          <p:cNvPicPr>
            <a:picLocks noChangeAspect="1"/>
          </p:cNvPicPr>
          <p:nvPr/>
        </p:nvPicPr>
        <p:blipFill>
          <a:blip r:embed="rId3"/>
          <a:stretch>
            <a:fillRect/>
          </a:stretch>
        </p:blipFill>
        <p:spPr>
          <a:xfrm>
            <a:off x="7529833" y="1253195"/>
            <a:ext cx="2883407" cy="3923233"/>
          </a:xfrm>
          <a:prstGeom prst="rect">
            <a:avLst/>
          </a:prstGeom>
        </p:spPr>
      </p:pic>
    </p:spTree>
    <p:extLst>
      <p:ext uri="{BB962C8B-B14F-4D97-AF65-F5344CB8AC3E}">
        <p14:creationId xmlns:p14="http://schemas.microsoft.com/office/powerpoint/2010/main" val="2998009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C969336-13FA-43B9-A986-A0FF9A1366EE}"/>
              </a:ext>
            </a:extLst>
          </p:cNvPr>
          <p:cNvSpPr>
            <a:spLocks noGrp="1"/>
          </p:cNvSpPr>
          <p:nvPr>
            <p:ph type="title"/>
          </p:nvPr>
        </p:nvSpPr>
        <p:spPr>
          <a:xfrm>
            <a:off x="2852382" y="199171"/>
            <a:ext cx="7042245" cy="434873"/>
          </a:xfrm>
        </p:spPr>
        <p:txBody>
          <a:bodyPr>
            <a:noAutofit/>
          </a:bodyPr>
          <a:lstStyle/>
          <a:p>
            <a:pPr algn="ctr"/>
            <a:r>
              <a:rPr lang="sl-SI" sz="2400" b="1" dirty="0">
                <a:solidFill>
                  <a:srgbClr val="0070C0"/>
                </a:solidFill>
              </a:rPr>
              <a:t>Omejitve uporabe nekaterih oblik embalaže</a:t>
            </a:r>
          </a:p>
        </p:txBody>
      </p:sp>
      <p:graphicFrame>
        <p:nvGraphicFramePr>
          <p:cNvPr id="4" name="Označba mesta vsebine 3">
            <a:extLst>
              <a:ext uri="{FF2B5EF4-FFF2-40B4-BE49-F238E27FC236}">
                <a16:creationId xmlns:a16="http://schemas.microsoft.com/office/drawing/2014/main" id="{E42E84C2-5D5D-45FD-8AC2-9FE91A486C34}"/>
              </a:ext>
            </a:extLst>
          </p:cNvPr>
          <p:cNvGraphicFramePr>
            <a:graphicFrameLocks noGrp="1"/>
          </p:cNvGraphicFramePr>
          <p:nvPr>
            <p:ph idx="1"/>
            <p:extLst>
              <p:ext uri="{D42A27DB-BD31-4B8C-83A1-F6EECF244321}">
                <p14:modId xmlns:p14="http://schemas.microsoft.com/office/powerpoint/2010/main" val="3602572686"/>
              </p:ext>
            </p:extLst>
          </p:nvPr>
        </p:nvGraphicFramePr>
        <p:xfrm>
          <a:off x="545910" y="832513"/>
          <a:ext cx="11316532" cy="5697719"/>
        </p:xfrm>
        <a:graphic>
          <a:graphicData uri="http://schemas.openxmlformats.org/drawingml/2006/table">
            <a:tbl>
              <a:tblPr firstRow="1" firstCol="1" bandRow="1"/>
              <a:tblGrid>
                <a:gridCol w="3272947">
                  <a:extLst>
                    <a:ext uri="{9D8B030D-6E8A-4147-A177-3AD203B41FA5}">
                      <a16:colId xmlns:a16="http://schemas.microsoft.com/office/drawing/2014/main" val="2591100863"/>
                    </a:ext>
                  </a:extLst>
                </a:gridCol>
                <a:gridCol w="5957414">
                  <a:extLst>
                    <a:ext uri="{9D8B030D-6E8A-4147-A177-3AD203B41FA5}">
                      <a16:colId xmlns:a16="http://schemas.microsoft.com/office/drawing/2014/main" val="913760298"/>
                    </a:ext>
                  </a:extLst>
                </a:gridCol>
                <a:gridCol w="2086171">
                  <a:extLst>
                    <a:ext uri="{9D8B030D-6E8A-4147-A177-3AD203B41FA5}">
                      <a16:colId xmlns:a16="http://schemas.microsoft.com/office/drawing/2014/main" val="3640243348"/>
                    </a:ext>
                  </a:extLst>
                </a:gridCol>
              </a:tblGrid>
              <a:tr h="249824">
                <a:tc>
                  <a:txBody>
                    <a:bodyPr/>
                    <a:lstStyle/>
                    <a:p>
                      <a:pPr algn="l">
                        <a:spcBef>
                          <a:spcPts val="600"/>
                        </a:spcBef>
                        <a:spcAft>
                          <a:spcPts val="600"/>
                        </a:spcAft>
                      </a:pPr>
                      <a:r>
                        <a:rPr lang="sl-SI" sz="1600" b="1">
                          <a:effectLst/>
                          <a:latin typeface="Times New Roman" panose="02020603050405020304" pitchFamily="18" charset="0"/>
                          <a:ea typeface="Calibri" panose="020F0502020204030204" pitchFamily="34" charset="0"/>
                          <a:cs typeface="Arial" panose="020B0604020202020204" pitchFamily="34" charset="0"/>
                        </a:rPr>
                        <a:t>Oblika embalaže</a:t>
                      </a:r>
                      <a:endParaRPr lang="sl-SI" sz="16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sl-SI" sz="1600" b="1" dirty="0">
                          <a:effectLst/>
                          <a:latin typeface="Times New Roman" panose="02020603050405020304" pitchFamily="18" charset="0"/>
                          <a:ea typeface="Calibri" panose="020F0502020204030204" pitchFamily="34" charset="0"/>
                          <a:cs typeface="Arial" panose="020B0604020202020204" pitchFamily="34" charset="0"/>
                        </a:rPr>
                        <a:t>Omejitev uporabe</a:t>
                      </a:r>
                      <a:endParaRPr lang="sl-SI" sz="16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sl-SI" sz="1600" b="1" dirty="0">
                          <a:effectLst/>
                          <a:latin typeface="Times New Roman" panose="02020603050405020304" pitchFamily="18" charset="0"/>
                          <a:ea typeface="Calibri" panose="020F0502020204030204" pitchFamily="34" charset="0"/>
                          <a:cs typeface="Arial" panose="020B0604020202020204" pitchFamily="34" charset="0"/>
                        </a:rPr>
                        <a:t>Ponazoritveni primer</a:t>
                      </a:r>
                      <a:endParaRPr lang="sl-SI" sz="16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6036347"/>
                  </a:ext>
                </a:extLst>
              </a:tr>
              <a:tr h="1381897">
                <a:tc>
                  <a:txBody>
                    <a:bodyPr/>
                    <a:lstStyle/>
                    <a:p>
                      <a:pPr algn="l">
                        <a:spcBef>
                          <a:spcPts val="300"/>
                        </a:spcBef>
                        <a:spcAft>
                          <a:spcPts val="300"/>
                        </a:spcAft>
                      </a:pPr>
                      <a:r>
                        <a:rPr lang="sl-SI" sz="1600" b="1" dirty="0">
                          <a:effectLst/>
                          <a:latin typeface="Times New Roman" panose="02020603050405020304" pitchFamily="18" charset="0"/>
                          <a:ea typeface="Calibri" panose="020F0502020204030204" pitchFamily="34" charset="0"/>
                          <a:cs typeface="Arial" panose="020B0604020202020204" pitchFamily="34" charset="0"/>
                        </a:rPr>
                        <a:t>Skupinska plastična embalaža za enkratno uporabo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300"/>
                        </a:spcBef>
                        <a:spcAft>
                          <a:spcPts val="300"/>
                        </a:spcAft>
                      </a:pPr>
                      <a:r>
                        <a:rPr lang="sl-SI" sz="1400" dirty="0">
                          <a:effectLst/>
                          <a:latin typeface="Times New Roman" panose="02020603050405020304" pitchFamily="18" charset="0"/>
                          <a:ea typeface="Calibri" panose="020F0502020204030204" pitchFamily="34" charset="0"/>
                          <a:cs typeface="Arial" panose="020B0604020202020204" pitchFamily="34" charset="0"/>
                        </a:rPr>
                        <a:t>Plastična embalaža, ki se </a:t>
                      </a:r>
                      <a:r>
                        <a:rPr lang="sl-SI" sz="1400" b="1" dirty="0">
                          <a:effectLst/>
                          <a:latin typeface="Times New Roman" panose="02020603050405020304" pitchFamily="18" charset="0"/>
                          <a:ea typeface="Calibri" panose="020F0502020204030204" pitchFamily="34" charset="0"/>
                          <a:cs typeface="Arial" panose="020B0604020202020204" pitchFamily="34" charset="0"/>
                        </a:rPr>
                        <a:t>uporablja v maloprodaji za združevanje blaga, ki se prodaja v pločevinkah, konzervah, lončkih, posodah in paketih, ter je zasnovana za namene priročnosti,</a:t>
                      </a:r>
                      <a:r>
                        <a:rPr lang="sl-SI" sz="1400" dirty="0">
                          <a:effectLst/>
                          <a:latin typeface="Times New Roman" panose="02020603050405020304" pitchFamily="18" charset="0"/>
                          <a:ea typeface="Calibri" panose="020F0502020204030204" pitchFamily="34" charset="0"/>
                          <a:cs typeface="Arial" panose="020B0604020202020204" pitchFamily="34" charset="0"/>
                        </a:rPr>
                        <a:t> pri čemer končnim uporabnikom omogoča nakup ali jih spodbuja k nakupu več kot enega izdelka. To ne vključuje skupinske embalaže, ki je potrebna za lažje ravnanje z izdelki med distribucijo.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300"/>
                        </a:spcBef>
                        <a:spcAft>
                          <a:spcPts val="300"/>
                        </a:spcAft>
                      </a:pPr>
                      <a:r>
                        <a:rPr lang="sl-SI" sz="1800" dirty="0">
                          <a:solidFill>
                            <a:srgbClr val="7030A0"/>
                          </a:solidFill>
                          <a:effectLst/>
                          <a:latin typeface="Times New Roman" panose="02020603050405020304" pitchFamily="18" charset="0"/>
                          <a:ea typeface="Calibri" panose="020F0502020204030204" pitchFamily="34" charset="0"/>
                          <a:cs typeface="Arial" panose="020B0604020202020204" pitchFamily="34" charset="0"/>
                        </a:rPr>
                        <a:t>Folija za združevanje embalažnih enot, </a:t>
                      </a:r>
                      <a:r>
                        <a:rPr lang="sl-SI" sz="1800" dirty="0" err="1">
                          <a:solidFill>
                            <a:srgbClr val="7030A0"/>
                          </a:solidFill>
                          <a:effectLst/>
                          <a:latin typeface="Times New Roman" panose="02020603050405020304" pitchFamily="18" charset="0"/>
                          <a:ea typeface="Calibri" panose="020F0502020204030204" pitchFamily="34" charset="0"/>
                          <a:cs typeface="Arial" panose="020B0604020202020204" pitchFamily="34" charset="0"/>
                        </a:rPr>
                        <a:t>skrčljiva</a:t>
                      </a:r>
                      <a:r>
                        <a:rPr lang="sl-SI" sz="1800" dirty="0">
                          <a:solidFill>
                            <a:srgbClr val="7030A0"/>
                          </a:solidFill>
                          <a:effectLst/>
                          <a:latin typeface="Times New Roman" panose="02020603050405020304" pitchFamily="18" charset="0"/>
                          <a:ea typeface="Calibri" panose="020F0502020204030204" pitchFamily="34" charset="0"/>
                          <a:cs typeface="Arial" panose="020B0604020202020204" pitchFamily="34" charset="0"/>
                        </a:rPr>
                        <a:t> folija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8885341"/>
                  </a:ext>
                </a:extLst>
              </a:tr>
              <a:tr h="1302204">
                <a:tc>
                  <a:txBody>
                    <a:bodyPr/>
                    <a:lstStyle/>
                    <a:p>
                      <a:pPr algn="l">
                        <a:spcBef>
                          <a:spcPts val="300"/>
                        </a:spcBef>
                        <a:spcAft>
                          <a:spcPts val="300"/>
                        </a:spcAft>
                      </a:pPr>
                      <a:r>
                        <a:rPr lang="sl-SI" sz="1600" b="1" dirty="0">
                          <a:effectLst/>
                          <a:latin typeface="Times New Roman" panose="02020603050405020304" pitchFamily="18" charset="0"/>
                          <a:ea typeface="Calibri" panose="020F0502020204030204" pitchFamily="34" charset="0"/>
                          <a:cs typeface="Arial" panose="020B0604020202020204" pitchFamily="34" charset="0"/>
                        </a:rPr>
                        <a:t>Plastična embalaža za enkratno uporabo, kompozitna embalaža za enkratno uporabo ali druga embalaža za enkratno uporabo za sveže sadje in zelenjavo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300"/>
                        </a:spcBef>
                        <a:spcAft>
                          <a:spcPts val="300"/>
                        </a:spcAft>
                      </a:pPr>
                      <a:r>
                        <a:rPr lang="sl-SI" sz="1400" dirty="0">
                          <a:effectLst/>
                          <a:latin typeface="Times New Roman" panose="02020603050405020304" pitchFamily="18" charset="0"/>
                          <a:ea typeface="Calibri" panose="020F0502020204030204" pitchFamily="34" charset="0"/>
                          <a:cs typeface="Arial" panose="020B0604020202020204" pitchFamily="34" charset="0"/>
                        </a:rPr>
                        <a:t>Embalaža za enkratno uporabo </a:t>
                      </a:r>
                      <a:r>
                        <a:rPr lang="sl-SI" sz="1400" b="1" dirty="0">
                          <a:effectLst/>
                          <a:latin typeface="Times New Roman" panose="02020603050405020304" pitchFamily="18" charset="0"/>
                          <a:ea typeface="Calibri" panose="020F0502020204030204" pitchFamily="34" charset="0"/>
                          <a:cs typeface="Arial" panose="020B0604020202020204" pitchFamily="34" charset="0"/>
                        </a:rPr>
                        <a:t>za manj kot 1,5 kg svežega sadja in zelenjave</a:t>
                      </a:r>
                      <a:r>
                        <a:rPr lang="sl-SI" sz="1400" dirty="0">
                          <a:effectLst/>
                          <a:latin typeface="Times New Roman" panose="02020603050405020304" pitchFamily="18" charset="0"/>
                          <a:ea typeface="Calibri" panose="020F0502020204030204" pitchFamily="34" charset="0"/>
                          <a:cs typeface="Arial" panose="020B0604020202020204" pitchFamily="34" charset="0"/>
                        </a:rPr>
                        <a:t>, </a:t>
                      </a:r>
                      <a:r>
                        <a:rPr lang="sl-SI" sz="1400" b="1" dirty="0">
                          <a:effectLst/>
                          <a:latin typeface="Times New Roman" panose="02020603050405020304" pitchFamily="18" charset="0"/>
                          <a:ea typeface="Calibri" panose="020F0502020204030204" pitchFamily="34" charset="0"/>
                          <a:cs typeface="Arial" panose="020B0604020202020204" pitchFamily="34" charset="0"/>
                        </a:rPr>
                        <a:t>razen</a:t>
                      </a:r>
                      <a:r>
                        <a:rPr lang="sl-SI" sz="1400" dirty="0">
                          <a:effectLst/>
                          <a:latin typeface="Times New Roman" panose="02020603050405020304" pitchFamily="18" charset="0"/>
                          <a:ea typeface="Calibri" panose="020F0502020204030204" pitchFamily="34" charset="0"/>
                          <a:cs typeface="Arial" panose="020B0604020202020204" pitchFamily="34" charset="0"/>
                        </a:rPr>
                        <a:t> v primeru dokazane potrebe po preprečevanju izgube vode ali sočnosti, mikrobioloških nevarnosti ali udarcev.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300"/>
                        </a:spcBef>
                        <a:spcAft>
                          <a:spcPts val="300"/>
                        </a:spcAft>
                      </a:pPr>
                      <a:r>
                        <a:rPr lang="sl-SI" sz="1800" b="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Mreže, vreče, pladnji, posode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8213368"/>
                  </a:ext>
                </a:extLst>
              </a:tr>
              <a:tr h="1381897">
                <a:tc>
                  <a:txBody>
                    <a:bodyPr/>
                    <a:lstStyle/>
                    <a:p>
                      <a:pPr algn="l">
                        <a:spcBef>
                          <a:spcPts val="300"/>
                        </a:spcBef>
                        <a:spcAft>
                          <a:spcPts val="300"/>
                        </a:spcAft>
                      </a:pPr>
                      <a:r>
                        <a:rPr lang="sl-SI" sz="1600" b="1" dirty="0">
                          <a:effectLst/>
                          <a:latin typeface="Times New Roman" panose="02020603050405020304" pitchFamily="18" charset="0"/>
                          <a:ea typeface="Calibri" panose="020F0502020204030204" pitchFamily="34" charset="0"/>
                          <a:cs typeface="Arial" panose="020B0604020202020204" pitchFamily="34" charset="0"/>
                        </a:rPr>
                        <a:t>Plastična embalaža za enkratno uporabo, kompozitna embalaža za enkratno uporabo ali druga embalaža za enkratno uporabo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300"/>
                        </a:spcBef>
                        <a:spcAft>
                          <a:spcPts val="300"/>
                        </a:spcAft>
                      </a:pPr>
                      <a:r>
                        <a:rPr lang="sl-SI" sz="1400" b="1" dirty="0">
                          <a:effectLst/>
                          <a:latin typeface="Times New Roman" panose="02020603050405020304" pitchFamily="18" charset="0"/>
                          <a:ea typeface="Calibri" panose="020F0502020204030204" pitchFamily="34" charset="0"/>
                          <a:cs typeface="Arial" panose="020B0604020202020204" pitchFamily="34" charset="0"/>
                        </a:rPr>
                        <a:t>Embalaža za enkratno uporabo za hrano in pijačo</a:t>
                      </a:r>
                      <a:r>
                        <a:rPr lang="sl-SI" sz="1400" dirty="0">
                          <a:effectLst/>
                          <a:latin typeface="Times New Roman" panose="02020603050405020304" pitchFamily="18" charset="0"/>
                          <a:ea typeface="Calibri" panose="020F0502020204030204" pitchFamily="34" charset="0"/>
                          <a:cs typeface="Arial" panose="020B0604020202020204" pitchFamily="34" charset="0"/>
                        </a:rPr>
                        <a:t>, ki se polni in uživa v prostorih </a:t>
                      </a:r>
                      <a:r>
                        <a:rPr lang="sl-SI" sz="1400" b="1" dirty="0">
                          <a:effectLst/>
                          <a:latin typeface="Times New Roman" panose="02020603050405020304" pitchFamily="18" charset="0"/>
                          <a:ea typeface="Calibri" panose="020F0502020204030204" pitchFamily="34" charset="0"/>
                          <a:cs typeface="Arial" panose="020B0604020202020204" pitchFamily="34" charset="0"/>
                        </a:rPr>
                        <a:t>v gostinskem sektorju</a:t>
                      </a:r>
                      <a:r>
                        <a:rPr lang="sl-SI" sz="1400" dirty="0">
                          <a:effectLst/>
                          <a:latin typeface="Times New Roman" panose="02020603050405020304" pitchFamily="18" charset="0"/>
                          <a:ea typeface="Calibri" panose="020F0502020204030204" pitchFamily="34" charset="0"/>
                          <a:cs typeface="Arial" panose="020B0604020202020204" pitchFamily="34" charset="0"/>
                        </a:rPr>
                        <a:t>, vključno z vsemi jedilnimi površinami znotraj in zunaj kraja poslovanja, opremljenimi z mizami in stoli, stojišči in jedilnimi površinami, ki jih končnim uporabnikom z namenom uživanja hrane in pijače ponuja več gospodarskih subjektov ali tretjih oseb skupaj.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300"/>
                        </a:spcBef>
                        <a:spcAft>
                          <a:spcPts val="300"/>
                        </a:spcAft>
                      </a:pPr>
                      <a:r>
                        <a:rPr lang="sl-SI" sz="1800" dirty="0">
                          <a:solidFill>
                            <a:schemeClr val="bg1">
                              <a:lumMod val="50000"/>
                            </a:schemeClr>
                          </a:solidFill>
                          <a:effectLst/>
                          <a:latin typeface="Times New Roman" panose="02020603050405020304" pitchFamily="18" charset="0"/>
                          <a:ea typeface="Calibri" panose="020F0502020204030204" pitchFamily="34" charset="0"/>
                          <a:cs typeface="Arial" panose="020B0604020202020204" pitchFamily="34" charset="0"/>
                        </a:rPr>
                        <a:t>Pladnji, krožniki in lončki za enkratno uporabo, vrečke, folije, škatle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9227078"/>
                  </a:ext>
                </a:extLst>
              </a:tr>
              <a:tr h="1381897">
                <a:tc>
                  <a:txBody>
                    <a:bodyPr/>
                    <a:lstStyle/>
                    <a:p>
                      <a:pPr algn="l">
                        <a:spcBef>
                          <a:spcPts val="300"/>
                        </a:spcBef>
                        <a:spcAft>
                          <a:spcPts val="300"/>
                        </a:spcAft>
                      </a:pPr>
                      <a:r>
                        <a:rPr lang="sl-SI" sz="1600" b="1" dirty="0">
                          <a:effectLst/>
                          <a:latin typeface="Times New Roman" panose="02020603050405020304" pitchFamily="18" charset="0"/>
                          <a:ea typeface="Calibri" panose="020F0502020204030204" pitchFamily="34" charset="0"/>
                          <a:cs typeface="Arial" panose="020B0604020202020204" pitchFamily="34" charset="0"/>
                        </a:rPr>
                        <a:t>Embalaža za enkratno uporabo za priloge, vkuhano sadje, omake, kremo za kavo, sladkor in začimbe v gostinskem sektorju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300"/>
                        </a:spcBef>
                        <a:spcAft>
                          <a:spcPts val="300"/>
                        </a:spcAft>
                      </a:pPr>
                      <a:r>
                        <a:rPr lang="sl-SI" sz="1600" b="1" dirty="0">
                          <a:effectLst/>
                          <a:latin typeface="Times New Roman" panose="02020603050405020304" pitchFamily="18" charset="0"/>
                          <a:ea typeface="Calibri" panose="020F0502020204030204" pitchFamily="34" charset="0"/>
                          <a:cs typeface="Arial" panose="020B0604020202020204" pitchFamily="34" charset="0"/>
                        </a:rPr>
                        <a:t>Embalaža za enkratno uporabo v gostinskem sektorju</a:t>
                      </a:r>
                      <a:r>
                        <a:rPr lang="sl-SI" sz="1600" dirty="0">
                          <a:effectLst/>
                          <a:latin typeface="Times New Roman" panose="02020603050405020304" pitchFamily="18" charset="0"/>
                          <a:ea typeface="Calibri" panose="020F0502020204030204" pitchFamily="34" charset="0"/>
                          <a:cs typeface="Arial" panose="020B0604020202020204" pitchFamily="34" charset="0"/>
                        </a:rPr>
                        <a:t>, ki vsebuje posamezne porcije ali obroke ter se uporablja za priloge, vkuhano sadje, omake, kremo za kavo, sladkor in začimbe, razen take embalaže, ki se zagotavlja skupaj s pripravljeno hrano, </a:t>
                      </a:r>
                      <a:r>
                        <a:rPr lang="sl-SI" sz="1600" b="1" dirty="0">
                          <a:effectLst/>
                          <a:latin typeface="Times New Roman" panose="02020603050405020304" pitchFamily="18" charset="0"/>
                          <a:ea typeface="Calibri" panose="020F0502020204030204" pitchFamily="34" charset="0"/>
                          <a:cs typeface="Arial" panose="020B0604020202020204" pitchFamily="34" charset="0"/>
                        </a:rPr>
                        <a:t>ki se odnese s seboj </a:t>
                      </a:r>
                      <a:r>
                        <a:rPr lang="sl-SI" sz="1600" dirty="0">
                          <a:effectLst/>
                          <a:latin typeface="Times New Roman" panose="02020603050405020304" pitchFamily="18" charset="0"/>
                          <a:ea typeface="Calibri" panose="020F0502020204030204" pitchFamily="34" charset="0"/>
                          <a:cs typeface="Arial" panose="020B0604020202020204" pitchFamily="34" charset="0"/>
                        </a:rPr>
                        <a:t>in je namenjena takojšnjemu zaužitju brez nadaljnje priprave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300"/>
                        </a:spcBef>
                        <a:spcAft>
                          <a:spcPts val="300"/>
                        </a:spcAft>
                      </a:pPr>
                      <a:r>
                        <a:rPr lang="sl-SI" sz="1800" dirty="0">
                          <a:solidFill>
                            <a:schemeClr val="bg1">
                              <a:lumMod val="50000"/>
                            </a:schemeClr>
                          </a:solidFill>
                          <a:effectLst/>
                          <a:latin typeface="Times New Roman" panose="02020603050405020304" pitchFamily="18" charset="0"/>
                          <a:ea typeface="Calibri" panose="020F0502020204030204" pitchFamily="34" charset="0"/>
                          <a:cs typeface="Arial" panose="020B0604020202020204" pitchFamily="34" charset="0"/>
                        </a:rPr>
                        <a:t>Ovitki, posode, pladnji, škatle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2888885"/>
                  </a:ext>
                </a:extLst>
              </a:tr>
            </a:tbl>
          </a:graphicData>
        </a:graphic>
      </p:graphicFrame>
      <p:sp>
        <p:nvSpPr>
          <p:cNvPr id="5" name="Označba mesta številke diapozitiva 4">
            <a:extLst>
              <a:ext uri="{FF2B5EF4-FFF2-40B4-BE49-F238E27FC236}">
                <a16:creationId xmlns:a16="http://schemas.microsoft.com/office/drawing/2014/main" id="{C60E31D0-0A2A-42E1-86B1-6D634355AE70}"/>
              </a:ext>
            </a:extLst>
          </p:cNvPr>
          <p:cNvSpPr>
            <a:spLocks noGrp="1"/>
          </p:cNvSpPr>
          <p:nvPr>
            <p:ph type="sldNum" sz="quarter" idx="12"/>
          </p:nvPr>
        </p:nvSpPr>
        <p:spPr/>
        <p:txBody>
          <a:bodyPr/>
          <a:lstStyle/>
          <a:p>
            <a:fld id="{FFB9ED9B-78EC-47B9-BF1B-7201D387A3E9}" type="slidenum">
              <a:rPr lang="sl-SI" smtClean="0"/>
              <a:t>11</a:t>
            </a:fld>
            <a:endParaRPr lang="sl-SI"/>
          </a:p>
        </p:txBody>
      </p:sp>
    </p:spTree>
    <p:extLst>
      <p:ext uri="{BB962C8B-B14F-4D97-AF65-F5344CB8AC3E}">
        <p14:creationId xmlns:p14="http://schemas.microsoft.com/office/powerpoint/2010/main" val="1687151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C969336-13FA-43B9-A986-A0FF9A1366EE}"/>
              </a:ext>
            </a:extLst>
          </p:cNvPr>
          <p:cNvSpPr>
            <a:spLocks noGrp="1"/>
          </p:cNvSpPr>
          <p:nvPr>
            <p:ph type="title"/>
          </p:nvPr>
        </p:nvSpPr>
        <p:spPr>
          <a:xfrm>
            <a:off x="474407" y="136525"/>
            <a:ext cx="10515600" cy="647597"/>
          </a:xfrm>
        </p:spPr>
        <p:txBody>
          <a:bodyPr>
            <a:noAutofit/>
          </a:bodyPr>
          <a:lstStyle/>
          <a:p>
            <a:pPr algn="ctr"/>
            <a:r>
              <a:rPr lang="sl-SI" sz="2800" b="1" dirty="0">
                <a:solidFill>
                  <a:srgbClr val="0070C0"/>
                </a:solidFill>
              </a:rPr>
              <a:t>Embalaža za večkratno uporabo</a:t>
            </a:r>
          </a:p>
        </p:txBody>
      </p:sp>
      <p:sp>
        <p:nvSpPr>
          <p:cNvPr id="3" name="Označba mesta vsebine 2">
            <a:extLst>
              <a:ext uri="{FF2B5EF4-FFF2-40B4-BE49-F238E27FC236}">
                <a16:creationId xmlns:a16="http://schemas.microsoft.com/office/drawing/2014/main" id="{70848B6F-EA50-48B9-AD62-808A07B9B0DF}"/>
              </a:ext>
            </a:extLst>
          </p:cNvPr>
          <p:cNvSpPr>
            <a:spLocks noGrp="1"/>
          </p:cNvSpPr>
          <p:nvPr>
            <p:ph idx="1"/>
          </p:nvPr>
        </p:nvSpPr>
        <p:spPr>
          <a:xfrm>
            <a:off x="474407" y="784122"/>
            <a:ext cx="11540612" cy="6202428"/>
          </a:xfrm>
        </p:spPr>
        <p:txBody>
          <a:bodyPr>
            <a:noAutofit/>
          </a:bodyPr>
          <a:lstStyle/>
          <a:p>
            <a:pPr marL="0" indent="0" algn="just">
              <a:spcBef>
                <a:spcPts val="600"/>
              </a:spcBef>
              <a:spcAft>
                <a:spcPts val="600"/>
              </a:spcAft>
              <a:buNone/>
            </a:pPr>
            <a:r>
              <a:rPr lang="sl-SI" sz="1900" dirty="0">
                <a:effectLst/>
                <a:latin typeface="Arial" panose="020B0604020202020204" pitchFamily="34" charset="0"/>
                <a:ea typeface="Calibri" panose="020F0502020204030204" pitchFamily="34" charset="0"/>
                <a:cs typeface="Arial" panose="020B0604020202020204" pitchFamily="34" charset="0"/>
              </a:rPr>
              <a:t>Embalaža se šteje za embalažo za večkratno uporabo, če:</a:t>
            </a:r>
          </a:p>
          <a:p>
            <a:pPr marL="671195" indent="0" algn="just">
              <a:spcBef>
                <a:spcPts val="600"/>
              </a:spcBef>
              <a:spcAft>
                <a:spcPts val="600"/>
              </a:spcAft>
              <a:buNone/>
            </a:pPr>
            <a:r>
              <a:rPr lang="sl-SI" sz="1900" dirty="0">
                <a:effectLst/>
                <a:latin typeface="Arial" panose="020B0604020202020204" pitchFamily="34" charset="0"/>
                <a:ea typeface="Calibri" panose="020F0502020204030204" pitchFamily="34" charset="0"/>
                <a:cs typeface="Arial" panose="020B0604020202020204" pitchFamily="34" charset="0"/>
              </a:rPr>
              <a:t>(a) je bila zasnovana, oblikovana in dana na trg </a:t>
            </a:r>
            <a:r>
              <a:rPr lang="sl-SI" sz="1900" b="1" dirty="0">
                <a:effectLst/>
                <a:latin typeface="Arial" panose="020B0604020202020204" pitchFamily="34" charset="0"/>
                <a:ea typeface="Calibri" panose="020F0502020204030204" pitchFamily="34" charset="0"/>
                <a:cs typeface="Arial" panose="020B0604020202020204" pitchFamily="34" charset="0"/>
              </a:rPr>
              <a:t>z namenom ponovne uporabe ali ponovnega polnjenja</a:t>
            </a:r>
            <a:r>
              <a:rPr lang="sl-SI" sz="1900" dirty="0">
                <a:effectLst/>
                <a:latin typeface="Arial" panose="020B0604020202020204" pitchFamily="34" charset="0"/>
                <a:ea typeface="Calibri" panose="020F0502020204030204" pitchFamily="34" charset="0"/>
                <a:cs typeface="Arial" panose="020B0604020202020204" pitchFamily="34" charset="0"/>
              </a:rPr>
              <a:t>; </a:t>
            </a:r>
          </a:p>
          <a:p>
            <a:pPr marL="671195" indent="0" algn="just">
              <a:spcBef>
                <a:spcPts val="600"/>
              </a:spcBef>
              <a:spcAft>
                <a:spcPts val="600"/>
              </a:spcAft>
              <a:buNone/>
            </a:pPr>
            <a:r>
              <a:rPr lang="sl-SI" sz="1900" dirty="0">
                <a:effectLst/>
                <a:latin typeface="Arial" panose="020B0604020202020204" pitchFamily="34" charset="0"/>
                <a:ea typeface="Calibri" panose="020F0502020204030204" pitchFamily="34" charset="0"/>
                <a:cs typeface="Arial" panose="020B0604020202020204" pitchFamily="34" charset="0"/>
              </a:rPr>
              <a:t>(b) je bila zasnovana in oblikovana tako, da v običajno predvidljivih pogojih uporabe </a:t>
            </a:r>
            <a:r>
              <a:rPr lang="sl-SI" sz="1900" b="1" dirty="0">
                <a:effectLst/>
                <a:latin typeface="Arial" panose="020B0604020202020204" pitchFamily="34" charset="0"/>
                <a:ea typeface="Calibri" panose="020F0502020204030204" pitchFamily="34" charset="0"/>
                <a:cs typeface="Arial" panose="020B0604020202020204" pitchFamily="34" charset="0"/>
              </a:rPr>
              <a:t>opravi čim več poti ali kroženj</a:t>
            </a:r>
            <a:r>
              <a:rPr lang="sl-SI" sz="1900" dirty="0">
                <a:effectLst/>
                <a:latin typeface="Arial" panose="020B0604020202020204" pitchFamily="34" charset="0"/>
                <a:ea typeface="Calibri" panose="020F0502020204030204" pitchFamily="34" charset="0"/>
                <a:cs typeface="Arial" panose="020B0604020202020204" pitchFamily="34" charset="0"/>
              </a:rPr>
              <a:t>;</a:t>
            </a:r>
          </a:p>
          <a:p>
            <a:pPr marL="671195" indent="0" algn="just">
              <a:spcBef>
                <a:spcPts val="600"/>
              </a:spcBef>
              <a:spcAft>
                <a:spcPts val="600"/>
              </a:spcAft>
              <a:buNone/>
            </a:pPr>
            <a:r>
              <a:rPr lang="sl-SI" sz="1900" dirty="0">
                <a:effectLst/>
                <a:latin typeface="Arial" panose="020B0604020202020204" pitchFamily="34" charset="0"/>
                <a:ea typeface="Calibri" panose="020F0502020204030204" pitchFamily="34" charset="0"/>
                <a:cs typeface="Arial" panose="020B0604020202020204" pitchFamily="34" charset="0"/>
              </a:rPr>
              <a:t>(c) se lahko </a:t>
            </a:r>
            <a:r>
              <a:rPr lang="sl-SI" sz="1900" b="1" dirty="0">
                <a:effectLst/>
                <a:latin typeface="Arial" panose="020B0604020202020204" pitchFamily="34" charset="0"/>
                <a:ea typeface="Calibri" panose="020F0502020204030204" pitchFamily="34" charset="0"/>
                <a:cs typeface="Arial" panose="020B0604020202020204" pitchFamily="34" charset="0"/>
              </a:rPr>
              <a:t>izprazni ali raztovori brez poškodb</a:t>
            </a:r>
            <a:r>
              <a:rPr lang="sl-SI" sz="1900" dirty="0">
                <a:effectLst/>
                <a:latin typeface="Arial" panose="020B0604020202020204" pitchFamily="34" charset="0"/>
                <a:ea typeface="Calibri" panose="020F0502020204030204" pitchFamily="34" charset="0"/>
                <a:cs typeface="Arial" panose="020B0604020202020204" pitchFamily="34" charset="0"/>
              </a:rPr>
              <a:t>, ki bi preprečile njeno ponovno uporabo; </a:t>
            </a:r>
          </a:p>
          <a:p>
            <a:pPr marL="671195" indent="0" algn="just">
              <a:spcBef>
                <a:spcPts val="600"/>
              </a:spcBef>
              <a:spcAft>
                <a:spcPts val="600"/>
              </a:spcAft>
              <a:buNone/>
            </a:pPr>
            <a:r>
              <a:rPr lang="sl-SI" sz="1900" dirty="0">
                <a:effectLst/>
                <a:latin typeface="Arial" panose="020B0604020202020204" pitchFamily="34" charset="0"/>
                <a:ea typeface="Calibri" panose="020F0502020204030204" pitchFamily="34" charset="0"/>
                <a:cs typeface="Arial" panose="020B0604020202020204" pitchFamily="34" charset="0"/>
              </a:rPr>
              <a:t>(d) se lahko izprazni, raztovori, ponovno napolni ali ponovno natovori </a:t>
            </a:r>
            <a:r>
              <a:rPr lang="sl-SI" sz="1900" b="1" dirty="0">
                <a:effectLst/>
                <a:latin typeface="Arial" panose="020B0604020202020204" pitchFamily="34" charset="0"/>
                <a:ea typeface="Calibri" panose="020F0502020204030204" pitchFamily="34" charset="0"/>
                <a:cs typeface="Arial" panose="020B0604020202020204" pitchFamily="34" charset="0"/>
              </a:rPr>
              <a:t>ob izpolnjevanju veljavnih varnostnih in higienskih zahtev;</a:t>
            </a:r>
          </a:p>
          <a:p>
            <a:pPr marL="671195" indent="0" algn="just">
              <a:spcBef>
                <a:spcPts val="600"/>
              </a:spcBef>
              <a:spcAft>
                <a:spcPts val="600"/>
              </a:spcAft>
              <a:buNone/>
            </a:pPr>
            <a:r>
              <a:rPr lang="sl-SI" sz="1900" dirty="0">
                <a:effectLst/>
                <a:latin typeface="Arial" panose="020B0604020202020204" pitchFamily="34" charset="0"/>
                <a:ea typeface="Calibri" panose="020F0502020204030204" pitchFamily="34" charset="0"/>
                <a:cs typeface="Arial" panose="020B0604020202020204" pitchFamily="34" charset="0"/>
              </a:rPr>
              <a:t>(e) jo je </a:t>
            </a:r>
            <a:r>
              <a:rPr lang="sl-SI" sz="1900" b="1" dirty="0">
                <a:effectLst/>
                <a:latin typeface="Arial" panose="020B0604020202020204" pitchFamily="34" charset="0"/>
                <a:ea typeface="Calibri" panose="020F0502020204030204" pitchFamily="34" charset="0"/>
                <a:cs typeface="Arial" panose="020B0604020202020204" pitchFamily="34" charset="0"/>
              </a:rPr>
              <a:t>mogoče obnoviti </a:t>
            </a:r>
          </a:p>
          <a:p>
            <a:pPr marL="671195" indent="0" algn="just">
              <a:spcBef>
                <a:spcPts val="600"/>
              </a:spcBef>
              <a:spcAft>
                <a:spcPts val="600"/>
              </a:spcAft>
              <a:buNone/>
            </a:pPr>
            <a:r>
              <a:rPr lang="sl-SI" sz="1900" dirty="0">
                <a:effectLst/>
                <a:latin typeface="Arial" panose="020B0604020202020204" pitchFamily="34" charset="0"/>
                <a:ea typeface="Calibri" panose="020F0502020204030204" pitchFamily="34" charset="0"/>
                <a:cs typeface="Arial" panose="020B0604020202020204" pitchFamily="34" charset="0"/>
              </a:rPr>
              <a:t>(f) se lahko izprazni, raztovori, ponovno napolni ali ponovno natovori tako, da se </a:t>
            </a:r>
            <a:r>
              <a:rPr lang="sl-SI" sz="1900" b="1" dirty="0">
                <a:effectLst/>
                <a:latin typeface="Arial" panose="020B0604020202020204" pitchFamily="34" charset="0"/>
                <a:ea typeface="Calibri" panose="020F0502020204030204" pitchFamily="34" charset="0"/>
                <a:cs typeface="Arial" panose="020B0604020202020204" pitchFamily="34" charset="0"/>
              </a:rPr>
              <a:t>ohranita kakovost in varnost pakiranega izdelka </a:t>
            </a:r>
            <a:r>
              <a:rPr lang="sl-SI" sz="1900" dirty="0">
                <a:effectLst/>
                <a:latin typeface="Arial" panose="020B0604020202020204" pitchFamily="34" charset="0"/>
                <a:ea typeface="Calibri" panose="020F0502020204030204" pitchFamily="34" charset="0"/>
                <a:cs typeface="Arial" panose="020B0604020202020204" pitchFamily="34" charset="0"/>
              </a:rPr>
              <a:t>ter da je mogoče </a:t>
            </a:r>
            <a:r>
              <a:rPr lang="sl-SI" sz="1900" b="1" dirty="0">
                <a:effectLst/>
                <a:latin typeface="Arial" panose="020B0604020202020204" pitchFamily="34" charset="0"/>
                <a:ea typeface="Calibri" panose="020F0502020204030204" pitchFamily="34" charset="0"/>
                <a:cs typeface="Arial" panose="020B0604020202020204" pitchFamily="34" charset="0"/>
              </a:rPr>
              <a:t>namestiti oznake in zagotoviti informacije </a:t>
            </a:r>
            <a:r>
              <a:rPr lang="sl-SI" sz="1900" dirty="0">
                <a:effectLst/>
                <a:latin typeface="Arial" panose="020B0604020202020204" pitchFamily="34" charset="0"/>
                <a:ea typeface="Calibri" panose="020F0502020204030204" pitchFamily="34" charset="0"/>
                <a:cs typeface="Arial" panose="020B0604020202020204" pitchFamily="34" charset="0"/>
              </a:rPr>
              <a:t>o lastnostih zadevnega izdelka in sami embalaži, vključno z vsemi ustreznimi navodili in informacijami v zvezi z zagotavljanjem varnosti, ustrezno uporabo, sledljivostjo in rokom uporabnosti izdelka;</a:t>
            </a:r>
          </a:p>
          <a:p>
            <a:pPr marL="671195" indent="0" algn="just">
              <a:spcBef>
                <a:spcPts val="600"/>
              </a:spcBef>
              <a:spcAft>
                <a:spcPts val="600"/>
              </a:spcAft>
              <a:buNone/>
            </a:pPr>
            <a:r>
              <a:rPr lang="sl-SI" sz="1900" dirty="0">
                <a:effectLst/>
                <a:latin typeface="Arial" panose="020B0604020202020204" pitchFamily="34" charset="0"/>
                <a:ea typeface="Calibri" panose="020F0502020204030204" pitchFamily="34" charset="0"/>
                <a:cs typeface="Arial" panose="020B0604020202020204" pitchFamily="34" charset="0"/>
              </a:rPr>
              <a:t>(g) se lahko izprazni, raztovori, ponovno napolni ali ponovno natovori </a:t>
            </a:r>
            <a:r>
              <a:rPr lang="sl-SI" sz="1900" b="1" dirty="0">
                <a:effectLst/>
                <a:latin typeface="Arial" panose="020B0604020202020204" pitchFamily="34" charset="0"/>
                <a:ea typeface="Calibri" panose="020F0502020204030204" pitchFamily="34" charset="0"/>
                <a:cs typeface="Arial" panose="020B0604020202020204" pitchFamily="34" charset="0"/>
              </a:rPr>
              <a:t>brez tveganja za zdravje in varnost oseb</a:t>
            </a:r>
            <a:r>
              <a:rPr lang="sl-SI" sz="1900" dirty="0">
                <a:effectLst/>
                <a:latin typeface="Arial" panose="020B0604020202020204" pitchFamily="34" charset="0"/>
                <a:ea typeface="Calibri" panose="020F0502020204030204" pitchFamily="34" charset="0"/>
                <a:cs typeface="Arial" panose="020B0604020202020204" pitchFamily="34" charset="0"/>
              </a:rPr>
              <a:t>, zadolženih za opravljanje teh dejavnosti; </a:t>
            </a:r>
          </a:p>
          <a:p>
            <a:pPr marL="671195" indent="0" algn="just">
              <a:spcBef>
                <a:spcPts val="600"/>
              </a:spcBef>
              <a:spcAft>
                <a:spcPts val="600"/>
              </a:spcAft>
              <a:buNone/>
            </a:pPr>
            <a:r>
              <a:rPr lang="sl-SI" sz="1900" dirty="0">
                <a:effectLst/>
                <a:latin typeface="Arial" panose="020B0604020202020204" pitchFamily="34" charset="0"/>
                <a:ea typeface="Calibri" panose="020F0502020204030204" pitchFamily="34" charset="0"/>
                <a:cs typeface="Arial" panose="020B0604020202020204" pitchFamily="34" charset="0"/>
              </a:rPr>
              <a:t>(h) izpolnjuje zahteve glede embalaže, ki jo je mogoče reciklirati, ko postane odpadek.</a:t>
            </a:r>
          </a:p>
          <a:p>
            <a:pPr marL="0" indent="0">
              <a:buNone/>
            </a:pPr>
            <a:endParaRPr lang="sl-SI" sz="1900" dirty="0">
              <a:latin typeface="Arial" panose="020B0604020202020204" pitchFamily="34" charset="0"/>
              <a:cs typeface="Arial" panose="020B0604020202020204" pitchFamily="34" charset="0"/>
            </a:endParaRPr>
          </a:p>
        </p:txBody>
      </p:sp>
      <p:sp>
        <p:nvSpPr>
          <p:cNvPr id="5" name="Označba mesta številke diapozitiva 4">
            <a:extLst>
              <a:ext uri="{FF2B5EF4-FFF2-40B4-BE49-F238E27FC236}">
                <a16:creationId xmlns:a16="http://schemas.microsoft.com/office/drawing/2014/main" id="{C60E31D0-0A2A-42E1-86B1-6D634355AE70}"/>
              </a:ext>
            </a:extLst>
          </p:cNvPr>
          <p:cNvSpPr>
            <a:spLocks noGrp="1"/>
          </p:cNvSpPr>
          <p:nvPr>
            <p:ph type="sldNum" sz="quarter" idx="12"/>
          </p:nvPr>
        </p:nvSpPr>
        <p:spPr/>
        <p:txBody>
          <a:bodyPr/>
          <a:lstStyle/>
          <a:p>
            <a:fld id="{FFB9ED9B-78EC-47B9-BF1B-7201D387A3E9}" type="slidenum">
              <a:rPr lang="sl-SI" smtClean="0"/>
              <a:t>12</a:t>
            </a:fld>
            <a:endParaRPr lang="sl-SI" dirty="0"/>
          </a:p>
        </p:txBody>
      </p:sp>
    </p:spTree>
    <p:extLst>
      <p:ext uri="{BB962C8B-B14F-4D97-AF65-F5344CB8AC3E}">
        <p14:creationId xmlns:p14="http://schemas.microsoft.com/office/powerpoint/2010/main" val="3227833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C969336-13FA-43B9-A986-A0FF9A1366EE}"/>
              </a:ext>
            </a:extLst>
          </p:cNvPr>
          <p:cNvSpPr>
            <a:spLocks noGrp="1"/>
          </p:cNvSpPr>
          <p:nvPr>
            <p:ph type="title"/>
          </p:nvPr>
        </p:nvSpPr>
        <p:spPr>
          <a:xfrm>
            <a:off x="474407" y="304316"/>
            <a:ext cx="10515600" cy="647597"/>
          </a:xfrm>
        </p:spPr>
        <p:txBody>
          <a:bodyPr>
            <a:noAutofit/>
          </a:bodyPr>
          <a:lstStyle/>
          <a:p>
            <a:pPr algn="ctr"/>
            <a:r>
              <a:rPr lang="sl-SI" sz="2800" b="1" dirty="0">
                <a:solidFill>
                  <a:srgbClr val="0070C0"/>
                </a:solidFill>
              </a:rPr>
              <a:t>Označevanje embalaže in vsebnikov za odpadke, namenjenih zbiranju odpadne embalaže</a:t>
            </a:r>
          </a:p>
        </p:txBody>
      </p:sp>
      <p:sp>
        <p:nvSpPr>
          <p:cNvPr id="3" name="Označba mesta vsebine 2">
            <a:extLst>
              <a:ext uri="{FF2B5EF4-FFF2-40B4-BE49-F238E27FC236}">
                <a16:creationId xmlns:a16="http://schemas.microsoft.com/office/drawing/2014/main" id="{70848B6F-EA50-48B9-AD62-808A07B9B0DF}"/>
              </a:ext>
            </a:extLst>
          </p:cNvPr>
          <p:cNvSpPr>
            <a:spLocks noGrp="1"/>
          </p:cNvSpPr>
          <p:nvPr>
            <p:ph idx="1"/>
          </p:nvPr>
        </p:nvSpPr>
        <p:spPr>
          <a:xfrm>
            <a:off x="387705" y="3483709"/>
            <a:ext cx="4681714" cy="2872641"/>
          </a:xfrm>
        </p:spPr>
        <p:txBody>
          <a:bodyPr>
            <a:normAutofit/>
          </a:bodyPr>
          <a:lstStyle/>
          <a:p>
            <a:pPr marL="0" indent="0" algn="just">
              <a:buNone/>
            </a:pPr>
            <a:r>
              <a:rPr lang="sl-SI" sz="1600" dirty="0">
                <a:latin typeface="Arial" panose="020B0604020202020204" pitchFamily="34" charset="0"/>
                <a:cs typeface="Arial" panose="020B0604020202020204" pitchFamily="34" charset="0"/>
              </a:rPr>
              <a:t>Embalaža mora biti </a:t>
            </a:r>
            <a:r>
              <a:rPr lang="sl-SI" sz="1600" b="1" dirty="0">
                <a:latin typeface="Arial" panose="020B0604020202020204" pitchFamily="34" charset="0"/>
                <a:cs typeface="Arial" panose="020B0604020202020204" pitchFamily="34" charset="0"/>
              </a:rPr>
              <a:t>opremljena z oznako</a:t>
            </a:r>
            <a:r>
              <a:rPr lang="sl-SI" sz="1600" dirty="0">
                <a:latin typeface="Arial" panose="020B0604020202020204" pitchFamily="34" charset="0"/>
                <a:cs typeface="Arial" panose="020B0604020202020204" pitchFamily="34" charset="0"/>
              </a:rPr>
              <a:t>, ki vsebuje informacijo o njeni sestavi, možnosti sortiranja, kompostiranja …</a:t>
            </a:r>
          </a:p>
          <a:p>
            <a:pPr marL="0" indent="0" algn="just">
              <a:buNone/>
            </a:pPr>
            <a:r>
              <a:rPr lang="sl-SI" sz="1600" b="1" dirty="0">
                <a:latin typeface="Arial" panose="020B0604020202020204" pitchFamily="34" charset="0"/>
                <a:cs typeface="Arial" panose="020B0604020202020204" pitchFamily="34" charset="0"/>
              </a:rPr>
              <a:t>Zahtevana je usklajena oznaka za embalažo v kavcijskih sistemih ter za PRO.</a:t>
            </a:r>
          </a:p>
          <a:p>
            <a:pPr marL="0" indent="0" algn="just">
              <a:buNone/>
            </a:pPr>
            <a:r>
              <a:rPr lang="sl-SI" sz="1600" b="1" dirty="0">
                <a:latin typeface="Arial" panose="020B0604020202020204" pitchFamily="34" charset="0"/>
                <a:cs typeface="Arial" panose="020B0604020202020204" pitchFamily="34" charset="0"/>
              </a:rPr>
              <a:t>Embalaža za večkratno uporabo mora </a:t>
            </a:r>
            <a:r>
              <a:rPr lang="sl-SI" sz="1600" dirty="0">
                <a:latin typeface="Arial" panose="020B0604020202020204" pitchFamily="34" charset="0"/>
                <a:cs typeface="Arial" panose="020B0604020202020204" pitchFamily="34" charset="0"/>
              </a:rPr>
              <a:t>imeti usklajeno oznako za večkratno uporabo in kodo QR/drug digitalni nosilec podatkov</a:t>
            </a:r>
          </a:p>
          <a:p>
            <a:pPr marL="0" indent="0" algn="just">
              <a:buNone/>
            </a:pPr>
            <a:r>
              <a:rPr lang="sl-SI" sz="1600" b="1" dirty="0">
                <a:latin typeface="Arial" panose="020B0604020202020204" pitchFamily="34" charset="0"/>
                <a:cs typeface="Arial" panose="020B0604020202020204" pitchFamily="34" charset="0"/>
              </a:rPr>
              <a:t>Prepoved nejasnih in zavajajočih oznak</a:t>
            </a:r>
            <a:r>
              <a:rPr lang="sl-SI" sz="1600" dirty="0">
                <a:latin typeface="Arial" panose="020B0604020202020204" pitchFamily="34" charset="0"/>
                <a:cs typeface="Arial" panose="020B0604020202020204" pitchFamily="34" charset="0"/>
              </a:rPr>
              <a:t>. </a:t>
            </a:r>
          </a:p>
          <a:p>
            <a:pPr marL="0" indent="0" algn="just">
              <a:buNone/>
            </a:pPr>
            <a:endParaRPr lang="sl-SI" sz="2000" dirty="0">
              <a:latin typeface="Arial" panose="020B0604020202020204" pitchFamily="34" charset="0"/>
              <a:cs typeface="Arial" panose="020B0604020202020204" pitchFamily="34" charset="0"/>
            </a:endParaRPr>
          </a:p>
        </p:txBody>
      </p:sp>
      <p:sp>
        <p:nvSpPr>
          <p:cNvPr id="5" name="Označba mesta številke diapozitiva 4">
            <a:extLst>
              <a:ext uri="{FF2B5EF4-FFF2-40B4-BE49-F238E27FC236}">
                <a16:creationId xmlns:a16="http://schemas.microsoft.com/office/drawing/2014/main" id="{C60E31D0-0A2A-42E1-86B1-6D634355AE70}"/>
              </a:ext>
            </a:extLst>
          </p:cNvPr>
          <p:cNvSpPr>
            <a:spLocks noGrp="1"/>
          </p:cNvSpPr>
          <p:nvPr>
            <p:ph type="sldNum" sz="quarter" idx="12"/>
          </p:nvPr>
        </p:nvSpPr>
        <p:spPr/>
        <p:txBody>
          <a:bodyPr/>
          <a:lstStyle/>
          <a:p>
            <a:fld id="{FFB9ED9B-78EC-47B9-BF1B-7201D387A3E9}" type="slidenum">
              <a:rPr lang="sl-SI" smtClean="0"/>
              <a:t>13</a:t>
            </a:fld>
            <a:endParaRPr lang="sl-SI"/>
          </a:p>
        </p:txBody>
      </p:sp>
      <p:pic>
        <p:nvPicPr>
          <p:cNvPr id="6" name="Slika 5">
            <a:extLst>
              <a:ext uri="{FF2B5EF4-FFF2-40B4-BE49-F238E27FC236}">
                <a16:creationId xmlns:a16="http://schemas.microsoft.com/office/drawing/2014/main" id="{5F69DD56-11A8-EEA7-775D-A890BB0C731B}"/>
              </a:ext>
            </a:extLst>
          </p:cNvPr>
          <p:cNvPicPr>
            <a:picLocks noChangeAspect="1"/>
          </p:cNvPicPr>
          <p:nvPr/>
        </p:nvPicPr>
        <p:blipFill>
          <a:blip r:embed="rId2"/>
          <a:stretch>
            <a:fillRect/>
          </a:stretch>
        </p:blipFill>
        <p:spPr>
          <a:xfrm>
            <a:off x="805489" y="1274836"/>
            <a:ext cx="4019550" cy="1885950"/>
          </a:xfrm>
          <a:prstGeom prst="rect">
            <a:avLst/>
          </a:prstGeom>
        </p:spPr>
      </p:pic>
      <p:pic>
        <p:nvPicPr>
          <p:cNvPr id="7" name="Slika 6">
            <a:extLst>
              <a:ext uri="{FF2B5EF4-FFF2-40B4-BE49-F238E27FC236}">
                <a16:creationId xmlns:a16="http://schemas.microsoft.com/office/drawing/2014/main" id="{A7D200C3-D6C6-B399-0F35-61230801147A}"/>
              </a:ext>
            </a:extLst>
          </p:cNvPr>
          <p:cNvPicPr>
            <a:picLocks noChangeAspect="1"/>
          </p:cNvPicPr>
          <p:nvPr/>
        </p:nvPicPr>
        <p:blipFill>
          <a:blip r:embed="rId3"/>
          <a:stretch>
            <a:fillRect/>
          </a:stretch>
        </p:blipFill>
        <p:spPr>
          <a:xfrm>
            <a:off x="8610600" y="3699889"/>
            <a:ext cx="3193695" cy="2307958"/>
          </a:xfrm>
          <a:prstGeom prst="rect">
            <a:avLst/>
          </a:prstGeom>
        </p:spPr>
      </p:pic>
      <p:sp>
        <p:nvSpPr>
          <p:cNvPr id="9" name="PoljeZBesedilom 8">
            <a:extLst>
              <a:ext uri="{FF2B5EF4-FFF2-40B4-BE49-F238E27FC236}">
                <a16:creationId xmlns:a16="http://schemas.microsoft.com/office/drawing/2014/main" id="{F01814A7-D9BB-7F87-AFED-A769837FA4CB}"/>
              </a:ext>
            </a:extLst>
          </p:cNvPr>
          <p:cNvSpPr txBox="1"/>
          <p:nvPr/>
        </p:nvSpPr>
        <p:spPr>
          <a:xfrm>
            <a:off x="5996473" y="1597061"/>
            <a:ext cx="6096000" cy="1754326"/>
          </a:xfrm>
          <a:prstGeom prst="rect">
            <a:avLst/>
          </a:prstGeom>
          <a:noFill/>
        </p:spPr>
        <p:txBody>
          <a:bodyPr wrap="square">
            <a:spAutoFit/>
          </a:bodyPr>
          <a:lstStyle/>
          <a:p>
            <a:r>
              <a:rPr lang="sl-SI" dirty="0"/>
              <a:t>Do 1. januarja 2028 se zagotovi, da so na vseh vsebnikih za odpadke, namenjenih zbiranju odpadne embalaže, vidno, berljivo in neizbrisno pritrjene, natisnjene ali vgravirane oznake, ki omogočajo ločeno zbiranje posameznih frakcij materialov odpadne embalaže, ki se odlagajo v ločene vsebnike. </a:t>
            </a:r>
          </a:p>
        </p:txBody>
      </p:sp>
      <p:pic>
        <p:nvPicPr>
          <p:cNvPr id="11" name="Slika 10">
            <a:extLst>
              <a:ext uri="{FF2B5EF4-FFF2-40B4-BE49-F238E27FC236}">
                <a16:creationId xmlns:a16="http://schemas.microsoft.com/office/drawing/2014/main" id="{FFFEF513-81E1-AB30-80D4-A0DE108D4FA4}"/>
              </a:ext>
            </a:extLst>
          </p:cNvPr>
          <p:cNvPicPr>
            <a:picLocks noChangeAspect="1"/>
          </p:cNvPicPr>
          <p:nvPr/>
        </p:nvPicPr>
        <p:blipFill>
          <a:blip r:embed="rId4"/>
          <a:stretch>
            <a:fillRect/>
          </a:stretch>
        </p:blipFill>
        <p:spPr>
          <a:xfrm>
            <a:off x="5732207" y="4586824"/>
            <a:ext cx="2743200" cy="1348230"/>
          </a:xfrm>
          <a:prstGeom prst="rect">
            <a:avLst/>
          </a:prstGeom>
        </p:spPr>
      </p:pic>
    </p:spTree>
    <p:extLst>
      <p:ext uri="{BB962C8B-B14F-4D97-AF65-F5344CB8AC3E}">
        <p14:creationId xmlns:p14="http://schemas.microsoft.com/office/powerpoint/2010/main" val="2490915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ipsa 9">
            <a:extLst>
              <a:ext uri="{FF2B5EF4-FFF2-40B4-BE49-F238E27FC236}">
                <a16:creationId xmlns:a16="http://schemas.microsoft.com/office/drawing/2014/main" id="{6964E03F-5402-46A4-BD75-77CBC7EDFFCF}"/>
              </a:ext>
            </a:extLst>
          </p:cNvPr>
          <p:cNvSpPr/>
          <p:nvPr/>
        </p:nvSpPr>
        <p:spPr>
          <a:xfrm>
            <a:off x="9058275" y="795834"/>
            <a:ext cx="2457450" cy="2400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 name="Elipsa 8">
            <a:extLst>
              <a:ext uri="{FF2B5EF4-FFF2-40B4-BE49-F238E27FC236}">
                <a16:creationId xmlns:a16="http://schemas.microsoft.com/office/drawing/2014/main" id="{C8EE741E-5AEC-4024-BD45-3BA99D9C6FDB}"/>
              </a:ext>
            </a:extLst>
          </p:cNvPr>
          <p:cNvSpPr/>
          <p:nvPr/>
        </p:nvSpPr>
        <p:spPr>
          <a:xfrm>
            <a:off x="5029200" y="824409"/>
            <a:ext cx="2457450" cy="2400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 name="Elipsa 7">
            <a:extLst>
              <a:ext uri="{FF2B5EF4-FFF2-40B4-BE49-F238E27FC236}">
                <a16:creationId xmlns:a16="http://schemas.microsoft.com/office/drawing/2014/main" id="{91FED9AF-EEF8-4661-A0D9-C5F5B62B0AD1}"/>
              </a:ext>
            </a:extLst>
          </p:cNvPr>
          <p:cNvSpPr/>
          <p:nvPr/>
        </p:nvSpPr>
        <p:spPr>
          <a:xfrm>
            <a:off x="561975" y="824409"/>
            <a:ext cx="2457450" cy="2400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 name="PoljeZBesedilom 1">
            <a:extLst>
              <a:ext uri="{FF2B5EF4-FFF2-40B4-BE49-F238E27FC236}">
                <a16:creationId xmlns:a16="http://schemas.microsoft.com/office/drawing/2014/main" id="{3E96718E-0698-46BF-A7CA-8F30AE0C2717}"/>
              </a:ext>
            </a:extLst>
          </p:cNvPr>
          <p:cNvSpPr txBox="1"/>
          <p:nvPr/>
        </p:nvSpPr>
        <p:spPr>
          <a:xfrm>
            <a:off x="1371601" y="262542"/>
            <a:ext cx="9229724" cy="461665"/>
          </a:xfrm>
          <a:prstGeom prst="rect">
            <a:avLst/>
          </a:prstGeom>
          <a:noFill/>
        </p:spPr>
        <p:txBody>
          <a:bodyPr wrap="square" rtlCol="0">
            <a:spAutoFit/>
          </a:bodyPr>
          <a:lstStyle/>
          <a:p>
            <a:pPr algn="ctr"/>
            <a:r>
              <a:rPr lang="sl-SI" sz="2400" b="1" dirty="0">
                <a:solidFill>
                  <a:srgbClr val="0070C0"/>
                </a:solidFill>
              </a:rPr>
              <a:t>Večkratna uporaba in ponovno polnjenje</a:t>
            </a:r>
          </a:p>
        </p:txBody>
      </p:sp>
      <p:sp>
        <p:nvSpPr>
          <p:cNvPr id="3" name="PoljeZBesedilom 2">
            <a:extLst>
              <a:ext uri="{FF2B5EF4-FFF2-40B4-BE49-F238E27FC236}">
                <a16:creationId xmlns:a16="http://schemas.microsoft.com/office/drawing/2014/main" id="{9BE6DECA-345C-421C-8295-4531C20CBE27}"/>
              </a:ext>
            </a:extLst>
          </p:cNvPr>
          <p:cNvSpPr txBox="1"/>
          <p:nvPr/>
        </p:nvSpPr>
        <p:spPr>
          <a:xfrm>
            <a:off x="857250" y="1605459"/>
            <a:ext cx="2057400" cy="923330"/>
          </a:xfrm>
          <a:prstGeom prst="rect">
            <a:avLst/>
          </a:prstGeom>
          <a:noFill/>
        </p:spPr>
        <p:txBody>
          <a:bodyPr wrap="square" rtlCol="0">
            <a:spAutoFit/>
          </a:bodyPr>
          <a:lstStyle/>
          <a:p>
            <a:r>
              <a:rPr lang="sl-SI" b="1" dirty="0">
                <a:solidFill>
                  <a:srgbClr val="92D050"/>
                </a:solidFill>
              </a:rPr>
              <a:t>standardizirane oblike embalaže za večkratno uporabo</a:t>
            </a:r>
          </a:p>
        </p:txBody>
      </p:sp>
      <p:sp>
        <p:nvSpPr>
          <p:cNvPr id="5" name="PoljeZBesedilom 4">
            <a:extLst>
              <a:ext uri="{FF2B5EF4-FFF2-40B4-BE49-F238E27FC236}">
                <a16:creationId xmlns:a16="http://schemas.microsoft.com/office/drawing/2014/main" id="{E1C18AEF-4311-4979-BEFF-7157CE6ED8E0}"/>
              </a:ext>
            </a:extLst>
          </p:cNvPr>
          <p:cNvSpPr txBox="1"/>
          <p:nvPr/>
        </p:nvSpPr>
        <p:spPr>
          <a:xfrm>
            <a:off x="5295900" y="1193562"/>
            <a:ext cx="2171700" cy="1477328"/>
          </a:xfrm>
          <a:prstGeom prst="rect">
            <a:avLst/>
          </a:prstGeom>
          <a:noFill/>
        </p:spPr>
        <p:txBody>
          <a:bodyPr wrap="square" rtlCol="0">
            <a:spAutoFit/>
          </a:bodyPr>
          <a:lstStyle/>
          <a:p>
            <a:r>
              <a:rPr lang="sl-SI" b="1" dirty="0">
                <a:solidFill>
                  <a:srgbClr val="92D050"/>
                </a:solidFill>
              </a:rPr>
              <a:t>Minimalne zahteve za sisteme za večkratno  uporabo in ponovno polnjenje</a:t>
            </a:r>
          </a:p>
        </p:txBody>
      </p:sp>
      <p:sp>
        <p:nvSpPr>
          <p:cNvPr id="6" name="PoljeZBesedilom 5">
            <a:extLst>
              <a:ext uri="{FF2B5EF4-FFF2-40B4-BE49-F238E27FC236}">
                <a16:creationId xmlns:a16="http://schemas.microsoft.com/office/drawing/2014/main" id="{79058F02-805B-4CFF-AEEB-E3F960C2F526}"/>
              </a:ext>
            </a:extLst>
          </p:cNvPr>
          <p:cNvSpPr txBox="1"/>
          <p:nvPr/>
        </p:nvSpPr>
        <p:spPr>
          <a:xfrm>
            <a:off x="9572625" y="1148259"/>
            <a:ext cx="2057400" cy="1477328"/>
          </a:xfrm>
          <a:prstGeom prst="rect">
            <a:avLst/>
          </a:prstGeom>
          <a:noFill/>
        </p:spPr>
        <p:txBody>
          <a:bodyPr wrap="square" rtlCol="0">
            <a:spAutoFit/>
          </a:bodyPr>
          <a:lstStyle/>
          <a:p>
            <a:r>
              <a:rPr lang="sl-SI" b="1" dirty="0">
                <a:solidFill>
                  <a:srgbClr val="92D050"/>
                </a:solidFill>
              </a:rPr>
              <a:t>Harmonizacija embalaže za večkratno uporabo in ponovno polnjenje v EU</a:t>
            </a:r>
          </a:p>
        </p:txBody>
      </p:sp>
      <p:sp>
        <p:nvSpPr>
          <p:cNvPr id="11" name="Znak plus 10">
            <a:extLst>
              <a:ext uri="{FF2B5EF4-FFF2-40B4-BE49-F238E27FC236}">
                <a16:creationId xmlns:a16="http://schemas.microsoft.com/office/drawing/2014/main" id="{631336BD-B983-4C7F-99C1-3ACD350EEAAC}"/>
              </a:ext>
            </a:extLst>
          </p:cNvPr>
          <p:cNvSpPr/>
          <p:nvPr/>
        </p:nvSpPr>
        <p:spPr>
          <a:xfrm>
            <a:off x="3438525" y="1448773"/>
            <a:ext cx="1047750" cy="876300"/>
          </a:xfrm>
          <a:prstGeom prst="mathPlu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tx1"/>
              </a:solidFill>
            </a:endParaRPr>
          </a:p>
        </p:txBody>
      </p:sp>
      <p:sp>
        <p:nvSpPr>
          <p:cNvPr id="12" name="Je enako 11">
            <a:extLst>
              <a:ext uri="{FF2B5EF4-FFF2-40B4-BE49-F238E27FC236}">
                <a16:creationId xmlns:a16="http://schemas.microsoft.com/office/drawing/2014/main" id="{F3FDCE11-DD04-4D2D-A7EE-CFEFABC657ED}"/>
              </a:ext>
            </a:extLst>
          </p:cNvPr>
          <p:cNvSpPr/>
          <p:nvPr/>
        </p:nvSpPr>
        <p:spPr>
          <a:xfrm>
            <a:off x="7877175" y="1605459"/>
            <a:ext cx="771525" cy="523220"/>
          </a:xfrm>
          <a:prstGeom prst="mathEqua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tx1"/>
              </a:solidFill>
            </a:endParaRPr>
          </a:p>
        </p:txBody>
      </p:sp>
      <p:sp>
        <p:nvSpPr>
          <p:cNvPr id="14" name="PoljeZBesedilom 13">
            <a:extLst>
              <a:ext uri="{FF2B5EF4-FFF2-40B4-BE49-F238E27FC236}">
                <a16:creationId xmlns:a16="http://schemas.microsoft.com/office/drawing/2014/main" id="{A234E414-7C38-4AA3-AC84-85F67494D9D8}"/>
              </a:ext>
            </a:extLst>
          </p:cNvPr>
          <p:cNvSpPr txBox="1"/>
          <p:nvPr/>
        </p:nvSpPr>
        <p:spPr>
          <a:xfrm>
            <a:off x="571500" y="3405594"/>
            <a:ext cx="2628900" cy="369332"/>
          </a:xfrm>
          <a:prstGeom prst="rect">
            <a:avLst/>
          </a:prstGeom>
          <a:noFill/>
        </p:spPr>
        <p:txBody>
          <a:bodyPr wrap="square">
            <a:spAutoFit/>
          </a:bodyPr>
          <a:lstStyle/>
          <a:p>
            <a:endParaRPr lang="sl-SI" dirty="0"/>
          </a:p>
        </p:txBody>
      </p:sp>
      <p:sp>
        <p:nvSpPr>
          <p:cNvPr id="15" name="PoljeZBesedilom 14">
            <a:extLst>
              <a:ext uri="{FF2B5EF4-FFF2-40B4-BE49-F238E27FC236}">
                <a16:creationId xmlns:a16="http://schemas.microsoft.com/office/drawing/2014/main" id="{34B47FE1-6AAF-4DC7-AA04-322D0E292E88}"/>
              </a:ext>
            </a:extLst>
          </p:cNvPr>
          <p:cNvSpPr txBox="1"/>
          <p:nvPr/>
        </p:nvSpPr>
        <p:spPr>
          <a:xfrm>
            <a:off x="5029200" y="3224709"/>
            <a:ext cx="2628900" cy="2031325"/>
          </a:xfrm>
          <a:prstGeom prst="rect">
            <a:avLst/>
          </a:prstGeom>
          <a:noFill/>
        </p:spPr>
        <p:txBody>
          <a:bodyPr wrap="square">
            <a:spAutoFit/>
          </a:bodyPr>
          <a:lstStyle/>
          <a:p>
            <a:r>
              <a:rPr lang="sl-SI" dirty="0"/>
              <a:t>Obveznosti gospodarskih subjektov glede embalaže za večkratno uporabo določata člena 23 in 24; glede izdelkov za ponovno polnjenje pa 25. člen</a:t>
            </a:r>
          </a:p>
          <a:p>
            <a:endParaRPr lang="sl-SI" dirty="0"/>
          </a:p>
        </p:txBody>
      </p:sp>
      <p:sp>
        <p:nvSpPr>
          <p:cNvPr id="7" name="Označba mesta številke diapozitiva 6">
            <a:extLst>
              <a:ext uri="{FF2B5EF4-FFF2-40B4-BE49-F238E27FC236}">
                <a16:creationId xmlns:a16="http://schemas.microsoft.com/office/drawing/2014/main" id="{830E507D-B8BD-44EA-B1D8-94EE79AA645D}"/>
              </a:ext>
            </a:extLst>
          </p:cNvPr>
          <p:cNvSpPr>
            <a:spLocks noGrp="1"/>
          </p:cNvSpPr>
          <p:nvPr>
            <p:ph type="sldNum" sz="quarter" idx="12"/>
          </p:nvPr>
        </p:nvSpPr>
        <p:spPr/>
        <p:txBody>
          <a:bodyPr/>
          <a:lstStyle/>
          <a:p>
            <a:fld id="{64DED1AA-C12D-4781-AB8C-846FFDC119BA}" type="slidenum">
              <a:rPr lang="sl-SI" smtClean="0"/>
              <a:t>14</a:t>
            </a:fld>
            <a:endParaRPr lang="sl-SI"/>
          </a:p>
        </p:txBody>
      </p:sp>
      <p:sp>
        <p:nvSpPr>
          <p:cNvPr id="13" name="PoljeZBesedilom 12">
            <a:extLst>
              <a:ext uri="{FF2B5EF4-FFF2-40B4-BE49-F238E27FC236}">
                <a16:creationId xmlns:a16="http://schemas.microsoft.com/office/drawing/2014/main" id="{0AC518CE-1125-ED91-242F-9DF6E3268111}"/>
              </a:ext>
            </a:extLst>
          </p:cNvPr>
          <p:cNvSpPr txBox="1"/>
          <p:nvPr/>
        </p:nvSpPr>
        <p:spPr>
          <a:xfrm>
            <a:off x="590550" y="5352415"/>
            <a:ext cx="10791825" cy="1200329"/>
          </a:xfrm>
          <a:prstGeom prst="rect">
            <a:avLst/>
          </a:prstGeom>
          <a:noFill/>
        </p:spPr>
        <p:txBody>
          <a:bodyPr wrap="square">
            <a:spAutoFit/>
          </a:bodyPr>
          <a:lstStyle/>
          <a:p>
            <a:r>
              <a:rPr lang="sl-SI" dirty="0">
                <a:solidFill>
                  <a:srgbClr val="FF0000"/>
                </a:solidFill>
              </a:rPr>
              <a:t>Ponazoritveni primer: </a:t>
            </a:r>
            <a:r>
              <a:rPr lang="sl-SI" dirty="0"/>
              <a:t>kavarna, prehod s SU na MU, ponovna uporaba in polnjenje Cilj: 20 %.</a:t>
            </a:r>
          </a:p>
          <a:p>
            <a:endParaRPr lang="sl-SI" dirty="0"/>
          </a:p>
          <a:p>
            <a:r>
              <a:rPr lang="sl-SI" dirty="0">
                <a:solidFill>
                  <a:srgbClr val="00B050"/>
                </a:solidFill>
              </a:rPr>
              <a:t>Rezultat: Predpostavljeno povprečno število rotacij skodelice za kavo MU 15. Kavarna bi pri stopnji MU 20 % zmanjšala embalažo za 16.5%.</a:t>
            </a:r>
          </a:p>
        </p:txBody>
      </p:sp>
      <p:sp>
        <p:nvSpPr>
          <p:cNvPr id="4" name="PoljeZBesedilom 3">
            <a:extLst>
              <a:ext uri="{FF2B5EF4-FFF2-40B4-BE49-F238E27FC236}">
                <a16:creationId xmlns:a16="http://schemas.microsoft.com/office/drawing/2014/main" id="{2051E1C7-2407-811E-9F38-8899AF02F8EB}"/>
              </a:ext>
            </a:extLst>
          </p:cNvPr>
          <p:cNvSpPr txBox="1"/>
          <p:nvPr/>
        </p:nvSpPr>
        <p:spPr>
          <a:xfrm>
            <a:off x="561975" y="3503731"/>
            <a:ext cx="2628900" cy="1200329"/>
          </a:xfrm>
          <a:prstGeom prst="rect">
            <a:avLst/>
          </a:prstGeom>
          <a:noFill/>
        </p:spPr>
        <p:txBody>
          <a:bodyPr wrap="square">
            <a:spAutoFit/>
          </a:bodyPr>
          <a:lstStyle/>
          <a:p>
            <a:r>
              <a:rPr lang="sl-SI" dirty="0"/>
              <a:t>Pogoje za dajanje embalaže za večkratno uporabo na trg določa 10. člen</a:t>
            </a:r>
          </a:p>
        </p:txBody>
      </p:sp>
    </p:spTree>
    <p:extLst>
      <p:ext uri="{BB962C8B-B14F-4D97-AF65-F5344CB8AC3E}">
        <p14:creationId xmlns:p14="http://schemas.microsoft.com/office/powerpoint/2010/main" val="1192113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3E96718E-0698-46BF-A7CA-8F30AE0C2717}"/>
              </a:ext>
            </a:extLst>
          </p:cNvPr>
          <p:cNvSpPr txBox="1"/>
          <p:nvPr/>
        </p:nvSpPr>
        <p:spPr>
          <a:xfrm>
            <a:off x="2028825" y="207323"/>
            <a:ext cx="8934450" cy="461665"/>
          </a:xfrm>
          <a:prstGeom prst="rect">
            <a:avLst/>
          </a:prstGeom>
          <a:noFill/>
        </p:spPr>
        <p:txBody>
          <a:bodyPr wrap="square" rtlCol="0">
            <a:spAutoFit/>
          </a:bodyPr>
          <a:lstStyle/>
          <a:p>
            <a:pPr algn="ctr"/>
            <a:r>
              <a:rPr lang="sl-SI" sz="2400" b="1" dirty="0">
                <a:solidFill>
                  <a:srgbClr val="0070C0"/>
                </a:solidFill>
              </a:rPr>
              <a:t>Cilji za ponovno uporabo in ponovno polnjenje</a:t>
            </a:r>
          </a:p>
        </p:txBody>
      </p:sp>
      <p:sp>
        <p:nvSpPr>
          <p:cNvPr id="5" name="Označba mesta številke diapozitiva 4">
            <a:extLst>
              <a:ext uri="{FF2B5EF4-FFF2-40B4-BE49-F238E27FC236}">
                <a16:creationId xmlns:a16="http://schemas.microsoft.com/office/drawing/2014/main" id="{3DB4535B-4723-48F4-9566-A1CB8C6EC91C}"/>
              </a:ext>
            </a:extLst>
          </p:cNvPr>
          <p:cNvSpPr>
            <a:spLocks noGrp="1"/>
          </p:cNvSpPr>
          <p:nvPr>
            <p:ph type="sldNum" sz="quarter" idx="12"/>
          </p:nvPr>
        </p:nvSpPr>
        <p:spPr/>
        <p:txBody>
          <a:bodyPr/>
          <a:lstStyle/>
          <a:p>
            <a:fld id="{64DED1AA-C12D-4781-AB8C-846FFDC119BA}" type="slidenum">
              <a:rPr lang="sl-SI" smtClean="0"/>
              <a:t>15</a:t>
            </a:fld>
            <a:endParaRPr lang="sl-SI"/>
          </a:p>
        </p:txBody>
      </p:sp>
      <p:sp>
        <p:nvSpPr>
          <p:cNvPr id="4" name="PoljeZBesedilom 3">
            <a:extLst>
              <a:ext uri="{FF2B5EF4-FFF2-40B4-BE49-F238E27FC236}">
                <a16:creationId xmlns:a16="http://schemas.microsoft.com/office/drawing/2014/main" id="{12B387BD-5835-4B82-B6F9-F719FF665A8D}"/>
              </a:ext>
            </a:extLst>
          </p:cNvPr>
          <p:cNvSpPr txBox="1"/>
          <p:nvPr/>
        </p:nvSpPr>
        <p:spPr>
          <a:xfrm>
            <a:off x="514350" y="1076325"/>
            <a:ext cx="10572750" cy="4708981"/>
          </a:xfrm>
          <a:prstGeom prst="rect">
            <a:avLst/>
          </a:prstGeom>
          <a:noFill/>
        </p:spPr>
        <p:txBody>
          <a:bodyPr wrap="square" rtlCol="0">
            <a:spAutoFit/>
          </a:bodyPr>
          <a:lstStyle/>
          <a:p>
            <a:r>
              <a:rPr lang="sl-SI" sz="2000" dirty="0">
                <a:latin typeface="Arial" panose="020B0604020202020204" pitchFamily="34" charset="0"/>
                <a:cs typeface="Arial" panose="020B0604020202020204" pitchFamily="34" charset="0"/>
              </a:rPr>
              <a:t>Transportna embalaža, ki jo gospodarski subjekt uporablja med različnimi lokacijami, primerna za večkratno uporabo ... </a:t>
            </a:r>
          </a:p>
          <a:p>
            <a:pPr marL="285750" indent="-285750">
              <a:buFontTx/>
              <a:buChar char="-"/>
            </a:pPr>
            <a:r>
              <a:rPr lang="sl-SI" sz="2000" dirty="0">
                <a:latin typeface="Arial" panose="020B0604020202020204" pitchFamily="34" charset="0"/>
                <a:cs typeface="Arial" panose="020B0604020202020204" pitchFamily="34" charset="0"/>
              </a:rPr>
              <a:t>B2B Transportna embalaža znotraj iste države članice  primerna za večkratno uporabo.</a:t>
            </a:r>
          </a:p>
          <a:p>
            <a:endParaRPr lang="sl-SI" sz="2000" dirty="0">
              <a:latin typeface="Arial" panose="020B0604020202020204" pitchFamily="34" charset="0"/>
              <a:cs typeface="Arial" panose="020B0604020202020204" pitchFamily="34" charset="0"/>
            </a:endParaRPr>
          </a:p>
          <a:p>
            <a:r>
              <a:rPr lang="sl-SI" sz="2000" b="1" dirty="0">
                <a:latin typeface="Arial" panose="020B0604020202020204" pitchFamily="34" charset="0"/>
                <a:cs typeface="Arial" panose="020B0604020202020204" pitchFamily="34" charset="0"/>
              </a:rPr>
              <a:t>Splošna izjema za:</a:t>
            </a:r>
          </a:p>
          <a:p>
            <a:pPr marL="285750" indent="-285750">
              <a:buFontTx/>
              <a:buChar char="-"/>
            </a:pPr>
            <a:r>
              <a:rPr lang="sl-SI" sz="2000" dirty="0" err="1">
                <a:latin typeface="Arial" panose="020B0604020202020204" pitchFamily="34" charset="0"/>
                <a:cs typeface="Arial" panose="020B0604020202020204" pitchFamily="34" charset="0"/>
              </a:rPr>
              <a:t>Mikropodjetja</a:t>
            </a:r>
            <a:endParaRPr lang="sl-SI" sz="2000" dirty="0">
              <a:latin typeface="Arial" panose="020B0604020202020204" pitchFamily="34" charset="0"/>
              <a:cs typeface="Arial" panose="020B0604020202020204" pitchFamily="34" charset="0"/>
            </a:endParaRPr>
          </a:p>
          <a:p>
            <a:pPr marL="285750" indent="-285750">
              <a:buFontTx/>
              <a:buChar char="-"/>
            </a:pPr>
            <a:r>
              <a:rPr lang="sl-SI" sz="2000" dirty="0">
                <a:latin typeface="Arial" panose="020B0604020202020204" pitchFamily="34" charset="0"/>
                <a:cs typeface="Arial" panose="020B0604020202020204" pitchFamily="34" charset="0"/>
              </a:rPr>
              <a:t>Gospodarske subjekte, ki dajejo na trg manj kot 1000 kg embalaže,</a:t>
            </a:r>
          </a:p>
          <a:p>
            <a:pPr marL="285750" indent="-285750">
              <a:buFontTx/>
              <a:buChar char="-"/>
            </a:pPr>
            <a:r>
              <a:rPr lang="sl-SI" sz="2000" dirty="0">
                <a:latin typeface="Arial" panose="020B0604020202020204" pitchFamily="34" charset="0"/>
                <a:cs typeface="Arial" panose="020B0604020202020204" pitchFamily="34" charset="0"/>
              </a:rPr>
              <a:t>za gospodarske subjekte s prodajno površino, manjšo od 100 m2 (ta izjema velja samo za pijače in živilske cilje)</a:t>
            </a:r>
          </a:p>
          <a:p>
            <a:pPr marL="285750" indent="-285750">
              <a:buFontTx/>
              <a:buChar char="-"/>
            </a:pPr>
            <a:endParaRPr lang="sl-SI" sz="2000" dirty="0">
              <a:latin typeface="Arial" panose="020B0604020202020204" pitchFamily="34" charset="0"/>
              <a:cs typeface="Arial" panose="020B0604020202020204" pitchFamily="34" charset="0"/>
            </a:endParaRPr>
          </a:p>
          <a:p>
            <a:r>
              <a:rPr lang="sl-SI" sz="2000" b="1" dirty="0">
                <a:latin typeface="Arial" panose="020B0604020202020204" pitchFamily="34" charset="0"/>
                <a:cs typeface="Arial" panose="020B0604020202020204" pitchFamily="34" charset="0"/>
              </a:rPr>
              <a:t>Pooblastilo Komisiji za sprejemanje delegiranih aktov za vzpostavitev:</a:t>
            </a:r>
          </a:p>
          <a:p>
            <a:pPr marL="285750" indent="-285750">
              <a:buFontTx/>
              <a:buChar char="-"/>
            </a:pPr>
            <a:r>
              <a:rPr lang="sl-SI" sz="2000" dirty="0">
                <a:latin typeface="Arial" panose="020B0604020202020204" pitchFamily="34" charset="0"/>
                <a:cs typeface="Arial" panose="020B0604020202020204" pitchFamily="34" charset="0"/>
              </a:rPr>
              <a:t>ciljev za druge proizvode</a:t>
            </a:r>
          </a:p>
          <a:p>
            <a:pPr marL="285750" indent="-285750">
              <a:buFontTx/>
              <a:buChar char="-"/>
            </a:pPr>
            <a:r>
              <a:rPr lang="sl-SI" sz="2000" dirty="0">
                <a:latin typeface="Arial" panose="020B0604020202020204" pitchFamily="34" charset="0"/>
                <a:cs typeface="Arial" panose="020B0604020202020204" pitchFamily="34" charset="0"/>
              </a:rPr>
              <a:t>izjem za druge EO</a:t>
            </a:r>
          </a:p>
          <a:p>
            <a:pPr marL="285750" indent="-285750">
              <a:buFontTx/>
              <a:buChar char="-"/>
            </a:pPr>
            <a:r>
              <a:rPr lang="sl-SI" sz="2000" dirty="0">
                <a:latin typeface="Arial" panose="020B0604020202020204" pitchFamily="34" charset="0"/>
                <a:cs typeface="Arial" panose="020B0604020202020204" pitchFamily="34" charset="0"/>
              </a:rPr>
              <a:t>izjeme za posebne oblike embalaže, ki jih zajemajo cilji</a:t>
            </a:r>
          </a:p>
          <a:p>
            <a:endParaRPr lang="sl-SI"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4009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3E96718E-0698-46BF-A7CA-8F30AE0C2717}"/>
              </a:ext>
            </a:extLst>
          </p:cNvPr>
          <p:cNvSpPr txBox="1"/>
          <p:nvPr/>
        </p:nvSpPr>
        <p:spPr>
          <a:xfrm>
            <a:off x="543875" y="183098"/>
            <a:ext cx="12192000" cy="830997"/>
          </a:xfrm>
          <a:prstGeom prst="rect">
            <a:avLst/>
          </a:prstGeom>
          <a:noFill/>
        </p:spPr>
        <p:txBody>
          <a:bodyPr wrap="square" rtlCol="0">
            <a:spAutoFit/>
          </a:bodyPr>
          <a:lstStyle/>
          <a:p>
            <a:r>
              <a:rPr lang="sl-SI" sz="2400" b="1" dirty="0">
                <a:solidFill>
                  <a:srgbClr val="0070C0"/>
                </a:solidFill>
              </a:rPr>
              <a:t>Cilji gospodarskih subjektov za ponovno uporabo in ponovno polnjenje</a:t>
            </a:r>
          </a:p>
          <a:p>
            <a:endParaRPr lang="sl-SI" sz="2400" b="1" dirty="0">
              <a:solidFill>
                <a:srgbClr val="0070C0"/>
              </a:solidFill>
            </a:endParaRPr>
          </a:p>
        </p:txBody>
      </p:sp>
      <p:pic>
        <p:nvPicPr>
          <p:cNvPr id="3" name="Slika 2">
            <a:extLst>
              <a:ext uri="{FF2B5EF4-FFF2-40B4-BE49-F238E27FC236}">
                <a16:creationId xmlns:a16="http://schemas.microsoft.com/office/drawing/2014/main" id="{E4931CEC-9455-47DA-BE41-D6F90B7A1E12}"/>
              </a:ext>
            </a:extLst>
          </p:cNvPr>
          <p:cNvPicPr>
            <a:picLocks noChangeAspect="1"/>
          </p:cNvPicPr>
          <p:nvPr/>
        </p:nvPicPr>
        <p:blipFill>
          <a:blip r:embed="rId2"/>
          <a:stretch>
            <a:fillRect/>
          </a:stretch>
        </p:blipFill>
        <p:spPr>
          <a:xfrm>
            <a:off x="347175" y="710987"/>
            <a:ext cx="11006625" cy="6076712"/>
          </a:xfrm>
          <a:prstGeom prst="rect">
            <a:avLst/>
          </a:prstGeom>
        </p:spPr>
      </p:pic>
      <p:sp>
        <p:nvSpPr>
          <p:cNvPr id="5" name="Označba mesta številke diapozitiva 4">
            <a:extLst>
              <a:ext uri="{FF2B5EF4-FFF2-40B4-BE49-F238E27FC236}">
                <a16:creationId xmlns:a16="http://schemas.microsoft.com/office/drawing/2014/main" id="{3DB4535B-4723-48F4-9566-A1CB8C6EC91C}"/>
              </a:ext>
            </a:extLst>
          </p:cNvPr>
          <p:cNvSpPr>
            <a:spLocks noGrp="1"/>
          </p:cNvSpPr>
          <p:nvPr>
            <p:ph type="sldNum" sz="quarter" idx="12"/>
          </p:nvPr>
        </p:nvSpPr>
        <p:spPr/>
        <p:txBody>
          <a:bodyPr/>
          <a:lstStyle/>
          <a:p>
            <a:fld id="{64DED1AA-C12D-4781-AB8C-846FFDC119BA}" type="slidenum">
              <a:rPr lang="sl-SI" smtClean="0"/>
              <a:t>16</a:t>
            </a:fld>
            <a:endParaRPr lang="sl-SI"/>
          </a:p>
        </p:txBody>
      </p:sp>
    </p:spTree>
    <p:extLst>
      <p:ext uri="{BB962C8B-B14F-4D97-AF65-F5344CB8AC3E}">
        <p14:creationId xmlns:p14="http://schemas.microsoft.com/office/powerpoint/2010/main" val="722616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lipsa 21">
            <a:extLst>
              <a:ext uri="{FF2B5EF4-FFF2-40B4-BE49-F238E27FC236}">
                <a16:creationId xmlns:a16="http://schemas.microsoft.com/office/drawing/2014/main" id="{3462C03E-3680-4775-BDF5-F86320F126B0}"/>
              </a:ext>
            </a:extLst>
          </p:cNvPr>
          <p:cNvSpPr/>
          <p:nvPr/>
        </p:nvSpPr>
        <p:spPr>
          <a:xfrm>
            <a:off x="7196586" y="673480"/>
            <a:ext cx="3046335" cy="132404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 name="Označba mesta vsebine 2">
            <a:extLst>
              <a:ext uri="{FF2B5EF4-FFF2-40B4-BE49-F238E27FC236}">
                <a16:creationId xmlns:a16="http://schemas.microsoft.com/office/drawing/2014/main" id="{DCC10081-3C55-47F2-A5F0-C58030892C0A}"/>
              </a:ext>
            </a:extLst>
          </p:cNvPr>
          <p:cNvSpPr>
            <a:spLocks noGrp="1"/>
          </p:cNvSpPr>
          <p:nvPr>
            <p:ph idx="1"/>
          </p:nvPr>
        </p:nvSpPr>
        <p:spPr>
          <a:xfrm>
            <a:off x="139770" y="463216"/>
            <a:ext cx="3979800" cy="5893134"/>
          </a:xfrm>
        </p:spPr>
        <p:txBody>
          <a:bodyPr>
            <a:noAutofit/>
          </a:bodyPr>
          <a:lstStyle/>
          <a:p>
            <a:pPr marL="0" indent="0">
              <a:buNone/>
            </a:pPr>
            <a:r>
              <a:rPr lang="sl-SI" sz="1600" b="1" dirty="0">
                <a:latin typeface="Arial" panose="020B0604020202020204" pitchFamily="34" charset="0"/>
                <a:cs typeface="Arial" panose="020B0604020202020204" pitchFamily="34" charset="0"/>
              </a:rPr>
              <a:t>Zahteve za embalažo zagotovi GS</a:t>
            </a:r>
          </a:p>
          <a:p>
            <a:pPr marL="0" indent="0">
              <a:buNone/>
            </a:pPr>
            <a:r>
              <a:rPr lang="sl-SI" sz="1600" b="1" dirty="0">
                <a:solidFill>
                  <a:srgbClr val="FF0000"/>
                </a:solidFill>
                <a:latin typeface="Arial" panose="020B0604020202020204" pitchFamily="34" charset="0"/>
                <a:cs typeface="Arial" panose="020B0604020202020204" pitchFamily="34" charset="0"/>
              </a:rPr>
              <a:t>Snovi v embalaži</a:t>
            </a:r>
          </a:p>
          <a:p>
            <a:pPr marL="0" indent="0">
              <a:buNone/>
            </a:pPr>
            <a:r>
              <a:rPr lang="sl-SI" sz="1600" b="1" dirty="0" err="1">
                <a:solidFill>
                  <a:srgbClr val="FF0000"/>
                </a:solidFill>
                <a:latin typeface="Arial" panose="020B0604020202020204" pitchFamily="34" charset="0"/>
                <a:cs typeface="Arial" panose="020B0604020202020204" pitchFamily="34" charset="0"/>
              </a:rPr>
              <a:t>Reciklabilnost</a:t>
            </a:r>
            <a:endParaRPr lang="sl-SI" sz="1600" b="1" dirty="0">
              <a:solidFill>
                <a:srgbClr val="FF0000"/>
              </a:solidFill>
              <a:latin typeface="Arial" panose="020B0604020202020204" pitchFamily="34" charset="0"/>
              <a:cs typeface="Arial" panose="020B0604020202020204" pitchFamily="34" charset="0"/>
            </a:endParaRPr>
          </a:p>
          <a:p>
            <a:pPr marL="0" indent="0">
              <a:buNone/>
            </a:pPr>
            <a:r>
              <a:rPr lang="sl-SI" sz="1600" b="1" dirty="0">
                <a:solidFill>
                  <a:srgbClr val="FF0000"/>
                </a:solidFill>
                <a:latin typeface="Arial" panose="020B0604020202020204" pitchFamily="34" charset="0"/>
                <a:cs typeface="Arial" panose="020B0604020202020204" pitchFamily="34" charset="0"/>
              </a:rPr>
              <a:t>Vsebnost reciklata</a:t>
            </a:r>
          </a:p>
          <a:p>
            <a:pPr marL="0" indent="0">
              <a:buNone/>
            </a:pPr>
            <a:r>
              <a:rPr lang="sl-SI" sz="1600" b="1" dirty="0" err="1">
                <a:solidFill>
                  <a:srgbClr val="FF0000"/>
                </a:solidFill>
                <a:latin typeface="Arial" panose="020B0604020202020204" pitchFamily="34" charset="0"/>
                <a:cs typeface="Arial" panose="020B0604020202020204" pitchFamily="34" charset="0"/>
              </a:rPr>
              <a:t>Kompostabilnost</a:t>
            </a:r>
            <a:endParaRPr lang="sl-SI" sz="1600" b="1" dirty="0">
              <a:solidFill>
                <a:srgbClr val="FF0000"/>
              </a:solidFill>
              <a:latin typeface="Arial" panose="020B0604020202020204" pitchFamily="34" charset="0"/>
              <a:cs typeface="Arial" panose="020B0604020202020204" pitchFamily="34" charset="0"/>
            </a:endParaRPr>
          </a:p>
          <a:p>
            <a:pPr marL="0" indent="0">
              <a:buNone/>
            </a:pPr>
            <a:r>
              <a:rPr lang="sl-SI" sz="1600" b="1" dirty="0">
                <a:solidFill>
                  <a:srgbClr val="FF0000"/>
                </a:solidFill>
                <a:latin typeface="Arial" panose="020B0604020202020204" pitchFamily="34" charset="0"/>
                <a:cs typeface="Arial" panose="020B0604020202020204" pitchFamily="34" charset="0"/>
              </a:rPr>
              <a:t>Zmanjšanje količine embalaže</a:t>
            </a:r>
          </a:p>
          <a:p>
            <a:pPr marL="0" indent="0">
              <a:buNone/>
            </a:pPr>
            <a:r>
              <a:rPr lang="sl-SI" sz="1600" b="1" dirty="0">
                <a:solidFill>
                  <a:srgbClr val="FF0000"/>
                </a:solidFill>
                <a:latin typeface="Arial" panose="020B0604020202020204" pitchFamily="34" charset="0"/>
                <a:cs typeface="Arial" panose="020B0604020202020204" pitchFamily="34" charset="0"/>
              </a:rPr>
              <a:t>Embalaža za večkratno uporabo</a:t>
            </a:r>
          </a:p>
          <a:p>
            <a:pPr marL="0" indent="0">
              <a:buNone/>
            </a:pPr>
            <a:r>
              <a:rPr lang="sl-SI" sz="1600" b="1" dirty="0">
                <a:solidFill>
                  <a:srgbClr val="00B050"/>
                </a:solidFill>
                <a:latin typeface="Arial" panose="020B0604020202020204" pitchFamily="34" charset="0"/>
                <a:cs typeface="Arial" panose="020B0604020202020204" pitchFamily="34" charset="0"/>
              </a:rPr>
              <a:t>Označevanje embalaže</a:t>
            </a:r>
          </a:p>
          <a:p>
            <a:pPr marL="0" indent="0">
              <a:buNone/>
            </a:pPr>
            <a:r>
              <a:rPr lang="sl-SI" sz="1600" b="1" dirty="0">
                <a:solidFill>
                  <a:srgbClr val="FFC000"/>
                </a:solidFill>
                <a:latin typeface="Arial" panose="020B0604020202020204" pitchFamily="34" charset="0"/>
                <a:cs typeface="Arial" panose="020B0604020202020204" pitchFamily="34" charset="0"/>
              </a:rPr>
              <a:t>Delovanje sistemov za večkratno uporabo in vključenost vanj</a:t>
            </a:r>
          </a:p>
          <a:p>
            <a:pPr marL="0" indent="0">
              <a:buNone/>
            </a:pPr>
            <a:r>
              <a:rPr lang="sl-SI" sz="1600" i="1" dirty="0">
                <a:solidFill>
                  <a:srgbClr val="0070C0"/>
                </a:solidFill>
                <a:latin typeface="Arial" panose="020B0604020202020204" pitchFamily="34" charset="0"/>
                <a:cs typeface="Arial" panose="020B0604020202020204" pitchFamily="34" charset="0"/>
              </a:rPr>
              <a:t>QR koda, nosilec podatkov, dokumentacija</a:t>
            </a:r>
          </a:p>
          <a:p>
            <a:pPr marL="0" indent="0">
              <a:buNone/>
            </a:pPr>
            <a:r>
              <a:rPr lang="sl-SI" sz="1600" i="1" dirty="0">
                <a:solidFill>
                  <a:srgbClr val="0070C0"/>
                </a:solidFill>
                <a:latin typeface="Arial" panose="020B0604020202020204" pitchFamily="34" charset="0"/>
                <a:cs typeface="Arial" panose="020B0604020202020204" pitchFamily="34" charset="0"/>
              </a:rPr>
              <a:t>Osnovni podatki embalaže in proizvajalca</a:t>
            </a:r>
          </a:p>
          <a:p>
            <a:pPr marL="0" indent="0">
              <a:buNone/>
            </a:pPr>
            <a:r>
              <a:rPr lang="sl-SI" sz="1600" i="1" dirty="0">
                <a:solidFill>
                  <a:srgbClr val="0070C0"/>
                </a:solidFill>
                <a:latin typeface="Arial" panose="020B0604020202020204" pitchFamily="34" charset="0"/>
                <a:cs typeface="Arial" panose="020B0604020202020204" pitchFamily="34" charset="0"/>
              </a:rPr>
              <a:t>Zahteve za obliko embalaže in prekomerne količine embalaže, zmanjšan prazen prostor</a:t>
            </a:r>
          </a:p>
          <a:p>
            <a:pPr marL="0" indent="0">
              <a:buNone/>
            </a:pPr>
            <a:r>
              <a:rPr lang="sl-SI" sz="1600" i="1" dirty="0">
                <a:latin typeface="Arial" panose="020B0604020202020204" pitchFamily="34" charset="0"/>
                <a:cs typeface="Arial" panose="020B0604020202020204" pitchFamily="34" charset="0"/>
              </a:rPr>
              <a:t>Informacije o ponovnem polnjenju in točke</a:t>
            </a:r>
          </a:p>
          <a:p>
            <a:pPr marL="0" indent="0">
              <a:buNone/>
            </a:pPr>
            <a:r>
              <a:rPr lang="sl-SI" sz="1600" i="1" dirty="0">
                <a:latin typeface="Arial" panose="020B0604020202020204" pitchFamily="34" charset="0"/>
                <a:cs typeface="Arial" panose="020B0604020202020204" pitchFamily="34" charset="0"/>
              </a:rPr>
              <a:t>Izpolnjevanje ciljev ponovne uporabe in polnjenja niso doseženi</a:t>
            </a:r>
          </a:p>
          <a:p>
            <a:pPr marL="0" indent="0">
              <a:buNone/>
            </a:pPr>
            <a:r>
              <a:rPr lang="sl-SI" sz="1600" i="1" dirty="0">
                <a:latin typeface="Arial" panose="020B0604020202020204" pitchFamily="34" charset="0"/>
                <a:cs typeface="Arial" panose="020B0604020202020204" pitchFamily="34" charset="0"/>
              </a:rPr>
              <a:t>Oznaka embalaže in zabojnika</a:t>
            </a:r>
          </a:p>
          <a:p>
            <a:pPr marL="0" indent="0">
              <a:buNone/>
            </a:pPr>
            <a:endParaRPr lang="sl-SI" sz="1600" b="1" dirty="0">
              <a:latin typeface="Arial" panose="020B0604020202020204" pitchFamily="34" charset="0"/>
              <a:cs typeface="Arial" panose="020B0604020202020204" pitchFamily="34" charset="0"/>
            </a:endParaRPr>
          </a:p>
        </p:txBody>
      </p:sp>
      <p:sp>
        <p:nvSpPr>
          <p:cNvPr id="4" name="Označba mesta noge 3">
            <a:extLst>
              <a:ext uri="{FF2B5EF4-FFF2-40B4-BE49-F238E27FC236}">
                <a16:creationId xmlns:a16="http://schemas.microsoft.com/office/drawing/2014/main" id="{F4A92EF3-39AC-4CBC-BA8D-246F7C1080CA}"/>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BB40A24D-C4B2-4E8F-BD9C-D273C2016BE7}"/>
              </a:ext>
            </a:extLst>
          </p:cNvPr>
          <p:cNvSpPr>
            <a:spLocks noGrp="1"/>
          </p:cNvSpPr>
          <p:nvPr>
            <p:ph type="sldNum" sz="quarter" idx="12"/>
          </p:nvPr>
        </p:nvSpPr>
        <p:spPr/>
        <p:txBody>
          <a:bodyPr/>
          <a:lstStyle/>
          <a:p>
            <a:fld id="{FFB9ED9B-78EC-47B9-BF1B-7201D387A3E9}" type="slidenum">
              <a:rPr lang="sl-SI" smtClean="0"/>
              <a:t>17</a:t>
            </a:fld>
            <a:endParaRPr lang="sl-SI"/>
          </a:p>
        </p:txBody>
      </p:sp>
      <p:sp>
        <p:nvSpPr>
          <p:cNvPr id="14" name="PoljeZBesedilom 13">
            <a:extLst>
              <a:ext uri="{FF2B5EF4-FFF2-40B4-BE49-F238E27FC236}">
                <a16:creationId xmlns:a16="http://schemas.microsoft.com/office/drawing/2014/main" id="{C7F96E6A-D59C-4CF6-8C68-EF8980A91CD1}"/>
              </a:ext>
            </a:extLst>
          </p:cNvPr>
          <p:cNvSpPr txBox="1"/>
          <p:nvPr/>
        </p:nvSpPr>
        <p:spPr>
          <a:xfrm>
            <a:off x="4190853" y="1587193"/>
            <a:ext cx="2753738" cy="1200329"/>
          </a:xfrm>
          <a:prstGeom prst="rect">
            <a:avLst/>
          </a:prstGeom>
          <a:noFill/>
        </p:spPr>
        <p:txBody>
          <a:bodyPr wrap="square" rtlCol="0">
            <a:spAutoFit/>
          </a:bodyPr>
          <a:lstStyle/>
          <a:p>
            <a:r>
              <a:rPr lang="sl-SI" b="1" dirty="0">
                <a:latin typeface="Arial" panose="020B0604020202020204" pitchFamily="34" charset="0"/>
                <a:cs typeface="Arial" panose="020B0604020202020204" pitchFamily="34" charset="0"/>
              </a:rPr>
              <a:t>harmoniziran standard</a:t>
            </a:r>
          </a:p>
          <a:p>
            <a:endParaRPr lang="sl-SI" b="1" dirty="0">
              <a:latin typeface="Arial" panose="020B0604020202020204" pitchFamily="34" charset="0"/>
              <a:cs typeface="Arial" panose="020B0604020202020204" pitchFamily="34" charset="0"/>
            </a:endParaRPr>
          </a:p>
          <a:p>
            <a:r>
              <a:rPr lang="sl-SI" b="1" dirty="0">
                <a:latin typeface="Arial" panose="020B0604020202020204" pitchFamily="34" charset="0"/>
                <a:cs typeface="Arial" panose="020B0604020202020204" pitchFamily="34" charset="0"/>
              </a:rPr>
              <a:t>skupna tehnična specifikacija</a:t>
            </a:r>
          </a:p>
        </p:txBody>
      </p:sp>
      <p:cxnSp>
        <p:nvCxnSpPr>
          <p:cNvPr id="17" name="Raven povezovalnik 16">
            <a:extLst>
              <a:ext uri="{FF2B5EF4-FFF2-40B4-BE49-F238E27FC236}">
                <a16:creationId xmlns:a16="http://schemas.microsoft.com/office/drawing/2014/main" id="{67F929BF-4683-4165-B0AD-B8570943F8A6}"/>
              </a:ext>
            </a:extLst>
          </p:cNvPr>
          <p:cNvCxnSpPr>
            <a:cxnSpLocks/>
          </p:cNvCxnSpPr>
          <p:nvPr/>
        </p:nvCxnSpPr>
        <p:spPr>
          <a:xfrm>
            <a:off x="7318255" y="1835993"/>
            <a:ext cx="336785" cy="5173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Raven povezovalnik 17">
            <a:extLst>
              <a:ext uri="{FF2B5EF4-FFF2-40B4-BE49-F238E27FC236}">
                <a16:creationId xmlns:a16="http://schemas.microsoft.com/office/drawing/2014/main" id="{DF252A48-16E5-49C2-B186-C806C8E03E0B}"/>
              </a:ext>
            </a:extLst>
          </p:cNvPr>
          <p:cNvCxnSpPr>
            <a:cxnSpLocks/>
          </p:cNvCxnSpPr>
          <p:nvPr/>
        </p:nvCxnSpPr>
        <p:spPr>
          <a:xfrm flipV="1">
            <a:off x="7079789" y="2615851"/>
            <a:ext cx="612544" cy="476835"/>
          </a:xfrm>
          <a:prstGeom prst="line">
            <a:avLst/>
          </a:prstGeom>
        </p:spPr>
        <p:style>
          <a:lnRef idx="1">
            <a:schemeClr val="accent1"/>
          </a:lnRef>
          <a:fillRef idx="0">
            <a:schemeClr val="accent1"/>
          </a:fillRef>
          <a:effectRef idx="0">
            <a:schemeClr val="accent1"/>
          </a:effectRef>
          <a:fontRef idx="minor">
            <a:schemeClr val="tx1"/>
          </a:fontRef>
        </p:style>
      </p:cxnSp>
      <p:sp>
        <p:nvSpPr>
          <p:cNvPr id="2" name="PoljeZBesedilom 1">
            <a:extLst>
              <a:ext uri="{FF2B5EF4-FFF2-40B4-BE49-F238E27FC236}">
                <a16:creationId xmlns:a16="http://schemas.microsoft.com/office/drawing/2014/main" id="{822FFE13-0382-483C-AF01-55FBEFE663F9}"/>
              </a:ext>
            </a:extLst>
          </p:cNvPr>
          <p:cNvSpPr txBox="1"/>
          <p:nvPr/>
        </p:nvSpPr>
        <p:spPr>
          <a:xfrm>
            <a:off x="7661736" y="2122265"/>
            <a:ext cx="1905000" cy="1754326"/>
          </a:xfrm>
          <a:prstGeom prst="rect">
            <a:avLst/>
          </a:prstGeom>
          <a:noFill/>
          <a:ln w="38100">
            <a:solidFill>
              <a:srgbClr val="FF0000"/>
            </a:solidFill>
          </a:ln>
        </p:spPr>
        <p:txBody>
          <a:bodyPr wrap="square" rtlCol="0">
            <a:spAutoFit/>
          </a:bodyPr>
          <a:lstStyle/>
          <a:p>
            <a:r>
              <a:rPr lang="sl-SI" b="1" dirty="0"/>
              <a:t>Postopek preverjanja skladnosti Priloga VII in izjava o skladnosti Priloga VIII</a:t>
            </a:r>
          </a:p>
        </p:txBody>
      </p:sp>
      <p:sp>
        <p:nvSpPr>
          <p:cNvPr id="11" name="PoljeZBesedilom 10">
            <a:extLst>
              <a:ext uri="{FF2B5EF4-FFF2-40B4-BE49-F238E27FC236}">
                <a16:creationId xmlns:a16="http://schemas.microsoft.com/office/drawing/2014/main" id="{8F5DEE1B-C7A0-442F-B164-7373C6B440DE}"/>
              </a:ext>
            </a:extLst>
          </p:cNvPr>
          <p:cNvSpPr txBox="1"/>
          <p:nvPr/>
        </p:nvSpPr>
        <p:spPr>
          <a:xfrm>
            <a:off x="7669762" y="718683"/>
            <a:ext cx="2403118" cy="1200329"/>
          </a:xfrm>
          <a:prstGeom prst="rect">
            <a:avLst/>
          </a:prstGeom>
          <a:noFill/>
        </p:spPr>
        <p:txBody>
          <a:bodyPr wrap="square" rtlCol="0">
            <a:spAutoFit/>
          </a:bodyPr>
          <a:lstStyle/>
          <a:p>
            <a:r>
              <a:rPr lang="sl-SI" b="1" dirty="0"/>
              <a:t>Izdelovalec embalaže (v primeru blagovne znamke uvoznik ali distributer)</a:t>
            </a:r>
          </a:p>
        </p:txBody>
      </p:sp>
      <p:sp>
        <p:nvSpPr>
          <p:cNvPr id="12" name="PoljeZBesedilom 11">
            <a:extLst>
              <a:ext uri="{FF2B5EF4-FFF2-40B4-BE49-F238E27FC236}">
                <a16:creationId xmlns:a16="http://schemas.microsoft.com/office/drawing/2014/main" id="{F81BB884-370B-41CE-BCFB-231E154905F9}"/>
              </a:ext>
            </a:extLst>
          </p:cNvPr>
          <p:cNvSpPr txBox="1"/>
          <p:nvPr/>
        </p:nvSpPr>
        <p:spPr>
          <a:xfrm>
            <a:off x="9744072" y="1804918"/>
            <a:ext cx="2419350" cy="2308324"/>
          </a:xfrm>
          <a:prstGeom prst="rect">
            <a:avLst/>
          </a:prstGeom>
          <a:noFill/>
          <a:ln w="38100">
            <a:solidFill>
              <a:srgbClr val="7030A0"/>
            </a:solidFill>
          </a:ln>
        </p:spPr>
        <p:txBody>
          <a:bodyPr wrap="square" rtlCol="0">
            <a:spAutoFit/>
          </a:bodyPr>
          <a:lstStyle/>
          <a:p>
            <a:pPr algn="just"/>
            <a:r>
              <a:rPr lang="sl-SI" dirty="0"/>
              <a:t>Nadzor nad usklajenostjo E s to uredbo:</a:t>
            </a:r>
          </a:p>
          <a:p>
            <a:pPr marL="285750" indent="-285750" algn="just">
              <a:buFontTx/>
              <a:buChar char="-"/>
            </a:pPr>
            <a:r>
              <a:rPr lang="sl-SI" dirty="0"/>
              <a:t>samonadzor GS</a:t>
            </a:r>
          </a:p>
          <a:p>
            <a:pPr marL="285750" indent="-285750" algn="just">
              <a:buFontTx/>
              <a:buChar char="-"/>
            </a:pPr>
            <a:r>
              <a:rPr lang="sl-SI" dirty="0"/>
              <a:t>nadzor po dobavni verigi </a:t>
            </a:r>
          </a:p>
          <a:p>
            <a:pPr marL="285750" indent="-285750" algn="just">
              <a:buFontTx/>
              <a:buChar char="-"/>
            </a:pPr>
            <a:r>
              <a:rPr lang="sl-SI" dirty="0"/>
              <a:t>nadzorni organi-za trg in carino </a:t>
            </a:r>
            <a:r>
              <a:rPr lang="sl-SI" b="1" dirty="0">
                <a:solidFill>
                  <a:srgbClr val="FF0000"/>
                </a:solidFill>
              </a:rPr>
              <a:t>27 DČ!</a:t>
            </a:r>
          </a:p>
        </p:txBody>
      </p:sp>
      <p:sp>
        <p:nvSpPr>
          <p:cNvPr id="13" name="PoljeZBesedilom 12">
            <a:extLst>
              <a:ext uri="{FF2B5EF4-FFF2-40B4-BE49-F238E27FC236}">
                <a16:creationId xmlns:a16="http://schemas.microsoft.com/office/drawing/2014/main" id="{696D97A5-0D20-4181-829E-4B603A18C553}"/>
              </a:ext>
            </a:extLst>
          </p:cNvPr>
          <p:cNvSpPr txBox="1"/>
          <p:nvPr/>
        </p:nvSpPr>
        <p:spPr>
          <a:xfrm>
            <a:off x="10053003" y="4610680"/>
            <a:ext cx="1905000" cy="1754326"/>
          </a:xfrm>
          <a:prstGeom prst="rect">
            <a:avLst/>
          </a:prstGeom>
          <a:noFill/>
        </p:spPr>
        <p:txBody>
          <a:bodyPr wrap="square" rtlCol="0">
            <a:spAutoFit/>
          </a:bodyPr>
          <a:lstStyle/>
          <a:p>
            <a:pPr algn="just"/>
            <a:r>
              <a:rPr lang="sl-SI" u="sng" dirty="0">
                <a:latin typeface="Arial" panose="020B0604020202020204" pitchFamily="34" charset="0"/>
                <a:cs typeface="Arial" panose="020B0604020202020204" pitchFamily="34" charset="0"/>
              </a:rPr>
              <a:t>Ugotovitev neusklajenosti:</a:t>
            </a:r>
          </a:p>
          <a:p>
            <a:pPr algn="just"/>
            <a:r>
              <a:rPr lang="sl-SI" dirty="0">
                <a:latin typeface="Arial" panose="020B0604020202020204" pitchFamily="34" charset="0"/>
                <a:cs typeface="Arial" panose="020B0604020202020204" pitchFamily="34" charset="0"/>
              </a:rPr>
              <a:t>korektivni ukrepi ali odpoklic proizvoda (embalaže)</a:t>
            </a:r>
          </a:p>
        </p:txBody>
      </p:sp>
      <p:sp>
        <p:nvSpPr>
          <p:cNvPr id="15" name="Naslov 1">
            <a:extLst>
              <a:ext uri="{FF2B5EF4-FFF2-40B4-BE49-F238E27FC236}">
                <a16:creationId xmlns:a16="http://schemas.microsoft.com/office/drawing/2014/main" id="{128CC5E7-194B-4C7A-81A0-483A3DF38B0D}"/>
              </a:ext>
            </a:extLst>
          </p:cNvPr>
          <p:cNvSpPr>
            <a:spLocks noGrp="1"/>
          </p:cNvSpPr>
          <p:nvPr>
            <p:ph type="title"/>
          </p:nvPr>
        </p:nvSpPr>
        <p:spPr>
          <a:xfrm>
            <a:off x="1552469" y="-19405"/>
            <a:ext cx="8417311" cy="647597"/>
          </a:xfrm>
        </p:spPr>
        <p:txBody>
          <a:bodyPr>
            <a:noAutofit/>
          </a:bodyPr>
          <a:lstStyle/>
          <a:p>
            <a:pPr algn="ctr"/>
            <a:r>
              <a:rPr lang="sl-SI" sz="2400" b="1" dirty="0">
                <a:solidFill>
                  <a:srgbClr val="0070C0"/>
                </a:solidFill>
              </a:rPr>
              <a:t>Skladnost embalaže z zahtevami uredbe</a:t>
            </a:r>
          </a:p>
        </p:txBody>
      </p:sp>
      <p:sp>
        <p:nvSpPr>
          <p:cNvPr id="6" name="Pravokotnik: zaokroženi vogali 5">
            <a:extLst>
              <a:ext uri="{FF2B5EF4-FFF2-40B4-BE49-F238E27FC236}">
                <a16:creationId xmlns:a16="http://schemas.microsoft.com/office/drawing/2014/main" id="{1AE6A798-EB7E-467A-8254-9D46CA078683}"/>
              </a:ext>
            </a:extLst>
          </p:cNvPr>
          <p:cNvSpPr/>
          <p:nvPr/>
        </p:nvSpPr>
        <p:spPr>
          <a:xfrm>
            <a:off x="3934009" y="1655563"/>
            <a:ext cx="3275459" cy="1683016"/>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9" name="PoljeZBesedilom 18">
            <a:extLst>
              <a:ext uri="{FF2B5EF4-FFF2-40B4-BE49-F238E27FC236}">
                <a16:creationId xmlns:a16="http://schemas.microsoft.com/office/drawing/2014/main" id="{C97D6AEC-B7C7-43EE-B57F-248EEBE32757}"/>
              </a:ext>
            </a:extLst>
          </p:cNvPr>
          <p:cNvSpPr txBox="1"/>
          <p:nvPr/>
        </p:nvSpPr>
        <p:spPr>
          <a:xfrm>
            <a:off x="4609682" y="4985652"/>
            <a:ext cx="3934328" cy="646331"/>
          </a:xfrm>
          <a:prstGeom prst="rect">
            <a:avLst/>
          </a:prstGeom>
          <a:noFill/>
        </p:spPr>
        <p:txBody>
          <a:bodyPr wrap="square">
            <a:spAutoFit/>
          </a:bodyPr>
          <a:lstStyle/>
          <a:p>
            <a:r>
              <a:rPr lang="sl-SI" b="1" dirty="0">
                <a:latin typeface="Arial" panose="020B0604020202020204" pitchFamily="34" charset="0"/>
                <a:cs typeface="Arial" panose="020B0604020202020204" pitchFamily="34" charset="0"/>
              </a:rPr>
              <a:t>opremljenost embalaže z informacijami</a:t>
            </a:r>
          </a:p>
        </p:txBody>
      </p:sp>
      <p:sp>
        <p:nvSpPr>
          <p:cNvPr id="20" name="Pravokotnik: zaokroženi vogali 19">
            <a:extLst>
              <a:ext uri="{FF2B5EF4-FFF2-40B4-BE49-F238E27FC236}">
                <a16:creationId xmlns:a16="http://schemas.microsoft.com/office/drawing/2014/main" id="{1EF86CB8-88BF-4BD4-A4C4-8F99B05A93AC}"/>
              </a:ext>
            </a:extLst>
          </p:cNvPr>
          <p:cNvSpPr/>
          <p:nvPr/>
        </p:nvSpPr>
        <p:spPr>
          <a:xfrm>
            <a:off x="4540539" y="4832382"/>
            <a:ext cx="4330782" cy="88881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b="1" dirty="0"/>
          </a:p>
        </p:txBody>
      </p:sp>
      <p:sp>
        <p:nvSpPr>
          <p:cNvPr id="16" name="Desni zaviti oklepaj 15">
            <a:extLst>
              <a:ext uri="{FF2B5EF4-FFF2-40B4-BE49-F238E27FC236}">
                <a16:creationId xmlns:a16="http://schemas.microsoft.com/office/drawing/2014/main" id="{FEDA5F37-4356-4D35-8A53-40B68BA0840B}"/>
              </a:ext>
            </a:extLst>
          </p:cNvPr>
          <p:cNvSpPr/>
          <p:nvPr/>
        </p:nvSpPr>
        <p:spPr>
          <a:xfrm>
            <a:off x="3262258" y="795642"/>
            <a:ext cx="521255" cy="2990909"/>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p>
        </p:txBody>
      </p:sp>
      <p:sp>
        <p:nvSpPr>
          <p:cNvPr id="21" name="Desni zaviti oklepaj 20">
            <a:extLst>
              <a:ext uri="{FF2B5EF4-FFF2-40B4-BE49-F238E27FC236}">
                <a16:creationId xmlns:a16="http://schemas.microsoft.com/office/drawing/2014/main" id="{A258FD4E-A31F-4AAC-BFD0-228DBE6068CF}"/>
              </a:ext>
            </a:extLst>
          </p:cNvPr>
          <p:cNvSpPr/>
          <p:nvPr/>
        </p:nvSpPr>
        <p:spPr>
          <a:xfrm>
            <a:off x="3894584" y="3781335"/>
            <a:ext cx="521255" cy="2990909"/>
          </a:xfrm>
          <a:prstGeom prst="righ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p>
        </p:txBody>
      </p:sp>
      <p:sp>
        <p:nvSpPr>
          <p:cNvPr id="23" name="Strela 22">
            <a:extLst>
              <a:ext uri="{FF2B5EF4-FFF2-40B4-BE49-F238E27FC236}">
                <a16:creationId xmlns:a16="http://schemas.microsoft.com/office/drawing/2014/main" id="{4CDAA38A-F38A-473D-8A93-9E09F3162164}"/>
              </a:ext>
            </a:extLst>
          </p:cNvPr>
          <p:cNvSpPr/>
          <p:nvPr/>
        </p:nvSpPr>
        <p:spPr>
          <a:xfrm>
            <a:off x="6440355" y="810004"/>
            <a:ext cx="822681" cy="903933"/>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highlight>
                <a:srgbClr val="FFFF00"/>
              </a:highlight>
            </a:endParaRPr>
          </a:p>
        </p:txBody>
      </p:sp>
      <p:sp>
        <p:nvSpPr>
          <p:cNvPr id="25" name="Puščica: dol 24">
            <a:extLst>
              <a:ext uri="{FF2B5EF4-FFF2-40B4-BE49-F238E27FC236}">
                <a16:creationId xmlns:a16="http://schemas.microsoft.com/office/drawing/2014/main" id="{76462776-C021-4A5E-9115-66B02E1EEDFE}"/>
              </a:ext>
            </a:extLst>
          </p:cNvPr>
          <p:cNvSpPr/>
          <p:nvPr/>
        </p:nvSpPr>
        <p:spPr>
          <a:xfrm>
            <a:off x="10677819" y="4102895"/>
            <a:ext cx="256478" cy="5018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52345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C969336-13FA-43B9-A986-A0FF9A1366EE}"/>
              </a:ext>
            </a:extLst>
          </p:cNvPr>
          <p:cNvSpPr>
            <a:spLocks noGrp="1"/>
          </p:cNvSpPr>
          <p:nvPr>
            <p:ph type="title"/>
          </p:nvPr>
        </p:nvSpPr>
        <p:spPr>
          <a:xfrm>
            <a:off x="0" y="273996"/>
            <a:ext cx="12191999" cy="647597"/>
          </a:xfrm>
        </p:spPr>
        <p:txBody>
          <a:bodyPr>
            <a:noAutofit/>
          </a:bodyPr>
          <a:lstStyle/>
          <a:p>
            <a:pPr algn="ctr"/>
            <a:r>
              <a:rPr lang="sl-SI" sz="2800" b="1" dirty="0">
                <a:solidFill>
                  <a:srgbClr val="0070C0"/>
                </a:solidFill>
              </a:rPr>
              <a:t>RAVNANJE Z EMBALAŽO IN ODPADNO EMBALAŽO</a:t>
            </a:r>
            <a:br>
              <a:rPr lang="sl-SI" sz="2800" b="1" dirty="0">
                <a:solidFill>
                  <a:srgbClr val="0070C0"/>
                </a:solidFill>
              </a:rPr>
            </a:br>
            <a:endParaRPr lang="sl-SI" sz="2800" b="1" dirty="0">
              <a:solidFill>
                <a:srgbClr val="0070C0"/>
              </a:solidFill>
            </a:endParaRPr>
          </a:p>
        </p:txBody>
      </p:sp>
      <p:sp>
        <p:nvSpPr>
          <p:cNvPr id="3" name="Označba mesta vsebine 2">
            <a:extLst>
              <a:ext uri="{FF2B5EF4-FFF2-40B4-BE49-F238E27FC236}">
                <a16:creationId xmlns:a16="http://schemas.microsoft.com/office/drawing/2014/main" id="{70848B6F-EA50-48B9-AD62-808A07B9B0DF}"/>
              </a:ext>
            </a:extLst>
          </p:cNvPr>
          <p:cNvSpPr>
            <a:spLocks noGrp="1"/>
          </p:cNvSpPr>
          <p:nvPr>
            <p:ph idx="1"/>
          </p:nvPr>
        </p:nvSpPr>
        <p:spPr>
          <a:xfrm>
            <a:off x="524595" y="921593"/>
            <a:ext cx="10571033" cy="3725709"/>
          </a:xfrm>
        </p:spPr>
        <p:txBody>
          <a:bodyPr>
            <a:normAutofit fontScale="25000" lnSpcReduction="20000"/>
          </a:bodyPr>
          <a:lstStyle/>
          <a:p>
            <a:pPr marL="0" indent="0">
              <a:buNone/>
            </a:pPr>
            <a:r>
              <a:rPr lang="sl-SI" sz="8000" dirty="0">
                <a:latin typeface="Arial" panose="020B0604020202020204" pitchFamily="34" charset="0"/>
                <a:cs typeface="Arial" panose="020B0604020202020204" pitchFamily="34" charset="0"/>
              </a:rPr>
              <a:t>DČ zagotovijo </a:t>
            </a:r>
            <a:r>
              <a:rPr lang="sl-SI" sz="8000" u="sng" dirty="0">
                <a:latin typeface="Arial" panose="020B0604020202020204" pitchFamily="34" charset="0"/>
                <a:cs typeface="Arial" panose="020B0604020202020204" pitchFamily="34" charset="0"/>
              </a:rPr>
              <a:t>sisteme za vračanje in ločeno zbiranje vse OE</a:t>
            </a:r>
          </a:p>
          <a:p>
            <a:r>
              <a:rPr lang="sl-SI" sz="8000" dirty="0">
                <a:latin typeface="Arial" panose="020B0604020202020204" pitchFamily="34" charset="0"/>
                <a:cs typeface="Arial" panose="020B0604020202020204" pitchFamily="34" charset="0"/>
              </a:rPr>
              <a:t>Odstopanja: skupno zbiranje OE </a:t>
            </a:r>
            <a:r>
              <a:rPr lang="sl-SI" sz="8000" dirty="0" err="1">
                <a:latin typeface="Arial" panose="020B0604020202020204" pitchFamily="34" charset="0"/>
                <a:cs typeface="Arial" panose="020B0604020202020204" pitchFamily="34" charset="0"/>
              </a:rPr>
              <a:t>večih</a:t>
            </a:r>
            <a:r>
              <a:rPr lang="sl-SI" sz="8000" dirty="0">
                <a:latin typeface="Arial" panose="020B0604020202020204" pitchFamily="34" charset="0"/>
                <a:cs typeface="Arial" panose="020B0604020202020204" pitchFamily="34" charset="0"/>
              </a:rPr>
              <a:t> frakcij ali drugih odpadkov, če ni onemogočena priprava za ponovno uporabo, recikliranje</a:t>
            </a:r>
          </a:p>
          <a:p>
            <a:pPr marL="0" indent="0">
              <a:buNone/>
            </a:pPr>
            <a:endParaRPr lang="sl-SI" sz="8000" dirty="0">
              <a:latin typeface="Arial" panose="020B0604020202020204" pitchFamily="34" charset="0"/>
              <a:cs typeface="Arial" panose="020B0604020202020204" pitchFamily="34" charset="0"/>
            </a:endParaRPr>
          </a:p>
          <a:p>
            <a:pPr marL="0" indent="0">
              <a:buNone/>
            </a:pPr>
            <a:r>
              <a:rPr lang="sl-SI" sz="8000" dirty="0">
                <a:latin typeface="Arial" panose="020B0604020202020204" pitchFamily="34" charset="0"/>
                <a:cs typeface="Arial" panose="020B0604020202020204" pitchFamily="34" charset="0"/>
              </a:rPr>
              <a:t>DČ zagotovijo tudi ukrepe za vzpodbude sistemov za ponovno uporabo in ponovno polnjenje ; </a:t>
            </a:r>
            <a:r>
              <a:rPr lang="sl-SI" sz="8000" dirty="0" err="1">
                <a:latin typeface="Arial" panose="020B0604020202020204" pitchFamily="34" charset="0"/>
                <a:cs typeface="Arial" panose="020B0604020202020204" pitchFamily="34" charset="0"/>
              </a:rPr>
              <a:t>pogoj:ne</a:t>
            </a:r>
            <a:r>
              <a:rPr lang="sl-SI" sz="8000" dirty="0">
                <a:latin typeface="Arial" panose="020B0604020202020204" pitchFamily="34" charset="0"/>
                <a:cs typeface="Arial" panose="020B0604020202020204" pitchFamily="34" charset="0"/>
              </a:rPr>
              <a:t> smejo ogrožati higiene živil in varnost potrošnikov.</a:t>
            </a:r>
          </a:p>
          <a:p>
            <a:r>
              <a:rPr lang="sl-SI" sz="8000" dirty="0">
                <a:latin typeface="Arial" panose="020B0604020202020204" pitchFamily="34" charset="0"/>
                <a:cs typeface="Arial" panose="020B0604020202020204" pitchFamily="34" charset="0"/>
              </a:rPr>
              <a:t>Ukrepi:</a:t>
            </a:r>
          </a:p>
          <a:p>
            <a:r>
              <a:rPr lang="sl-SI" sz="8000" dirty="0">
                <a:latin typeface="Arial" panose="020B0604020202020204" pitchFamily="34" charset="0"/>
                <a:cs typeface="Arial" panose="020B0604020202020204" pitchFamily="34" charset="0"/>
              </a:rPr>
              <a:t>kavcijski sistem</a:t>
            </a:r>
          </a:p>
          <a:p>
            <a:r>
              <a:rPr lang="sl-SI" sz="8000" dirty="0">
                <a:latin typeface="Arial" panose="020B0604020202020204" pitchFamily="34" charset="0"/>
                <a:cs typeface="Arial" panose="020B0604020202020204" pitchFamily="34" charset="0"/>
              </a:rPr>
              <a:t>ekonomske vzpodbude</a:t>
            </a:r>
          </a:p>
          <a:p>
            <a:r>
              <a:rPr lang="sl-SI" sz="8000" dirty="0">
                <a:latin typeface="Arial" panose="020B0604020202020204" pitchFamily="34" charset="0"/>
                <a:cs typeface="Arial" panose="020B0604020202020204" pitchFamily="34" charset="0"/>
              </a:rPr>
              <a:t>obveza končnih distributerjev za delež določenih izdelkov v embalaži za večkratno uporabo</a:t>
            </a:r>
          </a:p>
          <a:p>
            <a:endParaRPr lang="sl-SI" sz="2000" dirty="0">
              <a:latin typeface="Arial" panose="020B0604020202020204" pitchFamily="34" charset="0"/>
              <a:cs typeface="Arial" panose="020B0604020202020204" pitchFamily="34" charset="0"/>
            </a:endParaRPr>
          </a:p>
        </p:txBody>
      </p:sp>
      <p:sp>
        <p:nvSpPr>
          <p:cNvPr id="5" name="Označba mesta številke diapozitiva 4">
            <a:extLst>
              <a:ext uri="{FF2B5EF4-FFF2-40B4-BE49-F238E27FC236}">
                <a16:creationId xmlns:a16="http://schemas.microsoft.com/office/drawing/2014/main" id="{C60E31D0-0A2A-42E1-86B1-6D634355AE70}"/>
              </a:ext>
            </a:extLst>
          </p:cNvPr>
          <p:cNvSpPr>
            <a:spLocks noGrp="1"/>
          </p:cNvSpPr>
          <p:nvPr>
            <p:ph type="sldNum" sz="quarter" idx="12"/>
          </p:nvPr>
        </p:nvSpPr>
        <p:spPr/>
        <p:txBody>
          <a:bodyPr/>
          <a:lstStyle/>
          <a:p>
            <a:fld id="{FFB9ED9B-78EC-47B9-BF1B-7201D387A3E9}" type="slidenum">
              <a:rPr lang="sl-SI" smtClean="0"/>
              <a:t>18</a:t>
            </a:fld>
            <a:endParaRPr lang="sl-SI"/>
          </a:p>
        </p:txBody>
      </p:sp>
    </p:spTree>
    <p:extLst>
      <p:ext uri="{BB962C8B-B14F-4D97-AF65-F5344CB8AC3E}">
        <p14:creationId xmlns:p14="http://schemas.microsoft.com/office/powerpoint/2010/main" val="3293536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noge 1">
            <a:extLst>
              <a:ext uri="{FF2B5EF4-FFF2-40B4-BE49-F238E27FC236}">
                <a16:creationId xmlns:a16="http://schemas.microsoft.com/office/drawing/2014/main" id="{E319E73C-5459-B828-FC4F-C6C5285ED6D7}"/>
              </a:ext>
            </a:extLst>
          </p:cNvPr>
          <p:cNvSpPr>
            <a:spLocks noGrp="1"/>
          </p:cNvSpPr>
          <p:nvPr>
            <p:ph type="ftr" sz="quarter" idx="11"/>
          </p:nvPr>
        </p:nvSpPr>
        <p:spPr/>
        <p:txBody>
          <a:bodyPr/>
          <a:lstStyle/>
          <a:p>
            <a:endParaRPr lang="sl-SI"/>
          </a:p>
        </p:txBody>
      </p:sp>
      <p:sp>
        <p:nvSpPr>
          <p:cNvPr id="3" name="Označba mesta številke diapozitiva 2">
            <a:extLst>
              <a:ext uri="{FF2B5EF4-FFF2-40B4-BE49-F238E27FC236}">
                <a16:creationId xmlns:a16="http://schemas.microsoft.com/office/drawing/2014/main" id="{54A9BB16-3645-238D-E148-F7E606DB8C57}"/>
              </a:ext>
            </a:extLst>
          </p:cNvPr>
          <p:cNvSpPr>
            <a:spLocks noGrp="1"/>
          </p:cNvSpPr>
          <p:nvPr>
            <p:ph type="sldNum" sz="quarter" idx="12"/>
          </p:nvPr>
        </p:nvSpPr>
        <p:spPr/>
        <p:txBody>
          <a:bodyPr/>
          <a:lstStyle/>
          <a:p>
            <a:fld id="{FFB9ED9B-78EC-47B9-BF1B-7201D387A3E9}" type="slidenum">
              <a:rPr lang="sl-SI" smtClean="0"/>
              <a:t>19</a:t>
            </a:fld>
            <a:endParaRPr lang="sl-SI"/>
          </a:p>
        </p:txBody>
      </p:sp>
      <p:pic>
        <p:nvPicPr>
          <p:cNvPr id="5" name="Slika 4">
            <a:extLst>
              <a:ext uri="{FF2B5EF4-FFF2-40B4-BE49-F238E27FC236}">
                <a16:creationId xmlns:a16="http://schemas.microsoft.com/office/drawing/2014/main" id="{3969F651-9E51-2C6D-F4F2-DB88D4A9001F}"/>
              </a:ext>
            </a:extLst>
          </p:cNvPr>
          <p:cNvPicPr>
            <a:picLocks noChangeAspect="1"/>
          </p:cNvPicPr>
          <p:nvPr/>
        </p:nvPicPr>
        <p:blipFill>
          <a:blip r:embed="rId2"/>
          <a:stretch>
            <a:fillRect/>
          </a:stretch>
        </p:blipFill>
        <p:spPr>
          <a:xfrm>
            <a:off x="950460" y="3960960"/>
            <a:ext cx="3679279" cy="2219248"/>
          </a:xfrm>
          <a:prstGeom prst="rect">
            <a:avLst/>
          </a:prstGeom>
        </p:spPr>
      </p:pic>
      <p:sp>
        <p:nvSpPr>
          <p:cNvPr id="9" name="PoljeZBesedilom 8">
            <a:extLst>
              <a:ext uri="{FF2B5EF4-FFF2-40B4-BE49-F238E27FC236}">
                <a16:creationId xmlns:a16="http://schemas.microsoft.com/office/drawing/2014/main" id="{97504508-B0B4-E003-DE25-F9079E397942}"/>
              </a:ext>
            </a:extLst>
          </p:cNvPr>
          <p:cNvSpPr txBox="1"/>
          <p:nvPr/>
        </p:nvSpPr>
        <p:spPr>
          <a:xfrm>
            <a:off x="5880554" y="1443300"/>
            <a:ext cx="5265761" cy="4524315"/>
          </a:xfrm>
          <a:prstGeom prst="rect">
            <a:avLst/>
          </a:prstGeom>
          <a:noFill/>
        </p:spPr>
        <p:txBody>
          <a:bodyPr wrap="square">
            <a:spAutoFit/>
          </a:bodyPr>
          <a:lstStyle/>
          <a:p>
            <a:r>
              <a:rPr lang="sl-SI" sz="2400" dirty="0"/>
              <a:t>Do </a:t>
            </a:r>
            <a:r>
              <a:rPr lang="sl-SI" sz="2400" dirty="0">
                <a:solidFill>
                  <a:srgbClr val="FF0000"/>
                </a:solidFill>
              </a:rPr>
              <a:t>1. januarja 2029 </a:t>
            </a:r>
            <a:r>
              <a:rPr lang="sl-SI" sz="2400" dirty="0"/>
              <a:t>države članice sprejmejo potrebne ukrepe za zagotovitev depozita in vračila (DRS) za:</a:t>
            </a:r>
          </a:p>
          <a:p>
            <a:r>
              <a:rPr lang="sl-SI" sz="2400" dirty="0"/>
              <a:t>(a) </a:t>
            </a:r>
            <a:r>
              <a:rPr lang="sl-SI" sz="2400" b="1" dirty="0"/>
              <a:t>plastenke za pijačo</a:t>
            </a:r>
            <a:r>
              <a:rPr lang="sl-SI" sz="2400" dirty="0"/>
              <a:t> za enkratno uporabo s prostornino do treh litrov; in</a:t>
            </a:r>
          </a:p>
          <a:p>
            <a:r>
              <a:rPr lang="sl-SI" sz="2400" dirty="0"/>
              <a:t>(b) </a:t>
            </a:r>
            <a:r>
              <a:rPr lang="sl-SI" sz="2400" b="1" dirty="0"/>
              <a:t>kovinske posode za pijačo </a:t>
            </a:r>
            <a:r>
              <a:rPr lang="sl-SI" sz="2400" dirty="0"/>
              <a:t>za enkratno uporabo s prostornino do treh litrov.</a:t>
            </a:r>
          </a:p>
          <a:p>
            <a:endParaRPr lang="sl-SI" sz="2400" dirty="0"/>
          </a:p>
          <a:p>
            <a:r>
              <a:rPr lang="sl-SI" sz="2400" dirty="0">
                <a:solidFill>
                  <a:srgbClr val="00B050"/>
                </a:solidFill>
              </a:rPr>
              <a:t>Izjema</a:t>
            </a:r>
            <a:r>
              <a:rPr lang="sl-SI" sz="2400" dirty="0"/>
              <a:t> je možna za DČ, ki stopnjo ločenega zbiranja </a:t>
            </a:r>
            <a:r>
              <a:rPr lang="sl-SI" sz="2400" dirty="0">
                <a:solidFill>
                  <a:srgbClr val="00B050"/>
                </a:solidFill>
              </a:rPr>
              <a:t>90% dosežejo z drugačnimi ukrepi</a:t>
            </a:r>
          </a:p>
        </p:txBody>
      </p:sp>
      <p:pic>
        <p:nvPicPr>
          <p:cNvPr id="11" name="Slika 10">
            <a:extLst>
              <a:ext uri="{FF2B5EF4-FFF2-40B4-BE49-F238E27FC236}">
                <a16:creationId xmlns:a16="http://schemas.microsoft.com/office/drawing/2014/main" id="{6986D999-33DF-DE1C-5972-4540634030D1}"/>
              </a:ext>
            </a:extLst>
          </p:cNvPr>
          <p:cNvPicPr>
            <a:picLocks noChangeAspect="1"/>
          </p:cNvPicPr>
          <p:nvPr/>
        </p:nvPicPr>
        <p:blipFill>
          <a:blip r:embed="rId3"/>
          <a:stretch>
            <a:fillRect/>
          </a:stretch>
        </p:blipFill>
        <p:spPr>
          <a:xfrm>
            <a:off x="3070746" y="1528368"/>
            <a:ext cx="2165261" cy="2256451"/>
          </a:xfrm>
          <a:prstGeom prst="rect">
            <a:avLst/>
          </a:prstGeom>
        </p:spPr>
      </p:pic>
      <p:sp>
        <p:nvSpPr>
          <p:cNvPr id="13" name="PoljeZBesedilom 12">
            <a:extLst>
              <a:ext uri="{FF2B5EF4-FFF2-40B4-BE49-F238E27FC236}">
                <a16:creationId xmlns:a16="http://schemas.microsoft.com/office/drawing/2014/main" id="{A5C93D1E-E8B0-A0B4-6922-D1C6E62846E5}"/>
              </a:ext>
            </a:extLst>
          </p:cNvPr>
          <p:cNvSpPr txBox="1"/>
          <p:nvPr/>
        </p:nvSpPr>
        <p:spPr>
          <a:xfrm>
            <a:off x="3484360" y="362146"/>
            <a:ext cx="3503294" cy="523220"/>
          </a:xfrm>
          <a:prstGeom prst="rect">
            <a:avLst/>
          </a:prstGeom>
          <a:noFill/>
        </p:spPr>
        <p:txBody>
          <a:bodyPr wrap="square">
            <a:spAutoFit/>
          </a:bodyPr>
          <a:lstStyle/>
          <a:p>
            <a:pPr algn="ctr"/>
            <a:r>
              <a:rPr lang="sl-SI" sz="2800" b="1" dirty="0">
                <a:solidFill>
                  <a:srgbClr val="0070C0"/>
                </a:solidFill>
              </a:rPr>
              <a:t>KAVCIJSKI SISTEMI</a:t>
            </a:r>
            <a:endParaRPr lang="sl-SI" sz="2400" b="1" dirty="0">
              <a:solidFill>
                <a:srgbClr val="0070C0"/>
              </a:solidFill>
            </a:endParaRPr>
          </a:p>
        </p:txBody>
      </p:sp>
    </p:spTree>
    <p:extLst>
      <p:ext uri="{BB962C8B-B14F-4D97-AF65-F5344CB8AC3E}">
        <p14:creationId xmlns:p14="http://schemas.microsoft.com/office/powerpoint/2010/main" val="2745525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3D5820B-BD60-4517-B32F-180E6A89DDCF}"/>
              </a:ext>
            </a:extLst>
          </p:cNvPr>
          <p:cNvSpPr>
            <a:spLocks noGrp="1"/>
          </p:cNvSpPr>
          <p:nvPr>
            <p:ph type="title"/>
          </p:nvPr>
        </p:nvSpPr>
        <p:spPr>
          <a:xfrm>
            <a:off x="140368" y="136525"/>
            <a:ext cx="11911263" cy="689643"/>
          </a:xfrm>
          <a:ln>
            <a:solidFill>
              <a:srgbClr val="002060"/>
            </a:solidFill>
          </a:ln>
        </p:spPr>
        <p:txBody>
          <a:bodyPr>
            <a:normAutofit/>
          </a:bodyPr>
          <a:lstStyle/>
          <a:p>
            <a:pPr algn="ctr"/>
            <a:r>
              <a:rPr lang="sl-SI" sz="2400" b="1" dirty="0">
                <a:solidFill>
                  <a:schemeClr val="accent1"/>
                </a:solidFill>
                <a:latin typeface="+mn-lt"/>
                <a:ea typeface="+mn-ea"/>
                <a:cs typeface="+mn-cs"/>
              </a:rPr>
              <a:t>Zgodovina nastajanja predloga nove Uredbe (EU) o embalaži in odpadni embalaži</a:t>
            </a:r>
          </a:p>
        </p:txBody>
      </p:sp>
      <p:sp>
        <p:nvSpPr>
          <p:cNvPr id="5" name="Označba mesta številke diapozitiva 4">
            <a:extLst>
              <a:ext uri="{FF2B5EF4-FFF2-40B4-BE49-F238E27FC236}">
                <a16:creationId xmlns:a16="http://schemas.microsoft.com/office/drawing/2014/main" id="{67DA0C97-81DC-4EA2-9BD9-B888FE979769}"/>
              </a:ext>
            </a:extLst>
          </p:cNvPr>
          <p:cNvSpPr>
            <a:spLocks noGrp="1"/>
          </p:cNvSpPr>
          <p:nvPr>
            <p:ph type="sldNum" sz="quarter" idx="12"/>
          </p:nvPr>
        </p:nvSpPr>
        <p:spPr/>
        <p:txBody>
          <a:bodyPr/>
          <a:lstStyle/>
          <a:p>
            <a:fld id="{FFB9ED9B-78EC-47B9-BF1B-7201D387A3E9}" type="slidenum">
              <a:rPr lang="sl-SI" smtClean="0"/>
              <a:t>2</a:t>
            </a:fld>
            <a:endParaRPr lang="sl-SI"/>
          </a:p>
        </p:txBody>
      </p:sp>
      <p:sp>
        <p:nvSpPr>
          <p:cNvPr id="6" name="Diagram poteka: povezovalnik 5">
            <a:extLst>
              <a:ext uri="{FF2B5EF4-FFF2-40B4-BE49-F238E27FC236}">
                <a16:creationId xmlns:a16="http://schemas.microsoft.com/office/drawing/2014/main" id="{FACD9AE3-4BCB-451E-8F28-D0F9EE5C83F1}"/>
              </a:ext>
            </a:extLst>
          </p:cNvPr>
          <p:cNvSpPr/>
          <p:nvPr/>
        </p:nvSpPr>
        <p:spPr>
          <a:xfrm>
            <a:off x="2306308" y="6315699"/>
            <a:ext cx="104273" cy="11229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2" name="Diagram poteka: povezovalnik 11">
            <a:extLst>
              <a:ext uri="{FF2B5EF4-FFF2-40B4-BE49-F238E27FC236}">
                <a16:creationId xmlns:a16="http://schemas.microsoft.com/office/drawing/2014/main" id="{32CBF1D0-BB09-4606-B18F-A88BBD15435A}"/>
              </a:ext>
            </a:extLst>
          </p:cNvPr>
          <p:cNvSpPr/>
          <p:nvPr/>
        </p:nvSpPr>
        <p:spPr>
          <a:xfrm>
            <a:off x="2306308" y="1714386"/>
            <a:ext cx="104273" cy="112294"/>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4" name="Diagram poteka: povezovalnik 13">
            <a:extLst>
              <a:ext uri="{FF2B5EF4-FFF2-40B4-BE49-F238E27FC236}">
                <a16:creationId xmlns:a16="http://schemas.microsoft.com/office/drawing/2014/main" id="{C1886C9A-15C7-4F2B-B51B-4B75C7CF8C57}"/>
              </a:ext>
            </a:extLst>
          </p:cNvPr>
          <p:cNvSpPr/>
          <p:nvPr/>
        </p:nvSpPr>
        <p:spPr>
          <a:xfrm>
            <a:off x="2310188" y="2388916"/>
            <a:ext cx="104273" cy="11229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5" name="Diagram poteka: povezovalnik 14">
            <a:extLst>
              <a:ext uri="{FF2B5EF4-FFF2-40B4-BE49-F238E27FC236}">
                <a16:creationId xmlns:a16="http://schemas.microsoft.com/office/drawing/2014/main" id="{116BD1AF-1960-405D-9A06-1F84F0216C8A}"/>
              </a:ext>
            </a:extLst>
          </p:cNvPr>
          <p:cNvSpPr/>
          <p:nvPr/>
        </p:nvSpPr>
        <p:spPr>
          <a:xfrm>
            <a:off x="2310318" y="3229056"/>
            <a:ext cx="104273" cy="11229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6" name="Diagram poteka: povezovalnik 15">
            <a:extLst>
              <a:ext uri="{FF2B5EF4-FFF2-40B4-BE49-F238E27FC236}">
                <a16:creationId xmlns:a16="http://schemas.microsoft.com/office/drawing/2014/main" id="{CD9940D5-56A2-40E9-B61F-E9ECE7CAA3FC}"/>
              </a:ext>
            </a:extLst>
          </p:cNvPr>
          <p:cNvSpPr/>
          <p:nvPr/>
        </p:nvSpPr>
        <p:spPr>
          <a:xfrm>
            <a:off x="2310317" y="3829071"/>
            <a:ext cx="104273" cy="11229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0" name="PoljeZBesedilom 19">
            <a:extLst>
              <a:ext uri="{FF2B5EF4-FFF2-40B4-BE49-F238E27FC236}">
                <a16:creationId xmlns:a16="http://schemas.microsoft.com/office/drawing/2014/main" id="{1A5961AE-7544-4E34-BB79-53675A1811CD}"/>
              </a:ext>
            </a:extLst>
          </p:cNvPr>
          <p:cNvSpPr txBox="1"/>
          <p:nvPr/>
        </p:nvSpPr>
        <p:spPr>
          <a:xfrm>
            <a:off x="4191000" y="5631814"/>
            <a:ext cx="1782097" cy="469102"/>
          </a:xfrm>
          <a:prstGeom prst="rect">
            <a:avLst/>
          </a:prstGeom>
          <a:noFill/>
        </p:spPr>
        <p:txBody>
          <a:bodyPr wrap="square" rtlCol="0">
            <a:spAutoFit/>
          </a:bodyPr>
          <a:lstStyle/>
          <a:p>
            <a:endParaRPr lang="sl-SI" dirty="0"/>
          </a:p>
        </p:txBody>
      </p:sp>
      <p:sp>
        <p:nvSpPr>
          <p:cNvPr id="21" name="PoljeZBesedilom 20">
            <a:extLst>
              <a:ext uri="{FF2B5EF4-FFF2-40B4-BE49-F238E27FC236}">
                <a16:creationId xmlns:a16="http://schemas.microsoft.com/office/drawing/2014/main" id="{367E77A6-81EE-4BFE-B33B-67079843035B}"/>
              </a:ext>
            </a:extLst>
          </p:cNvPr>
          <p:cNvSpPr txBox="1"/>
          <p:nvPr/>
        </p:nvSpPr>
        <p:spPr>
          <a:xfrm>
            <a:off x="4343400" y="5784214"/>
            <a:ext cx="1782097" cy="469102"/>
          </a:xfrm>
          <a:prstGeom prst="rect">
            <a:avLst/>
          </a:prstGeom>
          <a:noFill/>
        </p:spPr>
        <p:txBody>
          <a:bodyPr wrap="square" rtlCol="0">
            <a:spAutoFit/>
          </a:bodyPr>
          <a:lstStyle/>
          <a:p>
            <a:endParaRPr lang="sl-SI" dirty="0"/>
          </a:p>
        </p:txBody>
      </p:sp>
      <p:sp>
        <p:nvSpPr>
          <p:cNvPr id="22" name="PoljeZBesedilom 21">
            <a:extLst>
              <a:ext uri="{FF2B5EF4-FFF2-40B4-BE49-F238E27FC236}">
                <a16:creationId xmlns:a16="http://schemas.microsoft.com/office/drawing/2014/main" id="{BEE69607-C458-4AE7-98D9-600095185201}"/>
              </a:ext>
            </a:extLst>
          </p:cNvPr>
          <p:cNvSpPr txBox="1"/>
          <p:nvPr/>
        </p:nvSpPr>
        <p:spPr>
          <a:xfrm>
            <a:off x="4495800" y="5936614"/>
            <a:ext cx="1782097" cy="469102"/>
          </a:xfrm>
          <a:prstGeom prst="rect">
            <a:avLst/>
          </a:prstGeom>
          <a:noFill/>
        </p:spPr>
        <p:txBody>
          <a:bodyPr wrap="square" rtlCol="0">
            <a:spAutoFit/>
          </a:bodyPr>
          <a:lstStyle/>
          <a:p>
            <a:endParaRPr lang="sl-SI" dirty="0"/>
          </a:p>
        </p:txBody>
      </p:sp>
      <p:sp>
        <p:nvSpPr>
          <p:cNvPr id="24" name="PoljeZBesedilom 23">
            <a:extLst>
              <a:ext uri="{FF2B5EF4-FFF2-40B4-BE49-F238E27FC236}">
                <a16:creationId xmlns:a16="http://schemas.microsoft.com/office/drawing/2014/main" id="{C3F84F69-B3C1-4B99-91BF-1ACFA9A44314}"/>
              </a:ext>
            </a:extLst>
          </p:cNvPr>
          <p:cNvSpPr txBox="1"/>
          <p:nvPr/>
        </p:nvSpPr>
        <p:spPr>
          <a:xfrm>
            <a:off x="6893447" y="4411849"/>
            <a:ext cx="3889888" cy="830997"/>
          </a:xfrm>
          <a:prstGeom prst="rect">
            <a:avLst/>
          </a:prstGeom>
          <a:noFill/>
        </p:spPr>
        <p:txBody>
          <a:bodyPr wrap="square" rtlCol="0">
            <a:spAutoFit/>
          </a:bodyPr>
          <a:lstStyle/>
          <a:p>
            <a:r>
              <a:rPr lang="sl-SI" sz="1200" i="0" dirty="0">
                <a:solidFill>
                  <a:srgbClr val="7030A0"/>
                </a:solidFill>
                <a:effectLst/>
                <a:latin typeface="Arial" panose="020B0604020202020204" pitchFamily="34" charset="0"/>
              </a:rPr>
              <a:t>Uredba o ravnanju z embalažo in odpadno embalažo (Uradni list RS, št. </a:t>
            </a:r>
            <a:r>
              <a:rPr lang="sl-SI" sz="1200" i="0" u="sng" dirty="0">
                <a:solidFill>
                  <a:srgbClr val="7030A0"/>
                </a:solidFill>
                <a:effectLst/>
                <a:latin typeface="Arial" panose="020B0604020202020204" pitchFamily="34" charset="0"/>
                <a:hlinkClick r:id="rId2" tooltip="Uredba o ravnanju z embalažo in odpadno embalažo">
                  <a:extLst>
                    <a:ext uri="{A12FA001-AC4F-418D-AE19-62706E023703}">
                      <ahyp:hlinkClr xmlns:ahyp="http://schemas.microsoft.com/office/drawing/2018/hyperlinkcolor" val="tx"/>
                    </a:ext>
                  </a:extLst>
                </a:hlinkClick>
              </a:rPr>
              <a:t>84/06</a:t>
            </a:r>
            <a:r>
              <a:rPr lang="sl-SI" sz="1200" i="0" dirty="0">
                <a:solidFill>
                  <a:srgbClr val="7030A0"/>
                </a:solidFill>
                <a:effectLst/>
                <a:latin typeface="Arial" panose="020B0604020202020204" pitchFamily="34" charset="0"/>
              </a:rPr>
              <a:t>, </a:t>
            </a:r>
            <a:r>
              <a:rPr lang="sl-SI" sz="1200" i="0" u="sng" dirty="0">
                <a:solidFill>
                  <a:srgbClr val="7030A0"/>
                </a:solidFill>
                <a:effectLst/>
                <a:latin typeface="Arial" panose="020B0604020202020204" pitchFamily="34" charset="0"/>
                <a:hlinkClick r:id="rId3" tooltip="Uredba o spremembah in dopolnitvah Uredbe o ravnanju z embalažo in odpadno embalažo">
                  <a:extLst>
                    <a:ext uri="{A12FA001-AC4F-418D-AE19-62706E023703}">
                      <ahyp:hlinkClr xmlns:ahyp="http://schemas.microsoft.com/office/drawing/2018/hyperlinkcolor" val="tx"/>
                    </a:ext>
                  </a:extLst>
                </a:hlinkClick>
              </a:rPr>
              <a:t>106/06</a:t>
            </a:r>
            <a:r>
              <a:rPr lang="sl-SI" sz="1200" i="0" dirty="0">
                <a:solidFill>
                  <a:srgbClr val="7030A0"/>
                </a:solidFill>
                <a:effectLst/>
                <a:latin typeface="Arial" panose="020B0604020202020204" pitchFamily="34" charset="0"/>
              </a:rPr>
              <a:t>, </a:t>
            </a:r>
            <a:r>
              <a:rPr lang="sl-SI" sz="1200" i="0" u="sng" dirty="0">
                <a:solidFill>
                  <a:srgbClr val="7030A0"/>
                </a:solidFill>
                <a:effectLst/>
                <a:latin typeface="Arial" panose="020B0604020202020204" pitchFamily="34" charset="0"/>
                <a:hlinkClick r:id="rId4" tooltip="Uredba o spremembah in dopolnitvah Uredbe o ravnanju z embalažo in odpadno embalažo">
                  <a:extLst>
                    <a:ext uri="{A12FA001-AC4F-418D-AE19-62706E023703}">
                      <ahyp:hlinkClr xmlns:ahyp="http://schemas.microsoft.com/office/drawing/2018/hyperlinkcolor" val="tx"/>
                    </a:ext>
                  </a:extLst>
                </a:hlinkClick>
              </a:rPr>
              <a:t>110/07</a:t>
            </a:r>
            <a:r>
              <a:rPr lang="sl-SI" sz="1200" i="0" dirty="0">
                <a:solidFill>
                  <a:srgbClr val="7030A0"/>
                </a:solidFill>
                <a:effectLst/>
                <a:latin typeface="Arial" panose="020B0604020202020204" pitchFamily="34" charset="0"/>
              </a:rPr>
              <a:t>, </a:t>
            </a:r>
            <a:r>
              <a:rPr lang="sl-SI" sz="1200" i="0" u="sng" dirty="0">
                <a:solidFill>
                  <a:srgbClr val="7030A0"/>
                </a:solidFill>
                <a:effectLst/>
                <a:latin typeface="Arial" panose="020B0604020202020204" pitchFamily="34" charset="0"/>
                <a:hlinkClick r:id="rId5" tooltip="Uredba o spremembah in dopolnitvah Uredbe o ravnanju z embalažo in odpadno embalažo">
                  <a:extLst>
                    <a:ext uri="{A12FA001-AC4F-418D-AE19-62706E023703}">
                      <ahyp:hlinkClr xmlns:ahyp="http://schemas.microsoft.com/office/drawing/2018/hyperlinkcolor" val="tx"/>
                    </a:ext>
                  </a:extLst>
                </a:hlinkClick>
              </a:rPr>
              <a:t>67/11</a:t>
            </a:r>
            <a:r>
              <a:rPr lang="sl-SI" sz="1200" i="0" dirty="0">
                <a:solidFill>
                  <a:srgbClr val="7030A0"/>
                </a:solidFill>
                <a:effectLst/>
                <a:latin typeface="Arial" panose="020B0604020202020204" pitchFamily="34" charset="0"/>
              </a:rPr>
              <a:t>, </a:t>
            </a:r>
            <a:r>
              <a:rPr lang="sl-SI" sz="1200" i="0" u="sng" dirty="0">
                <a:solidFill>
                  <a:srgbClr val="0563C1"/>
                </a:solidFill>
                <a:effectLst/>
                <a:latin typeface="Arial" panose="020B0604020202020204" pitchFamily="34" charset="0"/>
                <a:hlinkClick r:id="rId6" tooltip="Popravek Uredbe o spremembah in dopolnitvah Uredbe o ravnanju z embalažo in odpadno embalažo">
                  <a:extLst>
                    <a:ext uri="{A12FA001-AC4F-418D-AE19-62706E023703}">
                      <ahyp:hlinkClr xmlns:ahyp="http://schemas.microsoft.com/office/drawing/2018/hyperlinkcolor" val="tx"/>
                    </a:ext>
                  </a:extLst>
                </a:hlinkClick>
              </a:rPr>
              <a:t>68/11 – </a:t>
            </a:r>
            <a:r>
              <a:rPr lang="sl-SI" sz="1200" i="0" u="sng" dirty="0" err="1">
                <a:solidFill>
                  <a:srgbClr val="0563C1"/>
                </a:solidFill>
                <a:effectLst/>
                <a:latin typeface="Arial" panose="020B0604020202020204" pitchFamily="34" charset="0"/>
                <a:hlinkClick r:id="rId6" tooltip="Popravek Uredbe o spremembah in dopolnitvah Uredbe o ravnanju z embalažo in odpadno embalažo">
                  <a:extLst>
                    <a:ext uri="{A12FA001-AC4F-418D-AE19-62706E023703}">
                      <ahyp:hlinkClr xmlns:ahyp="http://schemas.microsoft.com/office/drawing/2018/hyperlinkcolor" val="tx"/>
                    </a:ext>
                  </a:extLst>
                </a:hlinkClick>
              </a:rPr>
              <a:t>popr</a:t>
            </a:r>
            <a:r>
              <a:rPr lang="sl-SI" sz="1200" i="0" u="sng" dirty="0">
                <a:solidFill>
                  <a:srgbClr val="7030A0"/>
                </a:solidFill>
                <a:effectLst/>
                <a:latin typeface="Arial" panose="020B0604020202020204" pitchFamily="34" charset="0"/>
                <a:hlinkClick r:id="rId6" tooltip="Popravek Uredbe o spremembah in dopolnitvah Uredbe o ravnanju z embalažo in odpadno embalažo">
                  <a:extLst>
                    <a:ext uri="{A12FA001-AC4F-418D-AE19-62706E023703}">
                      <ahyp:hlinkClr xmlns:ahyp="http://schemas.microsoft.com/office/drawing/2018/hyperlinkcolor" val="tx"/>
                    </a:ext>
                  </a:extLst>
                </a:hlinkClick>
              </a:rPr>
              <a:t>.</a:t>
            </a:r>
            <a:r>
              <a:rPr lang="sl-SI" sz="1200" i="0" dirty="0">
                <a:solidFill>
                  <a:srgbClr val="7030A0"/>
                </a:solidFill>
                <a:effectLst/>
                <a:latin typeface="Arial" panose="020B0604020202020204" pitchFamily="34" charset="0"/>
              </a:rPr>
              <a:t>, </a:t>
            </a:r>
            <a:r>
              <a:rPr lang="sl-SI" sz="1200" i="0" u="sng" dirty="0">
                <a:solidFill>
                  <a:srgbClr val="7030A0"/>
                </a:solidFill>
                <a:effectLst/>
                <a:latin typeface="Arial" panose="020B0604020202020204" pitchFamily="34" charset="0"/>
                <a:hlinkClick r:id="rId7" tooltip="Uredba o spremembah Uredbe o ravnanju z embalažo in odpadno embalažo">
                  <a:extLst>
                    <a:ext uri="{A12FA001-AC4F-418D-AE19-62706E023703}">
                      <ahyp:hlinkClr xmlns:ahyp="http://schemas.microsoft.com/office/drawing/2018/hyperlinkcolor" val="tx"/>
                    </a:ext>
                  </a:extLst>
                </a:hlinkClick>
              </a:rPr>
              <a:t>18/14</a:t>
            </a:r>
            <a:r>
              <a:rPr lang="sl-SI" sz="1200" i="0" dirty="0">
                <a:solidFill>
                  <a:srgbClr val="7030A0"/>
                </a:solidFill>
                <a:effectLst/>
                <a:latin typeface="Arial" panose="020B0604020202020204" pitchFamily="34" charset="0"/>
              </a:rPr>
              <a:t>, </a:t>
            </a:r>
            <a:r>
              <a:rPr lang="sl-SI" sz="1200" i="0" u="sng" dirty="0">
                <a:solidFill>
                  <a:srgbClr val="7030A0"/>
                </a:solidFill>
                <a:effectLst/>
                <a:latin typeface="Arial" panose="020B0604020202020204" pitchFamily="34" charset="0"/>
                <a:hlinkClick r:id="rId8" tooltip="Uredba o spremembah in dopolnitvah Uredbe o ravnanju z embalažo in odpadno embalažo">
                  <a:extLst>
                    <a:ext uri="{A12FA001-AC4F-418D-AE19-62706E023703}">
                      <ahyp:hlinkClr xmlns:ahyp="http://schemas.microsoft.com/office/drawing/2018/hyperlinkcolor" val="tx"/>
                    </a:ext>
                  </a:extLst>
                </a:hlinkClick>
              </a:rPr>
              <a:t>57/15</a:t>
            </a:r>
            <a:r>
              <a:rPr lang="sl-SI" sz="1200" i="0" dirty="0">
                <a:solidFill>
                  <a:srgbClr val="7030A0"/>
                </a:solidFill>
                <a:effectLst/>
                <a:latin typeface="Arial" panose="020B0604020202020204" pitchFamily="34" charset="0"/>
              </a:rPr>
              <a:t>, </a:t>
            </a:r>
            <a:r>
              <a:rPr lang="sl-SI" sz="1200" i="0" u="sng" dirty="0">
                <a:solidFill>
                  <a:srgbClr val="7030A0"/>
                </a:solidFill>
                <a:effectLst/>
                <a:latin typeface="Arial" panose="020B0604020202020204" pitchFamily="34" charset="0"/>
                <a:hlinkClick r:id="rId9" tooltip="Uredba o spremembah in dopolnitvi Uredbe o ravnanju z embalažo in odpadno embalažo">
                  <a:extLst>
                    <a:ext uri="{A12FA001-AC4F-418D-AE19-62706E023703}">
                      <ahyp:hlinkClr xmlns:ahyp="http://schemas.microsoft.com/office/drawing/2018/hyperlinkcolor" val="tx"/>
                    </a:ext>
                  </a:extLst>
                </a:hlinkClick>
              </a:rPr>
              <a:t>103/15</a:t>
            </a:r>
            <a:r>
              <a:rPr lang="sl-SI" sz="1200" i="0" dirty="0">
                <a:solidFill>
                  <a:srgbClr val="7030A0"/>
                </a:solidFill>
                <a:effectLst/>
                <a:latin typeface="Arial" panose="020B0604020202020204" pitchFamily="34" charset="0"/>
              </a:rPr>
              <a:t>, </a:t>
            </a:r>
            <a:r>
              <a:rPr lang="sl-SI" sz="1200" i="0" u="sng" dirty="0">
                <a:solidFill>
                  <a:srgbClr val="0563C1"/>
                </a:solidFill>
                <a:effectLst/>
                <a:latin typeface="Arial" panose="020B0604020202020204" pitchFamily="34" charset="0"/>
                <a:hlinkClick r:id="rId10" tooltip="Popravek Uredbe o spremembah in dopolnitvi Uredbe o ravnanju z embalažo in odpadno embalažo">
                  <a:extLst>
                    <a:ext uri="{A12FA001-AC4F-418D-AE19-62706E023703}">
                      <ahyp:hlinkClr xmlns:ahyp="http://schemas.microsoft.com/office/drawing/2018/hyperlinkcolor" val="tx"/>
                    </a:ext>
                  </a:extLst>
                </a:hlinkClick>
              </a:rPr>
              <a:t>2/16 – </a:t>
            </a:r>
            <a:r>
              <a:rPr lang="sl-SI" sz="1200" i="0" u="sng" dirty="0" err="1">
                <a:solidFill>
                  <a:srgbClr val="0563C1"/>
                </a:solidFill>
                <a:effectLst/>
                <a:latin typeface="Arial" panose="020B0604020202020204" pitchFamily="34" charset="0"/>
                <a:hlinkClick r:id="rId10" tooltip="Popravek Uredbe o spremembah in dopolnitvi Uredbe o ravnanju z embalažo in odpadno embalažo">
                  <a:extLst>
                    <a:ext uri="{A12FA001-AC4F-418D-AE19-62706E023703}">
                      <ahyp:hlinkClr xmlns:ahyp="http://schemas.microsoft.com/office/drawing/2018/hyperlinkcolor" val="tx"/>
                    </a:ext>
                  </a:extLst>
                </a:hlinkClick>
              </a:rPr>
              <a:t>popr</a:t>
            </a:r>
            <a:r>
              <a:rPr lang="sl-SI" sz="1200" i="0" u="sng" dirty="0">
                <a:solidFill>
                  <a:srgbClr val="7030A0"/>
                </a:solidFill>
                <a:effectLst/>
                <a:latin typeface="Arial" panose="020B0604020202020204" pitchFamily="34" charset="0"/>
                <a:hlinkClick r:id="rId10" tooltip="Popravek Uredbe o spremembah in dopolnitvi Uredbe o ravnanju z embalažo in odpadno embalažo">
                  <a:extLst>
                    <a:ext uri="{A12FA001-AC4F-418D-AE19-62706E023703}">
                      <ahyp:hlinkClr xmlns:ahyp="http://schemas.microsoft.com/office/drawing/2018/hyperlinkcolor" val="tx"/>
                    </a:ext>
                  </a:extLst>
                </a:hlinkClick>
              </a:rPr>
              <a:t>.</a:t>
            </a:r>
            <a:r>
              <a:rPr lang="sl-SI" sz="1200" i="0" dirty="0">
                <a:solidFill>
                  <a:srgbClr val="7030A0"/>
                </a:solidFill>
                <a:effectLst/>
                <a:latin typeface="Arial" panose="020B0604020202020204" pitchFamily="34" charset="0"/>
              </a:rPr>
              <a:t>, </a:t>
            </a:r>
            <a:r>
              <a:rPr lang="sl-SI" sz="1200" i="0" u="sng" dirty="0">
                <a:solidFill>
                  <a:srgbClr val="7030A0"/>
                </a:solidFill>
                <a:effectLst/>
                <a:latin typeface="Arial" panose="020B0604020202020204" pitchFamily="34" charset="0"/>
                <a:hlinkClick r:id="rId11" tooltip="Uredba o spremembah in dopolnitvah Uredbe o ravnanju z embalažo in odpadno embalažo">
                  <a:extLst>
                    <a:ext uri="{A12FA001-AC4F-418D-AE19-62706E023703}">
                      <ahyp:hlinkClr xmlns:ahyp="http://schemas.microsoft.com/office/drawing/2018/hyperlinkcolor" val="tx"/>
                    </a:ext>
                  </a:extLst>
                </a:hlinkClick>
              </a:rPr>
              <a:t>35/17</a:t>
            </a:r>
            <a:r>
              <a:rPr lang="sl-SI" sz="1200" i="0" dirty="0">
                <a:solidFill>
                  <a:srgbClr val="7030A0"/>
                </a:solidFill>
                <a:effectLst/>
                <a:latin typeface="Arial" panose="020B0604020202020204" pitchFamily="34" charset="0"/>
              </a:rPr>
              <a:t>, </a:t>
            </a:r>
            <a:r>
              <a:rPr lang="sl-SI" sz="1200" i="0" u="sng" dirty="0">
                <a:solidFill>
                  <a:srgbClr val="7030A0"/>
                </a:solidFill>
                <a:effectLst/>
                <a:latin typeface="Arial" panose="020B0604020202020204" pitchFamily="34" charset="0"/>
                <a:hlinkClick r:id="rId12" tooltip="Uredba o spremembah in dopolnitvah Uredbe o obvezni občinski gospodarski javni službi zbiranja komunalnih odpadkov">
                  <a:extLst>
                    <a:ext uri="{A12FA001-AC4F-418D-AE19-62706E023703}">
                      <ahyp:hlinkClr xmlns:ahyp="http://schemas.microsoft.com/office/drawing/2018/hyperlinkcolor" val="tx"/>
                    </a:ext>
                  </a:extLst>
                </a:hlinkClick>
              </a:rPr>
              <a:t>60/18</a:t>
            </a:r>
            <a:r>
              <a:rPr lang="sl-SI" sz="1200" i="0" dirty="0">
                <a:solidFill>
                  <a:srgbClr val="7030A0"/>
                </a:solidFill>
                <a:effectLst/>
                <a:latin typeface="Arial" panose="020B0604020202020204" pitchFamily="34" charset="0"/>
              </a:rPr>
              <a:t>, </a:t>
            </a:r>
            <a:r>
              <a:rPr lang="sl-SI" sz="1200" i="0" u="sng" dirty="0">
                <a:solidFill>
                  <a:srgbClr val="7030A0"/>
                </a:solidFill>
                <a:effectLst/>
                <a:latin typeface="Arial" panose="020B0604020202020204" pitchFamily="34" charset="0"/>
                <a:hlinkClick r:id="rId13" tooltip="Uredba o spremembah in dopolnitvah Uredbe o ravnanju z embalažo in odpadno embalažo">
                  <a:extLst>
                    <a:ext uri="{A12FA001-AC4F-418D-AE19-62706E023703}">
                      <ahyp:hlinkClr xmlns:ahyp="http://schemas.microsoft.com/office/drawing/2018/hyperlinkcolor" val="tx"/>
                    </a:ext>
                  </a:extLst>
                </a:hlinkClick>
              </a:rPr>
              <a:t>68/18</a:t>
            </a:r>
            <a:r>
              <a:rPr lang="sl-SI" sz="1200" i="0" dirty="0">
                <a:solidFill>
                  <a:srgbClr val="7030A0"/>
                </a:solidFill>
                <a:effectLst/>
                <a:latin typeface="Arial" panose="020B0604020202020204" pitchFamily="34" charset="0"/>
              </a:rPr>
              <a:t>, </a:t>
            </a:r>
            <a:r>
              <a:rPr lang="sl-SI" sz="1200" i="0" u="sng" dirty="0">
                <a:solidFill>
                  <a:srgbClr val="7030A0"/>
                </a:solidFill>
                <a:effectLst/>
                <a:latin typeface="Arial" panose="020B0604020202020204" pitchFamily="34" charset="0"/>
                <a:hlinkClick r:id="rId14" tooltip="Zakon o interventnih ukrepih pri ravnanju s komunalno odpadno embalažo in z odpadnimi nagrobnimi svečami">
                  <a:extLst>
                    <a:ext uri="{A12FA001-AC4F-418D-AE19-62706E023703}">
                      <ahyp:hlinkClr xmlns:ahyp="http://schemas.microsoft.com/office/drawing/2018/hyperlinkcolor" val="tx"/>
                    </a:ext>
                  </a:extLst>
                </a:hlinkClick>
              </a:rPr>
              <a:t>84/18</a:t>
            </a:r>
            <a:r>
              <a:rPr lang="sl-SI" sz="1200" i="0" dirty="0">
                <a:solidFill>
                  <a:srgbClr val="7030A0"/>
                </a:solidFill>
                <a:effectLst/>
                <a:latin typeface="Arial" panose="020B0604020202020204" pitchFamily="34" charset="0"/>
              </a:rPr>
              <a:t> – ZIURKOE in </a:t>
            </a:r>
            <a:r>
              <a:rPr lang="sl-SI" sz="1200" i="0" u="sng" dirty="0">
                <a:solidFill>
                  <a:srgbClr val="7030A0"/>
                </a:solidFill>
                <a:effectLst/>
                <a:latin typeface="Arial" panose="020B0604020202020204" pitchFamily="34" charset="0"/>
                <a:hlinkClick r:id="rId15" tooltip="Uredba o embalaži in odpadni embalaži">
                  <a:extLst>
                    <a:ext uri="{A12FA001-AC4F-418D-AE19-62706E023703}">
                      <ahyp:hlinkClr xmlns:ahyp="http://schemas.microsoft.com/office/drawing/2018/hyperlinkcolor" val="tx"/>
                    </a:ext>
                  </a:extLst>
                </a:hlinkClick>
              </a:rPr>
              <a:t>54/21</a:t>
            </a:r>
            <a:r>
              <a:rPr lang="sl-SI" sz="1200" i="0" dirty="0">
                <a:solidFill>
                  <a:srgbClr val="7030A0"/>
                </a:solidFill>
                <a:effectLst/>
                <a:latin typeface="Arial" panose="020B0604020202020204" pitchFamily="34" charset="0"/>
              </a:rPr>
              <a:t>)</a:t>
            </a:r>
            <a:endParaRPr lang="sl-SI" sz="1200" dirty="0">
              <a:solidFill>
                <a:srgbClr val="7030A0"/>
              </a:solidFill>
            </a:endParaRPr>
          </a:p>
        </p:txBody>
      </p:sp>
      <p:sp>
        <p:nvSpPr>
          <p:cNvPr id="25" name="PoljeZBesedilom 24">
            <a:extLst>
              <a:ext uri="{FF2B5EF4-FFF2-40B4-BE49-F238E27FC236}">
                <a16:creationId xmlns:a16="http://schemas.microsoft.com/office/drawing/2014/main" id="{C11691B2-F80E-4A12-AD24-5309AA0686FA}"/>
              </a:ext>
            </a:extLst>
          </p:cNvPr>
          <p:cNvSpPr txBox="1"/>
          <p:nvPr/>
        </p:nvSpPr>
        <p:spPr>
          <a:xfrm>
            <a:off x="2812220" y="6187180"/>
            <a:ext cx="3477967" cy="369332"/>
          </a:xfrm>
          <a:prstGeom prst="rect">
            <a:avLst/>
          </a:prstGeom>
          <a:noFill/>
        </p:spPr>
        <p:txBody>
          <a:bodyPr wrap="square" rtlCol="0">
            <a:spAutoFit/>
          </a:bodyPr>
          <a:lstStyle/>
          <a:p>
            <a:r>
              <a:rPr lang="sl-SI" b="1" dirty="0"/>
              <a:t>Direktiva 94/62/ES</a:t>
            </a:r>
          </a:p>
        </p:txBody>
      </p:sp>
      <p:sp>
        <p:nvSpPr>
          <p:cNvPr id="26" name="PoljeZBesedilom 25">
            <a:extLst>
              <a:ext uri="{FF2B5EF4-FFF2-40B4-BE49-F238E27FC236}">
                <a16:creationId xmlns:a16="http://schemas.microsoft.com/office/drawing/2014/main" id="{7F28B497-83CD-441C-9509-3377D5FEA3ED}"/>
              </a:ext>
            </a:extLst>
          </p:cNvPr>
          <p:cNvSpPr txBox="1"/>
          <p:nvPr/>
        </p:nvSpPr>
        <p:spPr>
          <a:xfrm>
            <a:off x="833020" y="6243484"/>
            <a:ext cx="1473288" cy="276999"/>
          </a:xfrm>
          <a:prstGeom prst="rect">
            <a:avLst/>
          </a:prstGeom>
          <a:noFill/>
        </p:spPr>
        <p:txBody>
          <a:bodyPr wrap="square" rtlCol="0">
            <a:spAutoFit/>
          </a:bodyPr>
          <a:lstStyle/>
          <a:p>
            <a:r>
              <a:rPr lang="sl-SI" sz="1200" dirty="0"/>
              <a:t>20 december 1994</a:t>
            </a:r>
          </a:p>
        </p:txBody>
      </p:sp>
      <p:sp>
        <p:nvSpPr>
          <p:cNvPr id="27" name="PoljeZBesedilom 26">
            <a:extLst>
              <a:ext uri="{FF2B5EF4-FFF2-40B4-BE49-F238E27FC236}">
                <a16:creationId xmlns:a16="http://schemas.microsoft.com/office/drawing/2014/main" id="{2A3A0929-F609-40B0-BF57-CF4D450EB9A7}"/>
              </a:ext>
            </a:extLst>
          </p:cNvPr>
          <p:cNvSpPr txBox="1"/>
          <p:nvPr/>
        </p:nvSpPr>
        <p:spPr>
          <a:xfrm>
            <a:off x="6880511" y="5631814"/>
            <a:ext cx="3902824" cy="461665"/>
          </a:xfrm>
          <a:prstGeom prst="rect">
            <a:avLst/>
          </a:prstGeom>
          <a:noFill/>
        </p:spPr>
        <p:txBody>
          <a:bodyPr wrap="square" rtlCol="0">
            <a:spAutoFit/>
          </a:bodyPr>
          <a:lstStyle/>
          <a:p>
            <a:r>
              <a:rPr lang="sl-SI" sz="1200" b="0" i="0" dirty="0">
                <a:solidFill>
                  <a:srgbClr val="7030A0"/>
                </a:solidFill>
                <a:effectLst/>
                <a:latin typeface="Arial" panose="020B0604020202020204" pitchFamily="34" charset="0"/>
              </a:rPr>
              <a:t>Pravilnik o ravnanju z embalažo in odpadno embalažo (Uradni list RS, št. 104/00, 12/02 in 41/04 – ZVO-1).</a:t>
            </a:r>
            <a:endParaRPr lang="sl-SI" sz="1200" dirty="0">
              <a:solidFill>
                <a:srgbClr val="7030A0"/>
              </a:solidFill>
            </a:endParaRPr>
          </a:p>
        </p:txBody>
      </p:sp>
      <p:sp>
        <p:nvSpPr>
          <p:cNvPr id="28" name="PoljeZBesedilom 27">
            <a:extLst>
              <a:ext uri="{FF2B5EF4-FFF2-40B4-BE49-F238E27FC236}">
                <a16:creationId xmlns:a16="http://schemas.microsoft.com/office/drawing/2014/main" id="{0BD077C0-FEC4-4AA0-89AF-A28AFE436F9D}"/>
              </a:ext>
            </a:extLst>
          </p:cNvPr>
          <p:cNvSpPr txBox="1"/>
          <p:nvPr/>
        </p:nvSpPr>
        <p:spPr>
          <a:xfrm>
            <a:off x="833020" y="3781280"/>
            <a:ext cx="1425162" cy="276999"/>
          </a:xfrm>
          <a:prstGeom prst="rect">
            <a:avLst/>
          </a:prstGeom>
          <a:noFill/>
        </p:spPr>
        <p:txBody>
          <a:bodyPr wrap="square" rtlCol="0">
            <a:spAutoFit/>
          </a:bodyPr>
          <a:lstStyle/>
          <a:p>
            <a:r>
              <a:rPr lang="sl-SI" sz="1200" dirty="0"/>
              <a:t>29 april 2015</a:t>
            </a:r>
          </a:p>
        </p:txBody>
      </p:sp>
      <p:sp>
        <p:nvSpPr>
          <p:cNvPr id="29" name="PoljeZBesedilom 28">
            <a:extLst>
              <a:ext uri="{FF2B5EF4-FFF2-40B4-BE49-F238E27FC236}">
                <a16:creationId xmlns:a16="http://schemas.microsoft.com/office/drawing/2014/main" id="{2A2A8DE3-B0E5-42EF-85C4-3AF9B30069BF}"/>
              </a:ext>
            </a:extLst>
          </p:cNvPr>
          <p:cNvSpPr txBox="1"/>
          <p:nvPr/>
        </p:nvSpPr>
        <p:spPr>
          <a:xfrm>
            <a:off x="833020" y="3142533"/>
            <a:ext cx="1882361" cy="276999"/>
          </a:xfrm>
          <a:prstGeom prst="rect">
            <a:avLst/>
          </a:prstGeom>
          <a:noFill/>
        </p:spPr>
        <p:txBody>
          <a:bodyPr wrap="square" rtlCol="0">
            <a:spAutoFit/>
          </a:bodyPr>
          <a:lstStyle/>
          <a:p>
            <a:r>
              <a:rPr lang="sl-SI" sz="1200" dirty="0"/>
              <a:t>30 maj 2018</a:t>
            </a:r>
          </a:p>
        </p:txBody>
      </p:sp>
      <p:sp>
        <p:nvSpPr>
          <p:cNvPr id="30" name="PoljeZBesedilom 29">
            <a:extLst>
              <a:ext uri="{FF2B5EF4-FFF2-40B4-BE49-F238E27FC236}">
                <a16:creationId xmlns:a16="http://schemas.microsoft.com/office/drawing/2014/main" id="{401DDCF8-61C5-44A9-97C4-DF786ADBE4AA}"/>
              </a:ext>
            </a:extLst>
          </p:cNvPr>
          <p:cNvSpPr txBox="1"/>
          <p:nvPr/>
        </p:nvSpPr>
        <p:spPr>
          <a:xfrm>
            <a:off x="816457" y="2320970"/>
            <a:ext cx="1489851" cy="276999"/>
          </a:xfrm>
          <a:prstGeom prst="rect">
            <a:avLst/>
          </a:prstGeom>
          <a:noFill/>
        </p:spPr>
        <p:txBody>
          <a:bodyPr wrap="square" rtlCol="0">
            <a:spAutoFit/>
          </a:bodyPr>
          <a:lstStyle/>
          <a:p>
            <a:r>
              <a:rPr lang="sl-SI" sz="1200" dirty="0"/>
              <a:t>30  november 2022</a:t>
            </a:r>
          </a:p>
        </p:txBody>
      </p:sp>
      <p:sp>
        <p:nvSpPr>
          <p:cNvPr id="31" name="PoljeZBesedilom 30">
            <a:extLst>
              <a:ext uri="{FF2B5EF4-FFF2-40B4-BE49-F238E27FC236}">
                <a16:creationId xmlns:a16="http://schemas.microsoft.com/office/drawing/2014/main" id="{F82B17F0-EF58-4566-AFA7-887FD4E77020}"/>
              </a:ext>
            </a:extLst>
          </p:cNvPr>
          <p:cNvSpPr txBox="1"/>
          <p:nvPr/>
        </p:nvSpPr>
        <p:spPr>
          <a:xfrm>
            <a:off x="2812220" y="3654304"/>
            <a:ext cx="6754567" cy="369332"/>
          </a:xfrm>
          <a:prstGeom prst="rect">
            <a:avLst/>
          </a:prstGeom>
          <a:noFill/>
        </p:spPr>
        <p:txBody>
          <a:bodyPr wrap="square" rtlCol="0">
            <a:spAutoFit/>
          </a:bodyPr>
          <a:lstStyle/>
          <a:p>
            <a:r>
              <a:rPr lang="sl-SI" b="1" dirty="0"/>
              <a:t>Direktiva (EU) 2015/720 - zmanjšana potrošnja lahkih plastičnih vrečk</a:t>
            </a:r>
          </a:p>
        </p:txBody>
      </p:sp>
      <p:sp>
        <p:nvSpPr>
          <p:cNvPr id="32" name="PoljeZBesedilom 31">
            <a:extLst>
              <a:ext uri="{FF2B5EF4-FFF2-40B4-BE49-F238E27FC236}">
                <a16:creationId xmlns:a16="http://schemas.microsoft.com/office/drawing/2014/main" id="{42D8302A-E4B8-485A-AEA5-F5647E9CDF4A}"/>
              </a:ext>
            </a:extLst>
          </p:cNvPr>
          <p:cNvSpPr txBox="1"/>
          <p:nvPr/>
        </p:nvSpPr>
        <p:spPr>
          <a:xfrm>
            <a:off x="2812220" y="3096367"/>
            <a:ext cx="5869534" cy="369332"/>
          </a:xfrm>
          <a:prstGeom prst="rect">
            <a:avLst/>
          </a:prstGeom>
          <a:noFill/>
        </p:spPr>
        <p:txBody>
          <a:bodyPr wrap="square" rtlCol="0">
            <a:spAutoFit/>
          </a:bodyPr>
          <a:lstStyle/>
          <a:p>
            <a:r>
              <a:rPr lang="sl-SI" b="1" dirty="0"/>
              <a:t>Direktiva (EU) 2018/852 – preprečevanje, </a:t>
            </a:r>
            <a:r>
              <a:rPr lang="sl-SI" b="1" dirty="0" err="1"/>
              <a:t>reuse</a:t>
            </a:r>
            <a:r>
              <a:rPr lang="sl-SI" b="1" dirty="0"/>
              <a:t>, recikliranje</a:t>
            </a:r>
          </a:p>
        </p:txBody>
      </p:sp>
      <p:sp>
        <p:nvSpPr>
          <p:cNvPr id="33" name="PoljeZBesedilom 32">
            <a:extLst>
              <a:ext uri="{FF2B5EF4-FFF2-40B4-BE49-F238E27FC236}">
                <a16:creationId xmlns:a16="http://schemas.microsoft.com/office/drawing/2014/main" id="{C6E235AF-27F5-4F33-A545-2FE5C5E359ED}"/>
              </a:ext>
            </a:extLst>
          </p:cNvPr>
          <p:cNvSpPr txBox="1"/>
          <p:nvPr/>
        </p:nvSpPr>
        <p:spPr>
          <a:xfrm>
            <a:off x="2812219" y="2278354"/>
            <a:ext cx="2811609" cy="369332"/>
          </a:xfrm>
          <a:prstGeom prst="rect">
            <a:avLst/>
          </a:prstGeom>
          <a:noFill/>
        </p:spPr>
        <p:txBody>
          <a:bodyPr wrap="square" rtlCol="0">
            <a:spAutoFit/>
          </a:bodyPr>
          <a:lstStyle/>
          <a:p>
            <a:r>
              <a:rPr lang="sl-SI" b="1" dirty="0">
                <a:solidFill>
                  <a:srgbClr val="FF0000"/>
                </a:solidFill>
              </a:rPr>
              <a:t>Predlog Uredbe (EU)</a:t>
            </a:r>
          </a:p>
        </p:txBody>
      </p:sp>
      <p:cxnSp>
        <p:nvCxnSpPr>
          <p:cNvPr id="37" name="Raven povezovalnik 36">
            <a:extLst>
              <a:ext uri="{FF2B5EF4-FFF2-40B4-BE49-F238E27FC236}">
                <a16:creationId xmlns:a16="http://schemas.microsoft.com/office/drawing/2014/main" id="{38386DD4-FC63-45F2-BD87-FA1C95C8D3C0}"/>
              </a:ext>
            </a:extLst>
          </p:cNvPr>
          <p:cNvCxnSpPr>
            <a:stCxn id="6" idx="0"/>
            <a:endCxn id="16" idx="4"/>
          </p:cNvCxnSpPr>
          <p:nvPr/>
        </p:nvCxnSpPr>
        <p:spPr>
          <a:xfrm flipV="1">
            <a:off x="2358445" y="3941365"/>
            <a:ext cx="4009" cy="237433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Raven povezovalnik 38">
            <a:extLst>
              <a:ext uri="{FF2B5EF4-FFF2-40B4-BE49-F238E27FC236}">
                <a16:creationId xmlns:a16="http://schemas.microsoft.com/office/drawing/2014/main" id="{7A835969-C7D5-4F9C-A411-F7908E5BB3D0}"/>
              </a:ext>
            </a:extLst>
          </p:cNvPr>
          <p:cNvCxnSpPr>
            <a:stCxn id="16" idx="0"/>
          </p:cNvCxnSpPr>
          <p:nvPr/>
        </p:nvCxnSpPr>
        <p:spPr>
          <a:xfrm flipH="1" flipV="1">
            <a:off x="2362324" y="3341350"/>
            <a:ext cx="130" cy="48772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Raven povezovalnik 40">
            <a:extLst>
              <a:ext uri="{FF2B5EF4-FFF2-40B4-BE49-F238E27FC236}">
                <a16:creationId xmlns:a16="http://schemas.microsoft.com/office/drawing/2014/main" id="{09B9E109-1B8F-4EE5-B32B-6D1174A122EF}"/>
              </a:ext>
            </a:extLst>
          </p:cNvPr>
          <p:cNvCxnSpPr>
            <a:endCxn id="14" idx="4"/>
          </p:cNvCxnSpPr>
          <p:nvPr/>
        </p:nvCxnSpPr>
        <p:spPr>
          <a:xfrm flipV="1">
            <a:off x="2362324" y="2501210"/>
            <a:ext cx="1" cy="72784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3" name="PoljeZBesedilom 42">
            <a:extLst>
              <a:ext uri="{FF2B5EF4-FFF2-40B4-BE49-F238E27FC236}">
                <a16:creationId xmlns:a16="http://schemas.microsoft.com/office/drawing/2014/main" id="{71319769-9CE0-447B-8A0F-E91C1BDEF102}"/>
              </a:ext>
            </a:extLst>
          </p:cNvPr>
          <p:cNvSpPr txBox="1"/>
          <p:nvPr/>
        </p:nvSpPr>
        <p:spPr>
          <a:xfrm>
            <a:off x="2812220" y="1583609"/>
            <a:ext cx="8348362" cy="369332"/>
          </a:xfrm>
          <a:prstGeom prst="rect">
            <a:avLst/>
          </a:prstGeom>
          <a:noFill/>
        </p:spPr>
        <p:txBody>
          <a:bodyPr wrap="square" rtlCol="0">
            <a:spAutoFit/>
          </a:bodyPr>
          <a:lstStyle/>
          <a:p>
            <a:r>
              <a:rPr lang="sl-SI" dirty="0">
                <a:solidFill>
                  <a:srgbClr val="00B050"/>
                </a:solidFill>
              </a:rPr>
              <a:t>Delovne skupine na Svetu EU (do sedaj 6x)…….mnenje </a:t>
            </a:r>
            <a:r>
              <a:rPr lang="sl-SI" dirty="0" err="1">
                <a:solidFill>
                  <a:srgbClr val="00B050"/>
                </a:solidFill>
              </a:rPr>
              <a:t>Coreper</a:t>
            </a:r>
            <a:r>
              <a:rPr lang="sl-SI" dirty="0">
                <a:solidFill>
                  <a:srgbClr val="00B050"/>
                </a:solidFill>
              </a:rPr>
              <a:t>……Evropski Parlament….</a:t>
            </a:r>
          </a:p>
        </p:txBody>
      </p:sp>
      <p:sp>
        <p:nvSpPr>
          <p:cNvPr id="44" name="Diagram poteka: povezovalnik 43">
            <a:extLst>
              <a:ext uri="{FF2B5EF4-FFF2-40B4-BE49-F238E27FC236}">
                <a16:creationId xmlns:a16="http://schemas.microsoft.com/office/drawing/2014/main" id="{0E104AE2-5DE4-4327-8628-9C0FBB54A8EA}"/>
              </a:ext>
            </a:extLst>
          </p:cNvPr>
          <p:cNvSpPr/>
          <p:nvPr/>
        </p:nvSpPr>
        <p:spPr>
          <a:xfrm>
            <a:off x="2314842" y="1062293"/>
            <a:ext cx="104273" cy="112294"/>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45" name="PoljeZBesedilom 44">
            <a:extLst>
              <a:ext uri="{FF2B5EF4-FFF2-40B4-BE49-F238E27FC236}">
                <a16:creationId xmlns:a16="http://schemas.microsoft.com/office/drawing/2014/main" id="{8E9081F2-A011-4D87-8F8E-422648139C60}"/>
              </a:ext>
            </a:extLst>
          </p:cNvPr>
          <p:cNvSpPr txBox="1"/>
          <p:nvPr/>
        </p:nvSpPr>
        <p:spPr>
          <a:xfrm>
            <a:off x="2812219" y="932823"/>
            <a:ext cx="9239411" cy="369332"/>
          </a:xfrm>
          <a:prstGeom prst="rect">
            <a:avLst/>
          </a:prstGeom>
          <a:noFill/>
        </p:spPr>
        <p:txBody>
          <a:bodyPr wrap="square" rtlCol="0">
            <a:spAutoFit/>
          </a:bodyPr>
          <a:lstStyle/>
          <a:p>
            <a:r>
              <a:rPr lang="sl-SI" dirty="0">
                <a:solidFill>
                  <a:srgbClr val="00B050"/>
                </a:solidFill>
              </a:rPr>
              <a:t>…2023, 2024………. + 1 leto (za prenos) se neposredno začne uporabljati v DČ…implementacija </a:t>
            </a:r>
          </a:p>
        </p:txBody>
      </p:sp>
      <p:sp>
        <p:nvSpPr>
          <p:cNvPr id="47" name="PoljeZBesedilom 46">
            <a:extLst>
              <a:ext uri="{FF2B5EF4-FFF2-40B4-BE49-F238E27FC236}">
                <a16:creationId xmlns:a16="http://schemas.microsoft.com/office/drawing/2014/main" id="{D96BF62C-CAB2-4950-B7E8-4B9A86156314}"/>
              </a:ext>
            </a:extLst>
          </p:cNvPr>
          <p:cNvSpPr txBox="1"/>
          <p:nvPr/>
        </p:nvSpPr>
        <p:spPr>
          <a:xfrm>
            <a:off x="6865405" y="2548424"/>
            <a:ext cx="5186225" cy="461665"/>
          </a:xfrm>
          <a:prstGeom prst="rect">
            <a:avLst/>
          </a:prstGeom>
          <a:noFill/>
        </p:spPr>
        <p:txBody>
          <a:bodyPr wrap="square">
            <a:spAutoFit/>
          </a:bodyPr>
          <a:lstStyle/>
          <a:p>
            <a:r>
              <a:rPr lang="sl-SI" sz="1200" dirty="0">
                <a:solidFill>
                  <a:srgbClr val="7030A0"/>
                </a:solidFill>
                <a:latin typeface="Arial" panose="020B0604020202020204" pitchFamily="34" charset="0"/>
                <a:cs typeface="Arial" panose="020B0604020202020204" pitchFamily="34" charset="0"/>
              </a:rPr>
              <a:t>Uredba o embalaži in odpadni embalaži (Uradni list RS, št. 54/21, 208/21, 44/22 – ZVO-2 in 120/22)</a:t>
            </a:r>
          </a:p>
        </p:txBody>
      </p:sp>
      <p:cxnSp>
        <p:nvCxnSpPr>
          <p:cNvPr id="48" name="Raven povezovalnik 47">
            <a:extLst>
              <a:ext uri="{FF2B5EF4-FFF2-40B4-BE49-F238E27FC236}">
                <a16:creationId xmlns:a16="http://schemas.microsoft.com/office/drawing/2014/main" id="{FC6E4C12-3532-4A59-9B9C-ADD97297B88A}"/>
              </a:ext>
            </a:extLst>
          </p:cNvPr>
          <p:cNvCxnSpPr>
            <a:cxnSpLocks/>
            <a:stCxn id="14" idx="0"/>
          </p:cNvCxnSpPr>
          <p:nvPr/>
        </p:nvCxnSpPr>
        <p:spPr>
          <a:xfrm flipV="1">
            <a:off x="2362325" y="1838878"/>
            <a:ext cx="6075" cy="550038"/>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49" name="Raven povezovalnik 48">
            <a:extLst>
              <a:ext uri="{FF2B5EF4-FFF2-40B4-BE49-F238E27FC236}">
                <a16:creationId xmlns:a16="http://schemas.microsoft.com/office/drawing/2014/main" id="{9DE7C904-88B6-473B-AF1C-B340884061B2}"/>
              </a:ext>
            </a:extLst>
          </p:cNvPr>
          <p:cNvCxnSpPr>
            <a:cxnSpLocks/>
            <a:stCxn id="12" idx="0"/>
          </p:cNvCxnSpPr>
          <p:nvPr/>
        </p:nvCxnSpPr>
        <p:spPr>
          <a:xfrm flipV="1">
            <a:off x="2358445" y="1174587"/>
            <a:ext cx="9500" cy="539799"/>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796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3E96718E-0698-46BF-A7CA-8F30AE0C2717}"/>
              </a:ext>
            </a:extLst>
          </p:cNvPr>
          <p:cNvSpPr txBox="1"/>
          <p:nvPr/>
        </p:nvSpPr>
        <p:spPr>
          <a:xfrm>
            <a:off x="500062" y="136525"/>
            <a:ext cx="11191875" cy="830997"/>
          </a:xfrm>
          <a:prstGeom prst="rect">
            <a:avLst/>
          </a:prstGeom>
          <a:noFill/>
        </p:spPr>
        <p:txBody>
          <a:bodyPr wrap="square" rtlCol="0">
            <a:spAutoFit/>
          </a:bodyPr>
          <a:lstStyle/>
          <a:p>
            <a:pPr algn="ctr"/>
            <a:r>
              <a:rPr lang="sl-SI" sz="2400" b="1" dirty="0">
                <a:solidFill>
                  <a:srgbClr val="0070C0"/>
                </a:solidFill>
              </a:rPr>
              <a:t>RAVNANJE Z ODPADNO EMBALAŽO</a:t>
            </a:r>
          </a:p>
          <a:p>
            <a:pPr algn="ctr"/>
            <a:r>
              <a:rPr lang="sl-SI" sz="2400" b="1" dirty="0">
                <a:solidFill>
                  <a:srgbClr val="0070C0"/>
                </a:solidFill>
              </a:rPr>
              <a:t>Načrt ravnanja z odpadki in splošne določbe</a:t>
            </a:r>
          </a:p>
        </p:txBody>
      </p:sp>
      <p:sp>
        <p:nvSpPr>
          <p:cNvPr id="5" name="Označba mesta številke diapozitiva 4">
            <a:extLst>
              <a:ext uri="{FF2B5EF4-FFF2-40B4-BE49-F238E27FC236}">
                <a16:creationId xmlns:a16="http://schemas.microsoft.com/office/drawing/2014/main" id="{3DB4535B-4723-48F4-9566-A1CB8C6EC91C}"/>
              </a:ext>
            </a:extLst>
          </p:cNvPr>
          <p:cNvSpPr>
            <a:spLocks noGrp="1"/>
          </p:cNvSpPr>
          <p:nvPr>
            <p:ph type="sldNum" sz="quarter" idx="12"/>
          </p:nvPr>
        </p:nvSpPr>
        <p:spPr/>
        <p:txBody>
          <a:bodyPr/>
          <a:lstStyle/>
          <a:p>
            <a:fld id="{64DED1AA-C12D-4781-AB8C-846FFDC119BA}" type="slidenum">
              <a:rPr lang="sl-SI" smtClean="0"/>
              <a:t>20</a:t>
            </a:fld>
            <a:endParaRPr lang="sl-SI"/>
          </a:p>
        </p:txBody>
      </p:sp>
      <p:sp>
        <p:nvSpPr>
          <p:cNvPr id="7" name="PoljeZBesedilom 6">
            <a:extLst>
              <a:ext uri="{FF2B5EF4-FFF2-40B4-BE49-F238E27FC236}">
                <a16:creationId xmlns:a16="http://schemas.microsoft.com/office/drawing/2014/main" id="{6EBC5945-9F62-4E39-ABC2-18C359305453}"/>
              </a:ext>
            </a:extLst>
          </p:cNvPr>
          <p:cNvSpPr txBox="1"/>
          <p:nvPr/>
        </p:nvSpPr>
        <p:spPr>
          <a:xfrm>
            <a:off x="295759" y="1168946"/>
            <a:ext cx="11610491" cy="2893100"/>
          </a:xfrm>
          <a:prstGeom prst="rect">
            <a:avLst/>
          </a:prstGeom>
          <a:noFill/>
        </p:spPr>
        <p:txBody>
          <a:bodyPr wrap="square" rtlCol="0">
            <a:spAutoFit/>
          </a:bodyPr>
          <a:lstStyle/>
          <a:p>
            <a:r>
              <a:rPr lang="sl-SI" sz="2600" dirty="0">
                <a:latin typeface="Arial" panose="020B0604020202020204" pitchFamily="34" charset="0"/>
                <a:cs typeface="Arial" panose="020B0604020202020204" pitchFamily="34" charset="0"/>
              </a:rPr>
              <a:t>Države članice morajo zagotoviti organizacijo in delovanje pristojnega organa ali pristojnih organov, vključno z upravnimi in postopkovnimi pravili, ki urejajo:</a:t>
            </a:r>
          </a:p>
          <a:p>
            <a:endParaRPr lang="sl-SI" sz="2600" dirty="0">
              <a:latin typeface="Arial" panose="020B0604020202020204" pitchFamily="34" charset="0"/>
              <a:cs typeface="Arial" panose="020B0604020202020204" pitchFamily="34" charset="0"/>
            </a:endParaRPr>
          </a:p>
          <a:p>
            <a:pPr marL="342900" indent="-342900">
              <a:buAutoNum type="alphaLcParenBoth"/>
            </a:pPr>
            <a:r>
              <a:rPr lang="sl-SI" sz="2600" dirty="0">
                <a:latin typeface="Arial" panose="020B0604020202020204" pitchFamily="34" charset="0"/>
                <a:cs typeface="Arial" panose="020B0604020202020204" pitchFamily="34" charset="0"/>
              </a:rPr>
              <a:t> registracijo proizvajalcev </a:t>
            </a:r>
          </a:p>
          <a:p>
            <a:pPr marL="342900" indent="-342900">
              <a:buAutoNum type="alphaLcParenBoth"/>
            </a:pPr>
            <a:r>
              <a:rPr lang="sl-SI" sz="2600" dirty="0">
                <a:latin typeface="Arial" panose="020B0604020202020204" pitchFamily="34" charset="0"/>
                <a:cs typeface="Arial" panose="020B0604020202020204" pitchFamily="34" charset="0"/>
              </a:rPr>
              <a:t>organizacijo in spremljanje zahtev za poročanje </a:t>
            </a:r>
          </a:p>
          <a:p>
            <a:pPr marL="342900" indent="-342900">
              <a:buAutoNum type="alphaLcParenBoth"/>
            </a:pPr>
            <a:r>
              <a:rPr lang="sl-SI" sz="2600" dirty="0">
                <a:latin typeface="Arial" panose="020B0604020202020204" pitchFamily="34" charset="0"/>
                <a:cs typeface="Arial" panose="020B0604020202020204" pitchFamily="34" charset="0"/>
              </a:rPr>
              <a:t>nadzor nad izvajanjem obveznosti razširjene odgovornosti proizvajalca;</a:t>
            </a:r>
          </a:p>
          <a:p>
            <a:pPr marL="342900" indent="-342900">
              <a:buAutoNum type="alphaLcParenBoth"/>
            </a:pPr>
            <a:r>
              <a:rPr lang="sl-SI" sz="2600" dirty="0">
                <a:latin typeface="Arial" panose="020B0604020202020204" pitchFamily="34" charset="0"/>
                <a:cs typeface="Arial" panose="020B0604020202020204" pitchFamily="34" charset="0"/>
              </a:rPr>
              <a:t> dajanje informacij na voljo</a:t>
            </a:r>
          </a:p>
        </p:txBody>
      </p:sp>
    </p:spTree>
    <p:extLst>
      <p:ext uri="{BB962C8B-B14F-4D97-AF65-F5344CB8AC3E}">
        <p14:creationId xmlns:p14="http://schemas.microsoft.com/office/powerpoint/2010/main" val="4159941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C969336-13FA-43B9-A986-A0FF9A1366EE}"/>
              </a:ext>
            </a:extLst>
          </p:cNvPr>
          <p:cNvSpPr>
            <a:spLocks noGrp="1"/>
          </p:cNvSpPr>
          <p:nvPr>
            <p:ph type="title"/>
          </p:nvPr>
        </p:nvSpPr>
        <p:spPr>
          <a:xfrm>
            <a:off x="2006221" y="273996"/>
            <a:ext cx="8734567" cy="647597"/>
          </a:xfrm>
        </p:spPr>
        <p:txBody>
          <a:bodyPr>
            <a:noAutofit/>
          </a:bodyPr>
          <a:lstStyle/>
          <a:p>
            <a:pPr algn="ctr"/>
            <a:r>
              <a:rPr lang="sl-SI" sz="2400" b="1" dirty="0">
                <a:solidFill>
                  <a:srgbClr val="0070C0"/>
                </a:solidFill>
              </a:rPr>
              <a:t>Ravnanje z embalažo in odpadno embalažo</a:t>
            </a:r>
            <a:br>
              <a:rPr lang="sl-SI" sz="2400" b="1" dirty="0">
                <a:solidFill>
                  <a:srgbClr val="0070C0"/>
                </a:solidFill>
              </a:rPr>
            </a:br>
            <a:r>
              <a:rPr lang="sl-SI" sz="2400" b="1" dirty="0">
                <a:solidFill>
                  <a:srgbClr val="0070C0"/>
                </a:solidFill>
              </a:rPr>
              <a:t>Cilji glede recikliranja in spodbujanja recikliranja</a:t>
            </a:r>
          </a:p>
        </p:txBody>
      </p:sp>
      <p:sp>
        <p:nvSpPr>
          <p:cNvPr id="5" name="Označba mesta številke diapozitiva 4">
            <a:extLst>
              <a:ext uri="{FF2B5EF4-FFF2-40B4-BE49-F238E27FC236}">
                <a16:creationId xmlns:a16="http://schemas.microsoft.com/office/drawing/2014/main" id="{C60E31D0-0A2A-42E1-86B1-6D634355AE70}"/>
              </a:ext>
            </a:extLst>
          </p:cNvPr>
          <p:cNvSpPr>
            <a:spLocks noGrp="1"/>
          </p:cNvSpPr>
          <p:nvPr>
            <p:ph type="sldNum" sz="quarter" idx="12"/>
          </p:nvPr>
        </p:nvSpPr>
        <p:spPr/>
        <p:txBody>
          <a:bodyPr/>
          <a:lstStyle/>
          <a:p>
            <a:fld id="{FFB9ED9B-78EC-47B9-BF1B-7201D387A3E9}" type="slidenum">
              <a:rPr lang="sl-SI" smtClean="0"/>
              <a:t>21</a:t>
            </a:fld>
            <a:endParaRPr lang="sl-SI"/>
          </a:p>
        </p:txBody>
      </p:sp>
      <p:sp>
        <p:nvSpPr>
          <p:cNvPr id="4" name="PoljeZBesedilom 3">
            <a:extLst>
              <a:ext uri="{FF2B5EF4-FFF2-40B4-BE49-F238E27FC236}">
                <a16:creationId xmlns:a16="http://schemas.microsoft.com/office/drawing/2014/main" id="{2D2FBE03-904D-4870-8FBE-1EDAE482F21E}"/>
              </a:ext>
            </a:extLst>
          </p:cNvPr>
          <p:cNvSpPr txBox="1"/>
          <p:nvPr/>
        </p:nvSpPr>
        <p:spPr>
          <a:xfrm>
            <a:off x="1074630" y="5381677"/>
            <a:ext cx="10134421" cy="523220"/>
          </a:xfrm>
          <a:prstGeom prst="rect">
            <a:avLst/>
          </a:prstGeom>
          <a:noFill/>
        </p:spPr>
        <p:txBody>
          <a:bodyPr wrap="square" rtlCol="0">
            <a:spAutoFit/>
          </a:bodyPr>
          <a:lstStyle/>
          <a:p>
            <a:r>
              <a:rPr lang="sl-SI" sz="1400" b="1" dirty="0">
                <a:solidFill>
                  <a:srgbClr val="FF0000"/>
                </a:solidFill>
                <a:latin typeface="Arial" panose="020B0604020202020204" pitchFamily="34" charset="0"/>
                <a:cs typeface="Arial" panose="020B0604020202020204" pitchFamily="34" charset="0"/>
              </a:rPr>
              <a:t>Podaljšanje doseganja ciljev za 5 let: </a:t>
            </a:r>
            <a:r>
              <a:rPr lang="sl-SI" sz="1400" dirty="0">
                <a:latin typeface="Arial" panose="020B0604020202020204" pitchFamily="34" charset="0"/>
                <a:cs typeface="Arial" panose="020B0604020202020204" pitchFamily="34" charset="0"/>
              </a:rPr>
              <a:t>če eden/dva cilja ne odstopata za 15 %, skupni cilj ne pod 60 %. DČ obvesti EK 24 m prej ter priloži izvedbeni načrt in  morebitno revizijo načrta.</a:t>
            </a:r>
          </a:p>
        </p:txBody>
      </p:sp>
      <p:graphicFrame>
        <p:nvGraphicFramePr>
          <p:cNvPr id="10" name="Predmet 9">
            <a:extLst>
              <a:ext uri="{FF2B5EF4-FFF2-40B4-BE49-F238E27FC236}">
                <a16:creationId xmlns:a16="http://schemas.microsoft.com/office/drawing/2014/main" id="{F02D0882-B2CC-6B17-4234-105CE53CF5E2}"/>
              </a:ext>
            </a:extLst>
          </p:cNvPr>
          <p:cNvGraphicFramePr>
            <a:graphicFrameLocks noChangeAspect="1"/>
          </p:cNvGraphicFramePr>
          <p:nvPr>
            <p:extLst>
              <p:ext uri="{D42A27DB-BD31-4B8C-83A1-F6EECF244321}">
                <p14:modId xmlns:p14="http://schemas.microsoft.com/office/powerpoint/2010/main" val="2664463811"/>
              </p:ext>
            </p:extLst>
          </p:nvPr>
        </p:nvGraphicFramePr>
        <p:xfrm>
          <a:off x="1141888" y="1373046"/>
          <a:ext cx="9999903" cy="3257667"/>
        </p:xfrm>
        <a:graphic>
          <a:graphicData uri="http://schemas.openxmlformats.org/presentationml/2006/ole">
            <mc:AlternateContent xmlns:mc="http://schemas.openxmlformats.org/markup-compatibility/2006">
              <mc:Choice xmlns:v="urn:schemas-microsoft-com:vml" Requires="v">
                <p:oleObj name="Worksheet" r:id="rId2" imgW="5876760" imgH="1914428" progId="Excel.Sheet.12">
                  <p:embed/>
                </p:oleObj>
              </mc:Choice>
              <mc:Fallback>
                <p:oleObj name="Worksheet" r:id="rId2" imgW="5876760" imgH="1914428" progId="Excel.Sheet.12">
                  <p:embed/>
                  <p:pic>
                    <p:nvPicPr>
                      <p:cNvPr id="0" name=""/>
                      <p:cNvPicPr/>
                      <p:nvPr/>
                    </p:nvPicPr>
                    <p:blipFill>
                      <a:blip r:embed="rId3"/>
                      <a:stretch>
                        <a:fillRect/>
                      </a:stretch>
                    </p:blipFill>
                    <p:spPr>
                      <a:xfrm>
                        <a:off x="1141888" y="1373046"/>
                        <a:ext cx="9999903" cy="3257667"/>
                      </a:xfrm>
                      <a:prstGeom prst="rect">
                        <a:avLst/>
                      </a:prstGeom>
                    </p:spPr>
                  </p:pic>
                </p:oleObj>
              </mc:Fallback>
            </mc:AlternateContent>
          </a:graphicData>
        </a:graphic>
      </p:graphicFrame>
    </p:spTree>
    <p:extLst>
      <p:ext uri="{BB962C8B-B14F-4D97-AF65-F5344CB8AC3E}">
        <p14:creationId xmlns:p14="http://schemas.microsoft.com/office/powerpoint/2010/main" val="915337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3E96718E-0698-46BF-A7CA-8F30AE0C2717}"/>
              </a:ext>
            </a:extLst>
          </p:cNvPr>
          <p:cNvSpPr txBox="1"/>
          <p:nvPr/>
        </p:nvSpPr>
        <p:spPr>
          <a:xfrm>
            <a:off x="500062" y="136525"/>
            <a:ext cx="11191875" cy="461665"/>
          </a:xfrm>
          <a:prstGeom prst="rect">
            <a:avLst/>
          </a:prstGeom>
          <a:noFill/>
        </p:spPr>
        <p:txBody>
          <a:bodyPr wrap="square" rtlCol="0">
            <a:spAutoFit/>
          </a:bodyPr>
          <a:lstStyle/>
          <a:p>
            <a:pPr algn="ctr"/>
            <a:r>
              <a:rPr lang="sl-SI" sz="2400" b="1" dirty="0">
                <a:solidFill>
                  <a:srgbClr val="0070C0"/>
                </a:solidFill>
              </a:rPr>
              <a:t>NEKATERI NOVI POJMI, ki jih uvaja predlog predpisa</a:t>
            </a:r>
          </a:p>
        </p:txBody>
      </p:sp>
      <p:sp>
        <p:nvSpPr>
          <p:cNvPr id="5" name="Označba mesta številke diapozitiva 4">
            <a:extLst>
              <a:ext uri="{FF2B5EF4-FFF2-40B4-BE49-F238E27FC236}">
                <a16:creationId xmlns:a16="http://schemas.microsoft.com/office/drawing/2014/main" id="{3DB4535B-4723-48F4-9566-A1CB8C6EC91C}"/>
              </a:ext>
            </a:extLst>
          </p:cNvPr>
          <p:cNvSpPr>
            <a:spLocks noGrp="1"/>
          </p:cNvSpPr>
          <p:nvPr>
            <p:ph type="sldNum" sz="quarter" idx="12"/>
          </p:nvPr>
        </p:nvSpPr>
        <p:spPr/>
        <p:txBody>
          <a:bodyPr/>
          <a:lstStyle/>
          <a:p>
            <a:fld id="{64DED1AA-C12D-4781-AB8C-846FFDC119BA}" type="slidenum">
              <a:rPr lang="sl-SI" smtClean="0"/>
              <a:t>22</a:t>
            </a:fld>
            <a:endParaRPr lang="sl-SI"/>
          </a:p>
        </p:txBody>
      </p:sp>
      <p:sp>
        <p:nvSpPr>
          <p:cNvPr id="3" name="PoljeZBesedilom 2">
            <a:extLst>
              <a:ext uri="{FF2B5EF4-FFF2-40B4-BE49-F238E27FC236}">
                <a16:creationId xmlns:a16="http://schemas.microsoft.com/office/drawing/2014/main" id="{AAEE44F9-B7D4-9B36-7B6D-F3FB0B075E17}"/>
              </a:ext>
            </a:extLst>
          </p:cNvPr>
          <p:cNvSpPr txBox="1"/>
          <p:nvPr/>
        </p:nvSpPr>
        <p:spPr>
          <a:xfrm>
            <a:off x="2061781" y="1800462"/>
            <a:ext cx="10425920" cy="461665"/>
          </a:xfrm>
          <a:prstGeom prst="rect">
            <a:avLst/>
          </a:prstGeom>
          <a:noFill/>
        </p:spPr>
        <p:txBody>
          <a:bodyPr wrap="square">
            <a:spAutoFit/>
          </a:bodyPr>
          <a:lstStyle/>
          <a:p>
            <a:r>
              <a:rPr lang="sl-SI" sz="2400" b="1" dirty="0">
                <a:highlight>
                  <a:srgbClr val="FFFF00"/>
                </a:highlight>
              </a:rPr>
              <a:t>‘‘R</a:t>
            </a:r>
            <a:r>
              <a:rPr lang="en-US" sz="2400" b="1" dirty="0" err="1">
                <a:highlight>
                  <a:srgbClr val="FFFF00"/>
                </a:highlight>
              </a:rPr>
              <a:t>ecycled</a:t>
            </a:r>
            <a:r>
              <a:rPr lang="en-US" sz="2400" b="1" dirty="0">
                <a:highlight>
                  <a:srgbClr val="FFFF00"/>
                </a:highlight>
              </a:rPr>
              <a:t> at scale</a:t>
            </a:r>
            <a:r>
              <a:rPr lang="sl-SI" sz="2400" b="1" dirty="0">
                <a:highlight>
                  <a:srgbClr val="FFFF00"/>
                </a:highlight>
              </a:rPr>
              <a:t>‘‘</a:t>
            </a:r>
            <a:r>
              <a:rPr lang="sl-SI" dirty="0"/>
              <a:t>: </a:t>
            </a:r>
            <a:r>
              <a:rPr lang="sl-SI" b="1" dirty="0"/>
              <a:t>recikliranje v velikem obsegu</a:t>
            </a:r>
          </a:p>
        </p:txBody>
      </p:sp>
      <p:sp>
        <p:nvSpPr>
          <p:cNvPr id="9" name="PoljeZBesedilom 8">
            <a:extLst>
              <a:ext uri="{FF2B5EF4-FFF2-40B4-BE49-F238E27FC236}">
                <a16:creationId xmlns:a16="http://schemas.microsoft.com/office/drawing/2014/main" id="{2D955457-82B7-A06A-3C06-E64FF2BCF0C5}"/>
              </a:ext>
            </a:extLst>
          </p:cNvPr>
          <p:cNvSpPr txBox="1"/>
          <p:nvPr/>
        </p:nvSpPr>
        <p:spPr>
          <a:xfrm>
            <a:off x="1993542" y="3464399"/>
            <a:ext cx="10562397" cy="461665"/>
          </a:xfrm>
          <a:prstGeom prst="rect">
            <a:avLst/>
          </a:prstGeom>
          <a:noFill/>
        </p:spPr>
        <p:txBody>
          <a:bodyPr wrap="square">
            <a:spAutoFit/>
          </a:bodyPr>
          <a:lstStyle/>
          <a:p>
            <a:r>
              <a:rPr lang="en-US" sz="2400" b="1" dirty="0">
                <a:highlight>
                  <a:srgbClr val="FFFF00"/>
                </a:highlight>
              </a:rPr>
              <a:t>“High-quality recycling” </a:t>
            </a:r>
            <a:r>
              <a:rPr lang="sl-SI" sz="2400" b="1" dirty="0"/>
              <a:t>: </a:t>
            </a:r>
            <a:r>
              <a:rPr lang="sl-SI" b="1" dirty="0"/>
              <a:t>visoko kakovostno recikliranje</a:t>
            </a:r>
          </a:p>
        </p:txBody>
      </p:sp>
      <p:sp>
        <p:nvSpPr>
          <p:cNvPr id="10" name="PoljeZBesedilom 9">
            <a:extLst>
              <a:ext uri="{FF2B5EF4-FFF2-40B4-BE49-F238E27FC236}">
                <a16:creationId xmlns:a16="http://schemas.microsoft.com/office/drawing/2014/main" id="{B9812B66-0A5D-72CB-4844-7DC260106797}"/>
              </a:ext>
            </a:extLst>
          </p:cNvPr>
          <p:cNvSpPr txBox="1"/>
          <p:nvPr/>
        </p:nvSpPr>
        <p:spPr>
          <a:xfrm>
            <a:off x="1993542" y="2553163"/>
            <a:ext cx="10425920" cy="461665"/>
          </a:xfrm>
          <a:prstGeom prst="rect">
            <a:avLst/>
          </a:prstGeom>
          <a:noFill/>
        </p:spPr>
        <p:txBody>
          <a:bodyPr wrap="square">
            <a:spAutoFit/>
          </a:bodyPr>
          <a:lstStyle/>
          <a:p>
            <a:r>
              <a:rPr lang="sl-SI" sz="2400" b="1" dirty="0">
                <a:highlight>
                  <a:srgbClr val="FFFF00"/>
                </a:highlight>
              </a:rPr>
              <a:t>‘‘</a:t>
            </a:r>
            <a:r>
              <a:rPr lang="sl-SI" sz="2400" b="1" dirty="0" err="1">
                <a:highlight>
                  <a:srgbClr val="FFFF00"/>
                </a:highlight>
              </a:rPr>
              <a:t>Performance</a:t>
            </a:r>
            <a:r>
              <a:rPr lang="sl-SI" sz="2400" b="1" dirty="0">
                <a:highlight>
                  <a:srgbClr val="FFFF00"/>
                </a:highlight>
              </a:rPr>
              <a:t> grade‘‘</a:t>
            </a:r>
            <a:r>
              <a:rPr lang="sl-SI" dirty="0"/>
              <a:t>: </a:t>
            </a:r>
            <a:r>
              <a:rPr lang="sl-SI" b="1" dirty="0"/>
              <a:t>razredi učinkovitosti recikliranja</a:t>
            </a:r>
          </a:p>
        </p:txBody>
      </p:sp>
    </p:spTree>
    <p:extLst>
      <p:ext uri="{BB962C8B-B14F-4D97-AF65-F5344CB8AC3E}">
        <p14:creationId xmlns:p14="http://schemas.microsoft.com/office/powerpoint/2010/main" val="1958628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noge 1">
            <a:extLst>
              <a:ext uri="{FF2B5EF4-FFF2-40B4-BE49-F238E27FC236}">
                <a16:creationId xmlns:a16="http://schemas.microsoft.com/office/drawing/2014/main" id="{8887034A-8102-6DAE-2F47-F6AD4E8C14E1}"/>
              </a:ext>
            </a:extLst>
          </p:cNvPr>
          <p:cNvSpPr>
            <a:spLocks noGrp="1"/>
          </p:cNvSpPr>
          <p:nvPr>
            <p:ph type="ftr" sz="quarter" idx="11"/>
          </p:nvPr>
        </p:nvSpPr>
        <p:spPr/>
        <p:txBody>
          <a:bodyPr/>
          <a:lstStyle/>
          <a:p>
            <a:endParaRPr lang="sl-SI"/>
          </a:p>
        </p:txBody>
      </p:sp>
      <p:sp>
        <p:nvSpPr>
          <p:cNvPr id="3" name="Označba mesta številke diapozitiva 2">
            <a:extLst>
              <a:ext uri="{FF2B5EF4-FFF2-40B4-BE49-F238E27FC236}">
                <a16:creationId xmlns:a16="http://schemas.microsoft.com/office/drawing/2014/main" id="{B2F29549-E896-C2DB-443B-77FC36127BBA}"/>
              </a:ext>
            </a:extLst>
          </p:cNvPr>
          <p:cNvSpPr>
            <a:spLocks noGrp="1"/>
          </p:cNvSpPr>
          <p:nvPr>
            <p:ph type="sldNum" sz="quarter" idx="12"/>
          </p:nvPr>
        </p:nvSpPr>
        <p:spPr/>
        <p:txBody>
          <a:bodyPr/>
          <a:lstStyle/>
          <a:p>
            <a:fld id="{FFB9ED9B-78EC-47B9-BF1B-7201D387A3E9}" type="slidenum">
              <a:rPr lang="sl-SI" smtClean="0"/>
              <a:t>23</a:t>
            </a:fld>
            <a:endParaRPr lang="sl-SI"/>
          </a:p>
        </p:txBody>
      </p:sp>
      <p:sp>
        <p:nvSpPr>
          <p:cNvPr id="7" name="PoljeZBesedilom 6">
            <a:extLst>
              <a:ext uri="{FF2B5EF4-FFF2-40B4-BE49-F238E27FC236}">
                <a16:creationId xmlns:a16="http://schemas.microsoft.com/office/drawing/2014/main" id="{6BDAE01D-B671-7451-BB49-39CF9B670767}"/>
              </a:ext>
            </a:extLst>
          </p:cNvPr>
          <p:cNvSpPr txBox="1"/>
          <p:nvPr/>
        </p:nvSpPr>
        <p:spPr>
          <a:xfrm>
            <a:off x="1091513" y="1249545"/>
            <a:ext cx="10004117" cy="3785652"/>
          </a:xfrm>
          <a:prstGeom prst="rect">
            <a:avLst/>
          </a:prstGeom>
          <a:noFill/>
        </p:spPr>
        <p:txBody>
          <a:bodyPr wrap="square">
            <a:spAutoFit/>
          </a:bodyPr>
          <a:lstStyle/>
          <a:p>
            <a:pPr marL="342900" indent="-342900">
              <a:buFont typeface="Arial" panose="020B0604020202020204" pitchFamily="34" charset="0"/>
              <a:buChar char="•"/>
            </a:pPr>
            <a:r>
              <a:rPr lang="sl-SI" sz="2400" dirty="0">
                <a:solidFill>
                  <a:srgbClr val="00B050"/>
                </a:solidFill>
              </a:rPr>
              <a:t>En osnutek poročila,</a:t>
            </a:r>
          </a:p>
          <a:p>
            <a:pPr marL="342900" indent="-342900">
              <a:buFont typeface="Arial" panose="020B0604020202020204" pitchFamily="34" charset="0"/>
              <a:buChar char="•"/>
            </a:pPr>
            <a:r>
              <a:rPr lang="sl-SI" sz="2400" dirty="0">
                <a:solidFill>
                  <a:srgbClr val="00B050"/>
                </a:solidFill>
              </a:rPr>
              <a:t>trije osnutki mnenj, </a:t>
            </a:r>
          </a:p>
          <a:p>
            <a:pPr marL="342900" indent="-342900">
              <a:buFont typeface="Arial" panose="020B0604020202020204" pitchFamily="34" charset="0"/>
              <a:buChar char="•"/>
            </a:pPr>
            <a:r>
              <a:rPr lang="sl-SI" sz="2400" dirty="0">
                <a:solidFill>
                  <a:srgbClr val="00B050"/>
                </a:solidFill>
              </a:rPr>
              <a:t>skupno 4889 predlogov sprememb in</a:t>
            </a:r>
          </a:p>
          <a:p>
            <a:pPr marL="342900" indent="-342900">
              <a:buFont typeface="Arial" panose="020B0604020202020204" pitchFamily="34" charset="0"/>
              <a:buChar char="•"/>
            </a:pPr>
            <a:r>
              <a:rPr lang="sl-SI" sz="2400" dirty="0">
                <a:solidFill>
                  <a:srgbClr val="00B050"/>
                </a:solidFill>
              </a:rPr>
              <a:t>veliko število različic kompromisnih predlogov sprememb.</a:t>
            </a:r>
          </a:p>
          <a:p>
            <a:endParaRPr lang="sl-SI" sz="2400" dirty="0">
              <a:solidFill>
                <a:srgbClr val="00B050"/>
              </a:solidFill>
            </a:endParaRPr>
          </a:p>
          <a:p>
            <a:r>
              <a:rPr lang="sl-SI" sz="2400" dirty="0">
                <a:solidFill>
                  <a:srgbClr val="00B050"/>
                </a:solidFill>
              </a:rPr>
              <a:t>Okrog predloga uredbe o embalaži in odpadni embalaži (PPWR) poteka intenzivna parlamentarna dejavnost. </a:t>
            </a:r>
          </a:p>
          <a:p>
            <a:endParaRPr lang="sl-SI" sz="2400" dirty="0">
              <a:solidFill>
                <a:srgbClr val="00B050"/>
              </a:solidFill>
            </a:endParaRPr>
          </a:p>
          <a:p>
            <a:r>
              <a:rPr lang="sl-SI" sz="2400" dirty="0">
                <a:solidFill>
                  <a:srgbClr val="00B050"/>
                </a:solidFill>
              </a:rPr>
              <a:t>Potekajo aktivna pogajanja na tehnični in politični ravni, da bi dosegli dogovor o kompromisnih spremembah in poskušali slediti zahtevnemu časovnemu okviru.</a:t>
            </a:r>
          </a:p>
        </p:txBody>
      </p:sp>
      <p:sp>
        <p:nvSpPr>
          <p:cNvPr id="10" name="Naslov 1">
            <a:extLst>
              <a:ext uri="{FF2B5EF4-FFF2-40B4-BE49-F238E27FC236}">
                <a16:creationId xmlns:a16="http://schemas.microsoft.com/office/drawing/2014/main" id="{05CA1AF6-549E-47BC-99D4-D8E1A4FDD74F}"/>
              </a:ext>
            </a:extLst>
          </p:cNvPr>
          <p:cNvSpPr txBox="1">
            <a:spLocks/>
          </p:cNvSpPr>
          <p:nvPr/>
        </p:nvSpPr>
        <p:spPr>
          <a:xfrm>
            <a:off x="3016155" y="273996"/>
            <a:ext cx="5008729" cy="11317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l-SI" sz="2800" b="1" dirty="0">
                <a:solidFill>
                  <a:srgbClr val="0070C0"/>
                </a:solidFill>
              </a:rPr>
              <a:t>KJE SMO?</a:t>
            </a:r>
          </a:p>
          <a:p>
            <a:pPr algn="ctr"/>
            <a:r>
              <a:rPr lang="sl-SI" sz="2800" b="1" dirty="0">
                <a:solidFill>
                  <a:srgbClr val="0070C0"/>
                </a:solidFill>
              </a:rPr>
              <a:t>stanje julij 2023</a:t>
            </a:r>
          </a:p>
        </p:txBody>
      </p:sp>
    </p:spTree>
    <p:extLst>
      <p:ext uri="{BB962C8B-B14F-4D97-AF65-F5344CB8AC3E}">
        <p14:creationId xmlns:p14="http://schemas.microsoft.com/office/powerpoint/2010/main" val="3705081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značba mesta številke diapozitiva 4">
            <a:extLst>
              <a:ext uri="{FF2B5EF4-FFF2-40B4-BE49-F238E27FC236}">
                <a16:creationId xmlns:a16="http://schemas.microsoft.com/office/drawing/2014/main" id="{398442A1-4607-CCB2-08BD-281D29BE2FF6}"/>
              </a:ext>
            </a:extLst>
          </p:cNvPr>
          <p:cNvSpPr>
            <a:spLocks noGrp="1"/>
          </p:cNvSpPr>
          <p:nvPr>
            <p:ph type="sldNum" sz="quarter" idx="12"/>
          </p:nvPr>
        </p:nvSpPr>
        <p:spPr>
          <a:xfrm>
            <a:off x="8283053" y="6356350"/>
            <a:ext cx="2743200" cy="365125"/>
          </a:xfrm>
        </p:spPr>
        <p:txBody>
          <a:bodyPr/>
          <a:lstStyle/>
          <a:p>
            <a:fld id="{FFB9ED9B-78EC-47B9-BF1B-7201D387A3E9}" type="slidenum">
              <a:rPr lang="sl-SI" smtClean="0"/>
              <a:t>3</a:t>
            </a:fld>
            <a:endParaRPr lang="sl-SI"/>
          </a:p>
        </p:txBody>
      </p:sp>
      <p:pic>
        <p:nvPicPr>
          <p:cNvPr id="6" name="Slika 5">
            <a:extLst>
              <a:ext uri="{FF2B5EF4-FFF2-40B4-BE49-F238E27FC236}">
                <a16:creationId xmlns:a16="http://schemas.microsoft.com/office/drawing/2014/main" id="{39883B7C-C6A8-A47D-945F-706285A254D1}"/>
              </a:ext>
            </a:extLst>
          </p:cNvPr>
          <p:cNvPicPr>
            <a:picLocks noChangeAspect="1"/>
          </p:cNvPicPr>
          <p:nvPr/>
        </p:nvPicPr>
        <p:blipFill>
          <a:blip r:embed="rId2"/>
          <a:stretch>
            <a:fillRect/>
          </a:stretch>
        </p:blipFill>
        <p:spPr>
          <a:xfrm>
            <a:off x="359004" y="1143477"/>
            <a:ext cx="1228725" cy="1504950"/>
          </a:xfrm>
          <a:prstGeom prst="rect">
            <a:avLst/>
          </a:prstGeom>
        </p:spPr>
      </p:pic>
      <p:pic>
        <p:nvPicPr>
          <p:cNvPr id="8" name="Slika 7">
            <a:extLst>
              <a:ext uri="{FF2B5EF4-FFF2-40B4-BE49-F238E27FC236}">
                <a16:creationId xmlns:a16="http://schemas.microsoft.com/office/drawing/2014/main" id="{A291B607-6343-46F5-3F54-B29618641A7B}"/>
              </a:ext>
            </a:extLst>
          </p:cNvPr>
          <p:cNvPicPr>
            <a:picLocks noChangeAspect="1"/>
          </p:cNvPicPr>
          <p:nvPr/>
        </p:nvPicPr>
        <p:blipFill>
          <a:blip r:embed="rId3"/>
          <a:stretch>
            <a:fillRect/>
          </a:stretch>
        </p:blipFill>
        <p:spPr>
          <a:xfrm>
            <a:off x="3835221" y="1157301"/>
            <a:ext cx="1190625" cy="1428750"/>
          </a:xfrm>
          <a:prstGeom prst="rect">
            <a:avLst/>
          </a:prstGeom>
        </p:spPr>
      </p:pic>
      <p:pic>
        <p:nvPicPr>
          <p:cNvPr id="10" name="Slika 9">
            <a:extLst>
              <a:ext uri="{FF2B5EF4-FFF2-40B4-BE49-F238E27FC236}">
                <a16:creationId xmlns:a16="http://schemas.microsoft.com/office/drawing/2014/main" id="{4C225235-640A-6FA8-8A05-1739BC920644}"/>
              </a:ext>
            </a:extLst>
          </p:cNvPr>
          <p:cNvPicPr>
            <a:picLocks noChangeAspect="1"/>
          </p:cNvPicPr>
          <p:nvPr/>
        </p:nvPicPr>
        <p:blipFill>
          <a:blip r:embed="rId4"/>
          <a:stretch>
            <a:fillRect/>
          </a:stretch>
        </p:blipFill>
        <p:spPr>
          <a:xfrm>
            <a:off x="7713351" y="1128726"/>
            <a:ext cx="1104900" cy="1457325"/>
          </a:xfrm>
          <a:prstGeom prst="rect">
            <a:avLst/>
          </a:prstGeom>
        </p:spPr>
      </p:pic>
      <p:pic>
        <p:nvPicPr>
          <p:cNvPr id="12" name="Slika 11">
            <a:extLst>
              <a:ext uri="{FF2B5EF4-FFF2-40B4-BE49-F238E27FC236}">
                <a16:creationId xmlns:a16="http://schemas.microsoft.com/office/drawing/2014/main" id="{774DCA57-0588-6036-0CB8-9D855652C0D8}"/>
              </a:ext>
            </a:extLst>
          </p:cNvPr>
          <p:cNvPicPr>
            <a:picLocks noChangeAspect="1"/>
          </p:cNvPicPr>
          <p:nvPr/>
        </p:nvPicPr>
        <p:blipFill>
          <a:blip r:embed="rId5"/>
          <a:stretch>
            <a:fillRect/>
          </a:stretch>
        </p:blipFill>
        <p:spPr>
          <a:xfrm>
            <a:off x="274446" y="4543546"/>
            <a:ext cx="1190625" cy="1676400"/>
          </a:xfrm>
          <a:prstGeom prst="rect">
            <a:avLst/>
          </a:prstGeom>
        </p:spPr>
      </p:pic>
      <p:pic>
        <p:nvPicPr>
          <p:cNvPr id="14" name="Slika 13">
            <a:extLst>
              <a:ext uri="{FF2B5EF4-FFF2-40B4-BE49-F238E27FC236}">
                <a16:creationId xmlns:a16="http://schemas.microsoft.com/office/drawing/2014/main" id="{235FA78A-8F31-96F3-2880-85EF00FDD4B9}"/>
              </a:ext>
            </a:extLst>
          </p:cNvPr>
          <p:cNvPicPr>
            <a:picLocks noChangeAspect="1"/>
          </p:cNvPicPr>
          <p:nvPr/>
        </p:nvPicPr>
        <p:blipFill>
          <a:blip r:embed="rId6"/>
          <a:stretch>
            <a:fillRect/>
          </a:stretch>
        </p:blipFill>
        <p:spPr>
          <a:xfrm>
            <a:off x="3949520" y="4438771"/>
            <a:ext cx="962025" cy="1781175"/>
          </a:xfrm>
          <a:prstGeom prst="rect">
            <a:avLst/>
          </a:prstGeom>
        </p:spPr>
      </p:pic>
      <p:pic>
        <p:nvPicPr>
          <p:cNvPr id="16" name="Slika 15">
            <a:extLst>
              <a:ext uri="{FF2B5EF4-FFF2-40B4-BE49-F238E27FC236}">
                <a16:creationId xmlns:a16="http://schemas.microsoft.com/office/drawing/2014/main" id="{DC2CE8E0-EC4C-434D-FB78-8B3E29F21316}"/>
              </a:ext>
            </a:extLst>
          </p:cNvPr>
          <p:cNvPicPr>
            <a:picLocks noChangeAspect="1"/>
          </p:cNvPicPr>
          <p:nvPr/>
        </p:nvPicPr>
        <p:blipFill>
          <a:blip r:embed="rId7"/>
          <a:stretch>
            <a:fillRect/>
          </a:stretch>
        </p:blipFill>
        <p:spPr>
          <a:xfrm>
            <a:off x="7715416" y="4638796"/>
            <a:ext cx="1152525" cy="1581150"/>
          </a:xfrm>
          <a:prstGeom prst="rect">
            <a:avLst/>
          </a:prstGeom>
        </p:spPr>
      </p:pic>
      <p:sp>
        <p:nvSpPr>
          <p:cNvPr id="3" name="PoljeZBesedilom 2">
            <a:extLst>
              <a:ext uri="{FF2B5EF4-FFF2-40B4-BE49-F238E27FC236}">
                <a16:creationId xmlns:a16="http://schemas.microsoft.com/office/drawing/2014/main" id="{A5952CCE-061D-A7D7-7022-CC755AB39A6B}"/>
              </a:ext>
            </a:extLst>
          </p:cNvPr>
          <p:cNvSpPr txBox="1"/>
          <p:nvPr/>
        </p:nvSpPr>
        <p:spPr>
          <a:xfrm>
            <a:off x="1587729" y="1166075"/>
            <a:ext cx="2320293" cy="1815882"/>
          </a:xfrm>
          <a:prstGeom prst="rect">
            <a:avLst/>
          </a:prstGeom>
          <a:noFill/>
        </p:spPr>
        <p:txBody>
          <a:bodyPr wrap="square">
            <a:spAutoFit/>
          </a:bodyPr>
          <a:lstStyle/>
          <a:p>
            <a:r>
              <a:rPr lang="sl-SI" sz="1600" b="1" dirty="0"/>
              <a:t>USKLADITEV PREDPISOV.</a:t>
            </a:r>
          </a:p>
          <a:p>
            <a:r>
              <a:rPr lang="sl-SI" sz="1600" dirty="0"/>
              <a:t>Prehod od direktive k uredbi.</a:t>
            </a:r>
          </a:p>
          <a:p>
            <a:r>
              <a:rPr lang="sl-SI" sz="1600" dirty="0"/>
              <a:t>Zavezujoči ukrepi za neposredno in enotno uporabo v vseh državah članicah EU</a:t>
            </a:r>
          </a:p>
        </p:txBody>
      </p:sp>
      <p:sp>
        <p:nvSpPr>
          <p:cNvPr id="4" name="PoljeZBesedilom 3">
            <a:extLst>
              <a:ext uri="{FF2B5EF4-FFF2-40B4-BE49-F238E27FC236}">
                <a16:creationId xmlns:a16="http://schemas.microsoft.com/office/drawing/2014/main" id="{D412A64D-108A-4ADD-2401-A5AEF47B084B}"/>
              </a:ext>
            </a:extLst>
          </p:cNvPr>
          <p:cNvSpPr txBox="1"/>
          <p:nvPr/>
        </p:nvSpPr>
        <p:spPr>
          <a:xfrm>
            <a:off x="5056324" y="1163872"/>
            <a:ext cx="2572562" cy="2631490"/>
          </a:xfrm>
          <a:prstGeom prst="rect">
            <a:avLst/>
          </a:prstGeom>
          <a:noFill/>
        </p:spPr>
        <p:txBody>
          <a:bodyPr wrap="square">
            <a:spAutoFit/>
          </a:bodyPr>
          <a:lstStyle/>
          <a:p>
            <a:r>
              <a:rPr lang="sl-SI" sz="1500" b="1" dirty="0"/>
              <a:t>ZMANJŠEVANJE EMBALAŽE IN PREPREČEVANJE NASTAJANJA ODPADKOV</a:t>
            </a:r>
          </a:p>
          <a:p>
            <a:r>
              <a:rPr lang="sl-SI" sz="1500" dirty="0"/>
              <a:t>Cilji za zmanjšanje količine odpadkov, določeni za države članice EU</a:t>
            </a:r>
          </a:p>
          <a:p>
            <a:r>
              <a:rPr lang="sl-SI" sz="1500" dirty="0"/>
              <a:t>Obveznosti gospodarskih subjektov glede zmanjšanja količine embalaže</a:t>
            </a:r>
          </a:p>
          <a:p>
            <a:r>
              <a:rPr lang="sl-SI" sz="1500" dirty="0"/>
              <a:t>Omejitve za nekatere oblike embalaže</a:t>
            </a:r>
          </a:p>
        </p:txBody>
      </p:sp>
      <p:sp>
        <p:nvSpPr>
          <p:cNvPr id="7" name="PoljeZBesedilom 6">
            <a:extLst>
              <a:ext uri="{FF2B5EF4-FFF2-40B4-BE49-F238E27FC236}">
                <a16:creationId xmlns:a16="http://schemas.microsoft.com/office/drawing/2014/main" id="{CAB14635-53AB-CDD3-606A-ED9005D8F6B4}"/>
              </a:ext>
            </a:extLst>
          </p:cNvPr>
          <p:cNvSpPr txBox="1"/>
          <p:nvPr/>
        </p:nvSpPr>
        <p:spPr>
          <a:xfrm>
            <a:off x="8898340" y="1160249"/>
            <a:ext cx="2934656" cy="2862322"/>
          </a:xfrm>
          <a:prstGeom prst="rect">
            <a:avLst/>
          </a:prstGeom>
          <a:noFill/>
        </p:spPr>
        <p:txBody>
          <a:bodyPr wrap="square">
            <a:spAutoFit/>
          </a:bodyPr>
          <a:lstStyle/>
          <a:p>
            <a:r>
              <a:rPr lang="sl-SI" sz="1500" b="1" dirty="0"/>
              <a:t>RECIKLABILNOST EMBALAŽE</a:t>
            </a:r>
          </a:p>
          <a:p>
            <a:r>
              <a:rPr lang="sl-SI" sz="1500" dirty="0"/>
              <a:t>Embalaža popolnoma </a:t>
            </a:r>
            <a:r>
              <a:rPr lang="sl-SI" sz="1500" dirty="0" err="1"/>
              <a:t>reciklabilna</a:t>
            </a:r>
            <a:r>
              <a:rPr lang="sl-SI" sz="1500" dirty="0"/>
              <a:t>, zasnovana za recikliranje do 2030; reciklirana v velikem obsegu do 2035</a:t>
            </a:r>
          </a:p>
          <a:p>
            <a:r>
              <a:rPr lang="sl-SI" sz="1500" dirty="0"/>
              <a:t>Možnost recikliranja embalaže, ki jo je treba oceniti na podlagi meril za oblikovanje za recikliranje</a:t>
            </a:r>
          </a:p>
          <a:p>
            <a:r>
              <a:rPr lang="sl-SI" sz="1500" dirty="0"/>
              <a:t>EKO MODULACIJA pri PRO na podlagi možnosti recikliranja embalaže ter vsebnosti </a:t>
            </a:r>
            <a:r>
              <a:rPr lang="sl-SI" sz="1500" dirty="0" err="1"/>
              <a:t>reciklata</a:t>
            </a:r>
            <a:r>
              <a:rPr lang="sl-SI" sz="1500" dirty="0"/>
              <a:t> (pri plastični embalaži)</a:t>
            </a:r>
          </a:p>
        </p:txBody>
      </p:sp>
      <p:sp>
        <p:nvSpPr>
          <p:cNvPr id="9" name="PoljeZBesedilom 8">
            <a:extLst>
              <a:ext uri="{FF2B5EF4-FFF2-40B4-BE49-F238E27FC236}">
                <a16:creationId xmlns:a16="http://schemas.microsoft.com/office/drawing/2014/main" id="{B76DCC03-063F-A0D4-404D-9863F733DC00}"/>
              </a:ext>
            </a:extLst>
          </p:cNvPr>
          <p:cNvSpPr txBox="1"/>
          <p:nvPr/>
        </p:nvSpPr>
        <p:spPr>
          <a:xfrm>
            <a:off x="1413317" y="4845470"/>
            <a:ext cx="2320293" cy="1477328"/>
          </a:xfrm>
          <a:prstGeom prst="rect">
            <a:avLst/>
          </a:prstGeom>
          <a:noFill/>
        </p:spPr>
        <p:txBody>
          <a:bodyPr wrap="square">
            <a:spAutoFit/>
          </a:bodyPr>
          <a:lstStyle/>
          <a:p>
            <a:r>
              <a:rPr lang="sl-SI" sz="1500" b="1" dirty="0"/>
              <a:t>VSEBNOST RECIKLIRANE PLASTIKE</a:t>
            </a:r>
          </a:p>
          <a:p>
            <a:r>
              <a:rPr lang="sl-SI" sz="1500" dirty="0"/>
              <a:t>Določeni so cilji minimalne vsebnosti </a:t>
            </a:r>
            <a:r>
              <a:rPr lang="sl-SI" sz="1500" dirty="0" err="1"/>
              <a:t>reciklatov</a:t>
            </a:r>
            <a:r>
              <a:rPr lang="sl-SI" sz="1500" dirty="0"/>
              <a:t> za 2030 in 2040 za embalažno enoto, ki vsebuje plastiko</a:t>
            </a:r>
          </a:p>
        </p:txBody>
      </p:sp>
      <p:sp>
        <p:nvSpPr>
          <p:cNvPr id="11" name="PoljeZBesedilom 10">
            <a:extLst>
              <a:ext uri="{FF2B5EF4-FFF2-40B4-BE49-F238E27FC236}">
                <a16:creationId xmlns:a16="http://schemas.microsoft.com/office/drawing/2014/main" id="{A1DDB6BB-DAA3-C20A-1085-A8361F55EDAD}"/>
              </a:ext>
            </a:extLst>
          </p:cNvPr>
          <p:cNvSpPr txBox="1"/>
          <p:nvPr/>
        </p:nvSpPr>
        <p:spPr>
          <a:xfrm>
            <a:off x="4833136" y="4845470"/>
            <a:ext cx="2320293" cy="1477328"/>
          </a:xfrm>
          <a:prstGeom prst="rect">
            <a:avLst/>
          </a:prstGeom>
          <a:noFill/>
        </p:spPr>
        <p:txBody>
          <a:bodyPr wrap="square">
            <a:spAutoFit/>
          </a:bodyPr>
          <a:lstStyle/>
          <a:p>
            <a:r>
              <a:rPr lang="sl-SI" sz="1500" b="1" dirty="0"/>
              <a:t>VEČKRATNA UPORABA IN PONOVNO POLNJENJE </a:t>
            </a:r>
          </a:p>
          <a:p>
            <a:r>
              <a:rPr lang="sl-SI" sz="1500" dirty="0"/>
              <a:t>Določeni so cilji za 2030 in 2040 za embalažo hrane in pijače ter transportno embalažo</a:t>
            </a:r>
          </a:p>
        </p:txBody>
      </p:sp>
      <p:sp>
        <p:nvSpPr>
          <p:cNvPr id="13" name="PoljeZBesedilom 12">
            <a:extLst>
              <a:ext uri="{FF2B5EF4-FFF2-40B4-BE49-F238E27FC236}">
                <a16:creationId xmlns:a16="http://schemas.microsoft.com/office/drawing/2014/main" id="{CCCB3A77-573B-95EF-575C-AB432BA49F76}"/>
              </a:ext>
            </a:extLst>
          </p:cNvPr>
          <p:cNvSpPr txBox="1"/>
          <p:nvPr/>
        </p:nvSpPr>
        <p:spPr>
          <a:xfrm>
            <a:off x="8867941" y="4834951"/>
            <a:ext cx="2579568" cy="1708160"/>
          </a:xfrm>
          <a:prstGeom prst="rect">
            <a:avLst/>
          </a:prstGeom>
          <a:noFill/>
        </p:spPr>
        <p:txBody>
          <a:bodyPr wrap="square">
            <a:spAutoFit/>
          </a:bodyPr>
          <a:lstStyle/>
          <a:p>
            <a:r>
              <a:rPr lang="sl-SI" sz="1500" b="1" dirty="0"/>
              <a:t>USKLAJENO OZNAČEVANJE</a:t>
            </a:r>
          </a:p>
          <a:p>
            <a:r>
              <a:rPr lang="sl-SI" sz="1500" dirty="0"/>
              <a:t>Embalaža opremljena z oznako, ki uporabniku posreduje informacijo o  sestavi , vsebnosti </a:t>
            </a:r>
            <a:r>
              <a:rPr lang="sl-SI" sz="1500" dirty="0" err="1"/>
              <a:t>reciklatov</a:t>
            </a:r>
            <a:r>
              <a:rPr lang="sl-SI" sz="1500" dirty="0"/>
              <a:t>, ločenem zbiranju in možnosti ponovne uporabe</a:t>
            </a:r>
          </a:p>
        </p:txBody>
      </p:sp>
      <p:sp>
        <p:nvSpPr>
          <p:cNvPr id="15" name="PoljeZBesedilom 14">
            <a:extLst>
              <a:ext uri="{FF2B5EF4-FFF2-40B4-BE49-F238E27FC236}">
                <a16:creationId xmlns:a16="http://schemas.microsoft.com/office/drawing/2014/main" id="{D3754723-F8E4-E3A0-4E3A-7CB05DBE2FD3}"/>
              </a:ext>
            </a:extLst>
          </p:cNvPr>
          <p:cNvSpPr txBox="1"/>
          <p:nvPr/>
        </p:nvSpPr>
        <p:spPr>
          <a:xfrm>
            <a:off x="2480361" y="237061"/>
            <a:ext cx="6669297" cy="461665"/>
          </a:xfrm>
          <a:prstGeom prst="rect">
            <a:avLst/>
          </a:prstGeom>
          <a:noFill/>
          <a:ln>
            <a:solidFill>
              <a:srgbClr val="0070C0"/>
            </a:solidFill>
          </a:ln>
        </p:spPr>
        <p:txBody>
          <a:bodyPr wrap="square" rtlCol="0">
            <a:spAutoFit/>
          </a:bodyPr>
          <a:lstStyle/>
          <a:p>
            <a:pPr algn="ctr"/>
            <a:r>
              <a:rPr lang="sl-SI" sz="2400" b="1" dirty="0">
                <a:solidFill>
                  <a:schemeClr val="accent1"/>
                </a:solidFill>
              </a:rPr>
              <a:t>Nov predpis: Kaj lahko pričakujemo?</a:t>
            </a:r>
          </a:p>
        </p:txBody>
      </p:sp>
    </p:spTree>
    <p:extLst>
      <p:ext uri="{BB962C8B-B14F-4D97-AF65-F5344CB8AC3E}">
        <p14:creationId xmlns:p14="http://schemas.microsoft.com/office/powerpoint/2010/main" val="3163358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uščica: petkotnik 3">
            <a:extLst>
              <a:ext uri="{FF2B5EF4-FFF2-40B4-BE49-F238E27FC236}">
                <a16:creationId xmlns:a16="http://schemas.microsoft.com/office/drawing/2014/main" id="{29287883-C53F-40F7-B31C-FE7BBB1F7243}"/>
              </a:ext>
            </a:extLst>
          </p:cNvPr>
          <p:cNvSpPr/>
          <p:nvPr/>
        </p:nvSpPr>
        <p:spPr>
          <a:xfrm>
            <a:off x="1371601" y="1108217"/>
            <a:ext cx="7372350" cy="5057775"/>
          </a:xfrm>
          <a:prstGeom prst="homePlate">
            <a:avLst>
              <a:gd name="adj" fmla="val 85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5" name="PoljeZBesedilom 4">
            <a:extLst>
              <a:ext uri="{FF2B5EF4-FFF2-40B4-BE49-F238E27FC236}">
                <a16:creationId xmlns:a16="http://schemas.microsoft.com/office/drawing/2014/main" id="{FB9DFA7F-AA0A-476D-A4C2-9F0B3EE6FAF2}"/>
              </a:ext>
            </a:extLst>
          </p:cNvPr>
          <p:cNvSpPr txBox="1"/>
          <p:nvPr/>
        </p:nvSpPr>
        <p:spPr>
          <a:xfrm>
            <a:off x="2076449" y="1413315"/>
            <a:ext cx="5686425" cy="830997"/>
          </a:xfrm>
          <a:prstGeom prst="rect">
            <a:avLst/>
          </a:prstGeom>
          <a:noFill/>
        </p:spPr>
        <p:txBody>
          <a:bodyPr wrap="square" rtlCol="0">
            <a:spAutoFit/>
          </a:bodyPr>
          <a:lstStyle/>
          <a:p>
            <a:r>
              <a:rPr lang="sl-SI"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Preprečevanje in ponovna uporaba embalaže</a:t>
            </a:r>
          </a:p>
        </p:txBody>
      </p:sp>
      <p:sp>
        <p:nvSpPr>
          <p:cNvPr id="10" name="PoljeZBesedilom 9">
            <a:extLst>
              <a:ext uri="{FF2B5EF4-FFF2-40B4-BE49-F238E27FC236}">
                <a16:creationId xmlns:a16="http://schemas.microsoft.com/office/drawing/2014/main" id="{4F168FDC-CE13-4D66-85F5-3F3057F22E40}"/>
              </a:ext>
            </a:extLst>
          </p:cNvPr>
          <p:cNvSpPr txBox="1"/>
          <p:nvPr/>
        </p:nvSpPr>
        <p:spPr>
          <a:xfrm>
            <a:off x="2057400" y="3473506"/>
            <a:ext cx="5943600" cy="461665"/>
          </a:xfrm>
          <a:prstGeom prst="rect">
            <a:avLst/>
          </a:prstGeom>
          <a:noFill/>
        </p:spPr>
        <p:txBody>
          <a:bodyPr wrap="square" rtlCol="0">
            <a:spAutoFit/>
          </a:bodyPr>
          <a:lstStyle/>
          <a:p>
            <a:r>
              <a:rPr lang="sl-SI"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Embalaža primerna za kompostiranje</a:t>
            </a:r>
          </a:p>
        </p:txBody>
      </p:sp>
      <p:sp>
        <p:nvSpPr>
          <p:cNvPr id="11" name="PoljeZBesedilom 10">
            <a:extLst>
              <a:ext uri="{FF2B5EF4-FFF2-40B4-BE49-F238E27FC236}">
                <a16:creationId xmlns:a16="http://schemas.microsoft.com/office/drawing/2014/main" id="{7B8E18F0-B699-409C-AFE4-12BB719248C0}"/>
              </a:ext>
            </a:extLst>
          </p:cNvPr>
          <p:cNvSpPr txBox="1"/>
          <p:nvPr/>
        </p:nvSpPr>
        <p:spPr>
          <a:xfrm>
            <a:off x="2066925" y="2423682"/>
            <a:ext cx="5857874" cy="830997"/>
          </a:xfrm>
          <a:prstGeom prst="rect">
            <a:avLst/>
          </a:prstGeom>
          <a:noFill/>
        </p:spPr>
        <p:txBody>
          <a:bodyPr wrap="square" rtlCol="0">
            <a:spAutoFit/>
          </a:bodyPr>
          <a:lstStyle/>
          <a:p>
            <a:r>
              <a:rPr lang="sl-SI"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Popolna možnost recikliranja za vso embalažo do 2030 </a:t>
            </a:r>
          </a:p>
        </p:txBody>
      </p:sp>
      <p:sp>
        <p:nvSpPr>
          <p:cNvPr id="12" name="PoljeZBesedilom 11">
            <a:extLst>
              <a:ext uri="{FF2B5EF4-FFF2-40B4-BE49-F238E27FC236}">
                <a16:creationId xmlns:a16="http://schemas.microsoft.com/office/drawing/2014/main" id="{4F32859F-6DE8-4940-BB22-F0B482EA6668}"/>
              </a:ext>
            </a:extLst>
          </p:cNvPr>
          <p:cNvSpPr txBox="1"/>
          <p:nvPr/>
        </p:nvSpPr>
        <p:spPr>
          <a:xfrm>
            <a:off x="2066924" y="4245093"/>
            <a:ext cx="5857875" cy="830997"/>
          </a:xfrm>
          <a:prstGeom prst="rect">
            <a:avLst/>
          </a:prstGeom>
          <a:noFill/>
        </p:spPr>
        <p:txBody>
          <a:bodyPr wrap="square" rtlCol="0">
            <a:spAutoFit/>
          </a:bodyPr>
          <a:lstStyle/>
          <a:p>
            <a:r>
              <a:rPr lang="sl-SI"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Cilji za vsebnost recikliranih materialov v plastični embalaži</a:t>
            </a:r>
          </a:p>
        </p:txBody>
      </p:sp>
      <p:sp>
        <p:nvSpPr>
          <p:cNvPr id="19" name="PoljeZBesedilom 18">
            <a:extLst>
              <a:ext uri="{FF2B5EF4-FFF2-40B4-BE49-F238E27FC236}">
                <a16:creationId xmlns:a16="http://schemas.microsoft.com/office/drawing/2014/main" id="{3DB145DE-F7FB-4762-B3C5-9C0066041566}"/>
              </a:ext>
            </a:extLst>
          </p:cNvPr>
          <p:cNvSpPr txBox="1"/>
          <p:nvPr/>
        </p:nvSpPr>
        <p:spPr>
          <a:xfrm>
            <a:off x="2000249" y="5241241"/>
            <a:ext cx="5838825" cy="830997"/>
          </a:xfrm>
          <a:prstGeom prst="rect">
            <a:avLst/>
          </a:prstGeom>
          <a:noFill/>
        </p:spPr>
        <p:txBody>
          <a:bodyPr wrap="square" rtlCol="0">
            <a:spAutoFit/>
          </a:bodyPr>
          <a:lstStyle/>
          <a:p>
            <a:r>
              <a:rPr lang="sl-SI"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Označevanje, kavcijski sistem, zbiranje odpadne embalaže</a:t>
            </a:r>
          </a:p>
        </p:txBody>
      </p:sp>
      <p:sp>
        <p:nvSpPr>
          <p:cNvPr id="23" name="PoljeZBesedilom 22">
            <a:extLst>
              <a:ext uri="{FF2B5EF4-FFF2-40B4-BE49-F238E27FC236}">
                <a16:creationId xmlns:a16="http://schemas.microsoft.com/office/drawing/2014/main" id="{C66984DD-2D2F-43F7-BDCB-DA2C02B041C5}"/>
              </a:ext>
            </a:extLst>
          </p:cNvPr>
          <p:cNvSpPr txBox="1"/>
          <p:nvPr/>
        </p:nvSpPr>
        <p:spPr>
          <a:xfrm>
            <a:off x="504825" y="1470465"/>
            <a:ext cx="514350" cy="461665"/>
          </a:xfrm>
          <a:prstGeom prst="rect">
            <a:avLst/>
          </a:prstGeom>
          <a:solidFill>
            <a:schemeClr val="accent1"/>
          </a:solidFill>
        </p:spPr>
        <p:txBody>
          <a:bodyPr wrap="square" rtlCol="0">
            <a:spAutoFit/>
          </a:bodyPr>
          <a:lstStyle/>
          <a:p>
            <a:pPr algn="ctr"/>
            <a:r>
              <a:rPr lang="sl-SI"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1</a:t>
            </a:r>
          </a:p>
        </p:txBody>
      </p:sp>
      <p:sp>
        <p:nvSpPr>
          <p:cNvPr id="24" name="PoljeZBesedilom 23">
            <a:extLst>
              <a:ext uri="{FF2B5EF4-FFF2-40B4-BE49-F238E27FC236}">
                <a16:creationId xmlns:a16="http://schemas.microsoft.com/office/drawing/2014/main" id="{9B08902B-9BC2-416E-97EE-F1F25BD293A1}"/>
              </a:ext>
            </a:extLst>
          </p:cNvPr>
          <p:cNvSpPr txBox="1"/>
          <p:nvPr/>
        </p:nvSpPr>
        <p:spPr>
          <a:xfrm>
            <a:off x="504825" y="2403915"/>
            <a:ext cx="514350" cy="461665"/>
          </a:xfrm>
          <a:prstGeom prst="rect">
            <a:avLst/>
          </a:prstGeom>
          <a:solidFill>
            <a:schemeClr val="accent1"/>
          </a:solidFill>
        </p:spPr>
        <p:txBody>
          <a:bodyPr wrap="square" rtlCol="0">
            <a:spAutoFit/>
          </a:bodyPr>
          <a:lstStyle/>
          <a:p>
            <a:pPr algn="ctr"/>
            <a:r>
              <a:rPr lang="sl-SI"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2</a:t>
            </a:r>
          </a:p>
        </p:txBody>
      </p:sp>
      <p:sp>
        <p:nvSpPr>
          <p:cNvPr id="25" name="PoljeZBesedilom 24">
            <a:extLst>
              <a:ext uri="{FF2B5EF4-FFF2-40B4-BE49-F238E27FC236}">
                <a16:creationId xmlns:a16="http://schemas.microsoft.com/office/drawing/2014/main" id="{CA9CBF43-6763-4E9E-8F7F-088BD3EE59C2}"/>
              </a:ext>
            </a:extLst>
          </p:cNvPr>
          <p:cNvSpPr txBox="1"/>
          <p:nvPr/>
        </p:nvSpPr>
        <p:spPr>
          <a:xfrm>
            <a:off x="533400" y="3365940"/>
            <a:ext cx="514350" cy="461665"/>
          </a:xfrm>
          <a:prstGeom prst="rect">
            <a:avLst/>
          </a:prstGeom>
          <a:solidFill>
            <a:schemeClr val="accent1"/>
          </a:solidFill>
        </p:spPr>
        <p:txBody>
          <a:bodyPr wrap="square" rtlCol="0">
            <a:spAutoFit/>
          </a:bodyPr>
          <a:lstStyle/>
          <a:p>
            <a:pPr algn="ctr"/>
            <a:r>
              <a:rPr lang="sl-SI"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3</a:t>
            </a:r>
          </a:p>
        </p:txBody>
      </p:sp>
      <p:sp>
        <p:nvSpPr>
          <p:cNvPr id="26" name="PoljeZBesedilom 25">
            <a:extLst>
              <a:ext uri="{FF2B5EF4-FFF2-40B4-BE49-F238E27FC236}">
                <a16:creationId xmlns:a16="http://schemas.microsoft.com/office/drawing/2014/main" id="{DA0B10CB-DD67-498E-B41B-CA773FC99705}"/>
              </a:ext>
            </a:extLst>
          </p:cNvPr>
          <p:cNvSpPr txBox="1"/>
          <p:nvPr/>
        </p:nvSpPr>
        <p:spPr>
          <a:xfrm>
            <a:off x="533400" y="4521031"/>
            <a:ext cx="514350" cy="461665"/>
          </a:xfrm>
          <a:prstGeom prst="rect">
            <a:avLst/>
          </a:prstGeom>
          <a:solidFill>
            <a:schemeClr val="accent1"/>
          </a:solidFill>
        </p:spPr>
        <p:txBody>
          <a:bodyPr wrap="square" rtlCol="0">
            <a:spAutoFit/>
          </a:bodyPr>
          <a:lstStyle/>
          <a:p>
            <a:pPr algn="ctr"/>
            <a:r>
              <a:rPr lang="sl-SI"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4</a:t>
            </a:r>
          </a:p>
        </p:txBody>
      </p:sp>
      <p:sp>
        <p:nvSpPr>
          <p:cNvPr id="27" name="PoljeZBesedilom 26">
            <a:extLst>
              <a:ext uri="{FF2B5EF4-FFF2-40B4-BE49-F238E27FC236}">
                <a16:creationId xmlns:a16="http://schemas.microsoft.com/office/drawing/2014/main" id="{33C87E1A-F7AA-4A5C-B05C-2B1068DD773D}"/>
              </a:ext>
            </a:extLst>
          </p:cNvPr>
          <p:cNvSpPr txBox="1"/>
          <p:nvPr/>
        </p:nvSpPr>
        <p:spPr>
          <a:xfrm>
            <a:off x="533400" y="5483056"/>
            <a:ext cx="514350" cy="461665"/>
          </a:xfrm>
          <a:prstGeom prst="rect">
            <a:avLst/>
          </a:prstGeom>
          <a:solidFill>
            <a:schemeClr val="accent1"/>
          </a:solidFill>
        </p:spPr>
        <p:txBody>
          <a:bodyPr wrap="square" rtlCol="0">
            <a:spAutoFit/>
          </a:bodyPr>
          <a:lstStyle/>
          <a:p>
            <a:pPr algn="ctr"/>
            <a:r>
              <a:rPr lang="sl-SI"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5</a:t>
            </a:r>
          </a:p>
        </p:txBody>
      </p:sp>
      <p:sp>
        <p:nvSpPr>
          <p:cNvPr id="28" name="PoljeZBesedilom 27">
            <a:extLst>
              <a:ext uri="{FF2B5EF4-FFF2-40B4-BE49-F238E27FC236}">
                <a16:creationId xmlns:a16="http://schemas.microsoft.com/office/drawing/2014/main" id="{9871B817-9981-463D-B49C-5B2315F0D23F}"/>
              </a:ext>
            </a:extLst>
          </p:cNvPr>
          <p:cNvSpPr txBox="1"/>
          <p:nvPr/>
        </p:nvSpPr>
        <p:spPr>
          <a:xfrm>
            <a:off x="9029700" y="2482942"/>
            <a:ext cx="2876550" cy="2554545"/>
          </a:xfrm>
          <a:prstGeom prst="rect">
            <a:avLst/>
          </a:prstGeom>
          <a:noFill/>
        </p:spPr>
        <p:txBody>
          <a:bodyPr wrap="square" rtlCol="0">
            <a:spAutoFit/>
          </a:bodyPr>
          <a:lstStyle/>
          <a:p>
            <a:r>
              <a:rPr lang="sl-SI" sz="2000" dirty="0">
                <a:solidFill>
                  <a:srgbClr val="0070C0"/>
                </a:solidFill>
              </a:rPr>
              <a:t>Prehod na uredbo z namenom ublažitve težav pri izvajanju direktive ter izenačitve konkurenčnih pogojev.</a:t>
            </a:r>
          </a:p>
          <a:p>
            <a:r>
              <a:rPr lang="sl-SI" sz="2000" dirty="0">
                <a:solidFill>
                  <a:srgbClr val="0070C0"/>
                </a:solidFill>
              </a:rPr>
              <a:t>Cilj je omogočiti povečanje učinkovitosti gospodarskih subjektov.</a:t>
            </a:r>
          </a:p>
        </p:txBody>
      </p:sp>
      <p:sp>
        <p:nvSpPr>
          <p:cNvPr id="29" name="PoljeZBesedilom 28">
            <a:extLst>
              <a:ext uri="{FF2B5EF4-FFF2-40B4-BE49-F238E27FC236}">
                <a16:creationId xmlns:a16="http://schemas.microsoft.com/office/drawing/2014/main" id="{1EC72029-7691-4093-90E3-9C73A67680B5}"/>
              </a:ext>
            </a:extLst>
          </p:cNvPr>
          <p:cNvSpPr txBox="1"/>
          <p:nvPr/>
        </p:nvSpPr>
        <p:spPr>
          <a:xfrm>
            <a:off x="2476094" y="260759"/>
            <a:ext cx="6777087" cy="584775"/>
          </a:xfrm>
          <a:prstGeom prst="rect">
            <a:avLst/>
          </a:prstGeom>
          <a:noFill/>
        </p:spPr>
        <p:txBody>
          <a:bodyPr wrap="square" rtlCol="0">
            <a:spAutoFit/>
          </a:bodyPr>
          <a:lstStyle/>
          <a:p>
            <a:pPr algn="ctr"/>
            <a:r>
              <a:rPr lang="sl-SI" sz="3200" b="1" dirty="0">
                <a:solidFill>
                  <a:schemeClr val="accent1"/>
                </a:solidFill>
              </a:rPr>
              <a:t>Ključni elementi predloga Uredbe</a:t>
            </a:r>
          </a:p>
        </p:txBody>
      </p:sp>
      <p:sp>
        <p:nvSpPr>
          <p:cNvPr id="3" name="Označba mesta številke diapozitiva 2">
            <a:extLst>
              <a:ext uri="{FF2B5EF4-FFF2-40B4-BE49-F238E27FC236}">
                <a16:creationId xmlns:a16="http://schemas.microsoft.com/office/drawing/2014/main" id="{7D4DF7B9-14A6-4302-983E-5BF65D00C107}"/>
              </a:ext>
            </a:extLst>
          </p:cNvPr>
          <p:cNvSpPr>
            <a:spLocks noGrp="1"/>
          </p:cNvSpPr>
          <p:nvPr>
            <p:ph type="sldNum" sz="quarter" idx="12"/>
          </p:nvPr>
        </p:nvSpPr>
        <p:spPr/>
        <p:txBody>
          <a:bodyPr/>
          <a:lstStyle/>
          <a:p>
            <a:fld id="{64DED1AA-C12D-4781-AB8C-846FFDC119BA}" type="slidenum">
              <a:rPr lang="sl-SI" smtClean="0"/>
              <a:t>4</a:t>
            </a:fld>
            <a:endParaRPr lang="sl-SI"/>
          </a:p>
        </p:txBody>
      </p:sp>
    </p:spTree>
    <p:extLst>
      <p:ext uri="{BB962C8B-B14F-4D97-AF65-F5344CB8AC3E}">
        <p14:creationId xmlns:p14="http://schemas.microsoft.com/office/powerpoint/2010/main" val="3732999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90F1CFD-2C0C-467E-86D7-C24121A220A7}"/>
              </a:ext>
            </a:extLst>
          </p:cNvPr>
          <p:cNvSpPr>
            <a:spLocks noGrp="1"/>
          </p:cNvSpPr>
          <p:nvPr>
            <p:ph type="title"/>
          </p:nvPr>
        </p:nvSpPr>
        <p:spPr>
          <a:xfrm>
            <a:off x="3698839" y="66818"/>
            <a:ext cx="4199626" cy="519778"/>
          </a:xfrm>
        </p:spPr>
        <p:txBody>
          <a:bodyPr>
            <a:normAutofit/>
          </a:bodyPr>
          <a:lstStyle/>
          <a:p>
            <a:r>
              <a:rPr lang="sl-SI" sz="2400" b="1" dirty="0">
                <a:solidFill>
                  <a:schemeClr val="accent1"/>
                </a:solidFill>
                <a:latin typeface="+mn-lt"/>
                <a:ea typeface="+mn-ea"/>
                <a:cs typeface="+mn-cs"/>
              </a:rPr>
              <a:t>Sestava Uredbe</a:t>
            </a:r>
          </a:p>
        </p:txBody>
      </p:sp>
      <p:sp>
        <p:nvSpPr>
          <p:cNvPr id="3" name="Označba mesta vsebine 2">
            <a:extLst>
              <a:ext uri="{FF2B5EF4-FFF2-40B4-BE49-F238E27FC236}">
                <a16:creationId xmlns:a16="http://schemas.microsoft.com/office/drawing/2014/main" id="{66BD829B-0D80-4065-B989-AAE2D155E50E}"/>
              </a:ext>
            </a:extLst>
          </p:cNvPr>
          <p:cNvSpPr>
            <a:spLocks noGrp="1"/>
          </p:cNvSpPr>
          <p:nvPr>
            <p:ph idx="1"/>
          </p:nvPr>
        </p:nvSpPr>
        <p:spPr>
          <a:xfrm>
            <a:off x="1676399" y="656303"/>
            <a:ext cx="7666009" cy="5615101"/>
          </a:xfrm>
        </p:spPr>
        <p:txBody>
          <a:bodyPr>
            <a:normAutofit fontScale="77500" lnSpcReduction="20000"/>
          </a:bodyPr>
          <a:lstStyle/>
          <a:p>
            <a:pPr marL="0" indent="0">
              <a:buNone/>
            </a:pPr>
            <a:r>
              <a:rPr lang="sl-SI" sz="2200" b="1" dirty="0"/>
              <a:t>12 poglavij</a:t>
            </a:r>
          </a:p>
          <a:p>
            <a:r>
              <a:rPr lang="sl-SI" sz="2200" dirty="0"/>
              <a:t>Poglavje I: Splošne določbe</a:t>
            </a:r>
          </a:p>
          <a:p>
            <a:r>
              <a:rPr lang="sl-SI" sz="2200" dirty="0"/>
              <a:t>Poglavje II: Zahteve glede trajnosti</a:t>
            </a:r>
          </a:p>
          <a:p>
            <a:r>
              <a:rPr lang="sl-SI" sz="2200" dirty="0"/>
              <a:t>Poglavje III: Zahteve glede označevanja in zagotavljanja informacij</a:t>
            </a:r>
          </a:p>
          <a:p>
            <a:r>
              <a:rPr lang="sl-SI" sz="2200" dirty="0"/>
              <a:t>Poglavje IV: Obveznosti gospodarskih subjektov, razen obveznosti iz poglavij V in VII</a:t>
            </a:r>
          </a:p>
          <a:p>
            <a:r>
              <a:rPr lang="sl-SI" sz="2200" dirty="0"/>
              <a:t>Poglavje V: Plastične nosilne vrečke</a:t>
            </a:r>
          </a:p>
          <a:p>
            <a:r>
              <a:rPr lang="sl-SI" sz="2200" dirty="0"/>
              <a:t>Poglavje VI: Skladnost embalaže</a:t>
            </a:r>
          </a:p>
          <a:p>
            <a:r>
              <a:rPr lang="sl-SI" sz="2200" dirty="0"/>
              <a:t>Poglavje VII: Ravnanja z embalažo in odpadno embalažo</a:t>
            </a:r>
          </a:p>
          <a:p>
            <a:r>
              <a:rPr lang="sl-SI" sz="2200" dirty="0"/>
              <a:t>Poglavje VIII: Zaščitni postopki</a:t>
            </a:r>
          </a:p>
          <a:p>
            <a:r>
              <a:rPr lang="sl-SI" sz="2200" dirty="0"/>
              <a:t>Poglavje IX: Zelena javna naročila</a:t>
            </a:r>
          </a:p>
          <a:p>
            <a:pPr marL="0" indent="0">
              <a:buNone/>
            </a:pPr>
            <a:endParaRPr lang="sl-SI" sz="2200" dirty="0"/>
          </a:p>
          <a:p>
            <a:r>
              <a:rPr lang="sl-SI" sz="2200" dirty="0"/>
              <a:t>Poglavje X: Prenesena pooblastila in postopek v odboru</a:t>
            </a:r>
          </a:p>
          <a:p>
            <a:r>
              <a:rPr lang="sl-SI" sz="2200" dirty="0"/>
              <a:t>Poglavje XI: Spremembe</a:t>
            </a:r>
          </a:p>
          <a:p>
            <a:r>
              <a:rPr lang="sl-SI" sz="2200" dirty="0"/>
              <a:t>Poglavje XII: Končne določbe</a:t>
            </a:r>
          </a:p>
          <a:p>
            <a:pPr marL="0" indent="0">
              <a:buNone/>
            </a:pPr>
            <a:endParaRPr lang="sl-SI" sz="1600" b="1" dirty="0"/>
          </a:p>
          <a:p>
            <a:pPr marL="0" indent="0" algn="ctr">
              <a:buNone/>
            </a:pPr>
            <a:r>
              <a:rPr lang="sl-SI" sz="2100" b="1" dirty="0">
                <a:highlight>
                  <a:srgbClr val="00FFFF"/>
                </a:highlight>
              </a:rPr>
              <a:t>65 členov</a:t>
            </a:r>
          </a:p>
          <a:p>
            <a:pPr marL="0" indent="0" algn="ctr">
              <a:buNone/>
            </a:pPr>
            <a:r>
              <a:rPr lang="sl-SI" sz="2100" b="1" dirty="0">
                <a:highlight>
                  <a:srgbClr val="00FFFF"/>
                </a:highlight>
              </a:rPr>
              <a:t>12 prilog</a:t>
            </a:r>
          </a:p>
        </p:txBody>
      </p:sp>
      <p:sp>
        <p:nvSpPr>
          <p:cNvPr id="4" name="Označba mesta noge 3">
            <a:extLst>
              <a:ext uri="{FF2B5EF4-FFF2-40B4-BE49-F238E27FC236}">
                <a16:creationId xmlns:a16="http://schemas.microsoft.com/office/drawing/2014/main" id="{A2353B28-4439-4CC5-B3DE-E61562A915FF}"/>
              </a:ext>
            </a:extLst>
          </p:cNvPr>
          <p:cNvSpPr>
            <a:spLocks noGrp="1"/>
          </p:cNvSpPr>
          <p:nvPr>
            <p:ph type="ftr" sz="quarter" idx="11"/>
          </p:nvPr>
        </p:nvSpPr>
        <p:spPr/>
        <p:txBody>
          <a:bodyPr/>
          <a:lstStyle/>
          <a:p>
            <a:endParaRPr lang="sl-SI" dirty="0"/>
          </a:p>
        </p:txBody>
      </p:sp>
      <p:sp>
        <p:nvSpPr>
          <p:cNvPr id="5" name="Označba mesta številke diapozitiva 4">
            <a:extLst>
              <a:ext uri="{FF2B5EF4-FFF2-40B4-BE49-F238E27FC236}">
                <a16:creationId xmlns:a16="http://schemas.microsoft.com/office/drawing/2014/main" id="{688AE45D-ABAC-4D2B-B18E-AEB7B75BA77D}"/>
              </a:ext>
            </a:extLst>
          </p:cNvPr>
          <p:cNvSpPr>
            <a:spLocks noGrp="1"/>
          </p:cNvSpPr>
          <p:nvPr>
            <p:ph type="sldNum" sz="quarter" idx="12"/>
          </p:nvPr>
        </p:nvSpPr>
        <p:spPr/>
        <p:txBody>
          <a:bodyPr/>
          <a:lstStyle/>
          <a:p>
            <a:fld id="{FFB9ED9B-78EC-47B9-BF1B-7201D387A3E9}" type="slidenum">
              <a:rPr lang="sl-SI" smtClean="0"/>
              <a:t>5</a:t>
            </a:fld>
            <a:endParaRPr lang="sl-SI"/>
          </a:p>
        </p:txBody>
      </p:sp>
    </p:spTree>
    <p:extLst>
      <p:ext uri="{BB962C8B-B14F-4D97-AF65-F5344CB8AC3E}">
        <p14:creationId xmlns:p14="http://schemas.microsoft.com/office/powerpoint/2010/main" val="4165635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noge 1">
            <a:extLst>
              <a:ext uri="{FF2B5EF4-FFF2-40B4-BE49-F238E27FC236}">
                <a16:creationId xmlns:a16="http://schemas.microsoft.com/office/drawing/2014/main" id="{149E5008-5781-9D49-92BA-3CAB41CE25FB}"/>
              </a:ext>
            </a:extLst>
          </p:cNvPr>
          <p:cNvSpPr>
            <a:spLocks noGrp="1"/>
          </p:cNvSpPr>
          <p:nvPr>
            <p:ph type="ftr" sz="quarter" idx="11"/>
          </p:nvPr>
        </p:nvSpPr>
        <p:spPr/>
        <p:txBody>
          <a:bodyPr/>
          <a:lstStyle/>
          <a:p>
            <a:endParaRPr lang="sl-SI" dirty="0"/>
          </a:p>
        </p:txBody>
      </p:sp>
      <p:sp>
        <p:nvSpPr>
          <p:cNvPr id="3" name="Označba mesta številke diapozitiva 2">
            <a:extLst>
              <a:ext uri="{FF2B5EF4-FFF2-40B4-BE49-F238E27FC236}">
                <a16:creationId xmlns:a16="http://schemas.microsoft.com/office/drawing/2014/main" id="{A848AC43-091A-70CB-E529-02CFE8EA9FCB}"/>
              </a:ext>
            </a:extLst>
          </p:cNvPr>
          <p:cNvSpPr>
            <a:spLocks noGrp="1"/>
          </p:cNvSpPr>
          <p:nvPr>
            <p:ph type="sldNum" sz="quarter" idx="12"/>
          </p:nvPr>
        </p:nvSpPr>
        <p:spPr/>
        <p:txBody>
          <a:bodyPr/>
          <a:lstStyle/>
          <a:p>
            <a:fld id="{FFB9ED9B-78EC-47B9-BF1B-7201D387A3E9}" type="slidenum">
              <a:rPr lang="sl-SI" smtClean="0"/>
              <a:t>6</a:t>
            </a:fld>
            <a:endParaRPr lang="sl-SI"/>
          </a:p>
        </p:txBody>
      </p:sp>
      <p:sp>
        <p:nvSpPr>
          <p:cNvPr id="5" name="Naslov 1">
            <a:extLst>
              <a:ext uri="{FF2B5EF4-FFF2-40B4-BE49-F238E27FC236}">
                <a16:creationId xmlns:a16="http://schemas.microsoft.com/office/drawing/2014/main" id="{06A151B7-A90B-3FE3-D51B-8F2348C05F95}"/>
              </a:ext>
            </a:extLst>
          </p:cNvPr>
          <p:cNvSpPr txBox="1">
            <a:spLocks/>
          </p:cNvSpPr>
          <p:nvPr/>
        </p:nvSpPr>
        <p:spPr>
          <a:xfrm>
            <a:off x="258746" y="705869"/>
            <a:ext cx="10515600" cy="64759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l-SI" sz="2800" b="1" dirty="0">
                <a:solidFill>
                  <a:srgbClr val="0070C0"/>
                </a:solidFill>
              </a:rPr>
              <a:t>Splošne določbe</a:t>
            </a:r>
            <a:br>
              <a:rPr lang="sl-SI" sz="2800" b="1" dirty="0">
                <a:solidFill>
                  <a:srgbClr val="0070C0"/>
                </a:solidFill>
              </a:rPr>
            </a:br>
            <a:endParaRPr lang="sl-SI" sz="2800" b="1" dirty="0">
              <a:solidFill>
                <a:srgbClr val="0070C0"/>
              </a:solidFill>
            </a:endParaRPr>
          </a:p>
        </p:txBody>
      </p:sp>
      <p:sp>
        <p:nvSpPr>
          <p:cNvPr id="7" name="PoljeZBesedilom 6">
            <a:extLst>
              <a:ext uri="{FF2B5EF4-FFF2-40B4-BE49-F238E27FC236}">
                <a16:creationId xmlns:a16="http://schemas.microsoft.com/office/drawing/2014/main" id="{383D0D6B-2564-ACC0-73AD-F6B177334192}"/>
              </a:ext>
            </a:extLst>
          </p:cNvPr>
          <p:cNvSpPr txBox="1"/>
          <p:nvPr/>
        </p:nvSpPr>
        <p:spPr>
          <a:xfrm>
            <a:off x="1388853" y="2274838"/>
            <a:ext cx="7752990" cy="1754326"/>
          </a:xfrm>
          <a:prstGeom prst="rect">
            <a:avLst/>
          </a:prstGeom>
          <a:noFill/>
        </p:spPr>
        <p:txBody>
          <a:bodyPr wrap="square">
            <a:spAutoFit/>
          </a:bodyPr>
          <a:lstStyle/>
          <a:p>
            <a:r>
              <a:rPr lang="sl-SI" b="1" dirty="0"/>
              <a:t>POJMI</a:t>
            </a:r>
          </a:p>
          <a:p>
            <a:r>
              <a:rPr lang="sl-SI" b="1" dirty="0"/>
              <a:t>PROSTI PRETOK</a:t>
            </a:r>
          </a:p>
          <a:p>
            <a:r>
              <a:rPr lang="sl-SI" dirty="0"/>
              <a:t>DČ ne smejo prepovedati, omejiti ali ovirati dajanja na trg embalaže, ki je v skladu:</a:t>
            </a:r>
          </a:p>
          <a:p>
            <a:pPr marL="742950" lvl="1" indent="-285750">
              <a:buFont typeface="Arial" panose="020B0604020202020204" pitchFamily="34" charset="0"/>
              <a:buChar char="•"/>
            </a:pPr>
            <a:r>
              <a:rPr lang="sl-SI" dirty="0"/>
              <a:t>s trajnostnimi zahtevami</a:t>
            </a:r>
          </a:p>
          <a:p>
            <a:pPr marL="742950" lvl="1" indent="-285750">
              <a:buFont typeface="Arial" panose="020B0604020202020204" pitchFamily="34" charset="0"/>
              <a:buChar char="•"/>
            </a:pPr>
            <a:r>
              <a:rPr lang="sl-SI" dirty="0"/>
              <a:t>z zahtevami glede označevanja in zagotavljanja informacij</a:t>
            </a:r>
          </a:p>
        </p:txBody>
      </p:sp>
    </p:spTree>
    <p:extLst>
      <p:ext uri="{BB962C8B-B14F-4D97-AF65-F5344CB8AC3E}">
        <p14:creationId xmlns:p14="http://schemas.microsoft.com/office/powerpoint/2010/main" val="2746986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lika 11">
            <a:extLst>
              <a:ext uri="{FF2B5EF4-FFF2-40B4-BE49-F238E27FC236}">
                <a16:creationId xmlns:a16="http://schemas.microsoft.com/office/drawing/2014/main" id="{F1570232-2017-FF33-83BF-6EE9CD31C5BB}"/>
              </a:ext>
            </a:extLst>
          </p:cNvPr>
          <p:cNvPicPr>
            <a:picLocks noChangeAspect="1"/>
          </p:cNvPicPr>
          <p:nvPr/>
        </p:nvPicPr>
        <p:blipFill>
          <a:blip r:embed="rId2"/>
          <a:stretch>
            <a:fillRect/>
          </a:stretch>
        </p:blipFill>
        <p:spPr>
          <a:xfrm>
            <a:off x="603145" y="750266"/>
            <a:ext cx="4448175" cy="1647825"/>
          </a:xfrm>
          <a:prstGeom prst="rect">
            <a:avLst/>
          </a:prstGeom>
        </p:spPr>
      </p:pic>
      <p:sp>
        <p:nvSpPr>
          <p:cNvPr id="2" name="Označba mesta noge 1">
            <a:extLst>
              <a:ext uri="{FF2B5EF4-FFF2-40B4-BE49-F238E27FC236}">
                <a16:creationId xmlns:a16="http://schemas.microsoft.com/office/drawing/2014/main" id="{0AD72E6C-1E59-6D1A-3D6C-B82BF98A4E9A}"/>
              </a:ext>
            </a:extLst>
          </p:cNvPr>
          <p:cNvSpPr>
            <a:spLocks noGrp="1"/>
          </p:cNvSpPr>
          <p:nvPr>
            <p:ph type="ftr" sz="quarter" idx="11"/>
          </p:nvPr>
        </p:nvSpPr>
        <p:spPr/>
        <p:txBody>
          <a:bodyPr/>
          <a:lstStyle/>
          <a:p>
            <a:endParaRPr lang="sl-SI"/>
          </a:p>
        </p:txBody>
      </p:sp>
      <p:sp>
        <p:nvSpPr>
          <p:cNvPr id="3" name="Označba mesta številke diapozitiva 2">
            <a:extLst>
              <a:ext uri="{FF2B5EF4-FFF2-40B4-BE49-F238E27FC236}">
                <a16:creationId xmlns:a16="http://schemas.microsoft.com/office/drawing/2014/main" id="{2B95A80B-1482-D042-89F8-E90E4A8DEC98}"/>
              </a:ext>
            </a:extLst>
          </p:cNvPr>
          <p:cNvSpPr>
            <a:spLocks noGrp="1"/>
          </p:cNvSpPr>
          <p:nvPr>
            <p:ph type="sldNum" sz="quarter" idx="12"/>
          </p:nvPr>
        </p:nvSpPr>
        <p:spPr/>
        <p:txBody>
          <a:bodyPr/>
          <a:lstStyle/>
          <a:p>
            <a:fld id="{FFB9ED9B-78EC-47B9-BF1B-7201D387A3E9}" type="slidenum">
              <a:rPr lang="sl-SI" smtClean="0"/>
              <a:t>7</a:t>
            </a:fld>
            <a:endParaRPr lang="sl-SI"/>
          </a:p>
        </p:txBody>
      </p:sp>
      <p:sp>
        <p:nvSpPr>
          <p:cNvPr id="4" name="Naslov 1">
            <a:extLst>
              <a:ext uri="{FF2B5EF4-FFF2-40B4-BE49-F238E27FC236}">
                <a16:creationId xmlns:a16="http://schemas.microsoft.com/office/drawing/2014/main" id="{8F20AE0B-0630-1E4B-53F5-78DC2C294368}"/>
              </a:ext>
            </a:extLst>
          </p:cNvPr>
          <p:cNvSpPr txBox="1">
            <a:spLocks/>
          </p:cNvSpPr>
          <p:nvPr/>
        </p:nvSpPr>
        <p:spPr>
          <a:xfrm>
            <a:off x="397832" y="435345"/>
            <a:ext cx="10515600" cy="64759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l-SI" sz="2800" b="1" dirty="0">
                <a:solidFill>
                  <a:srgbClr val="0070C0"/>
                </a:solidFill>
                <a:latin typeface="+mn-lt"/>
              </a:rPr>
              <a:t>ZAHTEVE GLEDE TRAJNOSTI</a:t>
            </a:r>
            <a:br>
              <a:rPr lang="sl-SI" sz="2800" b="1" dirty="0">
                <a:solidFill>
                  <a:srgbClr val="0070C0"/>
                </a:solidFill>
              </a:rPr>
            </a:br>
            <a:endParaRPr lang="sl-SI" sz="2800" b="1" dirty="0">
              <a:solidFill>
                <a:srgbClr val="0070C0"/>
              </a:solidFill>
            </a:endParaRPr>
          </a:p>
        </p:txBody>
      </p:sp>
      <p:sp>
        <p:nvSpPr>
          <p:cNvPr id="6" name="PoljeZBesedilom 5">
            <a:extLst>
              <a:ext uri="{FF2B5EF4-FFF2-40B4-BE49-F238E27FC236}">
                <a16:creationId xmlns:a16="http://schemas.microsoft.com/office/drawing/2014/main" id="{829C165F-21E6-4FF8-2E54-37B6B3445067}"/>
              </a:ext>
            </a:extLst>
          </p:cNvPr>
          <p:cNvSpPr txBox="1"/>
          <p:nvPr/>
        </p:nvSpPr>
        <p:spPr>
          <a:xfrm>
            <a:off x="397832" y="3608503"/>
            <a:ext cx="6098502" cy="2677656"/>
          </a:xfrm>
          <a:prstGeom prst="rect">
            <a:avLst/>
          </a:prstGeom>
          <a:noFill/>
        </p:spPr>
        <p:txBody>
          <a:bodyPr wrap="square">
            <a:spAutoFit/>
          </a:bodyPr>
          <a:lstStyle/>
          <a:p>
            <a:pPr marL="285750" indent="-285750">
              <a:buFont typeface="Arial" panose="020B0604020202020204" pitchFamily="34" charset="0"/>
              <a:buChar char="•"/>
            </a:pPr>
            <a:r>
              <a:rPr lang="sl-SI" sz="2400" dirty="0"/>
              <a:t>Zahteve za snovi v embalaži</a:t>
            </a:r>
          </a:p>
          <a:p>
            <a:pPr marL="285750" indent="-285750">
              <a:buFont typeface="Arial" panose="020B0604020202020204" pitchFamily="34" charset="0"/>
              <a:buChar char="•"/>
            </a:pPr>
            <a:r>
              <a:rPr lang="sl-SI" sz="2400" dirty="0"/>
              <a:t>Minimalna vsebnost recikliranih materialov v plastični embalaži</a:t>
            </a:r>
          </a:p>
          <a:p>
            <a:pPr marL="285750" indent="-285750">
              <a:buFont typeface="Arial" panose="020B0604020202020204" pitchFamily="34" charset="0"/>
              <a:buChar char="•"/>
            </a:pPr>
            <a:r>
              <a:rPr lang="sl-SI" sz="2400" dirty="0"/>
              <a:t>Embalaža, ki jo je mogoče reciklirati</a:t>
            </a:r>
          </a:p>
          <a:p>
            <a:pPr marL="285750" indent="-285750">
              <a:buFont typeface="Arial" panose="020B0604020202020204" pitchFamily="34" charset="0"/>
              <a:buChar char="•"/>
            </a:pPr>
            <a:r>
              <a:rPr lang="sl-SI" sz="2400" dirty="0"/>
              <a:t>Embalaža primerna za kompostiranje</a:t>
            </a:r>
          </a:p>
          <a:p>
            <a:pPr marL="285750" indent="-285750">
              <a:buFont typeface="Arial" panose="020B0604020202020204" pitchFamily="34" charset="0"/>
              <a:buChar char="•"/>
            </a:pPr>
            <a:r>
              <a:rPr lang="sl-SI" sz="2400" dirty="0"/>
              <a:t>Zmanjšanje količine embalaže</a:t>
            </a:r>
          </a:p>
          <a:p>
            <a:pPr marL="285750" indent="-285750">
              <a:buFont typeface="Arial" panose="020B0604020202020204" pitchFamily="34" charset="0"/>
              <a:buChar char="•"/>
            </a:pPr>
            <a:r>
              <a:rPr lang="sl-SI" sz="2400" dirty="0"/>
              <a:t>Embalaža za večkratno uporabo</a:t>
            </a:r>
          </a:p>
        </p:txBody>
      </p:sp>
      <p:pic>
        <p:nvPicPr>
          <p:cNvPr id="10" name="Slika 9">
            <a:extLst>
              <a:ext uri="{FF2B5EF4-FFF2-40B4-BE49-F238E27FC236}">
                <a16:creationId xmlns:a16="http://schemas.microsoft.com/office/drawing/2014/main" id="{AFFF22C0-0247-A60E-B35A-4B61BB20273A}"/>
              </a:ext>
            </a:extLst>
          </p:cNvPr>
          <p:cNvPicPr>
            <a:picLocks noChangeAspect="1"/>
          </p:cNvPicPr>
          <p:nvPr/>
        </p:nvPicPr>
        <p:blipFill>
          <a:blip r:embed="rId3"/>
          <a:stretch>
            <a:fillRect/>
          </a:stretch>
        </p:blipFill>
        <p:spPr>
          <a:xfrm>
            <a:off x="7039509" y="3908752"/>
            <a:ext cx="1559541" cy="1611526"/>
          </a:xfrm>
          <a:prstGeom prst="rect">
            <a:avLst/>
          </a:prstGeom>
        </p:spPr>
      </p:pic>
      <p:pic>
        <p:nvPicPr>
          <p:cNvPr id="14" name="Slika 13">
            <a:extLst>
              <a:ext uri="{FF2B5EF4-FFF2-40B4-BE49-F238E27FC236}">
                <a16:creationId xmlns:a16="http://schemas.microsoft.com/office/drawing/2014/main" id="{9AB82082-D61F-E6F1-7A2A-78A651C3E685}"/>
              </a:ext>
            </a:extLst>
          </p:cNvPr>
          <p:cNvPicPr>
            <a:picLocks noChangeAspect="1"/>
          </p:cNvPicPr>
          <p:nvPr/>
        </p:nvPicPr>
        <p:blipFill>
          <a:blip r:embed="rId4"/>
          <a:stretch>
            <a:fillRect/>
          </a:stretch>
        </p:blipFill>
        <p:spPr>
          <a:xfrm>
            <a:off x="8953500" y="561152"/>
            <a:ext cx="2400300" cy="5934075"/>
          </a:xfrm>
          <a:prstGeom prst="rect">
            <a:avLst/>
          </a:prstGeom>
        </p:spPr>
      </p:pic>
      <p:pic>
        <p:nvPicPr>
          <p:cNvPr id="16" name="Slika 15">
            <a:extLst>
              <a:ext uri="{FF2B5EF4-FFF2-40B4-BE49-F238E27FC236}">
                <a16:creationId xmlns:a16="http://schemas.microsoft.com/office/drawing/2014/main" id="{424F9D69-E3C8-A59B-ED30-00E6734D1B0C}"/>
              </a:ext>
            </a:extLst>
          </p:cNvPr>
          <p:cNvPicPr>
            <a:picLocks noChangeAspect="1"/>
          </p:cNvPicPr>
          <p:nvPr/>
        </p:nvPicPr>
        <p:blipFill>
          <a:blip r:embed="rId5"/>
          <a:stretch>
            <a:fillRect/>
          </a:stretch>
        </p:blipFill>
        <p:spPr>
          <a:xfrm>
            <a:off x="2150772" y="2504445"/>
            <a:ext cx="1666875" cy="1162050"/>
          </a:xfrm>
          <a:prstGeom prst="rect">
            <a:avLst/>
          </a:prstGeom>
        </p:spPr>
      </p:pic>
      <p:pic>
        <p:nvPicPr>
          <p:cNvPr id="18" name="Slika 17">
            <a:extLst>
              <a:ext uri="{FF2B5EF4-FFF2-40B4-BE49-F238E27FC236}">
                <a16:creationId xmlns:a16="http://schemas.microsoft.com/office/drawing/2014/main" id="{6181CB8B-0A0C-726B-51A4-711261B0B7AF}"/>
              </a:ext>
            </a:extLst>
          </p:cNvPr>
          <p:cNvPicPr>
            <a:picLocks noChangeAspect="1"/>
          </p:cNvPicPr>
          <p:nvPr/>
        </p:nvPicPr>
        <p:blipFill>
          <a:blip r:embed="rId6"/>
          <a:stretch>
            <a:fillRect/>
          </a:stretch>
        </p:blipFill>
        <p:spPr>
          <a:xfrm>
            <a:off x="6155709" y="1194565"/>
            <a:ext cx="2057400" cy="2333625"/>
          </a:xfrm>
          <a:prstGeom prst="rect">
            <a:avLst/>
          </a:prstGeom>
        </p:spPr>
      </p:pic>
    </p:spTree>
    <p:extLst>
      <p:ext uri="{BB962C8B-B14F-4D97-AF65-F5344CB8AC3E}">
        <p14:creationId xmlns:p14="http://schemas.microsoft.com/office/powerpoint/2010/main" val="3464913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C969336-13FA-43B9-A986-A0FF9A1366EE}"/>
              </a:ext>
            </a:extLst>
          </p:cNvPr>
          <p:cNvSpPr>
            <a:spLocks noGrp="1"/>
          </p:cNvSpPr>
          <p:nvPr>
            <p:ph type="title"/>
          </p:nvPr>
        </p:nvSpPr>
        <p:spPr>
          <a:xfrm>
            <a:off x="474407" y="136525"/>
            <a:ext cx="10515600" cy="647597"/>
          </a:xfrm>
        </p:spPr>
        <p:txBody>
          <a:bodyPr>
            <a:noAutofit/>
          </a:bodyPr>
          <a:lstStyle/>
          <a:p>
            <a:pPr algn="ctr"/>
            <a:r>
              <a:rPr lang="sl-SI" sz="2800" b="1" dirty="0">
                <a:solidFill>
                  <a:srgbClr val="0070C0"/>
                </a:solidFill>
              </a:rPr>
              <a:t>Embalaža, ki jo je mogoče reciklirati</a:t>
            </a:r>
          </a:p>
        </p:txBody>
      </p:sp>
      <p:sp>
        <p:nvSpPr>
          <p:cNvPr id="3" name="Označba mesta vsebine 2">
            <a:extLst>
              <a:ext uri="{FF2B5EF4-FFF2-40B4-BE49-F238E27FC236}">
                <a16:creationId xmlns:a16="http://schemas.microsoft.com/office/drawing/2014/main" id="{70848B6F-EA50-48B9-AD62-808A07B9B0DF}"/>
              </a:ext>
            </a:extLst>
          </p:cNvPr>
          <p:cNvSpPr>
            <a:spLocks noGrp="1"/>
          </p:cNvSpPr>
          <p:nvPr>
            <p:ph idx="1"/>
          </p:nvPr>
        </p:nvSpPr>
        <p:spPr>
          <a:xfrm>
            <a:off x="316396" y="877163"/>
            <a:ext cx="11734706" cy="5870141"/>
          </a:xfrm>
        </p:spPr>
        <p:txBody>
          <a:bodyPr>
            <a:noAutofit/>
          </a:bodyPr>
          <a:lstStyle/>
          <a:p>
            <a:r>
              <a:rPr lang="sl-SI" sz="2000" dirty="0">
                <a:latin typeface="Arial" panose="020B0604020202020204" pitchFamily="34" charset="0"/>
                <a:cs typeface="Arial" panose="020B0604020202020204" pitchFamily="34" charset="0"/>
              </a:rPr>
              <a:t>Vsa embalaža mora biti embalaža, ki jo je mogoče reciklirati. (</a:t>
            </a:r>
            <a:r>
              <a:rPr lang="sl-SI" sz="2000" dirty="0" err="1">
                <a:latin typeface="Arial" panose="020B0604020202020204" pitchFamily="34" charset="0"/>
                <a:cs typeface="Arial" panose="020B0604020202020204" pitchFamily="34" charset="0"/>
              </a:rPr>
              <a:t>reciklabilna</a:t>
            </a:r>
            <a:r>
              <a:rPr lang="sl-SI" sz="2000" dirty="0">
                <a:latin typeface="Arial" panose="020B0604020202020204" pitchFamily="34" charset="0"/>
                <a:cs typeface="Arial" panose="020B0604020202020204" pitchFamily="34" charset="0"/>
              </a:rPr>
              <a:t>)</a:t>
            </a:r>
            <a:endParaRPr lang="sl-SI" sz="1600" dirty="0">
              <a:latin typeface="Arial" panose="020B0604020202020204" pitchFamily="34" charset="0"/>
              <a:cs typeface="Arial" panose="020B0604020202020204" pitchFamily="34" charset="0"/>
            </a:endParaRPr>
          </a:p>
          <a:p>
            <a:r>
              <a:rPr lang="sl-SI" sz="2000" dirty="0">
                <a:latin typeface="Arial" panose="020B0604020202020204" pitchFamily="34" charset="0"/>
                <a:cs typeface="Arial" panose="020B0604020202020204" pitchFamily="34" charset="0"/>
              </a:rPr>
              <a:t>Embalažo je možno reciklirati, če:   </a:t>
            </a:r>
            <a:r>
              <a:rPr lang="sl-SI" sz="1600" dirty="0">
                <a:solidFill>
                  <a:srgbClr val="7030A0"/>
                </a:solidFill>
                <a:latin typeface="Arial" panose="020B0604020202020204" pitchFamily="34" charset="0"/>
                <a:cs typeface="Arial" panose="020B0604020202020204" pitchFamily="34" charset="0"/>
              </a:rPr>
              <a:t>(ENOTNA MERILA IN METODOLOGIJA v EU)</a:t>
            </a:r>
          </a:p>
          <a:p>
            <a:pPr marL="1014095" indent="-342900" algn="just">
              <a:spcBef>
                <a:spcPts val="600"/>
              </a:spcBef>
              <a:spcAft>
                <a:spcPts val="600"/>
              </a:spcAft>
              <a:buAutoNum type="alphaLcParenBoth"/>
            </a:pPr>
            <a:r>
              <a:rPr lang="sl-SI" sz="1600" dirty="0">
                <a:effectLst/>
                <a:latin typeface="Arial" panose="020B0604020202020204" pitchFamily="34" charset="0"/>
                <a:ea typeface="Calibri" panose="020F0502020204030204" pitchFamily="34" charset="0"/>
                <a:cs typeface="Arial" panose="020B0604020202020204" pitchFamily="34" charset="0"/>
              </a:rPr>
              <a:t>je zasnovana za recikliranje; </a:t>
            </a:r>
            <a:endParaRPr lang="sl-SI" sz="1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marL="671195" indent="0" algn="just">
              <a:spcBef>
                <a:spcPts val="600"/>
              </a:spcBef>
              <a:spcAft>
                <a:spcPts val="600"/>
              </a:spcAft>
              <a:buNone/>
            </a:pPr>
            <a:endParaRPr lang="sl-SI" sz="1400" dirty="0">
              <a:effectLst/>
              <a:latin typeface="Arial" panose="020B0604020202020204" pitchFamily="34" charset="0"/>
              <a:ea typeface="Calibri" panose="020F0502020204030204" pitchFamily="34" charset="0"/>
              <a:cs typeface="Arial" panose="020B0604020202020204" pitchFamily="34" charset="0"/>
            </a:endParaRPr>
          </a:p>
          <a:p>
            <a:pPr marL="671195" indent="0" algn="just">
              <a:spcBef>
                <a:spcPts val="600"/>
              </a:spcBef>
              <a:spcAft>
                <a:spcPts val="600"/>
              </a:spcAft>
              <a:buNone/>
            </a:pPr>
            <a:endParaRPr lang="sl-SI" sz="1400" dirty="0">
              <a:latin typeface="Arial" panose="020B0604020202020204" pitchFamily="34" charset="0"/>
              <a:ea typeface="Calibri" panose="020F0502020204030204" pitchFamily="34" charset="0"/>
              <a:cs typeface="Arial" panose="020B0604020202020204" pitchFamily="34" charset="0"/>
            </a:endParaRPr>
          </a:p>
          <a:p>
            <a:pPr marL="671195" indent="0" algn="just">
              <a:spcBef>
                <a:spcPts val="600"/>
              </a:spcBef>
              <a:spcAft>
                <a:spcPts val="600"/>
              </a:spcAft>
              <a:buNone/>
            </a:pPr>
            <a:endParaRPr lang="sl-SI" sz="1400" dirty="0">
              <a:latin typeface="Arial" panose="020B0604020202020204" pitchFamily="34" charset="0"/>
              <a:ea typeface="Calibri" panose="020F0502020204030204" pitchFamily="34" charset="0"/>
              <a:cs typeface="Arial" panose="020B0604020202020204" pitchFamily="34" charset="0"/>
            </a:endParaRPr>
          </a:p>
          <a:p>
            <a:pPr marL="0" indent="0" algn="just">
              <a:spcBef>
                <a:spcPts val="600"/>
              </a:spcBef>
              <a:spcAft>
                <a:spcPts val="600"/>
              </a:spcAft>
              <a:buNone/>
            </a:pPr>
            <a:r>
              <a:rPr lang="sl-SI" sz="1400" dirty="0">
                <a:effectLst/>
                <a:latin typeface="Arial" panose="020B0604020202020204" pitchFamily="34" charset="0"/>
                <a:ea typeface="Calibri" panose="020F0502020204030204" pitchFamily="34" charset="0"/>
                <a:cs typeface="Arial" panose="020B0604020202020204" pitchFamily="34" charset="0"/>
              </a:rPr>
              <a:t>			</a:t>
            </a:r>
            <a:endParaRPr lang="sl-SI" sz="1400" dirty="0">
              <a:latin typeface="Arial" panose="020B0604020202020204" pitchFamily="34" charset="0"/>
              <a:cs typeface="Arial" panose="020B0604020202020204" pitchFamily="34" charset="0"/>
            </a:endParaRPr>
          </a:p>
        </p:txBody>
      </p:sp>
      <p:sp>
        <p:nvSpPr>
          <p:cNvPr id="5" name="Označba mesta številke diapozitiva 4">
            <a:extLst>
              <a:ext uri="{FF2B5EF4-FFF2-40B4-BE49-F238E27FC236}">
                <a16:creationId xmlns:a16="http://schemas.microsoft.com/office/drawing/2014/main" id="{C60E31D0-0A2A-42E1-86B1-6D634355AE70}"/>
              </a:ext>
            </a:extLst>
          </p:cNvPr>
          <p:cNvSpPr>
            <a:spLocks noGrp="1"/>
          </p:cNvSpPr>
          <p:nvPr>
            <p:ph type="sldNum" sz="quarter" idx="12"/>
          </p:nvPr>
        </p:nvSpPr>
        <p:spPr/>
        <p:txBody>
          <a:bodyPr/>
          <a:lstStyle/>
          <a:p>
            <a:fld id="{FFB9ED9B-78EC-47B9-BF1B-7201D387A3E9}" type="slidenum">
              <a:rPr lang="sl-SI" smtClean="0"/>
              <a:t>8</a:t>
            </a:fld>
            <a:endParaRPr lang="sl-SI"/>
          </a:p>
        </p:txBody>
      </p:sp>
      <p:graphicFrame>
        <p:nvGraphicFramePr>
          <p:cNvPr id="4" name="Tabela 3">
            <a:extLst>
              <a:ext uri="{FF2B5EF4-FFF2-40B4-BE49-F238E27FC236}">
                <a16:creationId xmlns:a16="http://schemas.microsoft.com/office/drawing/2014/main" id="{A5D43515-F015-4428-A922-0E27B97F5084}"/>
              </a:ext>
            </a:extLst>
          </p:cNvPr>
          <p:cNvGraphicFramePr>
            <a:graphicFrameLocks noGrp="1"/>
          </p:cNvGraphicFramePr>
          <p:nvPr>
            <p:extLst>
              <p:ext uri="{D42A27DB-BD31-4B8C-83A1-F6EECF244321}">
                <p14:modId xmlns:p14="http://schemas.microsoft.com/office/powerpoint/2010/main" val="1548673062"/>
              </p:ext>
            </p:extLst>
          </p:nvPr>
        </p:nvGraphicFramePr>
        <p:xfrm>
          <a:off x="1090181" y="2088107"/>
          <a:ext cx="7520419" cy="2578324"/>
        </p:xfrm>
        <a:graphic>
          <a:graphicData uri="http://schemas.openxmlformats.org/drawingml/2006/table">
            <a:tbl>
              <a:tblPr firstRow="1" firstCol="1" bandRow="1">
                <a:tableStyleId>{5C22544A-7EE6-4342-B048-85BDC9FD1C3A}</a:tableStyleId>
              </a:tblPr>
              <a:tblGrid>
                <a:gridCol w="2153550">
                  <a:extLst>
                    <a:ext uri="{9D8B030D-6E8A-4147-A177-3AD203B41FA5}">
                      <a16:colId xmlns:a16="http://schemas.microsoft.com/office/drawing/2014/main" val="2246542319"/>
                    </a:ext>
                  </a:extLst>
                </a:gridCol>
                <a:gridCol w="5366869">
                  <a:extLst>
                    <a:ext uri="{9D8B030D-6E8A-4147-A177-3AD203B41FA5}">
                      <a16:colId xmlns:a16="http://schemas.microsoft.com/office/drawing/2014/main" val="4126500979"/>
                    </a:ext>
                  </a:extLst>
                </a:gridCol>
              </a:tblGrid>
              <a:tr h="736664">
                <a:tc>
                  <a:txBody>
                    <a:bodyPr/>
                    <a:lstStyle/>
                    <a:p>
                      <a:pPr algn="just">
                        <a:spcBef>
                          <a:spcPts val="600"/>
                        </a:spcBef>
                        <a:spcAft>
                          <a:spcPts val="600"/>
                        </a:spcAft>
                      </a:pPr>
                      <a:r>
                        <a:rPr lang="sl-SI" sz="1200" dirty="0">
                          <a:effectLst/>
                        </a:rPr>
                        <a:t>Razred učinkovitosti recikliranja</a:t>
                      </a:r>
                      <a:endParaRPr lang="sl-SI"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Bef>
                          <a:spcPts val="600"/>
                        </a:spcBef>
                        <a:spcAft>
                          <a:spcPts val="600"/>
                        </a:spcAft>
                      </a:pPr>
                      <a:r>
                        <a:rPr lang="sl-SI" sz="1200">
                          <a:effectLst/>
                        </a:rPr>
                        <a:t>Ocena masnega deleža enote, ki ga je mogoče reciklirati</a:t>
                      </a:r>
                      <a:endParaRPr lang="sl-SI"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41902024"/>
                  </a:ext>
                </a:extLst>
              </a:tr>
              <a:tr h="368332">
                <a:tc>
                  <a:txBody>
                    <a:bodyPr/>
                    <a:lstStyle/>
                    <a:p>
                      <a:pPr algn="just">
                        <a:spcBef>
                          <a:spcPts val="600"/>
                        </a:spcBef>
                        <a:spcAft>
                          <a:spcPts val="600"/>
                        </a:spcAft>
                      </a:pPr>
                      <a:r>
                        <a:rPr lang="sl-SI" sz="1200">
                          <a:effectLst/>
                        </a:rPr>
                        <a:t>Razred A</a:t>
                      </a:r>
                      <a:endParaRPr lang="sl-SI"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spcBef>
                          <a:spcPts val="600"/>
                        </a:spcBef>
                        <a:spcAft>
                          <a:spcPts val="600"/>
                        </a:spcAft>
                      </a:pPr>
                      <a:r>
                        <a:rPr lang="sl-SI" sz="1200" dirty="0">
                          <a:effectLst/>
                        </a:rPr>
                        <a:t>95 % ali več </a:t>
                      </a:r>
                      <a:endParaRPr lang="sl-SI"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55525172"/>
                  </a:ext>
                </a:extLst>
              </a:tr>
              <a:tr h="368332">
                <a:tc>
                  <a:txBody>
                    <a:bodyPr/>
                    <a:lstStyle/>
                    <a:p>
                      <a:pPr algn="just">
                        <a:spcBef>
                          <a:spcPts val="600"/>
                        </a:spcBef>
                        <a:spcAft>
                          <a:spcPts val="600"/>
                        </a:spcAft>
                      </a:pPr>
                      <a:r>
                        <a:rPr lang="sl-SI" sz="1200">
                          <a:effectLst/>
                        </a:rPr>
                        <a:t>Razred B</a:t>
                      </a:r>
                      <a:endParaRPr lang="sl-SI"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spcBef>
                          <a:spcPts val="600"/>
                        </a:spcBef>
                        <a:spcAft>
                          <a:spcPts val="600"/>
                        </a:spcAft>
                      </a:pPr>
                      <a:r>
                        <a:rPr lang="sl-SI" sz="1200" dirty="0">
                          <a:effectLst/>
                        </a:rPr>
                        <a:t>90 % ali več</a:t>
                      </a:r>
                      <a:endParaRPr lang="sl-SI"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21167865"/>
                  </a:ext>
                </a:extLst>
              </a:tr>
              <a:tr h="368332">
                <a:tc>
                  <a:txBody>
                    <a:bodyPr/>
                    <a:lstStyle/>
                    <a:p>
                      <a:pPr algn="just">
                        <a:spcBef>
                          <a:spcPts val="600"/>
                        </a:spcBef>
                        <a:spcAft>
                          <a:spcPts val="600"/>
                        </a:spcAft>
                      </a:pPr>
                      <a:r>
                        <a:rPr lang="sl-SI" sz="1200" dirty="0">
                          <a:effectLst/>
                        </a:rPr>
                        <a:t>Razred C</a:t>
                      </a:r>
                      <a:endParaRPr lang="sl-SI"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spcBef>
                          <a:spcPts val="600"/>
                        </a:spcBef>
                        <a:spcAft>
                          <a:spcPts val="600"/>
                        </a:spcAft>
                      </a:pPr>
                      <a:r>
                        <a:rPr lang="sl-SI" sz="1200" dirty="0">
                          <a:effectLst/>
                        </a:rPr>
                        <a:t>80 % ali več</a:t>
                      </a:r>
                      <a:endParaRPr lang="sl-SI"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32916499"/>
                  </a:ext>
                </a:extLst>
              </a:tr>
              <a:tr h="368332">
                <a:tc>
                  <a:txBody>
                    <a:bodyPr/>
                    <a:lstStyle/>
                    <a:p>
                      <a:pPr algn="just">
                        <a:spcBef>
                          <a:spcPts val="600"/>
                        </a:spcBef>
                        <a:spcAft>
                          <a:spcPts val="600"/>
                        </a:spcAft>
                      </a:pPr>
                      <a:r>
                        <a:rPr lang="sl-SI" sz="1200">
                          <a:effectLst/>
                        </a:rPr>
                        <a:t>Razred D</a:t>
                      </a:r>
                      <a:endParaRPr lang="sl-SI"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spcBef>
                          <a:spcPts val="600"/>
                        </a:spcBef>
                        <a:spcAft>
                          <a:spcPts val="600"/>
                        </a:spcAft>
                      </a:pPr>
                      <a:r>
                        <a:rPr lang="sl-SI" sz="1200">
                          <a:effectLst/>
                        </a:rPr>
                        <a:t>70 % ali več</a:t>
                      </a:r>
                      <a:endParaRPr lang="sl-SI"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0019048"/>
                  </a:ext>
                </a:extLst>
              </a:tr>
              <a:tr h="368332">
                <a:tc>
                  <a:txBody>
                    <a:bodyPr/>
                    <a:lstStyle/>
                    <a:p>
                      <a:pPr algn="just">
                        <a:spcBef>
                          <a:spcPts val="600"/>
                        </a:spcBef>
                        <a:spcAft>
                          <a:spcPts val="600"/>
                        </a:spcAft>
                      </a:pPr>
                      <a:r>
                        <a:rPr lang="sl-SI" sz="1200">
                          <a:effectLst/>
                        </a:rPr>
                        <a:t>razred E</a:t>
                      </a:r>
                      <a:endParaRPr lang="sl-SI"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spcBef>
                          <a:spcPts val="600"/>
                        </a:spcBef>
                        <a:spcAft>
                          <a:spcPts val="600"/>
                        </a:spcAft>
                      </a:pPr>
                      <a:r>
                        <a:rPr lang="sl-SI" sz="1200" dirty="0">
                          <a:effectLst/>
                        </a:rPr>
                        <a:t>manj kot 70 %</a:t>
                      </a:r>
                      <a:endParaRPr lang="sl-SI"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83276316"/>
                  </a:ext>
                </a:extLst>
              </a:tr>
            </a:tbl>
          </a:graphicData>
        </a:graphic>
      </p:graphicFrame>
      <p:sp>
        <p:nvSpPr>
          <p:cNvPr id="8" name="PoljeZBesedilom 7">
            <a:extLst>
              <a:ext uri="{FF2B5EF4-FFF2-40B4-BE49-F238E27FC236}">
                <a16:creationId xmlns:a16="http://schemas.microsoft.com/office/drawing/2014/main" id="{FEC62D32-F6A2-466B-8B3A-E2252719EE2A}"/>
              </a:ext>
            </a:extLst>
          </p:cNvPr>
          <p:cNvSpPr txBox="1"/>
          <p:nvPr/>
        </p:nvSpPr>
        <p:spPr>
          <a:xfrm>
            <a:off x="9049580" y="4376717"/>
            <a:ext cx="2829463" cy="523220"/>
          </a:xfrm>
          <a:prstGeom prst="rect">
            <a:avLst/>
          </a:prstGeom>
          <a:noFill/>
        </p:spPr>
        <p:txBody>
          <a:bodyPr wrap="square" rtlCol="0">
            <a:spAutoFit/>
          </a:bodyPr>
          <a:lstStyle/>
          <a:p>
            <a:r>
              <a:rPr lang="sl-SI" sz="1400" dirty="0">
                <a:solidFill>
                  <a:srgbClr val="FF0000"/>
                </a:solidFill>
              </a:rPr>
              <a:t>E: Od 1.1.2030 se ne šteje za </a:t>
            </a:r>
            <a:r>
              <a:rPr lang="sl-SI" sz="1400" dirty="0" err="1">
                <a:solidFill>
                  <a:srgbClr val="FF0000"/>
                </a:solidFill>
              </a:rPr>
              <a:t>reciklabilno</a:t>
            </a:r>
            <a:r>
              <a:rPr lang="sl-SI" sz="1400" dirty="0">
                <a:solidFill>
                  <a:srgbClr val="FF0000"/>
                </a:solidFill>
              </a:rPr>
              <a:t> embalažo.</a:t>
            </a:r>
          </a:p>
        </p:txBody>
      </p:sp>
      <p:cxnSp>
        <p:nvCxnSpPr>
          <p:cNvPr id="10" name="Raven puščični povezovalnik 9">
            <a:extLst>
              <a:ext uri="{FF2B5EF4-FFF2-40B4-BE49-F238E27FC236}">
                <a16:creationId xmlns:a16="http://schemas.microsoft.com/office/drawing/2014/main" id="{4176A2AA-5BAF-451D-BCE2-3F45FCE0DC2E}"/>
              </a:ext>
            </a:extLst>
          </p:cNvPr>
          <p:cNvCxnSpPr/>
          <p:nvPr/>
        </p:nvCxnSpPr>
        <p:spPr>
          <a:xfrm>
            <a:off x="8296563" y="4504374"/>
            <a:ext cx="68981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PoljeZBesedilom 6">
            <a:extLst>
              <a:ext uri="{FF2B5EF4-FFF2-40B4-BE49-F238E27FC236}">
                <a16:creationId xmlns:a16="http://schemas.microsoft.com/office/drawing/2014/main" id="{565CAC0A-CD02-4ED1-A9BD-D60049E8F65C}"/>
              </a:ext>
            </a:extLst>
          </p:cNvPr>
          <p:cNvSpPr txBox="1"/>
          <p:nvPr/>
        </p:nvSpPr>
        <p:spPr>
          <a:xfrm>
            <a:off x="658123" y="4910730"/>
            <a:ext cx="10875753" cy="1754326"/>
          </a:xfrm>
          <a:prstGeom prst="rect">
            <a:avLst/>
          </a:prstGeom>
          <a:noFill/>
        </p:spPr>
        <p:txBody>
          <a:bodyPr wrap="square">
            <a:spAutoFit/>
          </a:bodyPr>
          <a:lstStyle/>
          <a:p>
            <a:r>
              <a:rPr lang="sl-SI" dirty="0"/>
              <a:t>(b) se uspešno in učinkovito ločeno zbira </a:t>
            </a:r>
          </a:p>
          <a:p>
            <a:r>
              <a:rPr lang="sl-SI" dirty="0"/>
              <a:t>(c) se s sortiranjem vključi v opredeljene tokove odpadkov, ne da bi to vplivalo na možnost recikliranja odpadkov iz drugih tokov;</a:t>
            </a:r>
          </a:p>
          <a:p>
            <a:r>
              <a:rPr lang="sl-SI" dirty="0"/>
              <a:t>(d) se lahko reciklira tako, da so pridobljene sekundarne surovine dovolj kakovostne, da lahko nadomestijo primarne surovine; </a:t>
            </a:r>
          </a:p>
          <a:p>
            <a:r>
              <a:rPr lang="sl-SI" dirty="0"/>
              <a:t>(e) se lahko reciklira v velikem obsegu. 2035</a:t>
            </a:r>
          </a:p>
        </p:txBody>
      </p:sp>
    </p:spTree>
    <p:extLst>
      <p:ext uri="{BB962C8B-B14F-4D97-AF65-F5344CB8AC3E}">
        <p14:creationId xmlns:p14="http://schemas.microsoft.com/office/powerpoint/2010/main" val="2578580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8C1092F1-D288-7AA4-2E13-E997FCEEFB1C}"/>
              </a:ext>
            </a:extLst>
          </p:cNvPr>
          <p:cNvPicPr>
            <a:picLocks noChangeAspect="1"/>
          </p:cNvPicPr>
          <p:nvPr/>
        </p:nvPicPr>
        <p:blipFill>
          <a:blip r:embed="rId2"/>
          <a:stretch>
            <a:fillRect/>
          </a:stretch>
        </p:blipFill>
        <p:spPr>
          <a:xfrm>
            <a:off x="474407" y="1375651"/>
            <a:ext cx="3304239" cy="4106697"/>
          </a:xfrm>
          <a:prstGeom prst="rect">
            <a:avLst/>
          </a:prstGeom>
        </p:spPr>
      </p:pic>
      <p:sp>
        <p:nvSpPr>
          <p:cNvPr id="2" name="Naslov 1">
            <a:extLst>
              <a:ext uri="{FF2B5EF4-FFF2-40B4-BE49-F238E27FC236}">
                <a16:creationId xmlns:a16="http://schemas.microsoft.com/office/drawing/2014/main" id="{4C969336-13FA-43B9-A986-A0FF9A1366EE}"/>
              </a:ext>
            </a:extLst>
          </p:cNvPr>
          <p:cNvSpPr>
            <a:spLocks noGrp="1"/>
          </p:cNvSpPr>
          <p:nvPr>
            <p:ph type="title"/>
          </p:nvPr>
        </p:nvSpPr>
        <p:spPr>
          <a:xfrm>
            <a:off x="474407" y="136525"/>
            <a:ext cx="10515600" cy="647597"/>
          </a:xfrm>
        </p:spPr>
        <p:txBody>
          <a:bodyPr>
            <a:noAutofit/>
          </a:bodyPr>
          <a:lstStyle/>
          <a:p>
            <a:pPr algn="ctr"/>
            <a:r>
              <a:rPr lang="sl-SI" sz="2800" b="1" dirty="0">
                <a:solidFill>
                  <a:srgbClr val="0070C0"/>
                </a:solidFill>
              </a:rPr>
              <a:t>Embalaža primerna za kompostiranje</a:t>
            </a:r>
          </a:p>
        </p:txBody>
      </p:sp>
      <p:sp>
        <p:nvSpPr>
          <p:cNvPr id="3" name="Označba mesta vsebine 2">
            <a:extLst>
              <a:ext uri="{FF2B5EF4-FFF2-40B4-BE49-F238E27FC236}">
                <a16:creationId xmlns:a16="http://schemas.microsoft.com/office/drawing/2014/main" id="{70848B6F-EA50-48B9-AD62-808A07B9B0DF}"/>
              </a:ext>
            </a:extLst>
          </p:cNvPr>
          <p:cNvSpPr>
            <a:spLocks noGrp="1"/>
          </p:cNvSpPr>
          <p:nvPr>
            <p:ph idx="1"/>
          </p:nvPr>
        </p:nvSpPr>
        <p:spPr>
          <a:xfrm>
            <a:off x="3778646" y="847368"/>
            <a:ext cx="7726415" cy="5163261"/>
          </a:xfrm>
        </p:spPr>
        <p:txBody>
          <a:bodyPr>
            <a:normAutofit/>
          </a:bodyPr>
          <a:lstStyle/>
          <a:p>
            <a:pPr marL="0" indent="0">
              <a:buNone/>
            </a:pPr>
            <a:r>
              <a:rPr lang="sl-SI" sz="1600" dirty="0">
                <a:effectLst/>
                <a:latin typeface="Arial" panose="020B0604020202020204" pitchFamily="34" charset="0"/>
                <a:ea typeface="Calibri" panose="020F0502020204030204" pitchFamily="34" charset="0"/>
                <a:cs typeface="Arial" panose="020B0604020202020204" pitchFamily="34" charset="0"/>
              </a:rPr>
              <a:t>PO UVELJAVITVI UREDBE se zagotovi, </a:t>
            </a:r>
            <a:r>
              <a:rPr lang="sl-SI" sz="1600" dirty="0">
                <a:latin typeface="Arial" panose="020B0604020202020204" pitchFamily="34" charset="0"/>
                <a:ea typeface="Calibri" panose="020F0502020204030204" pitchFamily="34" charset="0"/>
                <a:cs typeface="Arial" panose="020B0604020202020204" pitchFamily="34" charset="0"/>
              </a:rPr>
              <a:t>da so primerne za kompostiranje v industrijsko nadzorovanih pogojih v obratih za obdelavo bioloških odpadkov:</a:t>
            </a:r>
            <a:endParaRPr lang="sl-SI" sz="1600" dirty="0">
              <a:effectLst/>
              <a:latin typeface="Arial" panose="020B0604020202020204" pitchFamily="34" charset="0"/>
              <a:ea typeface="Calibri" panose="020F0502020204030204" pitchFamily="34" charset="0"/>
              <a:cs typeface="Arial" panose="020B0604020202020204" pitchFamily="34" charset="0"/>
            </a:endParaRPr>
          </a:p>
          <a:p>
            <a:pPr marL="539750" indent="-539750">
              <a:spcBef>
                <a:spcPts val="600"/>
              </a:spcBef>
              <a:spcAft>
                <a:spcPts val="600"/>
              </a:spcAft>
            </a:pPr>
            <a:r>
              <a:rPr lang="sl-SI"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čajne ali kavne vrečke, namenjene uporabi in odstranitvi skupaj z izdelkom,</a:t>
            </a:r>
            <a:endParaRPr lang="sl-SI" sz="1600" dirty="0">
              <a:effectLst/>
              <a:latin typeface="Arial" panose="020B0604020202020204" pitchFamily="34" charset="0"/>
              <a:ea typeface="Calibri" panose="020F0502020204030204" pitchFamily="34" charset="0"/>
              <a:cs typeface="Arial" panose="020B0604020202020204" pitchFamily="34" charset="0"/>
            </a:endParaRPr>
          </a:p>
          <a:p>
            <a:pPr marL="539750" indent="-539750">
              <a:spcBef>
                <a:spcPts val="600"/>
              </a:spcBef>
              <a:spcAft>
                <a:spcPts val="600"/>
              </a:spcAft>
            </a:pPr>
            <a:r>
              <a:rPr lang="sl-SI" sz="1600" dirty="0">
                <a:effectLst/>
                <a:latin typeface="Arial" panose="020B0604020202020204" pitchFamily="34" charset="0"/>
                <a:ea typeface="Calibri" panose="020F0502020204030204" pitchFamily="34" charset="0"/>
                <a:cs typeface="Arial" panose="020B0604020202020204" pitchFamily="34" charset="0"/>
              </a:rPr>
              <a:t>nalepke na sadju in zelenjavi ter </a:t>
            </a:r>
          </a:p>
          <a:p>
            <a:pPr marL="539750" indent="-539750">
              <a:spcBef>
                <a:spcPts val="600"/>
              </a:spcBef>
              <a:spcAft>
                <a:spcPts val="600"/>
              </a:spcAft>
            </a:pPr>
            <a:r>
              <a:rPr lang="sl-SI" sz="1600" u="sng" dirty="0">
                <a:effectLst/>
                <a:latin typeface="Arial" panose="020B0604020202020204" pitchFamily="34" charset="0"/>
                <a:ea typeface="Calibri" panose="020F0502020204030204" pitchFamily="34" charset="0"/>
                <a:cs typeface="Arial" panose="020B0604020202020204" pitchFamily="34" charset="0"/>
              </a:rPr>
              <a:t>zelo lahke plastične </a:t>
            </a:r>
            <a:r>
              <a:rPr lang="sl-SI" sz="1600" dirty="0">
                <a:effectLst/>
                <a:latin typeface="Arial" panose="020B0604020202020204" pitchFamily="34" charset="0"/>
                <a:ea typeface="Calibri" panose="020F0502020204030204" pitchFamily="34" charset="0"/>
                <a:cs typeface="Arial" panose="020B0604020202020204" pitchFamily="34" charset="0"/>
              </a:rPr>
              <a:t>nosilne vrečke (&lt; 15µm).</a:t>
            </a:r>
          </a:p>
          <a:p>
            <a:pPr>
              <a:buFont typeface="Wingdings" panose="05000000000000000000" pitchFamily="2" charset="2"/>
              <a:buChar char="Ø"/>
            </a:pPr>
            <a:r>
              <a:rPr lang="sl-SI" sz="1600" dirty="0">
                <a:effectLst/>
                <a:latin typeface="Arial" panose="020B0604020202020204" pitchFamily="34" charset="0"/>
                <a:ea typeface="Calibri" panose="020F0502020204030204" pitchFamily="34" charset="0"/>
                <a:cs typeface="Arial" panose="020B0604020202020204" pitchFamily="34" charset="0"/>
              </a:rPr>
              <a:t>Odpadki zbirajo z biološkimi odpadki in ustrezno obdelajo</a:t>
            </a:r>
          </a:p>
          <a:p>
            <a:pPr algn="just">
              <a:buFont typeface="Wingdings" panose="05000000000000000000" pitchFamily="2" charset="2"/>
              <a:buChar char="Ø"/>
            </a:pPr>
            <a:endParaRPr lang="sl-SI" sz="1800" dirty="0">
              <a:effectLst/>
              <a:latin typeface="Arial" panose="020B0604020202020204" pitchFamily="34" charset="0"/>
              <a:ea typeface="Calibri" panose="020F0502020204030204" pitchFamily="34" charset="0"/>
              <a:cs typeface="Arial" panose="020B0604020202020204" pitchFamily="34" charset="0"/>
            </a:endParaRPr>
          </a:p>
          <a:p>
            <a:pPr algn="just">
              <a:buFont typeface="Wingdings" panose="05000000000000000000" pitchFamily="2" charset="2"/>
              <a:buChar char="Ø"/>
            </a:pPr>
            <a:endParaRPr lang="sl-SI" sz="1800" dirty="0">
              <a:latin typeface="Arial" panose="020B0604020202020204" pitchFamily="34" charset="0"/>
              <a:ea typeface="Calibri" panose="020F0502020204030204" pitchFamily="34" charset="0"/>
              <a:cs typeface="Arial" panose="020B0604020202020204" pitchFamily="34" charset="0"/>
            </a:endParaRPr>
          </a:p>
          <a:p>
            <a:pPr algn="just">
              <a:buFont typeface="Wingdings" panose="05000000000000000000" pitchFamily="2" charset="2"/>
              <a:buChar char="Ø"/>
            </a:pPr>
            <a:endParaRPr lang="sl-SI" sz="1800" dirty="0">
              <a:effectLst/>
              <a:latin typeface="Arial" panose="020B0604020202020204" pitchFamily="34" charset="0"/>
              <a:ea typeface="Calibri" panose="020F0502020204030204" pitchFamily="34" charset="0"/>
              <a:cs typeface="Arial" panose="020B0604020202020204" pitchFamily="34" charset="0"/>
            </a:endParaRPr>
          </a:p>
          <a:p>
            <a:pPr marL="0" indent="0" algn="just">
              <a:buNone/>
            </a:pPr>
            <a:r>
              <a:rPr lang="sl-SI" sz="1800" i="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„embalaža, primerna za kompostiranje“ pomeni embalažo, ki se lahko fizično, kemično, toplotno ali biološko razgradi, tako da se večina končnega komposta na koncu razgradi v ogljikov dioksid, mineralne soli, biomaso in vodo, v skladu s členom 47(4), ter ne ovira ločenega zbiranja in postopka ali dejavnosti kompostiranja, v katero je embalaža vključena v industrijsko nadzorovanih pogojih.“</a:t>
            </a:r>
          </a:p>
          <a:p>
            <a:pPr algn="just">
              <a:buFont typeface="Wingdings" panose="05000000000000000000" pitchFamily="2" charset="2"/>
              <a:buChar char="Ø"/>
            </a:pPr>
            <a:endParaRPr lang="sl-SI" sz="1800" dirty="0">
              <a:effectLst/>
              <a:latin typeface="Arial" panose="020B0604020202020204" pitchFamily="34" charset="0"/>
              <a:ea typeface="Calibri" panose="020F0502020204030204" pitchFamily="34" charset="0"/>
              <a:cs typeface="Arial" panose="020B0604020202020204" pitchFamily="34" charset="0"/>
            </a:endParaRPr>
          </a:p>
          <a:p>
            <a:pPr algn="just"/>
            <a:endParaRPr lang="sl-SI" dirty="0">
              <a:latin typeface="Arial" panose="020B0604020202020204" pitchFamily="34" charset="0"/>
              <a:cs typeface="Arial" panose="020B0604020202020204" pitchFamily="34" charset="0"/>
            </a:endParaRPr>
          </a:p>
        </p:txBody>
      </p:sp>
      <p:sp>
        <p:nvSpPr>
          <p:cNvPr id="5" name="Označba mesta številke diapozitiva 4">
            <a:extLst>
              <a:ext uri="{FF2B5EF4-FFF2-40B4-BE49-F238E27FC236}">
                <a16:creationId xmlns:a16="http://schemas.microsoft.com/office/drawing/2014/main" id="{C60E31D0-0A2A-42E1-86B1-6D634355AE70}"/>
              </a:ext>
            </a:extLst>
          </p:cNvPr>
          <p:cNvSpPr>
            <a:spLocks noGrp="1"/>
          </p:cNvSpPr>
          <p:nvPr>
            <p:ph type="sldNum" sz="quarter" idx="12"/>
          </p:nvPr>
        </p:nvSpPr>
        <p:spPr/>
        <p:txBody>
          <a:bodyPr/>
          <a:lstStyle/>
          <a:p>
            <a:fld id="{FFB9ED9B-78EC-47B9-BF1B-7201D387A3E9}" type="slidenum">
              <a:rPr lang="sl-SI" smtClean="0"/>
              <a:t>9</a:t>
            </a:fld>
            <a:endParaRPr lang="sl-SI"/>
          </a:p>
        </p:txBody>
      </p:sp>
    </p:spTree>
    <p:extLst>
      <p:ext uri="{BB962C8B-B14F-4D97-AF65-F5344CB8AC3E}">
        <p14:creationId xmlns:p14="http://schemas.microsoft.com/office/powerpoint/2010/main" val="3029070093"/>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2932</TotalTime>
  <Words>2400</Words>
  <Application>Microsoft Office PowerPoint</Application>
  <PresentationFormat>Širokozaslonsko</PresentationFormat>
  <Paragraphs>264</Paragraphs>
  <Slides>23</Slides>
  <Notes>0</Notes>
  <HiddenSlides>0</HiddenSlides>
  <MMClips>0</MMClips>
  <ScaleCrop>false</ScaleCrop>
  <HeadingPairs>
    <vt:vector size="8" baseType="variant">
      <vt:variant>
        <vt:lpstr>Uporabljene pisave</vt:lpstr>
      </vt:variant>
      <vt:variant>
        <vt:i4>5</vt:i4>
      </vt:variant>
      <vt:variant>
        <vt:lpstr>Tema</vt:lpstr>
      </vt:variant>
      <vt:variant>
        <vt:i4>1</vt:i4>
      </vt:variant>
      <vt:variant>
        <vt:lpstr>Vdelani OLE strežniki</vt:lpstr>
      </vt:variant>
      <vt:variant>
        <vt:i4>1</vt:i4>
      </vt:variant>
      <vt:variant>
        <vt:lpstr>Naslovi diapozitivov</vt:lpstr>
      </vt:variant>
      <vt:variant>
        <vt:i4>23</vt:i4>
      </vt:variant>
    </vt:vector>
  </HeadingPairs>
  <TitlesOfParts>
    <vt:vector size="30" baseType="lpstr">
      <vt:lpstr>Arial</vt:lpstr>
      <vt:lpstr>Calibri</vt:lpstr>
      <vt:lpstr>Calibri Light</vt:lpstr>
      <vt:lpstr>Times New Roman</vt:lpstr>
      <vt:lpstr>Wingdings</vt:lpstr>
      <vt:lpstr>Officeova tema</vt:lpstr>
      <vt:lpstr>Worksheet</vt:lpstr>
      <vt:lpstr>Predlog Uredbe EVROPSKEGA PARLAMENTA in SVETA o embalaži in odpadni embalaži, spremembi Uredbe (EU) 2019/1020 in Direktive (EU) 2019/904 ter razveljavitvi Direktive 94/62/ES</vt:lpstr>
      <vt:lpstr>Zgodovina nastajanja predloga nove Uredbe (EU) o embalaži in odpadni embalaži</vt:lpstr>
      <vt:lpstr>PowerPointova predstavitev</vt:lpstr>
      <vt:lpstr>PowerPointova predstavitev</vt:lpstr>
      <vt:lpstr>Sestava Uredbe</vt:lpstr>
      <vt:lpstr>PowerPointova predstavitev</vt:lpstr>
      <vt:lpstr>PowerPointova predstavitev</vt:lpstr>
      <vt:lpstr>Embalaža, ki jo je mogoče reciklirati</vt:lpstr>
      <vt:lpstr>Embalaža primerna za kompostiranje</vt:lpstr>
      <vt:lpstr>Zmanjšanje količine embalaže</vt:lpstr>
      <vt:lpstr>Omejitve uporabe nekaterih oblik embalaže</vt:lpstr>
      <vt:lpstr>Embalaža za večkratno uporabo</vt:lpstr>
      <vt:lpstr>Označevanje embalaže in vsebnikov za odpadke, namenjenih zbiranju odpadne embalaže</vt:lpstr>
      <vt:lpstr>PowerPointova predstavitev</vt:lpstr>
      <vt:lpstr>PowerPointova predstavitev</vt:lpstr>
      <vt:lpstr>PowerPointova predstavitev</vt:lpstr>
      <vt:lpstr>Skladnost embalaže z zahtevami uredbe</vt:lpstr>
      <vt:lpstr>RAVNANJE Z EMBALAŽO IN ODPADNO EMBALAŽO </vt:lpstr>
      <vt:lpstr>PowerPointova predstavitev</vt:lpstr>
      <vt:lpstr>PowerPointova predstavitev</vt:lpstr>
      <vt:lpstr>Ravnanje z embalažo in odpadno embalažo Cilji glede recikliranja in spodbujanja recikliranja</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Predlog Uredbe EVROPSKEGA PARLAMENTA in SVETA o embalaži in odpadni embalaži, spremembi Uredbe (EU) 2019/1020 in Direktive (EU) 2019/904 ter razveljavitvi Direktive 94/62/ES</dc:title>
  <dc:creator>Jana Miklavčič</dc:creator>
  <cp:lastModifiedBy>Matej Kovačič (MOPE)</cp:lastModifiedBy>
  <cp:revision>70</cp:revision>
  <cp:lastPrinted>2023-10-18T12:53:35Z</cp:lastPrinted>
  <dcterms:created xsi:type="dcterms:W3CDTF">2023-03-06T07:15:45Z</dcterms:created>
  <dcterms:modified xsi:type="dcterms:W3CDTF">2023-10-18T17:30:26Z</dcterms:modified>
</cp:coreProperties>
</file>