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81" r:id="rId5"/>
    <p:sldId id="315" r:id="rId6"/>
    <p:sldId id="278" r:id="rId7"/>
    <p:sldId id="274" r:id="rId8"/>
    <p:sldId id="310" r:id="rId9"/>
    <p:sldId id="318" r:id="rId10"/>
    <p:sldId id="311" r:id="rId11"/>
    <p:sldId id="266" r:id="rId12"/>
    <p:sldId id="305" r:id="rId13"/>
    <p:sldId id="1890" r:id="rId14"/>
    <p:sldId id="1891" r:id="rId15"/>
    <p:sldId id="307" r:id="rId16"/>
    <p:sldId id="1892" r:id="rId17"/>
    <p:sldId id="276" r:id="rId18"/>
    <p:sldId id="277" r:id="rId19"/>
    <p:sldId id="1886" r:id="rId20"/>
    <p:sldId id="296" r:id="rId21"/>
    <p:sldId id="1887" r:id="rId22"/>
    <p:sldId id="1888" r:id="rId23"/>
    <p:sldId id="300" r:id="rId24"/>
    <p:sldId id="299" r:id="rId25"/>
    <p:sldId id="1889" r:id="rId26"/>
    <p:sldId id="309" r:id="rId27"/>
    <p:sldId id="1885" r:id="rId28"/>
    <p:sldId id="314" r:id="rId2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B347A-9644-419E-8CEE-8A5DF26246A4}" v="40" dt="2021-10-15T09:55:36.91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Temni slog 1 – poudarek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emni slog 1 – poudare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emni slog 2 – poudarek 3/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>
      <p:cViewPr varScale="1">
        <p:scale>
          <a:sx n="119" d="100"/>
          <a:sy n="119" d="100"/>
        </p:scale>
        <p:origin x="19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ser_ju\AppData\Local\Microsoft\Windows\INetCache\Content.Outlook\82F1BX2Y\Gibanje%20Euwid-a%20v%2020+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ser_ju\AppData\Local\Microsoft\Windows\INetCache\Content.Outlook\82F1BX2Y\Gibanje%20Euwid-a%20v%2020+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urovina-my.sharepoint.com/personal/fiser_ju_surovina_com/Documents/Documents/Gorenje%20Surovina/Nabavni%20vrh/2021/Podatki%202015-2016-2017-2018-2019-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urovina-my.sharepoint.com/personal/fiser_ju_surovina_com/Documents/Documents/Gorenje%20Surovina/Nabavni%20vrh/2021/Podatki%202015-2016-2017-2018-2019-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urovina-my.sharepoint.com/personal/fiser_ju_surovina_com/Documents/Documents/Gorenje%20Surovina/Nabavni%20vrh/2021/Podatki%202015-2016-2017-2018-2019-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surovina-my.sharepoint.com/personal/fiser_ju_surovina_com/Documents/Documents/Gorenje%20Surovina/Nabavni%20vrh/2021/Podatki%202015-2016-2017-2018-2019-202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urovina-my.sharepoint.com/personal/fiser_ju_surovina_com/Documents/Documents/Gorenje%20Surovina/Nabavni%20vrh/2021/Podatki%202015-2016-2017-2018-2019-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urovina-my.sharepoint.com/personal/fiser_ju_surovina_com/Documents/Documents/Gorenje%20Surovina/Nabavni%20vrh/2021/Podatki%202015-2016-2017-2018-2019-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urovina-my.sharepoint.com/personal/fiser_ju_surovina_com/Documents/Documents/Gorenje%20Surovina/Nabavni%20vrh/2021/Podatki%202015-2016-2017-2018-2019-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Euwid 20</a:t>
            </a:r>
            <a:r>
              <a:rPr lang="sl-SI" sz="1400" b="1" i="0" baseline="0">
                <a:effectLst/>
              </a:rPr>
              <a:t>20 + 2021 - Odpadni papir 1.02</a:t>
            </a:r>
            <a:endParaRPr lang="sl-SI" sz="1400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'https://surovina-my.sharepoint.com/personal/jana_frank_surovina_com/Documents/EUWID + PIX/[Euwid tabela - pribitki.xlsx]18+19+20 graf'!$B$99</c:f>
              <c:strCache>
                <c:ptCount val="1"/>
                <c:pt idx="0">
                  <c:v>Euwid spodnji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'[1]18+19+20 graf'!$A$100:$A$195</c:f>
              <c:strCache>
                <c:ptCount val="96"/>
                <c:pt idx="0">
                  <c:v>September 2013</c:v>
                </c:pt>
                <c:pt idx="1">
                  <c:v>Oktober 2013</c:v>
                </c:pt>
                <c:pt idx="2">
                  <c:v>November 2013</c:v>
                </c:pt>
                <c:pt idx="3">
                  <c:v>December 2013</c:v>
                </c:pt>
                <c:pt idx="4">
                  <c:v>1/14</c:v>
                </c:pt>
                <c:pt idx="5">
                  <c:v>2/14</c:v>
                </c:pt>
                <c:pt idx="6">
                  <c:v>3/14</c:v>
                </c:pt>
                <c:pt idx="7">
                  <c:v>4/14</c:v>
                </c:pt>
                <c:pt idx="8">
                  <c:v>5/14</c:v>
                </c:pt>
                <c:pt idx="9">
                  <c:v>6/14</c:v>
                </c:pt>
                <c:pt idx="10">
                  <c:v>7/14</c:v>
                </c:pt>
                <c:pt idx="11">
                  <c:v>8/14</c:v>
                </c:pt>
                <c:pt idx="12">
                  <c:v>9/14</c:v>
                </c:pt>
                <c:pt idx="13">
                  <c:v>10/14</c:v>
                </c:pt>
                <c:pt idx="14">
                  <c:v>11/14</c:v>
                </c:pt>
                <c:pt idx="15">
                  <c:v>12/14</c:v>
                </c:pt>
                <c:pt idx="16">
                  <c:v>1/15</c:v>
                </c:pt>
                <c:pt idx="17">
                  <c:v>2/15</c:v>
                </c:pt>
                <c:pt idx="18">
                  <c:v>3/15</c:v>
                </c:pt>
                <c:pt idx="19">
                  <c:v>4/15</c:v>
                </c:pt>
                <c:pt idx="20">
                  <c:v>5/15</c:v>
                </c:pt>
                <c:pt idx="21">
                  <c:v>6/15</c:v>
                </c:pt>
                <c:pt idx="22">
                  <c:v>7/15</c:v>
                </c:pt>
                <c:pt idx="23">
                  <c:v>8/15</c:v>
                </c:pt>
                <c:pt idx="24">
                  <c:v>9/15</c:v>
                </c:pt>
                <c:pt idx="25">
                  <c:v>10/15</c:v>
                </c:pt>
                <c:pt idx="26">
                  <c:v>11/15</c:v>
                </c:pt>
                <c:pt idx="27">
                  <c:v>12/15</c:v>
                </c:pt>
                <c:pt idx="28">
                  <c:v>1/16</c:v>
                </c:pt>
                <c:pt idx="29">
                  <c:v>2/16</c:v>
                </c:pt>
                <c:pt idx="30">
                  <c:v>3/16</c:v>
                </c:pt>
                <c:pt idx="31">
                  <c:v>4/16</c:v>
                </c:pt>
                <c:pt idx="32">
                  <c:v>5/16</c:v>
                </c:pt>
                <c:pt idx="33">
                  <c:v>6/16</c:v>
                </c:pt>
                <c:pt idx="34">
                  <c:v>7/16</c:v>
                </c:pt>
                <c:pt idx="35">
                  <c:v>8/16</c:v>
                </c:pt>
                <c:pt idx="36">
                  <c:v>9/16</c:v>
                </c:pt>
                <c:pt idx="37">
                  <c:v>10/16</c:v>
                </c:pt>
                <c:pt idx="38">
                  <c:v>11/16</c:v>
                </c:pt>
                <c:pt idx="39">
                  <c:v>12/16</c:v>
                </c:pt>
                <c:pt idx="40">
                  <c:v>1/17</c:v>
                </c:pt>
                <c:pt idx="41">
                  <c:v>2/17</c:v>
                </c:pt>
                <c:pt idx="42">
                  <c:v>3/17</c:v>
                </c:pt>
                <c:pt idx="43">
                  <c:v>4/17</c:v>
                </c:pt>
                <c:pt idx="44">
                  <c:v>5/17</c:v>
                </c:pt>
                <c:pt idx="45">
                  <c:v>6/17</c:v>
                </c:pt>
                <c:pt idx="46">
                  <c:v>7/17</c:v>
                </c:pt>
                <c:pt idx="47">
                  <c:v>8/17</c:v>
                </c:pt>
                <c:pt idx="48">
                  <c:v>9/17</c:v>
                </c:pt>
                <c:pt idx="49">
                  <c:v>10/17</c:v>
                </c:pt>
                <c:pt idx="50">
                  <c:v>11/17</c:v>
                </c:pt>
                <c:pt idx="51">
                  <c:v>12/17</c:v>
                </c:pt>
                <c:pt idx="52">
                  <c:v>1/18</c:v>
                </c:pt>
                <c:pt idx="53">
                  <c:v>2/18</c:v>
                </c:pt>
                <c:pt idx="54">
                  <c:v>3/18</c:v>
                </c:pt>
                <c:pt idx="55">
                  <c:v>4/18</c:v>
                </c:pt>
                <c:pt idx="56">
                  <c:v>5/18</c:v>
                </c:pt>
                <c:pt idx="57">
                  <c:v>6/18 </c:v>
                </c:pt>
                <c:pt idx="58">
                  <c:v>7/18</c:v>
                </c:pt>
                <c:pt idx="59">
                  <c:v>8/18</c:v>
                </c:pt>
                <c:pt idx="60">
                  <c:v>9/18</c:v>
                </c:pt>
                <c:pt idx="61">
                  <c:v>10/18</c:v>
                </c:pt>
                <c:pt idx="62">
                  <c:v>11/18</c:v>
                </c:pt>
                <c:pt idx="63">
                  <c:v>12/18</c:v>
                </c:pt>
                <c:pt idx="64">
                  <c:v>1/19</c:v>
                </c:pt>
                <c:pt idx="65">
                  <c:v>2/19</c:v>
                </c:pt>
                <c:pt idx="66">
                  <c:v>3/19</c:v>
                </c:pt>
                <c:pt idx="67">
                  <c:v>4/19</c:v>
                </c:pt>
                <c:pt idx="68">
                  <c:v>5/19</c:v>
                </c:pt>
                <c:pt idx="69">
                  <c:v>6/19</c:v>
                </c:pt>
                <c:pt idx="70">
                  <c:v>7/19</c:v>
                </c:pt>
                <c:pt idx="71">
                  <c:v>8/19</c:v>
                </c:pt>
                <c:pt idx="72">
                  <c:v>9/19</c:v>
                </c:pt>
                <c:pt idx="73">
                  <c:v>10/19</c:v>
                </c:pt>
                <c:pt idx="74">
                  <c:v>11/19</c:v>
                </c:pt>
                <c:pt idx="75">
                  <c:v>12/19</c:v>
                </c:pt>
                <c:pt idx="76">
                  <c:v>1/20</c:v>
                </c:pt>
                <c:pt idx="77">
                  <c:v>2/20</c:v>
                </c:pt>
                <c:pt idx="78">
                  <c:v>3/20</c:v>
                </c:pt>
                <c:pt idx="79">
                  <c:v>4/20</c:v>
                </c:pt>
                <c:pt idx="80">
                  <c:v>5/20</c:v>
                </c:pt>
                <c:pt idx="81">
                  <c:v>6/20</c:v>
                </c:pt>
                <c:pt idx="82">
                  <c:v>7/20</c:v>
                </c:pt>
                <c:pt idx="83">
                  <c:v>8/20</c:v>
                </c:pt>
                <c:pt idx="84">
                  <c:v>9/20</c:v>
                </c:pt>
                <c:pt idx="85">
                  <c:v>10/20</c:v>
                </c:pt>
                <c:pt idx="86">
                  <c:v>11/20</c:v>
                </c:pt>
                <c:pt idx="87">
                  <c:v>12/20</c:v>
                </c:pt>
                <c:pt idx="88">
                  <c:v>1/21</c:v>
                </c:pt>
                <c:pt idx="89">
                  <c:v>2/21</c:v>
                </c:pt>
                <c:pt idx="90">
                  <c:v>3/21</c:v>
                </c:pt>
                <c:pt idx="91">
                  <c:v>4/21</c:v>
                </c:pt>
                <c:pt idx="92">
                  <c:v>5/21</c:v>
                </c:pt>
                <c:pt idx="93">
                  <c:v>6/21</c:v>
                </c:pt>
                <c:pt idx="94">
                  <c:v>7/21</c:v>
                </c:pt>
                <c:pt idx="95">
                  <c:v>8/21</c:v>
                </c:pt>
              </c:strCache>
            </c:strRef>
          </c:cat>
          <c:val>
            <c:numRef>
              <c:f>'[1]18+19+20 graf'!$B$100:$B$195</c:f>
              <c:numCache>
                <c:formatCode>General</c:formatCode>
                <c:ptCount val="96"/>
                <c:pt idx="0">
                  <c:v>20</c:v>
                </c:pt>
                <c:pt idx="1">
                  <c:v>22.19</c:v>
                </c:pt>
                <c:pt idx="2">
                  <c:v>22.19</c:v>
                </c:pt>
                <c:pt idx="3">
                  <c:v>22.19</c:v>
                </c:pt>
                <c:pt idx="4">
                  <c:v>42.45</c:v>
                </c:pt>
                <c:pt idx="5">
                  <c:v>41.95</c:v>
                </c:pt>
                <c:pt idx="6">
                  <c:v>40.950000000000003</c:v>
                </c:pt>
                <c:pt idx="7">
                  <c:v>40.950000000000003</c:v>
                </c:pt>
                <c:pt idx="8">
                  <c:v>40.450000000000003</c:v>
                </c:pt>
                <c:pt idx="9">
                  <c:v>39.950000000000003</c:v>
                </c:pt>
                <c:pt idx="10">
                  <c:v>40.450000000000003</c:v>
                </c:pt>
                <c:pt idx="11">
                  <c:v>41.45</c:v>
                </c:pt>
                <c:pt idx="12">
                  <c:v>42.45</c:v>
                </c:pt>
                <c:pt idx="13">
                  <c:v>42.95</c:v>
                </c:pt>
                <c:pt idx="14">
                  <c:v>40.450000000000003</c:v>
                </c:pt>
                <c:pt idx="15">
                  <c:v>38.450000000000003</c:v>
                </c:pt>
                <c:pt idx="16">
                  <c:v>28.45</c:v>
                </c:pt>
                <c:pt idx="17">
                  <c:v>26.45</c:v>
                </c:pt>
                <c:pt idx="18">
                  <c:v>25.45</c:v>
                </c:pt>
                <c:pt idx="19">
                  <c:v>25.45</c:v>
                </c:pt>
                <c:pt idx="20">
                  <c:v>27.95</c:v>
                </c:pt>
                <c:pt idx="21">
                  <c:v>31.95</c:v>
                </c:pt>
                <c:pt idx="22">
                  <c:v>38.950000000000003</c:v>
                </c:pt>
                <c:pt idx="23">
                  <c:v>44.45</c:v>
                </c:pt>
                <c:pt idx="24">
                  <c:v>46.45</c:v>
                </c:pt>
                <c:pt idx="25">
                  <c:v>45.45</c:v>
                </c:pt>
                <c:pt idx="26">
                  <c:v>41.45</c:v>
                </c:pt>
                <c:pt idx="27">
                  <c:v>38.450000000000003</c:v>
                </c:pt>
                <c:pt idx="28">
                  <c:v>39.950000000000003</c:v>
                </c:pt>
                <c:pt idx="29">
                  <c:v>37.950000000000003</c:v>
                </c:pt>
                <c:pt idx="30">
                  <c:v>38.450000000000003</c:v>
                </c:pt>
                <c:pt idx="31">
                  <c:v>42.45</c:v>
                </c:pt>
                <c:pt idx="32">
                  <c:v>44.45</c:v>
                </c:pt>
                <c:pt idx="33">
                  <c:v>47.45</c:v>
                </c:pt>
                <c:pt idx="34">
                  <c:v>52.45</c:v>
                </c:pt>
                <c:pt idx="35">
                  <c:v>59.45</c:v>
                </c:pt>
                <c:pt idx="36">
                  <c:v>63.95</c:v>
                </c:pt>
                <c:pt idx="37">
                  <c:v>62.45</c:v>
                </c:pt>
                <c:pt idx="38">
                  <c:v>60.45</c:v>
                </c:pt>
                <c:pt idx="39">
                  <c:v>57.45</c:v>
                </c:pt>
                <c:pt idx="40">
                  <c:v>55.95</c:v>
                </c:pt>
                <c:pt idx="41">
                  <c:v>59.45</c:v>
                </c:pt>
                <c:pt idx="42">
                  <c:v>71.95</c:v>
                </c:pt>
                <c:pt idx="43">
                  <c:v>74.95</c:v>
                </c:pt>
                <c:pt idx="44">
                  <c:v>73.95</c:v>
                </c:pt>
                <c:pt idx="45">
                  <c:v>76.95</c:v>
                </c:pt>
                <c:pt idx="46">
                  <c:v>84.45</c:v>
                </c:pt>
                <c:pt idx="47">
                  <c:v>86.95</c:v>
                </c:pt>
                <c:pt idx="48">
                  <c:v>76.95</c:v>
                </c:pt>
                <c:pt idx="49">
                  <c:v>58.45</c:v>
                </c:pt>
                <c:pt idx="50">
                  <c:v>55.45</c:v>
                </c:pt>
                <c:pt idx="51">
                  <c:v>45.95</c:v>
                </c:pt>
                <c:pt idx="52">
                  <c:v>43.45</c:v>
                </c:pt>
                <c:pt idx="53">
                  <c:v>24.950000000000003</c:v>
                </c:pt>
                <c:pt idx="54">
                  <c:v>9.9500000000000028</c:v>
                </c:pt>
                <c:pt idx="55">
                  <c:v>11.950000000000003</c:v>
                </c:pt>
                <c:pt idx="56">
                  <c:v>17.450000000000003</c:v>
                </c:pt>
                <c:pt idx="57">
                  <c:v>20.450000000000003</c:v>
                </c:pt>
                <c:pt idx="58">
                  <c:v>20.950000000000003</c:v>
                </c:pt>
                <c:pt idx="59">
                  <c:v>21.950000000000003</c:v>
                </c:pt>
                <c:pt idx="60">
                  <c:v>21.950000000000003</c:v>
                </c:pt>
                <c:pt idx="61">
                  <c:v>22.450000000000003</c:v>
                </c:pt>
                <c:pt idx="62">
                  <c:v>23.450000000000003</c:v>
                </c:pt>
                <c:pt idx="63">
                  <c:v>23.450000000000003</c:v>
                </c:pt>
                <c:pt idx="64">
                  <c:v>23.450000000000003</c:v>
                </c:pt>
                <c:pt idx="65">
                  <c:v>17.950000000000003</c:v>
                </c:pt>
                <c:pt idx="66">
                  <c:v>15.450000000000003</c:v>
                </c:pt>
                <c:pt idx="67">
                  <c:v>15.950000000000003</c:v>
                </c:pt>
                <c:pt idx="68">
                  <c:v>14.950000000000003</c:v>
                </c:pt>
                <c:pt idx="69">
                  <c:v>12.450000000000003</c:v>
                </c:pt>
                <c:pt idx="70">
                  <c:v>10.950000000000003</c:v>
                </c:pt>
                <c:pt idx="71">
                  <c:v>8.4500000000000028</c:v>
                </c:pt>
                <c:pt idx="72">
                  <c:v>4.4500000000000028</c:v>
                </c:pt>
                <c:pt idx="73">
                  <c:v>-1.0499999999999972</c:v>
                </c:pt>
                <c:pt idx="74">
                  <c:v>-10.049999999999997</c:v>
                </c:pt>
                <c:pt idx="75">
                  <c:v>-20.049999999999997</c:v>
                </c:pt>
                <c:pt idx="76">
                  <c:v>-32.549999999999997</c:v>
                </c:pt>
                <c:pt idx="77">
                  <c:v>-40.049999999999997</c:v>
                </c:pt>
                <c:pt idx="78">
                  <c:v>-40.049999999999997</c:v>
                </c:pt>
                <c:pt idx="79">
                  <c:v>-9.0499999999999972</c:v>
                </c:pt>
                <c:pt idx="80">
                  <c:v>41.45</c:v>
                </c:pt>
                <c:pt idx="81">
                  <c:v>4.9500000000000028</c:v>
                </c:pt>
                <c:pt idx="82">
                  <c:v>-17.049999999999997</c:v>
                </c:pt>
                <c:pt idx="83">
                  <c:v>-13.049999999999997</c:v>
                </c:pt>
                <c:pt idx="84">
                  <c:v>22.950000000000003</c:v>
                </c:pt>
                <c:pt idx="85">
                  <c:v>13.450000000000003</c:v>
                </c:pt>
                <c:pt idx="86">
                  <c:v>16.950000000000003</c:v>
                </c:pt>
                <c:pt idx="87">
                  <c:v>36.950000000000003</c:v>
                </c:pt>
                <c:pt idx="88">
                  <c:v>46.95</c:v>
                </c:pt>
                <c:pt idx="89">
                  <c:v>65.95</c:v>
                </c:pt>
                <c:pt idx="90">
                  <c:v>105.95</c:v>
                </c:pt>
                <c:pt idx="91">
                  <c:v>110.95</c:v>
                </c:pt>
                <c:pt idx="92">
                  <c:v>99.45</c:v>
                </c:pt>
                <c:pt idx="93">
                  <c:v>100.45</c:v>
                </c:pt>
                <c:pt idx="94">
                  <c:v>99.95</c:v>
                </c:pt>
                <c:pt idx="95">
                  <c:v>103.95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BB-4DBD-8263-E31B0939ED74}"/>
            </c:ext>
          </c:extLst>
        </c:ser>
        <c:ser>
          <c:idx val="1"/>
          <c:order val="1"/>
          <c:tx>
            <c:strRef>
              <c:f>'https://surovina-my.sharepoint.com/personal/jana_frank_surovina_com/Documents/EUWID + PIX/[Euwid tabela - pribitki.xlsx]18+19+20 graf'!$C$99</c:f>
              <c:strCache>
                <c:ptCount val="1"/>
                <c:pt idx="0">
                  <c:v>Euwid zgornji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'[1]18+19+20 graf'!$A$100:$A$195</c:f>
              <c:strCache>
                <c:ptCount val="96"/>
                <c:pt idx="0">
                  <c:v>September 2013</c:v>
                </c:pt>
                <c:pt idx="1">
                  <c:v>Oktober 2013</c:v>
                </c:pt>
                <c:pt idx="2">
                  <c:v>November 2013</c:v>
                </c:pt>
                <c:pt idx="3">
                  <c:v>December 2013</c:v>
                </c:pt>
                <c:pt idx="4">
                  <c:v>1/14</c:v>
                </c:pt>
                <c:pt idx="5">
                  <c:v>2/14</c:v>
                </c:pt>
                <c:pt idx="6">
                  <c:v>3/14</c:v>
                </c:pt>
                <c:pt idx="7">
                  <c:v>4/14</c:v>
                </c:pt>
                <c:pt idx="8">
                  <c:v>5/14</c:v>
                </c:pt>
                <c:pt idx="9">
                  <c:v>6/14</c:v>
                </c:pt>
                <c:pt idx="10">
                  <c:v>7/14</c:v>
                </c:pt>
                <c:pt idx="11">
                  <c:v>8/14</c:v>
                </c:pt>
                <c:pt idx="12">
                  <c:v>9/14</c:v>
                </c:pt>
                <c:pt idx="13">
                  <c:v>10/14</c:v>
                </c:pt>
                <c:pt idx="14">
                  <c:v>11/14</c:v>
                </c:pt>
                <c:pt idx="15">
                  <c:v>12/14</c:v>
                </c:pt>
                <c:pt idx="16">
                  <c:v>1/15</c:v>
                </c:pt>
                <c:pt idx="17">
                  <c:v>2/15</c:v>
                </c:pt>
                <c:pt idx="18">
                  <c:v>3/15</c:v>
                </c:pt>
                <c:pt idx="19">
                  <c:v>4/15</c:v>
                </c:pt>
                <c:pt idx="20">
                  <c:v>5/15</c:v>
                </c:pt>
                <c:pt idx="21">
                  <c:v>6/15</c:v>
                </c:pt>
                <c:pt idx="22">
                  <c:v>7/15</c:v>
                </c:pt>
                <c:pt idx="23">
                  <c:v>8/15</c:v>
                </c:pt>
                <c:pt idx="24">
                  <c:v>9/15</c:v>
                </c:pt>
                <c:pt idx="25">
                  <c:v>10/15</c:v>
                </c:pt>
                <c:pt idx="26">
                  <c:v>11/15</c:v>
                </c:pt>
                <c:pt idx="27">
                  <c:v>12/15</c:v>
                </c:pt>
                <c:pt idx="28">
                  <c:v>1/16</c:v>
                </c:pt>
                <c:pt idx="29">
                  <c:v>2/16</c:v>
                </c:pt>
                <c:pt idx="30">
                  <c:v>3/16</c:v>
                </c:pt>
                <c:pt idx="31">
                  <c:v>4/16</c:v>
                </c:pt>
                <c:pt idx="32">
                  <c:v>5/16</c:v>
                </c:pt>
                <c:pt idx="33">
                  <c:v>6/16</c:v>
                </c:pt>
                <c:pt idx="34">
                  <c:v>7/16</c:v>
                </c:pt>
                <c:pt idx="35">
                  <c:v>8/16</c:v>
                </c:pt>
                <c:pt idx="36">
                  <c:v>9/16</c:v>
                </c:pt>
                <c:pt idx="37">
                  <c:v>10/16</c:v>
                </c:pt>
                <c:pt idx="38">
                  <c:v>11/16</c:v>
                </c:pt>
                <c:pt idx="39">
                  <c:v>12/16</c:v>
                </c:pt>
                <c:pt idx="40">
                  <c:v>1/17</c:v>
                </c:pt>
                <c:pt idx="41">
                  <c:v>2/17</c:v>
                </c:pt>
                <c:pt idx="42">
                  <c:v>3/17</c:v>
                </c:pt>
                <c:pt idx="43">
                  <c:v>4/17</c:v>
                </c:pt>
                <c:pt idx="44">
                  <c:v>5/17</c:v>
                </c:pt>
                <c:pt idx="45">
                  <c:v>6/17</c:v>
                </c:pt>
                <c:pt idx="46">
                  <c:v>7/17</c:v>
                </c:pt>
                <c:pt idx="47">
                  <c:v>8/17</c:v>
                </c:pt>
                <c:pt idx="48">
                  <c:v>9/17</c:v>
                </c:pt>
                <c:pt idx="49">
                  <c:v>10/17</c:v>
                </c:pt>
                <c:pt idx="50">
                  <c:v>11/17</c:v>
                </c:pt>
                <c:pt idx="51">
                  <c:v>12/17</c:v>
                </c:pt>
                <c:pt idx="52">
                  <c:v>1/18</c:v>
                </c:pt>
                <c:pt idx="53">
                  <c:v>2/18</c:v>
                </c:pt>
                <c:pt idx="54">
                  <c:v>3/18</c:v>
                </c:pt>
                <c:pt idx="55">
                  <c:v>4/18</c:v>
                </c:pt>
                <c:pt idx="56">
                  <c:v>5/18</c:v>
                </c:pt>
                <c:pt idx="57">
                  <c:v>6/18 </c:v>
                </c:pt>
                <c:pt idx="58">
                  <c:v>7/18</c:v>
                </c:pt>
                <c:pt idx="59">
                  <c:v>8/18</c:v>
                </c:pt>
                <c:pt idx="60">
                  <c:v>9/18</c:v>
                </c:pt>
                <c:pt idx="61">
                  <c:v>10/18</c:v>
                </c:pt>
                <c:pt idx="62">
                  <c:v>11/18</c:v>
                </c:pt>
                <c:pt idx="63">
                  <c:v>12/18</c:v>
                </c:pt>
                <c:pt idx="64">
                  <c:v>1/19</c:v>
                </c:pt>
                <c:pt idx="65">
                  <c:v>2/19</c:v>
                </c:pt>
                <c:pt idx="66">
                  <c:v>3/19</c:v>
                </c:pt>
                <c:pt idx="67">
                  <c:v>4/19</c:v>
                </c:pt>
                <c:pt idx="68">
                  <c:v>5/19</c:v>
                </c:pt>
                <c:pt idx="69">
                  <c:v>6/19</c:v>
                </c:pt>
                <c:pt idx="70">
                  <c:v>7/19</c:v>
                </c:pt>
                <c:pt idx="71">
                  <c:v>8/19</c:v>
                </c:pt>
                <c:pt idx="72">
                  <c:v>9/19</c:v>
                </c:pt>
                <c:pt idx="73">
                  <c:v>10/19</c:v>
                </c:pt>
                <c:pt idx="74">
                  <c:v>11/19</c:v>
                </c:pt>
                <c:pt idx="75">
                  <c:v>12/19</c:v>
                </c:pt>
                <c:pt idx="76">
                  <c:v>1/20</c:v>
                </c:pt>
                <c:pt idx="77">
                  <c:v>2/20</c:v>
                </c:pt>
                <c:pt idx="78">
                  <c:v>3/20</c:v>
                </c:pt>
                <c:pt idx="79">
                  <c:v>4/20</c:v>
                </c:pt>
                <c:pt idx="80">
                  <c:v>5/20</c:v>
                </c:pt>
                <c:pt idx="81">
                  <c:v>6/20</c:v>
                </c:pt>
                <c:pt idx="82">
                  <c:v>7/20</c:v>
                </c:pt>
                <c:pt idx="83">
                  <c:v>8/20</c:v>
                </c:pt>
                <c:pt idx="84">
                  <c:v>9/20</c:v>
                </c:pt>
                <c:pt idx="85">
                  <c:v>10/20</c:v>
                </c:pt>
                <c:pt idx="86">
                  <c:v>11/20</c:v>
                </c:pt>
                <c:pt idx="87">
                  <c:v>12/20</c:v>
                </c:pt>
                <c:pt idx="88">
                  <c:v>1/21</c:v>
                </c:pt>
                <c:pt idx="89">
                  <c:v>2/21</c:v>
                </c:pt>
                <c:pt idx="90">
                  <c:v>3/21</c:v>
                </c:pt>
                <c:pt idx="91">
                  <c:v>4/21</c:v>
                </c:pt>
                <c:pt idx="92">
                  <c:v>5/21</c:v>
                </c:pt>
                <c:pt idx="93">
                  <c:v>6/21</c:v>
                </c:pt>
                <c:pt idx="94">
                  <c:v>7/21</c:v>
                </c:pt>
                <c:pt idx="95">
                  <c:v>8/21</c:v>
                </c:pt>
              </c:strCache>
            </c:strRef>
          </c:cat>
          <c:val>
            <c:numRef>
              <c:f>'[1]18+19+20 graf'!$C$100:$C$195</c:f>
              <c:numCache>
                <c:formatCode>General</c:formatCode>
                <c:ptCount val="96"/>
                <c:pt idx="0">
                  <c:v>35</c:v>
                </c:pt>
                <c:pt idx="1">
                  <c:v>37.19</c:v>
                </c:pt>
                <c:pt idx="2">
                  <c:v>37.19</c:v>
                </c:pt>
                <c:pt idx="3">
                  <c:v>37.19</c:v>
                </c:pt>
                <c:pt idx="4">
                  <c:v>52.45</c:v>
                </c:pt>
                <c:pt idx="5">
                  <c:v>51.95</c:v>
                </c:pt>
                <c:pt idx="6">
                  <c:v>50.95</c:v>
                </c:pt>
                <c:pt idx="7">
                  <c:v>50.95</c:v>
                </c:pt>
                <c:pt idx="8">
                  <c:v>50.45</c:v>
                </c:pt>
                <c:pt idx="9">
                  <c:v>49.95</c:v>
                </c:pt>
                <c:pt idx="10">
                  <c:v>50.45</c:v>
                </c:pt>
                <c:pt idx="11">
                  <c:v>51.45</c:v>
                </c:pt>
                <c:pt idx="12">
                  <c:v>52.45</c:v>
                </c:pt>
                <c:pt idx="13">
                  <c:v>52.95</c:v>
                </c:pt>
                <c:pt idx="14">
                  <c:v>50.45</c:v>
                </c:pt>
                <c:pt idx="15">
                  <c:v>48.45</c:v>
                </c:pt>
                <c:pt idx="16">
                  <c:v>38.450000000000003</c:v>
                </c:pt>
                <c:pt idx="17">
                  <c:v>36.450000000000003</c:v>
                </c:pt>
                <c:pt idx="18">
                  <c:v>35.450000000000003</c:v>
                </c:pt>
                <c:pt idx="19">
                  <c:v>35.450000000000003</c:v>
                </c:pt>
                <c:pt idx="20">
                  <c:v>37.950000000000003</c:v>
                </c:pt>
                <c:pt idx="21">
                  <c:v>41.95</c:v>
                </c:pt>
                <c:pt idx="22">
                  <c:v>48.95</c:v>
                </c:pt>
                <c:pt idx="23">
                  <c:v>54.45</c:v>
                </c:pt>
                <c:pt idx="24">
                  <c:v>56.45</c:v>
                </c:pt>
                <c:pt idx="25">
                  <c:v>55.45</c:v>
                </c:pt>
                <c:pt idx="26">
                  <c:v>51.45</c:v>
                </c:pt>
                <c:pt idx="27">
                  <c:v>48.45</c:v>
                </c:pt>
                <c:pt idx="28">
                  <c:v>49.95</c:v>
                </c:pt>
                <c:pt idx="29">
                  <c:v>47.95</c:v>
                </c:pt>
                <c:pt idx="30">
                  <c:v>48.45</c:v>
                </c:pt>
                <c:pt idx="31">
                  <c:v>52.45</c:v>
                </c:pt>
                <c:pt idx="32">
                  <c:v>54.45</c:v>
                </c:pt>
                <c:pt idx="33">
                  <c:v>57.45</c:v>
                </c:pt>
                <c:pt idx="34">
                  <c:v>62.45</c:v>
                </c:pt>
                <c:pt idx="35">
                  <c:v>69.45</c:v>
                </c:pt>
                <c:pt idx="36">
                  <c:v>73.95</c:v>
                </c:pt>
                <c:pt idx="37">
                  <c:v>72.45</c:v>
                </c:pt>
                <c:pt idx="38">
                  <c:v>70.45</c:v>
                </c:pt>
                <c:pt idx="39">
                  <c:v>67.45</c:v>
                </c:pt>
                <c:pt idx="40">
                  <c:v>65.95</c:v>
                </c:pt>
                <c:pt idx="41">
                  <c:v>69.45</c:v>
                </c:pt>
                <c:pt idx="42">
                  <c:v>81.95</c:v>
                </c:pt>
                <c:pt idx="43">
                  <c:v>84.95</c:v>
                </c:pt>
                <c:pt idx="44">
                  <c:v>83.95</c:v>
                </c:pt>
                <c:pt idx="45">
                  <c:v>86.95</c:v>
                </c:pt>
                <c:pt idx="46">
                  <c:v>94.45</c:v>
                </c:pt>
                <c:pt idx="47">
                  <c:v>96.95</c:v>
                </c:pt>
                <c:pt idx="48">
                  <c:v>86.95</c:v>
                </c:pt>
                <c:pt idx="49">
                  <c:v>68.45</c:v>
                </c:pt>
                <c:pt idx="50">
                  <c:v>65.45</c:v>
                </c:pt>
                <c:pt idx="51">
                  <c:v>55.95</c:v>
                </c:pt>
                <c:pt idx="52">
                  <c:v>53.45</c:v>
                </c:pt>
                <c:pt idx="53">
                  <c:v>34.950000000000003</c:v>
                </c:pt>
                <c:pt idx="54">
                  <c:v>19.950000000000003</c:v>
                </c:pt>
                <c:pt idx="55">
                  <c:v>21.950000000000003</c:v>
                </c:pt>
                <c:pt idx="56">
                  <c:v>27.450000000000003</c:v>
                </c:pt>
                <c:pt idx="57">
                  <c:v>30.450000000000003</c:v>
                </c:pt>
                <c:pt idx="58">
                  <c:v>30.950000000000003</c:v>
                </c:pt>
                <c:pt idx="59">
                  <c:v>31.950000000000003</c:v>
                </c:pt>
                <c:pt idx="60">
                  <c:v>31.950000000000003</c:v>
                </c:pt>
                <c:pt idx="61">
                  <c:v>32.450000000000003</c:v>
                </c:pt>
                <c:pt idx="62">
                  <c:v>33.450000000000003</c:v>
                </c:pt>
                <c:pt idx="63">
                  <c:v>33.450000000000003</c:v>
                </c:pt>
                <c:pt idx="64">
                  <c:v>33.450000000000003</c:v>
                </c:pt>
                <c:pt idx="65">
                  <c:v>27.950000000000003</c:v>
                </c:pt>
                <c:pt idx="66">
                  <c:v>25.450000000000003</c:v>
                </c:pt>
                <c:pt idx="67">
                  <c:v>25.950000000000003</c:v>
                </c:pt>
                <c:pt idx="68">
                  <c:v>24.950000000000003</c:v>
                </c:pt>
                <c:pt idx="69">
                  <c:v>22.450000000000003</c:v>
                </c:pt>
                <c:pt idx="70">
                  <c:v>20.950000000000003</c:v>
                </c:pt>
                <c:pt idx="71">
                  <c:v>18.450000000000003</c:v>
                </c:pt>
                <c:pt idx="72">
                  <c:v>14.450000000000003</c:v>
                </c:pt>
                <c:pt idx="73">
                  <c:v>8.9500000000000028</c:v>
                </c:pt>
                <c:pt idx="74">
                  <c:v>-4.9999999999997158E-2</c:v>
                </c:pt>
                <c:pt idx="75">
                  <c:v>-10.049999999999997</c:v>
                </c:pt>
                <c:pt idx="76">
                  <c:v>-22.549999999999997</c:v>
                </c:pt>
                <c:pt idx="77">
                  <c:v>-30.049999999999997</c:v>
                </c:pt>
                <c:pt idx="78">
                  <c:v>-30.049999999999997</c:v>
                </c:pt>
                <c:pt idx="79">
                  <c:v>0.95000000000000284</c:v>
                </c:pt>
                <c:pt idx="80">
                  <c:v>51.45</c:v>
                </c:pt>
                <c:pt idx="81">
                  <c:v>14.950000000000003</c:v>
                </c:pt>
                <c:pt idx="82">
                  <c:v>-7.0499999999999972</c:v>
                </c:pt>
                <c:pt idx="83">
                  <c:v>-3.0499999999999972</c:v>
                </c:pt>
                <c:pt idx="84">
                  <c:v>32.950000000000003</c:v>
                </c:pt>
                <c:pt idx="85">
                  <c:v>23.450000000000003</c:v>
                </c:pt>
                <c:pt idx="86">
                  <c:v>26.950000000000003</c:v>
                </c:pt>
                <c:pt idx="87">
                  <c:v>46.95</c:v>
                </c:pt>
                <c:pt idx="88">
                  <c:v>56.95</c:v>
                </c:pt>
                <c:pt idx="89">
                  <c:v>75.95</c:v>
                </c:pt>
                <c:pt idx="90">
                  <c:v>115.95</c:v>
                </c:pt>
                <c:pt idx="91">
                  <c:v>120.95</c:v>
                </c:pt>
                <c:pt idx="92">
                  <c:v>109.45</c:v>
                </c:pt>
                <c:pt idx="93">
                  <c:v>110.45</c:v>
                </c:pt>
                <c:pt idx="94">
                  <c:v>109.95</c:v>
                </c:pt>
                <c:pt idx="95">
                  <c:v>113.95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BB-4DBD-8263-E31B0939E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47936256"/>
        <c:axId val="1447939168"/>
      </c:lineChart>
      <c:catAx>
        <c:axId val="144793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47939168"/>
        <c:crosses val="autoZero"/>
        <c:auto val="1"/>
        <c:lblAlgn val="ctr"/>
        <c:lblOffset val="100"/>
        <c:noMultiLvlLbl val="0"/>
      </c:catAx>
      <c:valAx>
        <c:axId val="144793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44793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>
                <a:effectLst/>
              </a:rPr>
              <a:t>Euwid 20</a:t>
            </a:r>
            <a:r>
              <a:rPr lang="sl-SI" sz="1400" b="1" i="0" u="none" strike="noStrike" baseline="0">
                <a:effectLst/>
              </a:rPr>
              <a:t>20 + 2021 - Odpadni papir 1.04 </a:t>
            </a:r>
            <a:endParaRPr lang="sl-SI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9.5263342082239716E-2"/>
          <c:y val="0.18097222222222226"/>
          <c:w val="0.89521062992125988"/>
          <c:h val="0.6714577865266842"/>
        </c:manualLayout>
      </c:layout>
      <c:lineChart>
        <c:grouping val="standard"/>
        <c:varyColors val="0"/>
        <c:ser>
          <c:idx val="0"/>
          <c:order val="0"/>
          <c:tx>
            <c:strRef>
              <c:f>'https://surovina-my.sharepoint.com/personal/jana_frank_surovina_com/Documents/EUWID + PIX/[Euwid tabela - pribitki.xlsx]18+19+20 graf'!$B$1</c:f>
              <c:strCache>
                <c:ptCount val="1"/>
                <c:pt idx="0">
                  <c:v>Euwid spodnji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'[1]18+19+20 graf'!$A$2:$A$93</c:f>
              <c:strCache>
                <c:ptCount val="92"/>
                <c:pt idx="0">
                  <c:v>1/14</c:v>
                </c:pt>
                <c:pt idx="1">
                  <c:v>2/14</c:v>
                </c:pt>
                <c:pt idx="2">
                  <c:v>3/14</c:v>
                </c:pt>
                <c:pt idx="3">
                  <c:v>4/14</c:v>
                </c:pt>
                <c:pt idx="4">
                  <c:v>5/14</c:v>
                </c:pt>
                <c:pt idx="5">
                  <c:v>6/14</c:v>
                </c:pt>
                <c:pt idx="6">
                  <c:v>7/14</c:v>
                </c:pt>
                <c:pt idx="7">
                  <c:v>8/14</c:v>
                </c:pt>
                <c:pt idx="8">
                  <c:v>9/14</c:v>
                </c:pt>
                <c:pt idx="9">
                  <c:v>10/14</c:v>
                </c:pt>
                <c:pt idx="10">
                  <c:v>11/14</c:v>
                </c:pt>
                <c:pt idx="11">
                  <c:v>12/14</c:v>
                </c:pt>
                <c:pt idx="12">
                  <c:v>1/15</c:v>
                </c:pt>
                <c:pt idx="13">
                  <c:v>2/15</c:v>
                </c:pt>
                <c:pt idx="14">
                  <c:v>3/15</c:v>
                </c:pt>
                <c:pt idx="15">
                  <c:v>4/15</c:v>
                </c:pt>
                <c:pt idx="16">
                  <c:v>5/15</c:v>
                </c:pt>
                <c:pt idx="17">
                  <c:v>6/15</c:v>
                </c:pt>
                <c:pt idx="18">
                  <c:v>7/15</c:v>
                </c:pt>
                <c:pt idx="19">
                  <c:v>8/15</c:v>
                </c:pt>
                <c:pt idx="20">
                  <c:v>9/15</c:v>
                </c:pt>
                <c:pt idx="21">
                  <c:v>10/15</c:v>
                </c:pt>
                <c:pt idx="22">
                  <c:v>11/15</c:v>
                </c:pt>
                <c:pt idx="23">
                  <c:v>12/15</c:v>
                </c:pt>
                <c:pt idx="24">
                  <c:v>1/16</c:v>
                </c:pt>
                <c:pt idx="25">
                  <c:v>2/16</c:v>
                </c:pt>
                <c:pt idx="26">
                  <c:v>3/16</c:v>
                </c:pt>
                <c:pt idx="27">
                  <c:v>4/16</c:v>
                </c:pt>
                <c:pt idx="28">
                  <c:v>5/16</c:v>
                </c:pt>
                <c:pt idx="29">
                  <c:v>6/16</c:v>
                </c:pt>
                <c:pt idx="30">
                  <c:v>7/16</c:v>
                </c:pt>
                <c:pt idx="31">
                  <c:v>8/16</c:v>
                </c:pt>
                <c:pt idx="32">
                  <c:v>9/16</c:v>
                </c:pt>
                <c:pt idx="33">
                  <c:v>10/16</c:v>
                </c:pt>
                <c:pt idx="34">
                  <c:v>11/16</c:v>
                </c:pt>
                <c:pt idx="35">
                  <c:v>12/16</c:v>
                </c:pt>
                <c:pt idx="36">
                  <c:v>1/17</c:v>
                </c:pt>
                <c:pt idx="37">
                  <c:v>2/17</c:v>
                </c:pt>
                <c:pt idx="38">
                  <c:v>3/17</c:v>
                </c:pt>
                <c:pt idx="39">
                  <c:v>4/17</c:v>
                </c:pt>
                <c:pt idx="40">
                  <c:v>5/17</c:v>
                </c:pt>
                <c:pt idx="41">
                  <c:v>6/17</c:v>
                </c:pt>
                <c:pt idx="42">
                  <c:v>7/17</c:v>
                </c:pt>
                <c:pt idx="43">
                  <c:v>8/17</c:v>
                </c:pt>
                <c:pt idx="44">
                  <c:v>9/17</c:v>
                </c:pt>
                <c:pt idx="45">
                  <c:v>10/17</c:v>
                </c:pt>
                <c:pt idx="46">
                  <c:v>11/17</c:v>
                </c:pt>
                <c:pt idx="47">
                  <c:v>12/17</c:v>
                </c:pt>
                <c:pt idx="48">
                  <c:v>1/18</c:v>
                </c:pt>
                <c:pt idx="49">
                  <c:v>2/18</c:v>
                </c:pt>
                <c:pt idx="50">
                  <c:v>3/18</c:v>
                </c:pt>
                <c:pt idx="51">
                  <c:v>4/18</c:v>
                </c:pt>
                <c:pt idx="52">
                  <c:v>5/18</c:v>
                </c:pt>
                <c:pt idx="53">
                  <c:v>6/18 </c:v>
                </c:pt>
                <c:pt idx="54">
                  <c:v>7/18</c:v>
                </c:pt>
                <c:pt idx="55">
                  <c:v>8/18</c:v>
                </c:pt>
                <c:pt idx="56">
                  <c:v>9/18</c:v>
                </c:pt>
                <c:pt idx="57">
                  <c:v>10/18</c:v>
                </c:pt>
                <c:pt idx="58">
                  <c:v>11/18</c:v>
                </c:pt>
                <c:pt idx="59">
                  <c:v>12/18</c:v>
                </c:pt>
                <c:pt idx="60">
                  <c:v>1/19</c:v>
                </c:pt>
                <c:pt idx="61">
                  <c:v>2/19</c:v>
                </c:pt>
                <c:pt idx="62">
                  <c:v>3/19</c:v>
                </c:pt>
                <c:pt idx="63">
                  <c:v>4/19</c:v>
                </c:pt>
                <c:pt idx="64">
                  <c:v>5/19</c:v>
                </c:pt>
                <c:pt idx="65">
                  <c:v>6/19</c:v>
                </c:pt>
                <c:pt idx="66">
                  <c:v>7/19</c:v>
                </c:pt>
                <c:pt idx="67">
                  <c:v>8/19</c:v>
                </c:pt>
                <c:pt idx="68">
                  <c:v>9/19</c:v>
                </c:pt>
                <c:pt idx="69">
                  <c:v>10/19</c:v>
                </c:pt>
                <c:pt idx="70">
                  <c:v>11/19</c:v>
                </c:pt>
                <c:pt idx="71">
                  <c:v>12/19</c:v>
                </c:pt>
                <c:pt idx="72">
                  <c:v>1/20</c:v>
                </c:pt>
                <c:pt idx="73">
                  <c:v>2/20</c:v>
                </c:pt>
                <c:pt idx="74">
                  <c:v>3/20</c:v>
                </c:pt>
                <c:pt idx="75">
                  <c:v>4/20</c:v>
                </c:pt>
                <c:pt idx="76">
                  <c:v>5/20</c:v>
                </c:pt>
                <c:pt idx="77">
                  <c:v>6/20</c:v>
                </c:pt>
                <c:pt idx="78">
                  <c:v>7/20</c:v>
                </c:pt>
                <c:pt idx="79">
                  <c:v>8/20</c:v>
                </c:pt>
                <c:pt idx="80">
                  <c:v>9/20</c:v>
                </c:pt>
                <c:pt idx="81">
                  <c:v>10/20</c:v>
                </c:pt>
                <c:pt idx="82">
                  <c:v>11/20</c:v>
                </c:pt>
                <c:pt idx="83">
                  <c:v>12/20</c:v>
                </c:pt>
                <c:pt idx="84">
                  <c:v>1/21</c:v>
                </c:pt>
                <c:pt idx="85">
                  <c:v>2/21</c:v>
                </c:pt>
                <c:pt idx="86">
                  <c:v>3/21</c:v>
                </c:pt>
                <c:pt idx="87">
                  <c:v>4/21</c:v>
                </c:pt>
                <c:pt idx="88">
                  <c:v>5/21</c:v>
                </c:pt>
                <c:pt idx="89">
                  <c:v>6/21</c:v>
                </c:pt>
                <c:pt idx="90">
                  <c:v>7/21</c:v>
                </c:pt>
                <c:pt idx="91">
                  <c:v>8/21</c:v>
                </c:pt>
              </c:strCache>
            </c:strRef>
          </c:cat>
          <c:val>
            <c:numRef>
              <c:f>'[1]18+19+20 graf'!$B$2:$B$93</c:f>
              <c:numCache>
                <c:formatCode>General</c:formatCode>
                <c:ptCount val="92"/>
                <c:pt idx="0">
                  <c:v>42.45</c:v>
                </c:pt>
                <c:pt idx="1">
                  <c:v>42.45</c:v>
                </c:pt>
                <c:pt idx="2">
                  <c:v>41.95</c:v>
                </c:pt>
                <c:pt idx="3">
                  <c:v>39.950000000000003</c:v>
                </c:pt>
                <c:pt idx="4">
                  <c:v>36.450000000000003</c:v>
                </c:pt>
                <c:pt idx="5">
                  <c:v>34.950000000000003</c:v>
                </c:pt>
                <c:pt idx="6">
                  <c:v>34.450000000000003</c:v>
                </c:pt>
                <c:pt idx="7">
                  <c:v>34.950000000000003</c:v>
                </c:pt>
                <c:pt idx="8">
                  <c:v>35.450000000000003</c:v>
                </c:pt>
                <c:pt idx="9">
                  <c:v>35.450000000000003</c:v>
                </c:pt>
                <c:pt idx="10">
                  <c:v>31.950000000000003</c:v>
                </c:pt>
                <c:pt idx="11">
                  <c:v>29.450000000000003</c:v>
                </c:pt>
                <c:pt idx="12">
                  <c:v>28.45</c:v>
                </c:pt>
                <c:pt idx="13">
                  <c:v>27.95</c:v>
                </c:pt>
                <c:pt idx="14">
                  <c:v>26.95</c:v>
                </c:pt>
                <c:pt idx="15">
                  <c:v>28.45</c:v>
                </c:pt>
                <c:pt idx="16">
                  <c:v>32.450000000000003</c:v>
                </c:pt>
                <c:pt idx="17">
                  <c:v>36.950000000000003</c:v>
                </c:pt>
                <c:pt idx="18">
                  <c:v>44.45</c:v>
                </c:pt>
                <c:pt idx="19">
                  <c:v>49.95</c:v>
                </c:pt>
                <c:pt idx="20">
                  <c:v>50.95</c:v>
                </c:pt>
                <c:pt idx="21">
                  <c:v>49.45</c:v>
                </c:pt>
                <c:pt idx="22">
                  <c:v>45.45</c:v>
                </c:pt>
                <c:pt idx="23">
                  <c:v>41.95</c:v>
                </c:pt>
                <c:pt idx="24">
                  <c:v>39.950000000000003</c:v>
                </c:pt>
                <c:pt idx="25">
                  <c:v>39.450000000000003</c:v>
                </c:pt>
                <c:pt idx="26">
                  <c:v>39.950000000000003</c:v>
                </c:pt>
                <c:pt idx="27">
                  <c:v>43.45</c:v>
                </c:pt>
                <c:pt idx="28">
                  <c:v>45.45</c:v>
                </c:pt>
                <c:pt idx="29">
                  <c:v>47.95</c:v>
                </c:pt>
                <c:pt idx="30">
                  <c:v>52.45</c:v>
                </c:pt>
                <c:pt idx="31">
                  <c:v>60.45</c:v>
                </c:pt>
                <c:pt idx="32">
                  <c:v>65.45</c:v>
                </c:pt>
                <c:pt idx="33">
                  <c:v>62.45</c:v>
                </c:pt>
                <c:pt idx="34">
                  <c:v>58.45</c:v>
                </c:pt>
                <c:pt idx="35">
                  <c:v>55.45</c:v>
                </c:pt>
                <c:pt idx="36">
                  <c:v>53.45</c:v>
                </c:pt>
                <c:pt idx="37">
                  <c:v>57.45</c:v>
                </c:pt>
                <c:pt idx="38">
                  <c:v>71.45</c:v>
                </c:pt>
                <c:pt idx="39">
                  <c:v>75.95</c:v>
                </c:pt>
                <c:pt idx="40">
                  <c:v>72.45</c:v>
                </c:pt>
                <c:pt idx="41">
                  <c:v>76.45</c:v>
                </c:pt>
                <c:pt idx="42">
                  <c:v>86.95</c:v>
                </c:pt>
                <c:pt idx="43">
                  <c:v>89.95</c:v>
                </c:pt>
                <c:pt idx="44">
                  <c:v>77.45</c:v>
                </c:pt>
                <c:pt idx="45">
                  <c:v>59.45</c:v>
                </c:pt>
                <c:pt idx="46">
                  <c:v>56.45</c:v>
                </c:pt>
                <c:pt idx="47">
                  <c:v>48.45</c:v>
                </c:pt>
                <c:pt idx="48">
                  <c:v>46.45</c:v>
                </c:pt>
                <c:pt idx="49">
                  <c:v>27.950000000000003</c:v>
                </c:pt>
                <c:pt idx="50">
                  <c:v>13.950000000000003</c:v>
                </c:pt>
                <c:pt idx="51">
                  <c:v>13.950000000000003</c:v>
                </c:pt>
                <c:pt idx="52">
                  <c:v>16.950000000000003</c:v>
                </c:pt>
                <c:pt idx="53">
                  <c:v>18.450000000000003</c:v>
                </c:pt>
                <c:pt idx="54">
                  <c:v>17.950000000000003</c:v>
                </c:pt>
                <c:pt idx="55">
                  <c:v>17.950000000000003</c:v>
                </c:pt>
                <c:pt idx="56">
                  <c:v>17.950000000000003</c:v>
                </c:pt>
                <c:pt idx="57">
                  <c:v>18.950000000000003</c:v>
                </c:pt>
                <c:pt idx="58">
                  <c:v>19.450000000000003</c:v>
                </c:pt>
                <c:pt idx="59">
                  <c:v>19.950000000000003</c:v>
                </c:pt>
                <c:pt idx="60">
                  <c:v>19.450000000000003</c:v>
                </c:pt>
                <c:pt idx="61">
                  <c:v>14.450000000000003</c:v>
                </c:pt>
                <c:pt idx="62">
                  <c:v>10.950000000000003</c:v>
                </c:pt>
                <c:pt idx="63">
                  <c:v>10.450000000000003</c:v>
                </c:pt>
                <c:pt idx="64">
                  <c:v>9.9500000000000028</c:v>
                </c:pt>
                <c:pt idx="65">
                  <c:v>7.9500000000000028</c:v>
                </c:pt>
                <c:pt idx="66">
                  <c:v>5.4500000000000028</c:v>
                </c:pt>
                <c:pt idx="67">
                  <c:v>1.4500000000000028</c:v>
                </c:pt>
                <c:pt idx="68">
                  <c:v>-4.0499999999999972</c:v>
                </c:pt>
                <c:pt idx="69">
                  <c:v>-9.5499999999999972</c:v>
                </c:pt>
                <c:pt idx="70">
                  <c:v>-19.049999999999997</c:v>
                </c:pt>
                <c:pt idx="71">
                  <c:v>-29.049999999999997</c:v>
                </c:pt>
                <c:pt idx="72">
                  <c:v>-40.549999999999997</c:v>
                </c:pt>
                <c:pt idx="73">
                  <c:v>-46.05</c:v>
                </c:pt>
                <c:pt idx="74">
                  <c:v>-44.05</c:v>
                </c:pt>
                <c:pt idx="75">
                  <c:v>-7.0499999999999972</c:v>
                </c:pt>
                <c:pt idx="76">
                  <c:v>50.95</c:v>
                </c:pt>
                <c:pt idx="77">
                  <c:v>10.450000000000003</c:v>
                </c:pt>
                <c:pt idx="78">
                  <c:v>-17.549999999999997</c:v>
                </c:pt>
                <c:pt idx="79">
                  <c:v>-13.549999999999997</c:v>
                </c:pt>
                <c:pt idx="80">
                  <c:v>27.450000000000003</c:v>
                </c:pt>
                <c:pt idx="81">
                  <c:v>16.450000000000003</c:v>
                </c:pt>
                <c:pt idx="82">
                  <c:v>22.950000000000003</c:v>
                </c:pt>
                <c:pt idx="83">
                  <c:v>45.95</c:v>
                </c:pt>
                <c:pt idx="84">
                  <c:v>59.95</c:v>
                </c:pt>
                <c:pt idx="85">
                  <c:v>81.95</c:v>
                </c:pt>
                <c:pt idx="86">
                  <c:v>121.45</c:v>
                </c:pt>
                <c:pt idx="87">
                  <c:v>126.45</c:v>
                </c:pt>
                <c:pt idx="88">
                  <c:v>116.45</c:v>
                </c:pt>
                <c:pt idx="89">
                  <c:v>115.95</c:v>
                </c:pt>
                <c:pt idx="90">
                  <c:v>117.95</c:v>
                </c:pt>
                <c:pt idx="91">
                  <c:v>124.45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89-4F09-BA58-179DE4E5ADF7}"/>
            </c:ext>
          </c:extLst>
        </c:ser>
        <c:ser>
          <c:idx val="1"/>
          <c:order val="1"/>
          <c:tx>
            <c:strRef>
              <c:f>'https://surovina-my.sharepoint.com/personal/jana_frank_surovina_com/Documents/EUWID + PIX/[Euwid tabela - pribitki.xlsx]18+19+20 graf'!$C$1</c:f>
              <c:strCache>
                <c:ptCount val="1"/>
                <c:pt idx="0">
                  <c:v>Euwid zgornji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'[1]18+19+20 graf'!$A$2:$A$93</c:f>
              <c:strCache>
                <c:ptCount val="92"/>
                <c:pt idx="0">
                  <c:v>1/14</c:v>
                </c:pt>
                <c:pt idx="1">
                  <c:v>2/14</c:v>
                </c:pt>
                <c:pt idx="2">
                  <c:v>3/14</c:v>
                </c:pt>
                <c:pt idx="3">
                  <c:v>4/14</c:v>
                </c:pt>
                <c:pt idx="4">
                  <c:v>5/14</c:v>
                </c:pt>
                <c:pt idx="5">
                  <c:v>6/14</c:v>
                </c:pt>
                <c:pt idx="6">
                  <c:v>7/14</c:v>
                </c:pt>
                <c:pt idx="7">
                  <c:v>8/14</c:v>
                </c:pt>
                <c:pt idx="8">
                  <c:v>9/14</c:v>
                </c:pt>
                <c:pt idx="9">
                  <c:v>10/14</c:v>
                </c:pt>
                <c:pt idx="10">
                  <c:v>11/14</c:v>
                </c:pt>
                <c:pt idx="11">
                  <c:v>12/14</c:v>
                </c:pt>
                <c:pt idx="12">
                  <c:v>1/15</c:v>
                </c:pt>
                <c:pt idx="13">
                  <c:v>2/15</c:v>
                </c:pt>
                <c:pt idx="14">
                  <c:v>3/15</c:v>
                </c:pt>
                <c:pt idx="15">
                  <c:v>4/15</c:v>
                </c:pt>
                <c:pt idx="16">
                  <c:v>5/15</c:v>
                </c:pt>
                <c:pt idx="17">
                  <c:v>6/15</c:v>
                </c:pt>
                <c:pt idx="18">
                  <c:v>7/15</c:v>
                </c:pt>
                <c:pt idx="19">
                  <c:v>8/15</c:v>
                </c:pt>
                <c:pt idx="20">
                  <c:v>9/15</c:v>
                </c:pt>
                <c:pt idx="21">
                  <c:v>10/15</c:v>
                </c:pt>
                <c:pt idx="22">
                  <c:v>11/15</c:v>
                </c:pt>
                <c:pt idx="23">
                  <c:v>12/15</c:v>
                </c:pt>
                <c:pt idx="24">
                  <c:v>1/16</c:v>
                </c:pt>
                <c:pt idx="25">
                  <c:v>2/16</c:v>
                </c:pt>
                <c:pt idx="26">
                  <c:v>3/16</c:v>
                </c:pt>
                <c:pt idx="27">
                  <c:v>4/16</c:v>
                </c:pt>
                <c:pt idx="28">
                  <c:v>5/16</c:v>
                </c:pt>
                <c:pt idx="29">
                  <c:v>6/16</c:v>
                </c:pt>
                <c:pt idx="30">
                  <c:v>7/16</c:v>
                </c:pt>
                <c:pt idx="31">
                  <c:v>8/16</c:v>
                </c:pt>
                <c:pt idx="32">
                  <c:v>9/16</c:v>
                </c:pt>
                <c:pt idx="33">
                  <c:v>10/16</c:v>
                </c:pt>
                <c:pt idx="34">
                  <c:v>11/16</c:v>
                </c:pt>
                <c:pt idx="35">
                  <c:v>12/16</c:v>
                </c:pt>
                <c:pt idx="36">
                  <c:v>1/17</c:v>
                </c:pt>
                <c:pt idx="37">
                  <c:v>2/17</c:v>
                </c:pt>
                <c:pt idx="38">
                  <c:v>3/17</c:v>
                </c:pt>
                <c:pt idx="39">
                  <c:v>4/17</c:v>
                </c:pt>
                <c:pt idx="40">
                  <c:v>5/17</c:v>
                </c:pt>
                <c:pt idx="41">
                  <c:v>6/17</c:v>
                </c:pt>
                <c:pt idx="42">
                  <c:v>7/17</c:v>
                </c:pt>
                <c:pt idx="43">
                  <c:v>8/17</c:v>
                </c:pt>
                <c:pt idx="44">
                  <c:v>9/17</c:v>
                </c:pt>
                <c:pt idx="45">
                  <c:v>10/17</c:v>
                </c:pt>
                <c:pt idx="46">
                  <c:v>11/17</c:v>
                </c:pt>
                <c:pt idx="47">
                  <c:v>12/17</c:v>
                </c:pt>
                <c:pt idx="48">
                  <c:v>1/18</c:v>
                </c:pt>
                <c:pt idx="49">
                  <c:v>2/18</c:v>
                </c:pt>
                <c:pt idx="50">
                  <c:v>3/18</c:v>
                </c:pt>
                <c:pt idx="51">
                  <c:v>4/18</c:v>
                </c:pt>
                <c:pt idx="52">
                  <c:v>5/18</c:v>
                </c:pt>
                <c:pt idx="53">
                  <c:v>6/18 </c:v>
                </c:pt>
                <c:pt idx="54">
                  <c:v>7/18</c:v>
                </c:pt>
                <c:pt idx="55">
                  <c:v>8/18</c:v>
                </c:pt>
                <c:pt idx="56">
                  <c:v>9/18</c:v>
                </c:pt>
                <c:pt idx="57">
                  <c:v>10/18</c:v>
                </c:pt>
                <c:pt idx="58">
                  <c:v>11/18</c:v>
                </c:pt>
                <c:pt idx="59">
                  <c:v>12/18</c:v>
                </c:pt>
                <c:pt idx="60">
                  <c:v>1/19</c:v>
                </c:pt>
                <c:pt idx="61">
                  <c:v>2/19</c:v>
                </c:pt>
                <c:pt idx="62">
                  <c:v>3/19</c:v>
                </c:pt>
                <c:pt idx="63">
                  <c:v>4/19</c:v>
                </c:pt>
                <c:pt idx="64">
                  <c:v>5/19</c:v>
                </c:pt>
                <c:pt idx="65">
                  <c:v>6/19</c:v>
                </c:pt>
                <c:pt idx="66">
                  <c:v>7/19</c:v>
                </c:pt>
                <c:pt idx="67">
                  <c:v>8/19</c:v>
                </c:pt>
                <c:pt idx="68">
                  <c:v>9/19</c:v>
                </c:pt>
                <c:pt idx="69">
                  <c:v>10/19</c:v>
                </c:pt>
                <c:pt idx="70">
                  <c:v>11/19</c:v>
                </c:pt>
                <c:pt idx="71">
                  <c:v>12/19</c:v>
                </c:pt>
                <c:pt idx="72">
                  <c:v>1/20</c:v>
                </c:pt>
                <c:pt idx="73">
                  <c:v>2/20</c:v>
                </c:pt>
                <c:pt idx="74">
                  <c:v>3/20</c:v>
                </c:pt>
                <c:pt idx="75">
                  <c:v>4/20</c:v>
                </c:pt>
                <c:pt idx="76">
                  <c:v>5/20</c:v>
                </c:pt>
                <c:pt idx="77">
                  <c:v>6/20</c:v>
                </c:pt>
                <c:pt idx="78">
                  <c:v>7/20</c:v>
                </c:pt>
                <c:pt idx="79">
                  <c:v>8/20</c:v>
                </c:pt>
                <c:pt idx="80">
                  <c:v>9/20</c:v>
                </c:pt>
                <c:pt idx="81">
                  <c:v>10/20</c:v>
                </c:pt>
                <c:pt idx="82">
                  <c:v>11/20</c:v>
                </c:pt>
                <c:pt idx="83">
                  <c:v>12/20</c:v>
                </c:pt>
                <c:pt idx="84">
                  <c:v>1/21</c:v>
                </c:pt>
                <c:pt idx="85">
                  <c:v>2/21</c:v>
                </c:pt>
                <c:pt idx="86">
                  <c:v>3/21</c:v>
                </c:pt>
                <c:pt idx="87">
                  <c:v>4/21</c:v>
                </c:pt>
                <c:pt idx="88">
                  <c:v>5/21</c:v>
                </c:pt>
                <c:pt idx="89">
                  <c:v>6/21</c:v>
                </c:pt>
                <c:pt idx="90">
                  <c:v>7/21</c:v>
                </c:pt>
                <c:pt idx="91">
                  <c:v>8/21</c:v>
                </c:pt>
              </c:strCache>
            </c:strRef>
          </c:cat>
          <c:val>
            <c:numRef>
              <c:f>'[1]18+19+20 graf'!$C$2:$C$93</c:f>
              <c:numCache>
                <c:formatCode>General</c:formatCode>
                <c:ptCount val="92"/>
                <c:pt idx="0">
                  <c:v>52.45</c:v>
                </c:pt>
                <c:pt idx="1">
                  <c:v>52.45</c:v>
                </c:pt>
                <c:pt idx="2">
                  <c:v>51.95</c:v>
                </c:pt>
                <c:pt idx="3">
                  <c:v>49.95</c:v>
                </c:pt>
                <c:pt idx="4">
                  <c:v>46.45</c:v>
                </c:pt>
                <c:pt idx="5">
                  <c:v>44.95</c:v>
                </c:pt>
                <c:pt idx="6">
                  <c:v>44.45</c:v>
                </c:pt>
                <c:pt idx="7">
                  <c:v>44.95</c:v>
                </c:pt>
                <c:pt idx="8">
                  <c:v>45.45</c:v>
                </c:pt>
                <c:pt idx="9">
                  <c:v>45.45</c:v>
                </c:pt>
                <c:pt idx="10">
                  <c:v>41.95</c:v>
                </c:pt>
                <c:pt idx="11">
                  <c:v>39.450000000000003</c:v>
                </c:pt>
                <c:pt idx="12">
                  <c:v>38.450000000000003</c:v>
                </c:pt>
                <c:pt idx="13">
                  <c:v>37.950000000000003</c:v>
                </c:pt>
                <c:pt idx="14">
                  <c:v>36.950000000000003</c:v>
                </c:pt>
                <c:pt idx="15">
                  <c:v>38.450000000000003</c:v>
                </c:pt>
                <c:pt idx="16">
                  <c:v>42.45</c:v>
                </c:pt>
                <c:pt idx="17">
                  <c:v>46.95</c:v>
                </c:pt>
                <c:pt idx="18">
                  <c:v>54.45</c:v>
                </c:pt>
                <c:pt idx="19">
                  <c:v>59.95</c:v>
                </c:pt>
                <c:pt idx="20">
                  <c:v>60.95</c:v>
                </c:pt>
                <c:pt idx="21">
                  <c:v>59.45</c:v>
                </c:pt>
                <c:pt idx="22">
                  <c:v>55.45</c:v>
                </c:pt>
                <c:pt idx="23">
                  <c:v>51.95</c:v>
                </c:pt>
                <c:pt idx="24">
                  <c:v>49.95</c:v>
                </c:pt>
                <c:pt idx="25">
                  <c:v>49.45</c:v>
                </c:pt>
                <c:pt idx="26">
                  <c:v>49.95</c:v>
                </c:pt>
                <c:pt idx="27">
                  <c:v>53.45</c:v>
                </c:pt>
                <c:pt idx="28">
                  <c:v>55.45</c:v>
                </c:pt>
                <c:pt idx="29">
                  <c:v>57.95</c:v>
                </c:pt>
                <c:pt idx="30">
                  <c:v>62.45</c:v>
                </c:pt>
                <c:pt idx="31">
                  <c:v>70.45</c:v>
                </c:pt>
                <c:pt idx="32">
                  <c:v>75.45</c:v>
                </c:pt>
                <c:pt idx="33">
                  <c:v>72.45</c:v>
                </c:pt>
                <c:pt idx="34">
                  <c:v>68.45</c:v>
                </c:pt>
                <c:pt idx="35">
                  <c:v>65.45</c:v>
                </c:pt>
                <c:pt idx="36">
                  <c:v>63.45</c:v>
                </c:pt>
                <c:pt idx="37">
                  <c:v>67.45</c:v>
                </c:pt>
                <c:pt idx="38">
                  <c:v>81.45</c:v>
                </c:pt>
                <c:pt idx="39">
                  <c:v>85.95</c:v>
                </c:pt>
                <c:pt idx="40">
                  <c:v>82.45</c:v>
                </c:pt>
                <c:pt idx="41">
                  <c:v>86.45</c:v>
                </c:pt>
                <c:pt idx="42">
                  <c:v>96.95</c:v>
                </c:pt>
                <c:pt idx="43">
                  <c:v>99.95</c:v>
                </c:pt>
                <c:pt idx="44">
                  <c:v>87.45</c:v>
                </c:pt>
                <c:pt idx="45">
                  <c:v>69.45</c:v>
                </c:pt>
                <c:pt idx="46">
                  <c:v>66.45</c:v>
                </c:pt>
                <c:pt idx="47">
                  <c:v>58.45</c:v>
                </c:pt>
                <c:pt idx="48">
                  <c:v>56.45</c:v>
                </c:pt>
                <c:pt idx="49">
                  <c:v>37.950000000000003</c:v>
                </c:pt>
                <c:pt idx="50">
                  <c:v>23.950000000000003</c:v>
                </c:pt>
                <c:pt idx="51">
                  <c:v>23.950000000000003</c:v>
                </c:pt>
                <c:pt idx="52">
                  <c:v>26.950000000000003</c:v>
                </c:pt>
                <c:pt idx="53">
                  <c:v>28.450000000000003</c:v>
                </c:pt>
                <c:pt idx="54">
                  <c:v>27.950000000000003</c:v>
                </c:pt>
                <c:pt idx="55">
                  <c:v>27.950000000000003</c:v>
                </c:pt>
                <c:pt idx="56">
                  <c:v>27.950000000000003</c:v>
                </c:pt>
                <c:pt idx="57">
                  <c:v>28.950000000000003</c:v>
                </c:pt>
                <c:pt idx="58">
                  <c:v>29.450000000000003</c:v>
                </c:pt>
                <c:pt idx="59">
                  <c:v>29.950000000000003</c:v>
                </c:pt>
                <c:pt idx="60">
                  <c:v>29.450000000000003</c:v>
                </c:pt>
                <c:pt idx="61">
                  <c:v>24.450000000000003</c:v>
                </c:pt>
                <c:pt idx="62">
                  <c:v>20.950000000000003</c:v>
                </c:pt>
                <c:pt idx="63">
                  <c:v>20.450000000000003</c:v>
                </c:pt>
                <c:pt idx="64">
                  <c:v>19.950000000000003</c:v>
                </c:pt>
                <c:pt idx="65">
                  <c:v>17.950000000000003</c:v>
                </c:pt>
                <c:pt idx="66">
                  <c:v>15.450000000000003</c:v>
                </c:pt>
                <c:pt idx="67">
                  <c:v>11.450000000000003</c:v>
                </c:pt>
                <c:pt idx="68">
                  <c:v>5.9500000000000028</c:v>
                </c:pt>
                <c:pt idx="69">
                  <c:v>0.45000000000000284</c:v>
                </c:pt>
                <c:pt idx="70">
                  <c:v>-9.0499999999999972</c:v>
                </c:pt>
                <c:pt idx="71">
                  <c:v>-19.049999999999997</c:v>
                </c:pt>
                <c:pt idx="72">
                  <c:v>-30.549999999999997</c:v>
                </c:pt>
                <c:pt idx="73">
                  <c:v>-36.049999999999997</c:v>
                </c:pt>
                <c:pt idx="74">
                  <c:v>-34.049999999999997</c:v>
                </c:pt>
                <c:pt idx="75">
                  <c:v>2.9500000000000028</c:v>
                </c:pt>
                <c:pt idx="76">
                  <c:v>60.95</c:v>
                </c:pt>
                <c:pt idx="77">
                  <c:v>20.450000000000003</c:v>
                </c:pt>
                <c:pt idx="78">
                  <c:v>-7.5499999999999972</c:v>
                </c:pt>
                <c:pt idx="79">
                  <c:v>-3.5499999999999972</c:v>
                </c:pt>
                <c:pt idx="80">
                  <c:v>37.450000000000003</c:v>
                </c:pt>
                <c:pt idx="81">
                  <c:v>26.450000000000003</c:v>
                </c:pt>
                <c:pt idx="82">
                  <c:v>32.950000000000003</c:v>
                </c:pt>
                <c:pt idx="83">
                  <c:v>55.95</c:v>
                </c:pt>
                <c:pt idx="84">
                  <c:v>69.95</c:v>
                </c:pt>
                <c:pt idx="85">
                  <c:v>91.95</c:v>
                </c:pt>
                <c:pt idx="86">
                  <c:v>131.44999999999999</c:v>
                </c:pt>
                <c:pt idx="87">
                  <c:v>136.44999999999999</c:v>
                </c:pt>
                <c:pt idx="88">
                  <c:v>126.44999999999999</c:v>
                </c:pt>
                <c:pt idx="89">
                  <c:v>125.94999999999999</c:v>
                </c:pt>
                <c:pt idx="90">
                  <c:v>127.94999999999999</c:v>
                </c:pt>
                <c:pt idx="91">
                  <c:v>134.44999999999999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89-4F09-BA58-179DE4E5A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8260800"/>
        <c:axId val="1866982000"/>
      </c:lineChart>
      <c:catAx>
        <c:axId val="185826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866982000"/>
        <c:crosses val="autoZero"/>
        <c:auto val="1"/>
        <c:lblAlgn val="ctr"/>
        <c:lblOffset val="100"/>
        <c:noMultiLvlLbl val="0"/>
      </c:catAx>
      <c:valAx>
        <c:axId val="186698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85826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b="1"/>
              <a:t>Iron ore F2021 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'Železova ruda'!$A$2:$B$2</c:f>
              <c:strCache>
                <c:ptCount val="2"/>
                <c:pt idx="0">
                  <c:v>Iron ore F2021</c:v>
                </c:pt>
                <c:pt idx="1">
                  <c:v>$/dmt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'Železova ruda'!$C$1:$O$1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'Železova ruda'!$C$2:$O$2</c:f>
              <c:numCache>
                <c:formatCode>#,##0.0_);\(#,##0.0\)</c:formatCode>
                <c:ptCount val="13"/>
                <c:pt idx="0">
                  <c:v>135.4</c:v>
                </c:pt>
                <c:pt idx="1">
                  <c:v>96.952462121212093</c:v>
                </c:pt>
                <c:pt idx="2">
                  <c:v>55.8541666666667</c:v>
                </c:pt>
                <c:pt idx="3">
                  <c:v>58.4241666666667</c:v>
                </c:pt>
                <c:pt idx="4">
                  <c:v>71.760000000000005</c:v>
                </c:pt>
                <c:pt idx="5">
                  <c:v>69.751666666666694</c:v>
                </c:pt>
                <c:pt idx="6">
                  <c:v>93.849166666666605</c:v>
                </c:pt>
                <c:pt idx="7">
                  <c:v>108.918333333333</c:v>
                </c:pt>
                <c:pt idx="8">
                  <c:v>135</c:v>
                </c:pt>
                <c:pt idx="9">
                  <c:v>100</c:v>
                </c:pt>
                <c:pt idx="10">
                  <c:v>98.298158885012796</c:v>
                </c:pt>
                <c:pt idx="11">
                  <c:v>96.6252804018321</c:v>
                </c:pt>
                <c:pt idx="12">
                  <c:v>94.980871652482094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1F-4AD8-AA92-0B19EC051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549568"/>
        <c:axId val="548549984"/>
      </c:lineChart>
      <c:catAx>
        <c:axId val="5485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48549984"/>
        <c:crosses val="autoZero"/>
        <c:auto val="1"/>
        <c:lblAlgn val="ctr"/>
        <c:lblOffset val="100"/>
        <c:noMultiLvlLbl val="0"/>
      </c:catAx>
      <c:valAx>
        <c:axId val="548549984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4854956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24343832020998"/>
          <c:y val="0.89409667541557303"/>
          <c:w val="0.57055730533683291"/>
          <c:h val="0.10590322551144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400" b="1" i="0" baseline="0">
                <a:effectLst/>
              </a:rPr>
              <a:t>Aluminum F2021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Aluminij!$A$2:$B$2</c:f>
              <c:strCache>
                <c:ptCount val="2"/>
                <c:pt idx="0">
                  <c:v>Aluminium F2021</c:v>
                </c:pt>
                <c:pt idx="1">
                  <c:v>$/mt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Aluminij!$C$1:$O$1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Aluminij!$C$2:$O$2</c:f>
              <c:numCache>
                <c:formatCode>_(* #,##0_);_(* \(#,##0\);_(* "-"??_);_(@_)</c:formatCode>
                <c:ptCount val="13"/>
                <c:pt idx="0">
                  <c:v>1846.66896845003</c:v>
                </c:pt>
                <c:pt idx="1">
                  <c:v>1867.42</c:v>
                </c:pt>
                <c:pt idx="2">
                  <c:v>1664.6808333333299</c:v>
                </c:pt>
                <c:pt idx="3">
                  <c:v>1604.18166666667</c:v>
                </c:pt>
                <c:pt idx="4">
                  <c:v>1967.6541666666701</c:v>
                </c:pt>
                <c:pt idx="5">
                  <c:v>2108.4749999999999</c:v>
                </c:pt>
                <c:pt idx="6">
                  <c:v>1794.48833333333</c:v>
                </c:pt>
                <c:pt idx="7">
                  <c:v>1703.9866666666701</c:v>
                </c:pt>
                <c:pt idx="8">
                  <c:v>2000</c:v>
                </c:pt>
                <c:pt idx="9">
                  <c:v>2050</c:v>
                </c:pt>
                <c:pt idx="10">
                  <c:v>2075.0081814670898</c:v>
                </c:pt>
                <c:pt idx="11">
                  <c:v>2100.3214405635799</c:v>
                </c:pt>
                <c:pt idx="12">
                  <c:v>2125.9434989659298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79-438E-8A41-75152679C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549568"/>
        <c:axId val="548549984"/>
      </c:lineChart>
      <c:catAx>
        <c:axId val="5485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48549984"/>
        <c:crosses val="autoZero"/>
        <c:auto val="1"/>
        <c:lblAlgn val="ctr"/>
        <c:lblOffset val="100"/>
        <c:noMultiLvlLbl val="0"/>
      </c:catAx>
      <c:valAx>
        <c:axId val="548549984"/>
        <c:scaling>
          <c:orientation val="minMax"/>
          <c:min val="15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4854956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Copper F2021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Baker!$C$1:$O$1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Baker!$C$2:$O$2</c:f>
              <c:numCache>
                <c:formatCode>_(* #,##0_);_(* \(#,##0\);_(* "-"??_);_(@_)</c:formatCode>
                <c:ptCount val="13"/>
                <c:pt idx="0">
                  <c:v>7332</c:v>
                </c:pt>
                <c:pt idx="1">
                  <c:v>6863.3975</c:v>
                </c:pt>
                <c:pt idx="2">
                  <c:v>5510.4566666666697</c:v>
                </c:pt>
                <c:pt idx="3">
                  <c:v>4867.8975</c:v>
                </c:pt>
                <c:pt idx="4">
                  <c:v>6169.94</c:v>
                </c:pt>
                <c:pt idx="5">
                  <c:v>6529.7983333333304</c:v>
                </c:pt>
                <c:pt idx="6">
                  <c:v>6010.1450000000004</c:v>
                </c:pt>
                <c:pt idx="7">
                  <c:v>6173.7708333333303</c:v>
                </c:pt>
                <c:pt idx="8">
                  <c:v>8500</c:v>
                </c:pt>
                <c:pt idx="9">
                  <c:v>7500</c:v>
                </c:pt>
                <c:pt idx="10">
                  <c:v>7555.1887044242103</c:v>
                </c:pt>
                <c:pt idx="11">
                  <c:v>7610.7835145945601</c:v>
                </c:pt>
                <c:pt idx="12">
                  <c:v>7666.78741883772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F0-4605-99C5-052852ADC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549568"/>
        <c:axId val="548549984"/>
      </c:lineChart>
      <c:catAx>
        <c:axId val="5485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48549984"/>
        <c:crosses val="autoZero"/>
        <c:auto val="1"/>
        <c:lblAlgn val="ctr"/>
        <c:lblOffset val="100"/>
        <c:noMultiLvlLbl val="0"/>
      </c:catAx>
      <c:valAx>
        <c:axId val="548549984"/>
        <c:scaling>
          <c:orientation val="minMax"/>
          <c:min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4854956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Nickel F20</a:t>
            </a:r>
            <a:r>
              <a:rPr lang="sl-SI" b="1"/>
              <a:t>21</a:t>
            </a:r>
            <a:endParaRPr lang="en-US" b="1"/>
          </a:p>
        </c:rich>
      </c:tx>
      <c:layout>
        <c:manualLayout>
          <c:xMode val="edge"/>
          <c:yMode val="edge"/>
          <c:x val="0.40171608660441616"/>
          <c:y val="2.39808153477218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Nikelj!$A$2:$B$2</c:f>
              <c:strCache>
                <c:ptCount val="2"/>
                <c:pt idx="0">
                  <c:v>Nickel F2021</c:v>
                </c:pt>
                <c:pt idx="1">
                  <c:v>$/mt</c:v>
                </c:pt>
              </c:strCache>
            </c:strRef>
          </c:tx>
          <c:marker>
            <c:symbol val="none"/>
          </c:marker>
          <c:cat>
            <c:numRef>
              <c:f>Nikelj!$C$1:$O$1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Nikelj!$C$2:$O$2</c:f>
              <c:numCache>
                <c:formatCode>_(* #,##0_);_(* \(#,##0\);_(* "-"??_);_(@_)</c:formatCode>
                <c:ptCount val="13"/>
                <c:pt idx="0">
                  <c:v>15032</c:v>
                </c:pt>
                <c:pt idx="1">
                  <c:v>16893.375833333299</c:v>
                </c:pt>
                <c:pt idx="2">
                  <c:v>11862.635</c:v>
                </c:pt>
                <c:pt idx="3">
                  <c:v>9595.1791666666704</c:v>
                </c:pt>
                <c:pt idx="4">
                  <c:v>10409.635</c:v>
                </c:pt>
                <c:pt idx="5">
                  <c:v>13114.0641666667</c:v>
                </c:pt>
                <c:pt idx="6">
                  <c:v>13913.9083333333</c:v>
                </c:pt>
                <c:pt idx="7">
                  <c:v>13787.256666666701</c:v>
                </c:pt>
                <c:pt idx="8">
                  <c:v>16500</c:v>
                </c:pt>
                <c:pt idx="9">
                  <c:v>16000</c:v>
                </c:pt>
                <c:pt idx="10">
                  <c:v>16145.622426636401</c:v>
                </c:pt>
                <c:pt idx="11">
                  <c:v>16292.570221468901</c:v>
                </c:pt>
                <c:pt idx="12">
                  <c:v>16440.855447205999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AB-4D6B-B5C9-E01DDA913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549568"/>
        <c:axId val="548549984"/>
        <c:extLst/>
      </c:lineChart>
      <c:catAx>
        <c:axId val="5485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48549984"/>
        <c:crosses val="autoZero"/>
        <c:auto val="1"/>
        <c:lblAlgn val="ctr"/>
        <c:lblOffset val="100"/>
        <c:noMultiLvlLbl val="0"/>
      </c:catAx>
      <c:valAx>
        <c:axId val="548549984"/>
        <c:scaling>
          <c:orientation val="minMax"/>
          <c:min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548549568"/>
        <c:crosses val="autoZero"/>
        <c:crossBetween val="between"/>
        <c:majorUnit val="2000"/>
      </c:valAx>
      <c:spPr>
        <a:solidFill>
          <a:schemeClr val="accent1">
            <a:lumMod val="60000"/>
            <a:lumOff val="40000"/>
          </a:schemeClr>
        </a:solidFill>
      </c:spPr>
    </c:plotArea>
    <c:legend>
      <c:legendPos val="b"/>
      <c:layout>
        <c:manualLayout>
          <c:xMode val="edge"/>
          <c:yMode val="edge"/>
          <c:x val="0.18424343832020998"/>
          <c:y val="0.89409667541557303"/>
          <c:w val="0.2821713564874158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b="1"/>
              <a:t>Zinc F2021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Cink!$A$2:$B$2</c:f>
              <c:strCache>
                <c:ptCount val="2"/>
                <c:pt idx="0">
                  <c:v>Zinc F2021</c:v>
                </c:pt>
                <c:pt idx="1">
                  <c:v>$/mt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Cink!$C$1:$O$1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Cink!$C$2:$O$2</c:f>
              <c:numCache>
                <c:formatCode>_(* #,##0_);_(* \(#,##0\);_(* "-"??_);_(@_)</c:formatCode>
                <c:ptCount val="13"/>
                <c:pt idx="0">
                  <c:v>1910</c:v>
                </c:pt>
                <c:pt idx="1">
                  <c:v>2160.9708333333301</c:v>
                </c:pt>
                <c:pt idx="2">
                  <c:v>1931.6783333333301</c:v>
                </c:pt>
                <c:pt idx="3">
                  <c:v>2089.9749999999999</c:v>
                </c:pt>
                <c:pt idx="4">
                  <c:v>2890.86666666667</c:v>
                </c:pt>
                <c:pt idx="5">
                  <c:v>2922.3791666666698</c:v>
                </c:pt>
                <c:pt idx="6">
                  <c:v>2550.41</c:v>
                </c:pt>
                <c:pt idx="7">
                  <c:v>2266.44916666667</c:v>
                </c:pt>
                <c:pt idx="8">
                  <c:v>2700</c:v>
                </c:pt>
                <c:pt idx="9">
                  <c:v>2400</c:v>
                </c:pt>
                <c:pt idx="10">
                  <c:v>2407.5482132905599</c:v>
                </c:pt>
                <c:pt idx="11">
                  <c:v>2415.1201663827401</c:v>
                </c:pt>
                <c:pt idx="12">
                  <c:v>2422.7159339403202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26-4BC1-8711-C2AD16076B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701600"/>
        <c:axId val="404840560"/>
      </c:lineChart>
      <c:catAx>
        <c:axId val="3997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404840560"/>
        <c:crosses val="autoZero"/>
        <c:auto val="1"/>
        <c:lblAlgn val="ctr"/>
        <c:lblOffset val="100"/>
        <c:noMultiLvlLbl val="0"/>
      </c:catAx>
      <c:valAx>
        <c:axId val="404840560"/>
        <c:scaling>
          <c:orientation val="minMax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99701600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Lead F20</a:t>
            </a:r>
            <a:r>
              <a:rPr lang="sl-SI" b="1"/>
              <a:t>21</a:t>
            </a:r>
            <a:r>
              <a:rPr lang="en-US" b="1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9.4215561764456848E-2"/>
          <c:y val="0.15253418980522171"/>
          <c:w val="0.87950008937054913"/>
          <c:h val="0.64805221715706596"/>
        </c:manualLayout>
      </c:layout>
      <c:lineChart>
        <c:grouping val="standard"/>
        <c:varyColors val="0"/>
        <c:ser>
          <c:idx val="1"/>
          <c:order val="0"/>
          <c:tx>
            <c:strRef>
              <c:f>Svinec!$A$2:$B$2</c:f>
              <c:strCache>
                <c:ptCount val="2"/>
                <c:pt idx="0">
                  <c:v>Lead F2021</c:v>
                </c:pt>
                <c:pt idx="1">
                  <c:v>$/mt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Svinec!$C$1:$O$1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Svinec!$C$2:$O$2</c:f>
              <c:numCache>
                <c:formatCode>_(* #,##0_);_(* \(#,##0\);_(* "-"??_);_(@_)</c:formatCode>
                <c:ptCount val="13"/>
                <c:pt idx="0">
                  <c:v>2140</c:v>
                </c:pt>
                <c:pt idx="1">
                  <c:v>2095.4583333333298</c:v>
                </c:pt>
                <c:pt idx="2">
                  <c:v>1787.8191666666701</c:v>
                </c:pt>
                <c:pt idx="3">
                  <c:v>1866.65333333333</c:v>
                </c:pt>
                <c:pt idx="4">
                  <c:v>2314.665</c:v>
                </c:pt>
                <c:pt idx="5">
                  <c:v>2240.4349999999999</c:v>
                </c:pt>
                <c:pt idx="6">
                  <c:v>1996.5074999999999</c:v>
                </c:pt>
                <c:pt idx="7">
                  <c:v>1824.88083333333</c:v>
                </c:pt>
                <c:pt idx="8">
                  <c:v>1950</c:v>
                </c:pt>
                <c:pt idx="9">
                  <c:v>1900</c:v>
                </c:pt>
                <c:pt idx="10">
                  <c:v>1910.0841768847199</c:v>
                </c:pt>
                <c:pt idx="11">
                  <c:v>1920.2218751502</c:v>
                </c:pt>
                <c:pt idx="12">
                  <c:v>1930.4133788591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8D-4B87-A77A-D4AE9B445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1464047"/>
        <c:axId val="1211467375"/>
      </c:lineChart>
      <c:catAx>
        <c:axId val="121146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11467375"/>
        <c:crosses val="autoZero"/>
        <c:auto val="1"/>
        <c:lblAlgn val="ctr"/>
        <c:lblOffset val="100"/>
        <c:noMultiLvlLbl val="0"/>
      </c:catAx>
      <c:valAx>
        <c:axId val="1211467375"/>
        <c:scaling>
          <c:orientation val="minMax"/>
          <c:min val="1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1211464047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b="1"/>
              <a:t>Tin F2021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Kositer!$A$2:$B$2</c:f>
              <c:strCache>
                <c:ptCount val="2"/>
                <c:pt idx="0">
                  <c:v>Tin F2021</c:v>
                </c:pt>
                <c:pt idx="1">
                  <c:v>$/mt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Kositer!$C$1:$O$1</c:f>
              <c:numCache>
                <c:formatCode>General</c:formatCode>
                <c:ptCount val="1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</c:numCache>
            </c:numRef>
          </c:cat>
          <c:val>
            <c:numRef>
              <c:f>Kositer!$C$2:$O$2</c:f>
              <c:numCache>
                <c:formatCode>_(* #,##0_);_(* \(#,##0\);_(* "-"??_);_(@_)</c:formatCode>
                <c:ptCount val="13"/>
                <c:pt idx="0">
                  <c:v>22283</c:v>
                </c:pt>
                <c:pt idx="1">
                  <c:v>21898.871666666699</c:v>
                </c:pt>
                <c:pt idx="2">
                  <c:v>16066.631666666701</c:v>
                </c:pt>
                <c:pt idx="3">
                  <c:v>17933.761666666702</c:v>
                </c:pt>
                <c:pt idx="4">
                  <c:v>20061.169166666699</c:v>
                </c:pt>
                <c:pt idx="5">
                  <c:v>20145.205833333301</c:v>
                </c:pt>
                <c:pt idx="6">
                  <c:v>18661.156666666699</c:v>
                </c:pt>
                <c:pt idx="7">
                  <c:v>17124.5991666667</c:v>
                </c:pt>
                <c:pt idx="8">
                  <c:v>25000</c:v>
                </c:pt>
                <c:pt idx="9">
                  <c:v>23000</c:v>
                </c:pt>
                <c:pt idx="10">
                  <c:v>23147.995419843301</c:v>
                </c:pt>
                <c:pt idx="11">
                  <c:v>23296.943128569001</c:v>
                </c:pt>
                <c:pt idx="12">
                  <c:v>23446.849253759399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0B-41D0-B800-7B355EA50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071088"/>
        <c:axId val="392073584"/>
      </c:lineChart>
      <c:catAx>
        <c:axId val="39207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92073584"/>
        <c:crosses val="autoZero"/>
        <c:auto val="1"/>
        <c:lblAlgn val="ctr"/>
        <c:lblOffset val="100"/>
        <c:noMultiLvlLbl val="0"/>
      </c:catAx>
      <c:valAx>
        <c:axId val="392073584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392071088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2BB6F-04DE-4119-ABD9-9148254C527D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F84C7-C755-4D98-949D-65B5B1D2F9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58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F84C7-C755-4D98-949D-65B5B1D2F92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01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5DD500-0525-47F7-B5AB-BDAC37913985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797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cid:image001.jpg@01D789EB.E02F38F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cid:image001.jpg@01D789EB.E02F38F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357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271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52561" y="1358895"/>
            <a:ext cx="10912057" cy="4772616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800" b="1"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cxnSp>
        <p:nvCxnSpPr>
          <p:cNvPr id="11" name="Raven povezovalnik 10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12700">
            <a:solidFill>
              <a:srgbClr val="99B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 userDrawn="1"/>
        </p:nvCxnSpPr>
        <p:spPr>
          <a:xfrm>
            <a:off x="0" y="6165304"/>
            <a:ext cx="12192000" cy="0"/>
          </a:xfrm>
          <a:prstGeom prst="line">
            <a:avLst/>
          </a:prstGeom>
          <a:ln w="12700">
            <a:solidFill>
              <a:srgbClr val="5554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28" y="4094004"/>
            <a:ext cx="1847657" cy="72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461" y="5688788"/>
            <a:ext cx="1017172" cy="3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15" y="5623850"/>
            <a:ext cx="1531843" cy="4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 userDrawn="1"/>
        </p:nvSpPr>
        <p:spPr>
          <a:xfrm>
            <a:off x="6339357" y="5944009"/>
            <a:ext cx="556861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r"/>
            <a:r>
              <a:rPr lang="sl-SI" sz="1400" b="1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Dunajska cesta 167,</a:t>
            </a:r>
            <a:r>
              <a:rPr lang="en-US" sz="1400" b="1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SI-1000 Ljubljana </a:t>
            </a:r>
            <a:endParaRPr lang="sl-SI" sz="1400" b="1" i="0" u="none" strike="noStrike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400" b="1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T: 040 572 108, E:info@zns-zdruzenje.si 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mlindic\AppData\Local\Microsoft\Windows\Temporary Internet Files\Content.Outlook\OTQDWP9P\IFPSM new logo 2015 with words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68" y="6297053"/>
            <a:ext cx="1929864" cy="2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31371" y="58765"/>
            <a:ext cx="2444160" cy="7811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048069" y="5841261"/>
            <a:ext cx="1091220" cy="9278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3289" y="5782772"/>
            <a:ext cx="1017172" cy="257014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71129" y="5581676"/>
            <a:ext cx="1718875" cy="469462"/>
          </a:xfrm>
          <a:prstGeom prst="rect">
            <a:avLst/>
          </a:prstGeom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28EBB88-7B75-46C9-9D76-DCD8A9EC9419}"/>
              </a:ext>
            </a:extLst>
          </p:cNvPr>
          <p:cNvSpPr txBox="1"/>
          <p:nvPr userDrawn="1"/>
        </p:nvSpPr>
        <p:spPr>
          <a:xfrm>
            <a:off x="4899196" y="362383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rgbClr val="5F5F5F"/>
                </a:solidFill>
              </a:rPr>
              <a:t>Zlati sponzor</a:t>
            </a:r>
            <a:endParaRPr lang="en-GB" sz="2400" b="1" dirty="0">
              <a:solidFill>
                <a:srgbClr val="5F5F5F"/>
              </a:solidFill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C9215DB3-5446-4A16-B9BB-E6A1BF34C163}"/>
              </a:ext>
            </a:extLst>
          </p:cNvPr>
          <p:cNvSpPr txBox="1"/>
          <p:nvPr userDrawn="1"/>
        </p:nvSpPr>
        <p:spPr>
          <a:xfrm>
            <a:off x="4694260" y="4969674"/>
            <a:ext cx="3353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800" b="1" dirty="0">
                <a:solidFill>
                  <a:srgbClr val="5F5F5F"/>
                </a:solidFill>
              </a:rPr>
              <a:t>Ostali sponzorji</a:t>
            </a:r>
            <a:endParaRPr lang="en-GB" sz="1800" b="1" dirty="0">
              <a:solidFill>
                <a:srgbClr val="5F5F5F"/>
              </a:solidFill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10BC303F-1606-4BE0-99B7-741097F299D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6049" y="5599204"/>
            <a:ext cx="1475983" cy="475811"/>
          </a:xfrm>
          <a:prstGeom prst="rect">
            <a:avLst/>
          </a:prstGeom>
        </p:spPr>
      </p:pic>
      <p:pic>
        <p:nvPicPr>
          <p:cNvPr id="20" name="Slika 19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C4C1DF22-7A9A-424F-91B3-29BCC7219529}"/>
              </a:ext>
            </a:extLst>
          </p:cNvPr>
          <p:cNvPicPr/>
          <p:nvPr userDrawn="1"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27" y="5578602"/>
            <a:ext cx="1475983" cy="543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11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71030" y="3509647"/>
            <a:ext cx="9199452" cy="2016224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rgbClr val="5F5F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sl-SI" dirty="0"/>
          </a:p>
        </p:txBody>
      </p:sp>
      <p:cxnSp>
        <p:nvCxnSpPr>
          <p:cNvPr id="11" name="Raven povezovalnik 10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12700">
            <a:solidFill>
              <a:srgbClr val="99B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 userDrawn="1"/>
        </p:nvCxnSpPr>
        <p:spPr>
          <a:xfrm>
            <a:off x="0" y="6165304"/>
            <a:ext cx="12192000" cy="0"/>
          </a:xfrm>
          <a:prstGeom prst="line">
            <a:avLst/>
          </a:prstGeom>
          <a:ln w="12700">
            <a:solidFill>
              <a:srgbClr val="5554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86974"/>
            <a:ext cx="1331817" cy="52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170" y="6283421"/>
            <a:ext cx="961175" cy="32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07" y="6283422"/>
            <a:ext cx="1122044" cy="30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 userDrawn="1"/>
        </p:nvSpPr>
        <p:spPr>
          <a:xfrm>
            <a:off x="6432419" y="-265246"/>
            <a:ext cx="5568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r"/>
            <a:r>
              <a:rPr lang="sl-SI" sz="1400" b="1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Dunajska cesta 167,</a:t>
            </a:r>
            <a:r>
              <a:rPr lang="en-US" sz="1400" b="1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SI-1000 Ljubljana </a:t>
            </a:r>
            <a:endParaRPr lang="sl-SI" sz="1400" b="1" i="0" u="none" strike="noStrike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en-US" sz="1400" b="1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T: 040 572 108, E:info@zns-zdruzenje.si 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C:\Users\mlindic\AppData\Local\Microsoft\Windows\Temporary Internet Files\Content.Outlook\OTQDWP9P\IFPSM new logo 2015 with words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08" y="6310813"/>
            <a:ext cx="1929864" cy="2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506963" y="1451405"/>
            <a:ext cx="4029197" cy="128774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955019" y="6401463"/>
            <a:ext cx="1091220" cy="9278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0147527" y="6321824"/>
            <a:ext cx="1017172" cy="315674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477982" y="6309099"/>
            <a:ext cx="1248988" cy="3411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CF14D26-644A-4F3B-9BEB-A34CD33EEB3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93949" y="6296374"/>
            <a:ext cx="1223297" cy="394353"/>
          </a:xfrm>
          <a:prstGeom prst="rect">
            <a:avLst/>
          </a:prstGeom>
        </p:spPr>
      </p:pic>
      <p:pic>
        <p:nvPicPr>
          <p:cNvPr id="15" name="Slika 14" descr="Slika, ki vsebuje besede besedilo, izrezek&#10;&#10;Opis je samodejno ustvarjen">
            <a:extLst>
              <a:ext uri="{FF2B5EF4-FFF2-40B4-BE49-F238E27FC236}">
                <a16:creationId xmlns:a16="http://schemas.microsoft.com/office/drawing/2014/main" id="{95C90B7D-C4F5-44F3-88D2-10E0675A4540}"/>
              </a:ext>
            </a:extLst>
          </p:cNvPr>
          <p:cNvPicPr/>
          <p:nvPr userDrawn="1"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551" y="6258214"/>
            <a:ext cx="1681468" cy="450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54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08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8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44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28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16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24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28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55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E0325-951B-434F-986E-9ED73B42B0C3}" type="datetimeFigureOut">
              <a:rPr lang="sl-SI" smtClean="0"/>
              <a:t>15. 10. 2021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0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chart" Target="../charts/chart3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g"/><Relationship Id="rId5" Type="http://schemas.openxmlformats.org/officeDocument/2006/relationships/chart" Target="../charts/chart4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g"/><Relationship Id="rId5" Type="http://schemas.openxmlformats.org/officeDocument/2006/relationships/chart" Target="../charts/chart5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g"/><Relationship Id="rId5" Type="http://schemas.openxmlformats.org/officeDocument/2006/relationships/chart" Target="../charts/chart6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jpg"/><Relationship Id="rId5" Type="http://schemas.openxmlformats.org/officeDocument/2006/relationships/chart" Target="../charts/chart7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jpg"/><Relationship Id="rId5" Type="http://schemas.openxmlformats.org/officeDocument/2006/relationships/chart" Target="../charts/chart8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g"/><Relationship Id="rId5" Type="http://schemas.openxmlformats.org/officeDocument/2006/relationships/chart" Target="../charts/chart9.x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23" y="1997002"/>
            <a:ext cx="1704455" cy="125442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B3CA462-C446-47A3-AD90-8E2F62FE5A7C}"/>
              </a:ext>
            </a:extLst>
          </p:cNvPr>
          <p:cNvSpPr txBox="1"/>
          <p:nvPr/>
        </p:nvSpPr>
        <p:spPr>
          <a:xfrm>
            <a:off x="7259252" y="6196386"/>
            <a:ext cx="406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Jure Fišer, predsednik sekcije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9F81CE-9F25-4A57-8024-8D49385F9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01804" cy="149672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0E6776F-9329-4F9E-9911-219521840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531" y="3251424"/>
            <a:ext cx="8072437" cy="2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9">
            <a:extLst>
              <a:ext uri="{FF2B5EF4-FFF2-40B4-BE49-F238E27FC236}">
                <a16:creationId xmlns:a16="http://schemas.microsoft.com/office/drawing/2014/main" id="{E79111A2-5407-475E-91AC-2459C2439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6" y="763454"/>
            <a:ext cx="9464842" cy="56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9758" y="104582"/>
            <a:ext cx="10515600" cy="1325563"/>
          </a:xfrm>
        </p:spPr>
        <p:txBody>
          <a:bodyPr/>
          <a:lstStyle/>
          <a:p>
            <a:r>
              <a:rPr lang="sl-SI" dirty="0"/>
              <a:t>INDEKS BDSV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F324C30-F995-43C7-B708-372C7E7C614E}"/>
              </a:ext>
            </a:extLst>
          </p:cNvPr>
          <p:cNvSpPr txBox="1"/>
          <p:nvPr/>
        </p:nvSpPr>
        <p:spPr>
          <a:xfrm>
            <a:off x="9493588" y="2863460"/>
            <a:ext cx="1236575" cy="11310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1350" dirty="0"/>
              <a:t>Zviševanje cen odpadnega železa, zgodovinsko najvišji nivoji!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5D83760-FE6B-451F-86DD-09B2D92FEEB8}"/>
              </a:ext>
            </a:extLst>
          </p:cNvPr>
          <p:cNvSpPr txBox="1"/>
          <p:nvPr/>
        </p:nvSpPr>
        <p:spPr>
          <a:xfrm>
            <a:off x="1669206" y="6453336"/>
            <a:ext cx="1934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50" dirty="0"/>
              <a:t>Vir: </a:t>
            </a:r>
            <a:r>
              <a:rPr lang="sl-SI" sz="1350" u="sng" dirty="0"/>
              <a:t>http://www.bdsv.org</a:t>
            </a:r>
            <a:endParaRPr lang="sl-SI" sz="135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00E31A5-EC34-4E3A-8F6A-F3EE784A00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8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7">
            <a:extLst>
              <a:ext uri="{FF2B5EF4-FFF2-40B4-BE49-F238E27FC236}">
                <a16:creationId xmlns:a16="http://schemas.microsoft.com/office/drawing/2014/main" id="{2B2C3CDD-B275-4074-9A08-34436A68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0" y="867453"/>
            <a:ext cx="9673389" cy="533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08421"/>
            <a:ext cx="10515600" cy="1325563"/>
          </a:xfrm>
        </p:spPr>
        <p:txBody>
          <a:bodyPr/>
          <a:lstStyle/>
          <a:p>
            <a:r>
              <a:rPr lang="sl-SI" dirty="0"/>
              <a:t>INDEKS BDSV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5D83760-FE6B-451F-86DD-09B2D92FEEB8}"/>
              </a:ext>
            </a:extLst>
          </p:cNvPr>
          <p:cNvSpPr txBox="1"/>
          <p:nvPr/>
        </p:nvSpPr>
        <p:spPr>
          <a:xfrm>
            <a:off x="1669206" y="6453336"/>
            <a:ext cx="1934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50" dirty="0"/>
              <a:t>Vir: </a:t>
            </a:r>
            <a:r>
              <a:rPr lang="sl-SI" sz="1350" u="sng" dirty="0"/>
              <a:t>http://www.bdsv.org</a:t>
            </a:r>
            <a:endParaRPr lang="sl-SI" sz="135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9BFE9AF-0521-4401-A232-D4213659890D}"/>
              </a:ext>
            </a:extLst>
          </p:cNvPr>
          <p:cNvSpPr txBox="1"/>
          <p:nvPr/>
        </p:nvSpPr>
        <p:spPr>
          <a:xfrm>
            <a:off x="10536846" y="2193016"/>
            <a:ext cx="930063" cy="7155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l-SI" sz="1350" b="1" dirty="0"/>
              <a:t>sept/2021</a:t>
            </a:r>
          </a:p>
          <a:p>
            <a:pPr algn="ctr"/>
            <a:endParaRPr lang="sl-SI" sz="1350" b="1" dirty="0"/>
          </a:p>
          <a:p>
            <a:pPr algn="ctr"/>
            <a:r>
              <a:rPr lang="sl-SI" sz="1350" b="1" dirty="0"/>
              <a:t>456,33 €/t</a:t>
            </a: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4DDAC270-3878-4B07-97A7-86C2C3ACE3E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9392653" y="2550807"/>
            <a:ext cx="1144193" cy="288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44CF7E7B-DFA2-491A-BA40-79729FFA65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1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EUWID – cene starega papirja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3353253C-7303-4BC4-B8C2-467B8455C3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897959"/>
              </p:ext>
            </p:extLst>
          </p:nvPr>
        </p:nvGraphicFramePr>
        <p:xfrm>
          <a:off x="1171074" y="1459831"/>
          <a:ext cx="9360568" cy="488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07E92863-27DB-402B-866B-9900C5640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3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EUWID – cene starega papirja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:a16="http://schemas.microsoft.com/office/drawing/2014/main" id="{D9447525-A57D-4EED-BA2C-4D6B0F007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678645"/>
              </p:ext>
            </p:extLst>
          </p:nvPr>
        </p:nvGraphicFramePr>
        <p:xfrm>
          <a:off x="970547" y="1443789"/>
          <a:ext cx="9857874" cy="504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797A3926-ECF6-4A7D-8878-9E0FC99CBE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09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1708897" y="1198655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l-SI" sz="3300" dirty="0">
              <a:latin typeface="Calibri Light" panose="020F030202020403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025122D-63DE-463D-85CB-AC4A724CC1A9}"/>
              </a:ext>
            </a:extLst>
          </p:cNvPr>
          <p:cNvSpPr txBox="1"/>
          <p:nvPr/>
        </p:nvSpPr>
        <p:spPr>
          <a:xfrm>
            <a:off x="838200" y="6377459"/>
            <a:ext cx="81076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/>
              <a:t>Vir: https://thedocs.worldbank.org/en/doc/c5de1ea3b3276cf54e7a1dff4e95362b-0350012021/related/CMO-April-2021-forecasts.pdf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E5C0161-4761-44E8-B00B-446E8141C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08314"/>
              </p:ext>
            </p:extLst>
          </p:nvPr>
        </p:nvGraphicFramePr>
        <p:xfrm>
          <a:off x="954504" y="1283369"/>
          <a:ext cx="10587791" cy="4925024"/>
        </p:xfrm>
        <a:graphic>
          <a:graphicData uri="http://schemas.openxmlformats.org/drawingml/2006/table">
            <a:tbl>
              <a:tblPr/>
              <a:tblGrid>
                <a:gridCol w="1221667">
                  <a:extLst>
                    <a:ext uri="{9D8B030D-6E8A-4147-A177-3AD203B41FA5}">
                      <a16:colId xmlns:a16="http://schemas.microsoft.com/office/drawing/2014/main" val="113985572"/>
                    </a:ext>
                  </a:extLst>
                </a:gridCol>
                <a:gridCol w="734770">
                  <a:extLst>
                    <a:ext uri="{9D8B030D-6E8A-4147-A177-3AD203B41FA5}">
                      <a16:colId xmlns:a16="http://schemas.microsoft.com/office/drawing/2014/main" val="998559376"/>
                    </a:ext>
                  </a:extLst>
                </a:gridCol>
                <a:gridCol w="717067">
                  <a:extLst>
                    <a:ext uri="{9D8B030D-6E8A-4147-A177-3AD203B41FA5}">
                      <a16:colId xmlns:a16="http://schemas.microsoft.com/office/drawing/2014/main" val="1431561097"/>
                    </a:ext>
                  </a:extLst>
                </a:gridCol>
                <a:gridCol w="717067">
                  <a:extLst>
                    <a:ext uri="{9D8B030D-6E8A-4147-A177-3AD203B41FA5}">
                      <a16:colId xmlns:a16="http://schemas.microsoft.com/office/drawing/2014/main" val="198548194"/>
                    </a:ext>
                  </a:extLst>
                </a:gridCol>
                <a:gridCol w="717067">
                  <a:extLst>
                    <a:ext uri="{9D8B030D-6E8A-4147-A177-3AD203B41FA5}">
                      <a16:colId xmlns:a16="http://schemas.microsoft.com/office/drawing/2014/main" val="2116026766"/>
                    </a:ext>
                  </a:extLst>
                </a:gridCol>
                <a:gridCol w="720017">
                  <a:extLst>
                    <a:ext uri="{9D8B030D-6E8A-4147-A177-3AD203B41FA5}">
                      <a16:colId xmlns:a16="http://schemas.microsoft.com/office/drawing/2014/main" val="2038011535"/>
                    </a:ext>
                  </a:extLst>
                </a:gridCol>
                <a:gridCol w="720017">
                  <a:extLst>
                    <a:ext uri="{9D8B030D-6E8A-4147-A177-3AD203B41FA5}">
                      <a16:colId xmlns:a16="http://schemas.microsoft.com/office/drawing/2014/main" val="1153497344"/>
                    </a:ext>
                  </a:extLst>
                </a:gridCol>
                <a:gridCol w="720017">
                  <a:extLst>
                    <a:ext uri="{9D8B030D-6E8A-4147-A177-3AD203B41FA5}">
                      <a16:colId xmlns:a16="http://schemas.microsoft.com/office/drawing/2014/main" val="2638485675"/>
                    </a:ext>
                  </a:extLst>
                </a:gridCol>
                <a:gridCol w="720017">
                  <a:extLst>
                    <a:ext uri="{9D8B030D-6E8A-4147-A177-3AD203B41FA5}">
                      <a16:colId xmlns:a16="http://schemas.microsoft.com/office/drawing/2014/main" val="3937037552"/>
                    </a:ext>
                  </a:extLst>
                </a:gridCol>
                <a:gridCol w="720017">
                  <a:extLst>
                    <a:ext uri="{9D8B030D-6E8A-4147-A177-3AD203B41FA5}">
                      <a16:colId xmlns:a16="http://schemas.microsoft.com/office/drawing/2014/main" val="2099360700"/>
                    </a:ext>
                  </a:extLst>
                </a:gridCol>
                <a:gridCol w="720017">
                  <a:extLst>
                    <a:ext uri="{9D8B030D-6E8A-4147-A177-3AD203B41FA5}">
                      <a16:colId xmlns:a16="http://schemas.microsoft.com/office/drawing/2014/main" val="1808394227"/>
                    </a:ext>
                  </a:extLst>
                </a:gridCol>
                <a:gridCol w="720017">
                  <a:extLst>
                    <a:ext uri="{9D8B030D-6E8A-4147-A177-3AD203B41FA5}">
                      <a16:colId xmlns:a16="http://schemas.microsoft.com/office/drawing/2014/main" val="116503968"/>
                    </a:ext>
                  </a:extLst>
                </a:gridCol>
                <a:gridCol w="720017">
                  <a:extLst>
                    <a:ext uri="{9D8B030D-6E8A-4147-A177-3AD203B41FA5}">
                      <a16:colId xmlns:a16="http://schemas.microsoft.com/office/drawing/2014/main" val="4042594890"/>
                    </a:ext>
                  </a:extLst>
                </a:gridCol>
                <a:gridCol w="720017">
                  <a:extLst>
                    <a:ext uri="{9D8B030D-6E8A-4147-A177-3AD203B41FA5}">
                      <a16:colId xmlns:a16="http://schemas.microsoft.com/office/drawing/2014/main" val="4086374657"/>
                    </a:ext>
                  </a:extLst>
                </a:gridCol>
              </a:tblGrid>
              <a:tr h="794084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World Bank Commodities Price Forecast (nominal US dollars) Released: April 20, 2021</a:t>
                      </a:r>
                    </a:p>
                  </a:txBody>
                  <a:tcPr marL="6587" marR="6587" marT="65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099076"/>
                  </a:ext>
                </a:extLst>
              </a:tr>
              <a:tr h="515624">
                <a:tc>
                  <a:txBody>
                    <a:bodyPr/>
                    <a:lstStyle/>
                    <a:p>
                      <a:pPr algn="l" fontAlgn="ctr"/>
                      <a:r>
                        <a:rPr lang="sl-SI" sz="10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587" marR="6587" marT="65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sl-SI" sz="7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FORECASTS</a:t>
                      </a: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733"/>
                  </a:ext>
                </a:extLst>
              </a:tr>
              <a:tr h="43773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1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7" marR="6587" marT="65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sl-SI" sz="11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587" marR="6587" marT="658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430563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Commodity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Unit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2015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2016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2017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2018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2019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2020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2021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2022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2023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2024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2025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2030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634628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Aluminum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$/mt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1.665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1.604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1.968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2.108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1.794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1.704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2.000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2.050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2.075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2.100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2.126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2.259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559203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Copper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$/mt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5.510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4.868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6.170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6.530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6.010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6.174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8.500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7.500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7.555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7.611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7.667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7.953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421362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Iron ore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$/dmt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55,9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58,4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71,8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69,8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93,8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108,9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135,0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100,0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98,3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96,6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95,0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87,2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958229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Lead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$/mt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1.788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1.867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2.315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2.240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1.997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1.825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1.950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1.900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1.910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1.920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1.930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1.982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29416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Nickel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$/mt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11.863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9.595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10.410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13.114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13.914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13.787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16.500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16.000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16.146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16.293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16.441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17.203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464444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Tin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$/mt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16.067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17.934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20.061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20.145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18.661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17.125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25.000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23.000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23.148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23.297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23.447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24.211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00704"/>
                  </a:ext>
                </a:extLst>
              </a:tr>
              <a:tr h="397198"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Zinc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$/mt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1.932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2.090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2.891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2.922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2.550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2.266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2.700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2.400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2.408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2.415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2.423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0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2.461 </a:t>
                      </a:r>
                    </a:p>
                  </a:txBody>
                  <a:tcPr marL="6587" marR="6587" marT="65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458495"/>
                  </a:ext>
                </a:extLst>
              </a:tr>
            </a:tbl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80EE5144-98CA-408E-B0D8-7EF1C0858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144B12B3-9E07-468B-A076-92DEA754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 err="1">
                <a:latin typeface="Calibri Light" panose="020F0302020204030204" pitchFamily="34" charset="0"/>
              </a:rPr>
              <a:t>World</a:t>
            </a:r>
            <a:r>
              <a:rPr lang="sl-SI" sz="4400" dirty="0">
                <a:latin typeface="Calibri Light" panose="020F0302020204030204" pitchFamily="34" charset="0"/>
              </a:rPr>
              <a:t> Bank – napoved cen surovin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447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824827" y="1177275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l-SI" sz="3300" dirty="0">
              <a:latin typeface="Calibri Light" panose="020F030202020403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30037A6-E79A-4533-A024-FE4AF83BCAE9}"/>
              </a:ext>
            </a:extLst>
          </p:cNvPr>
          <p:cNvSpPr txBox="1"/>
          <p:nvPr/>
        </p:nvSpPr>
        <p:spPr>
          <a:xfrm>
            <a:off x="8148135" y="5908435"/>
            <a:ext cx="3126783" cy="507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350" u="sng" dirty="0"/>
              <a:t>7.10.2021:</a:t>
            </a:r>
            <a:r>
              <a:rPr lang="sl-SI" sz="1350" dirty="0"/>
              <a:t> </a:t>
            </a:r>
          </a:p>
          <a:p>
            <a:r>
              <a:rPr lang="sl-SI" sz="1350" dirty="0" err="1"/>
              <a:t>Crude</a:t>
            </a:r>
            <a:r>
              <a:rPr lang="sl-SI" sz="1350" dirty="0"/>
              <a:t> </a:t>
            </a:r>
            <a:r>
              <a:rPr lang="sl-SI" sz="1350" dirty="0" err="1"/>
              <a:t>Oil</a:t>
            </a:r>
            <a:r>
              <a:rPr lang="sl-SI" sz="1350" dirty="0"/>
              <a:t> avg. spot  75,75 USD/</a:t>
            </a:r>
            <a:r>
              <a:rPr lang="sl-SI" sz="1350" dirty="0" err="1"/>
              <a:t>barrel</a:t>
            </a:r>
            <a:endParaRPr lang="sl-SI" sz="1350" dirty="0"/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3653886-A032-4514-8509-31CF9E247076}"/>
              </a:ext>
            </a:extLst>
          </p:cNvPr>
          <p:cNvSpPr txBox="1"/>
          <p:nvPr/>
        </p:nvSpPr>
        <p:spPr>
          <a:xfrm>
            <a:off x="946484" y="6417892"/>
            <a:ext cx="81076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/>
              <a:t>Vir: https://thedocs.worldbank.org/en/doc/c5de1ea3b3276cf54e7a1dff4e95362b-0350012021/related/CMO-April-2021-forecasts.pdf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7C4EBED-E027-4426-AA91-68355443C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04939"/>
              </p:ext>
            </p:extLst>
          </p:nvPr>
        </p:nvGraphicFramePr>
        <p:xfrm>
          <a:off x="838200" y="1307432"/>
          <a:ext cx="10158662" cy="4523871"/>
        </p:xfrm>
        <a:graphic>
          <a:graphicData uri="http://schemas.openxmlformats.org/drawingml/2006/table">
            <a:tbl>
              <a:tblPr/>
              <a:tblGrid>
                <a:gridCol w="1897430">
                  <a:extLst>
                    <a:ext uri="{9D8B030D-6E8A-4147-A177-3AD203B41FA5}">
                      <a16:colId xmlns:a16="http://schemas.microsoft.com/office/drawing/2014/main" val="1711253810"/>
                    </a:ext>
                  </a:extLst>
                </a:gridCol>
                <a:gridCol w="648093">
                  <a:extLst>
                    <a:ext uri="{9D8B030D-6E8A-4147-A177-3AD203B41FA5}">
                      <a16:colId xmlns:a16="http://schemas.microsoft.com/office/drawing/2014/main" val="3023859905"/>
                    </a:ext>
                  </a:extLst>
                </a:gridCol>
                <a:gridCol w="632476">
                  <a:extLst>
                    <a:ext uri="{9D8B030D-6E8A-4147-A177-3AD203B41FA5}">
                      <a16:colId xmlns:a16="http://schemas.microsoft.com/office/drawing/2014/main" val="2955380000"/>
                    </a:ext>
                  </a:extLst>
                </a:gridCol>
                <a:gridCol w="632476">
                  <a:extLst>
                    <a:ext uri="{9D8B030D-6E8A-4147-A177-3AD203B41FA5}">
                      <a16:colId xmlns:a16="http://schemas.microsoft.com/office/drawing/2014/main" val="2774215462"/>
                    </a:ext>
                  </a:extLst>
                </a:gridCol>
                <a:gridCol w="632476">
                  <a:extLst>
                    <a:ext uri="{9D8B030D-6E8A-4147-A177-3AD203B41FA5}">
                      <a16:colId xmlns:a16="http://schemas.microsoft.com/office/drawing/2014/main" val="1806121164"/>
                    </a:ext>
                  </a:extLst>
                </a:gridCol>
                <a:gridCol w="635079">
                  <a:extLst>
                    <a:ext uri="{9D8B030D-6E8A-4147-A177-3AD203B41FA5}">
                      <a16:colId xmlns:a16="http://schemas.microsoft.com/office/drawing/2014/main" val="2398424628"/>
                    </a:ext>
                  </a:extLst>
                </a:gridCol>
                <a:gridCol w="635079">
                  <a:extLst>
                    <a:ext uri="{9D8B030D-6E8A-4147-A177-3AD203B41FA5}">
                      <a16:colId xmlns:a16="http://schemas.microsoft.com/office/drawing/2014/main" val="1584759191"/>
                    </a:ext>
                  </a:extLst>
                </a:gridCol>
                <a:gridCol w="635079">
                  <a:extLst>
                    <a:ext uri="{9D8B030D-6E8A-4147-A177-3AD203B41FA5}">
                      <a16:colId xmlns:a16="http://schemas.microsoft.com/office/drawing/2014/main" val="1497387002"/>
                    </a:ext>
                  </a:extLst>
                </a:gridCol>
                <a:gridCol w="635079">
                  <a:extLst>
                    <a:ext uri="{9D8B030D-6E8A-4147-A177-3AD203B41FA5}">
                      <a16:colId xmlns:a16="http://schemas.microsoft.com/office/drawing/2014/main" val="3322617179"/>
                    </a:ext>
                  </a:extLst>
                </a:gridCol>
                <a:gridCol w="635079">
                  <a:extLst>
                    <a:ext uri="{9D8B030D-6E8A-4147-A177-3AD203B41FA5}">
                      <a16:colId xmlns:a16="http://schemas.microsoft.com/office/drawing/2014/main" val="2773251010"/>
                    </a:ext>
                  </a:extLst>
                </a:gridCol>
                <a:gridCol w="635079">
                  <a:extLst>
                    <a:ext uri="{9D8B030D-6E8A-4147-A177-3AD203B41FA5}">
                      <a16:colId xmlns:a16="http://schemas.microsoft.com/office/drawing/2014/main" val="3459575277"/>
                    </a:ext>
                  </a:extLst>
                </a:gridCol>
                <a:gridCol w="635079">
                  <a:extLst>
                    <a:ext uri="{9D8B030D-6E8A-4147-A177-3AD203B41FA5}">
                      <a16:colId xmlns:a16="http://schemas.microsoft.com/office/drawing/2014/main" val="2741075277"/>
                    </a:ext>
                  </a:extLst>
                </a:gridCol>
                <a:gridCol w="635079">
                  <a:extLst>
                    <a:ext uri="{9D8B030D-6E8A-4147-A177-3AD203B41FA5}">
                      <a16:colId xmlns:a16="http://schemas.microsoft.com/office/drawing/2014/main" val="3777032755"/>
                    </a:ext>
                  </a:extLst>
                </a:gridCol>
                <a:gridCol w="635079">
                  <a:extLst>
                    <a:ext uri="{9D8B030D-6E8A-4147-A177-3AD203B41FA5}">
                      <a16:colId xmlns:a16="http://schemas.microsoft.com/office/drawing/2014/main" val="3400884873"/>
                    </a:ext>
                  </a:extLst>
                </a:gridCol>
              </a:tblGrid>
              <a:tr h="63268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World Bank Commodities Price Forecast (nominal US dollars) Released: April 20, 2021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505490"/>
                  </a:ext>
                </a:extLst>
              </a:tr>
              <a:tr h="336996"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900" b="1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sl-SI" sz="6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FORECASTS</a:t>
                      </a: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0908"/>
                  </a:ext>
                </a:extLst>
              </a:tr>
              <a:tr h="363411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54" marR="6054" marT="60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139406"/>
                  </a:ext>
                </a:extLst>
              </a:tr>
              <a:tr h="323177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Commodity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Unit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2015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2016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2017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2018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2019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2020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2021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2022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2023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2024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2025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b="0" i="1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2030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41361"/>
                  </a:ext>
                </a:extLst>
              </a:tr>
              <a:tr h="323177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Energy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 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376937"/>
                  </a:ext>
                </a:extLst>
              </a:tr>
              <a:tr h="323177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Coal, Australia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$/mt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58,9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66,1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88,5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107,0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77,9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60,8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78,0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76,1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74,2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72,4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70,6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62,3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05974"/>
                  </a:ext>
                </a:extLst>
              </a:tr>
              <a:tr h="323177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Crude oil, avg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$/bbl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50,8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42,8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52,8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68,3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61,4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41,3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56,0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60,0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61,0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61,9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62,9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68,2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137882"/>
                  </a:ext>
                </a:extLst>
              </a:tr>
              <a:tr h="632689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Natural gas, Europe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$/mmbtu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6,8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4,6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5,7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7,7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4,8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3,2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5,5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5,6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5,6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5,7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5,8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6,1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34651"/>
                  </a:ext>
                </a:extLst>
              </a:tr>
              <a:tr h="632689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Natural gas, US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$/mmbtu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2,6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2,5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3,0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3,2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2,6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2,0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2,8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2,9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2,9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3,0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3,1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3,5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60661"/>
                  </a:ext>
                </a:extLst>
              </a:tr>
              <a:tr h="632689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Liquefied</a:t>
                      </a:r>
                      <a:r>
                        <a:rPr lang="sl-S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 </a:t>
                      </a:r>
                      <a:r>
                        <a:rPr lang="sl-SI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natural</a:t>
                      </a:r>
                      <a:r>
                        <a:rPr lang="sl-S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 gas, </a:t>
                      </a:r>
                      <a:r>
                        <a:rPr lang="sl-SI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Estrangelo Edessa"/>
                        </a:rPr>
                        <a:t>Japan</a:t>
                      </a:r>
                      <a:endParaRPr lang="sl-SI" sz="900" b="0" i="0" u="none" strike="noStrike" dirty="0">
                        <a:solidFill>
                          <a:srgbClr val="000000"/>
                        </a:solidFill>
                        <a:effectLst/>
                        <a:latin typeface="Estrangelo Edessa"/>
                      </a:endParaRP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$/mmbtu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10,9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7,4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8,6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10,7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10,6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8,3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8,0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8,0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7,9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7,9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7,9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900" b="0" i="0" u="none" strike="noStrike" dirty="0">
                          <a:solidFill>
                            <a:srgbClr val="1F4E78"/>
                          </a:solidFill>
                          <a:effectLst/>
                          <a:latin typeface="Estrangelo Edessa"/>
                        </a:rPr>
                        <a:t>        7,7 </a:t>
                      </a:r>
                    </a:p>
                  </a:txBody>
                  <a:tcPr marL="6054" marR="6054" marT="60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045745"/>
                  </a:ext>
                </a:extLst>
              </a:tr>
            </a:tbl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CB4EE93C-E7C9-4B4E-92AC-323C6940A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6F0BA8B9-8AE4-450A-AFB2-3C24C5C0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47" y="365125"/>
            <a:ext cx="10688053" cy="1325563"/>
          </a:xfrm>
        </p:spPr>
        <p:txBody>
          <a:bodyPr/>
          <a:lstStyle/>
          <a:p>
            <a:r>
              <a:rPr lang="sl-SI" sz="4400" dirty="0" err="1">
                <a:latin typeface="Calibri Light" panose="020F0302020204030204" pitchFamily="34" charset="0"/>
              </a:rPr>
              <a:t>World</a:t>
            </a:r>
            <a:r>
              <a:rPr lang="sl-SI" sz="4400" dirty="0">
                <a:latin typeface="Calibri Light" panose="020F0302020204030204" pitchFamily="34" charset="0"/>
              </a:rPr>
              <a:t> Bank – cenovni indikatorji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31991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: zaokroženi vogali 3"/>
          <p:cNvSpPr/>
          <p:nvPr/>
        </p:nvSpPr>
        <p:spPr>
          <a:xfrm>
            <a:off x="1918855" y="1148195"/>
            <a:ext cx="2646218" cy="3463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/>
              <a:t>Železo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222D021-9DA0-45C8-BB4B-921FD2B97445}"/>
              </a:ext>
            </a:extLst>
          </p:cNvPr>
          <p:cNvSpPr txBox="1"/>
          <p:nvPr/>
        </p:nvSpPr>
        <p:spPr>
          <a:xfrm>
            <a:off x="7663770" y="3931453"/>
            <a:ext cx="1960622" cy="507831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l-SI" sz="1350" u="sng" kern="0" dirty="0">
                <a:solidFill>
                  <a:prstClr val="black"/>
                </a:solidFill>
              </a:rPr>
              <a:t>7.10.2021:</a:t>
            </a:r>
            <a:r>
              <a:rPr lang="sl-SI" sz="1350" kern="0" dirty="0">
                <a:solidFill>
                  <a:prstClr val="black"/>
                </a:solidFill>
              </a:rPr>
              <a:t> </a:t>
            </a:r>
          </a:p>
          <a:p>
            <a:pPr defTabSz="685800">
              <a:defRPr/>
            </a:pPr>
            <a:r>
              <a:rPr lang="sl-SI" sz="1350" kern="0" dirty="0" err="1">
                <a:solidFill>
                  <a:prstClr val="black"/>
                </a:solidFill>
              </a:rPr>
              <a:t>Iron</a:t>
            </a:r>
            <a:r>
              <a:rPr lang="sl-SI" sz="1350" kern="0" dirty="0">
                <a:solidFill>
                  <a:prstClr val="black"/>
                </a:solidFill>
              </a:rPr>
              <a:t> </a:t>
            </a:r>
            <a:r>
              <a:rPr lang="sl-SI" sz="1350" kern="0" dirty="0" err="1">
                <a:solidFill>
                  <a:prstClr val="black"/>
                </a:solidFill>
              </a:rPr>
              <a:t>Ore</a:t>
            </a:r>
            <a:r>
              <a:rPr lang="sl-SI" sz="1350" kern="0" dirty="0">
                <a:solidFill>
                  <a:prstClr val="black"/>
                </a:solidFill>
              </a:rPr>
              <a:t>,  117,68 USD/t</a:t>
            </a:r>
          </a:p>
        </p:txBody>
      </p:sp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0078AE46-9639-468E-BDA2-1DE628B093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976" y="1753474"/>
          <a:ext cx="8246896" cy="124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11785523" imgH="1777983" progId="Excel.Sheet.12">
                  <p:embed/>
                </p:oleObj>
              </mc:Choice>
              <mc:Fallback>
                <p:oleObj name="Worksheet" r:id="rId3" imgW="11785523" imgH="1777983" progId="Excel.Sheet.12">
                  <p:embed/>
                  <p:pic>
                    <p:nvPicPr>
                      <p:cNvPr id="3" name="Predmet 2">
                        <a:extLst>
                          <a:ext uri="{FF2B5EF4-FFF2-40B4-BE49-F238E27FC236}">
                            <a16:creationId xmlns:a16="http://schemas.microsoft.com/office/drawing/2014/main" id="{0078AE46-9639-468E-BDA2-1DE628B09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2976" y="1753474"/>
                        <a:ext cx="8246896" cy="1243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/>
        </p:nvGraphicFramePr>
        <p:xfrm>
          <a:off x="2147311" y="2996953"/>
          <a:ext cx="483552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68017A5-AB33-479D-8F3C-1186555CF744}"/>
              </a:ext>
            </a:extLst>
          </p:cNvPr>
          <p:cNvSpPr txBox="1"/>
          <p:nvPr/>
        </p:nvSpPr>
        <p:spPr>
          <a:xfrm>
            <a:off x="2042160" y="6459208"/>
            <a:ext cx="81076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/>
              <a:t>Vir: https://thedocs.worldbank.org/en/doc/c5de1ea3b3276cf54e7a1dff4e95362b-0350012021/related/CMO-April-2021-forecasts.pdf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50B3E60-11BC-44F0-8125-B23C81C547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13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: zaokroženi vogali 4"/>
          <p:cNvSpPr/>
          <p:nvPr/>
        </p:nvSpPr>
        <p:spPr>
          <a:xfrm>
            <a:off x="1892385" y="602340"/>
            <a:ext cx="2646218" cy="3463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/>
              <a:t>Aluminij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C5DBA2EB-8763-4B96-A98A-4129DAABDA6D}"/>
              </a:ext>
            </a:extLst>
          </p:cNvPr>
          <p:cNvSpPr txBox="1"/>
          <p:nvPr/>
        </p:nvSpPr>
        <p:spPr>
          <a:xfrm>
            <a:off x="7348482" y="3926252"/>
            <a:ext cx="2122734" cy="507831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l-SI" sz="1350" u="sng" kern="0" dirty="0">
                <a:solidFill>
                  <a:prstClr val="black"/>
                </a:solidFill>
              </a:rPr>
              <a:t>7.10.2021:</a:t>
            </a:r>
            <a:r>
              <a:rPr lang="sl-SI" sz="1350" kern="0" dirty="0">
                <a:solidFill>
                  <a:prstClr val="black"/>
                </a:solidFill>
              </a:rPr>
              <a:t> </a:t>
            </a:r>
          </a:p>
          <a:p>
            <a:pPr defTabSz="685800">
              <a:defRPr/>
            </a:pPr>
            <a:r>
              <a:rPr lang="sl-SI" sz="1350" kern="0" dirty="0" err="1">
                <a:solidFill>
                  <a:prstClr val="black"/>
                </a:solidFill>
              </a:rPr>
              <a:t>Aluminium</a:t>
            </a:r>
            <a:r>
              <a:rPr lang="sl-SI" sz="1350" kern="0" dirty="0">
                <a:solidFill>
                  <a:prstClr val="black"/>
                </a:solidFill>
              </a:rPr>
              <a:t>, 2.897,30 USD/t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3B2D052-B571-4D39-BB21-B5BEBA8F190E}"/>
              </a:ext>
            </a:extLst>
          </p:cNvPr>
          <p:cNvSpPr txBox="1"/>
          <p:nvPr/>
        </p:nvSpPr>
        <p:spPr>
          <a:xfrm>
            <a:off x="2042160" y="6459208"/>
            <a:ext cx="81076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/>
              <a:t>Vir: https://thedocs.worldbank.org/en/doc/c5de1ea3b3276cf54e7a1dff4e95362b-0350012021/related/CMO-April-2021-forecasts.pdf</a:t>
            </a:r>
          </a:p>
        </p:txBody>
      </p:sp>
      <p:graphicFrame>
        <p:nvGraphicFramePr>
          <p:cNvPr id="4" name="Predmet 3">
            <a:extLst>
              <a:ext uri="{FF2B5EF4-FFF2-40B4-BE49-F238E27FC236}">
                <a16:creationId xmlns:a16="http://schemas.microsoft.com/office/drawing/2014/main" id="{5CD12741-0D4F-486B-AD90-D4B836DDE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7085" y="1628800"/>
          <a:ext cx="818934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11931734" imgH="1784238" progId="Excel.Sheet.12">
                  <p:embed/>
                </p:oleObj>
              </mc:Choice>
              <mc:Fallback>
                <p:oleObj name="Worksheet" r:id="rId3" imgW="11931734" imgH="1784238" progId="Excel.Sheet.12">
                  <p:embed/>
                  <p:pic>
                    <p:nvPicPr>
                      <p:cNvPr id="4" name="Predmet 3">
                        <a:extLst>
                          <a:ext uri="{FF2B5EF4-FFF2-40B4-BE49-F238E27FC236}">
                            <a16:creationId xmlns:a16="http://schemas.microsoft.com/office/drawing/2014/main" id="{5CD12741-0D4F-486B-AD90-D4B836DDE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7085" y="1628800"/>
                        <a:ext cx="8189342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/>
        </p:nvGraphicFramePr>
        <p:xfrm>
          <a:off x="2135560" y="3170172"/>
          <a:ext cx="4267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B81F73C5-A6E0-4228-9393-6BC5910248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: zaokroženi vogali 3"/>
          <p:cNvSpPr/>
          <p:nvPr/>
        </p:nvSpPr>
        <p:spPr>
          <a:xfrm>
            <a:off x="1918855" y="548680"/>
            <a:ext cx="2646218" cy="3463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/>
              <a:t>Baker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330C8F9-BB23-41E4-9FC9-32CEECCC47FA}"/>
              </a:ext>
            </a:extLst>
          </p:cNvPr>
          <p:cNvSpPr txBox="1"/>
          <p:nvPr/>
        </p:nvSpPr>
        <p:spPr>
          <a:xfrm>
            <a:off x="7622494" y="3951126"/>
            <a:ext cx="1857882" cy="507831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l-SI" sz="1350" u="sng" kern="0" dirty="0">
                <a:solidFill>
                  <a:prstClr val="black"/>
                </a:solidFill>
              </a:rPr>
              <a:t>7.10.2021:</a:t>
            </a:r>
            <a:r>
              <a:rPr lang="sl-SI" sz="1350" kern="0" dirty="0">
                <a:solidFill>
                  <a:prstClr val="black"/>
                </a:solidFill>
              </a:rPr>
              <a:t> </a:t>
            </a:r>
          </a:p>
          <a:p>
            <a:pPr defTabSz="685800">
              <a:defRPr/>
            </a:pPr>
            <a:r>
              <a:rPr lang="sl-SI" sz="1350" kern="0" dirty="0" err="1">
                <a:solidFill>
                  <a:prstClr val="black"/>
                </a:solidFill>
              </a:rPr>
              <a:t>Copper</a:t>
            </a:r>
            <a:r>
              <a:rPr lang="sl-SI" sz="1350" kern="0" dirty="0">
                <a:solidFill>
                  <a:prstClr val="black"/>
                </a:solidFill>
              </a:rPr>
              <a:t>, 9.052,45 USD/t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A9FF656-AB3B-4609-9544-3241701C2DF8}"/>
              </a:ext>
            </a:extLst>
          </p:cNvPr>
          <p:cNvSpPr txBox="1"/>
          <p:nvPr/>
        </p:nvSpPr>
        <p:spPr>
          <a:xfrm>
            <a:off x="2042160" y="6459208"/>
            <a:ext cx="81076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/>
              <a:t>Vir: https://thedocs.worldbank.org/en/doc/c5de1ea3b3276cf54e7a1dff4e95362b-0350012021/related/CMO-April-2021-forecasts.pdf</a:t>
            </a:r>
          </a:p>
        </p:txBody>
      </p:sp>
      <p:graphicFrame>
        <p:nvGraphicFramePr>
          <p:cNvPr id="6" name="Predmet 5">
            <a:extLst>
              <a:ext uri="{FF2B5EF4-FFF2-40B4-BE49-F238E27FC236}">
                <a16:creationId xmlns:a16="http://schemas.microsoft.com/office/drawing/2014/main" id="{43B71FD0-A7D9-48BA-B33C-0C0F0A5CF9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8856" y="1342006"/>
          <a:ext cx="8453943" cy="1290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11683961" imgH="1784238" progId="Excel.Sheet.12">
                  <p:embed/>
                </p:oleObj>
              </mc:Choice>
              <mc:Fallback>
                <p:oleObj name="Worksheet" r:id="rId3" imgW="11683961" imgH="1784238" progId="Excel.Sheet.12">
                  <p:embed/>
                  <p:pic>
                    <p:nvPicPr>
                      <p:cNvPr id="6" name="Predmet 5">
                        <a:extLst>
                          <a:ext uri="{FF2B5EF4-FFF2-40B4-BE49-F238E27FC236}">
                            <a16:creationId xmlns:a16="http://schemas.microsoft.com/office/drawing/2014/main" id="{43B71FD0-A7D9-48BA-B33C-0C0F0A5CF9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8856" y="1342006"/>
                        <a:ext cx="8453943" cy="1290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afikon 10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/>
        </p:nvGraphicFramePr>
        <p:xfrm>
          <a:off x="2024051" y="3158794"/>
          <a:ext cx="484187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3010F419-AC35-49D5-AE31-1D352AE7E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7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: zaokroženi vogali 5"/>
          <p:cNvSpPr/>
          <p:nvPr/>
        </p:nvSpPr>
        <p:spPr>
          <a:xfrm>
            <a:off x="1766032" y="545661"/>
            <a:ext cx="2646218" cy="3463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/>
              <a:t>Nikelj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1D2D4BE-7E4D-4BD7-8949-6523D65E47ED}"/>
              </a:ext>
            </a:extLst>
          </p:cNvPr>
          <p:cNvSpPr txBox="1"/>
          <p:nvPr/>
        </p:nvSpPr>
        <p:spPr>
          <a:xfrm>
            <a:off x="7589393" y="3967996"/>
            <a:ext cx="1962991" cy="507831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l-SI" sz="1350" u="sng" kern="0" dirty="0">
                <a:solidFill>
                  <a:prstClr val="black"/>
                </a:solidFill>
              </a:rPr>
              <a:t>7.10.2021:</a:t>
            </a:r>
            <a:r>
              <a:rPr lang="sl-SI" sz="1350" kern="0" dirty="0">
                <a:solidFill>
                  <a:prstClr val="black"/>
                </a:solidFill>
              </a:rPr>
              <a:t> </a:t>
            </a:r>
          </a:p>
          <a:p>
            <a:pPr defTabSz="685800">
              <a:defRPr/>
            </a:pPr>
            <a:r>
              <a:rPr lang="sl-SI" sz="1350" kern="0" dirty="0" err="1">
                <a:solidFill>
                  <a:prstClr val="black"/>
                </a:solidFill>
              </a:rPr>
              <a:t>Nickel</a:t>
            </a:r>
            <a:r>
              <a:rPr lang="sl-SI" sz="1350" kern="0" dirty="0">
                <a:solidFill>
                  <a:prstClr val="black"/>
                </a:solidFill>
              </a:rPr>
              <a:t>,  18.132,50 USD/t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230E72D-53C3-4B36-B78B-4F4E3A2166A1}"/>
              </a:ext>
            </a:extLst>
          </p:cNvPr>
          <p:cNvSpPr txBox="1"/>
          <p:nvPr/>
        </p:nvSpPr>
        <p:spPr>
          <a:xfrm>
            <a:off x="2042160" y="6459208"/>
            <a:ext cx="81076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/>
              <a:t>Vir: https://thedocs.worldbank.org/en/doc/c5de1ea3b3276cf54e7a1dff4e95362b-0350012021/related/CMO-April-2021-forecasts.pdf</a:t>
            </a:r>
          </a:p>
        </p:txBody>
      </p:sp>
      <p:graphicFrame>
        <p:nvGraphicFramePr>
          <p:cNvPr id="4" name="Predmet 3">
            <a:extLst>
              <a:ext uri="{FF2B5EF4-FFF2-40B4-BE49-F238E27FC236}">
                <a16:creationId xmlns:a16="http://schemas.microsoft.com/office/drawing/2014/main" id="{9E1A46F2-0328-41AB-A3C1-6C02DAB79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41" y="1482925"/>
          <a:ext cx="8486752" cy="122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3" imgW="12325256" imgH="1784238" progId="Excel.Sheet.12">
                  <p:embed/>
                </p:oleObj>
              </mc:Choice>
              <mc:Fallback>
                <p:oleObj name="Worksheet" r:id="rId3" imgW="12325256" imgH="1784238" progId="Excel.Sheet.12">
                  <p:embed/>
                  <p:pic>
                    <p:nvPicPr>
                      <p:cNvPr id="4" name="Predmet 3">
                        <a:extLst>
                          <a:ext uri="{FF2B5EF4-FFF2-40B4-BE49-F238E27FC236}">
                            <a16:creationId xmlns:a16="http://schemas.microsoft.com/office/drawing/2014/main" id="{9E1A46F2-0328-41AB-A3C1-6C02DAB797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41" y="1482925"/>
                        <a:ext cx="8486752" cy="1228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2030859" y="3339336"/>
          <a:ext cx="51435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498E2429-9199-4784-A477-28DCA579D6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5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Poslovanje članov Sekcije zbiralcev in predelovalcev odpadkov </a:t>
            </a:r>
            <a:br>
              <a:rPr lang="sl-SI" sz="2800" dirty="0"/>
            </a:br>
            <a:r>
              <a:rPr lang="sl-SI" sz="2800" dirty="0"/>
              <a:t>(2010-2020)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56D193E7-AD47-4A77-B50C-F83BC9F033F2}"/>
              </a:ext>
            </a:extLst>
          </p:cNvPr>
          <p:cNvGraphicFramePr>
            <a:graphicFrameLocks noGrp="1"/>
          </p:cNvGraphicFramePr>
          <p:nvPr/>
        </p:nvGraphicFramePr>
        <p:xfrm>
          <a:off x="1830194" y="1916833"/>
          <a:ext cx="8531613" cy="4083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640">
                  <a:extLst>
                    <a:ext uri="{9D8B030D-6E8A-4147-A177-3AD203B41FA5}">
                      <a16:colId xmlns:a16="http://schemas.microsoft.com/office/drawing/2014/main" val="3641590028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44964059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360253282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3294031583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2991532730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2279874760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924707041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1598275464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615589797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2998708651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3354659181"/>
                    </a:ext>
                  </a:extLst>
                </a:gridCol>
                <a:gridCol w="700543">
                  <a:extLst>
                    <a:ext uri="{9D8B030D-6E8A-4147-A177-3AD203B41FA5}">
                      <a16:colId xmlns:a16="http://schemas.microsoft.com/office/drawing/2014/main" val="2003133979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ctr" fontAlgn="b"/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2010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2011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>
                          <a:effectLst/>
                        </a:rPr>
                        <a:t>2012</a:t>
                      </a:r>
                      <a:endParaRPr lang="sl-S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2013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2014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2015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2016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2017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2018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2019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2020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1758832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50" b="1" u="none" strike="noStrike" dirty="0">
                          <a:effectLst/>
                        </a:rPr>
                        <a:t>Poslovni prihodki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427.301.405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571.385.401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587.212.133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526.763.894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501.880.832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445.172.000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410.535.577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570.758.575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691.030.025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616.530.601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597.012.883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71866814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50" b="1" u="none" strike="noStrike" dirty="0">
                          <a:effectLst/>
                        </a:rPr>
                        <a:t>Poslovni odhodki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407.391.373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554.090.205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572.032.468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520.836.403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490.541.440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439.832.969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469.102.433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534.925.896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659.992.108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609.458.469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572.214.989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13288099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50" b="1" u="none" strike="noStrike" dirty="0">
                          <a:effectLst/>
                        </a:rPr>
                        <a:t>Povprečno št. zaposlenih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1.684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2.001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2.048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1.929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1.735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1.899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2.075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2.524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2.312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1.737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1.658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12782046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50" b="1" u="none" strike="noStrike" dirty="0">
                          <a:effectLst/>
                        </a:rPr>
                        <a:t>Poslovni izid dejavnosti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19.910.032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17.295.196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15.179.665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5.927.491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11.339.392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5.339.031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-58.566.856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35.832.679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31.037.917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7.072.132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24.797.894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88212518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50" b="1" u="none" strike="noStrike" dirty="0">
                          <a:effectLst/>
                        </a:rPr>
                        <a:t>EBITDA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35.001.225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33.953.125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29.258.575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21.501.586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22.568.590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17.579.356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34.084.177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29.093.372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32.712.637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34.044.973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39.616.024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7230164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50" b="1" u="none" strike="noStrike" dirty="0">
                          <a:effectLst/>
                        </a:rPr>
                        <a:t>Čisti poslovni izid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13.161.736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11.893.274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8.351.473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-1.221.702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>
                          <a:effectLst/>
                        </a:rPr>
                        <a:t>4.211.953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-587.630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-3.511.203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12.856.870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14.524.185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12.653.042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0" u="none" strike="noStrike" dirty="0">
                          <a:effectLst/>
                        </a:rPr>
                        <a:t>17.234.431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5746756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63B1DE3C-EB90-4D5F-88FC-D75DC957C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0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: zaokroženi vogali 4"/>
          <p:cNvSpPr/>
          <p:nvPr/>
        </p:nvSpPr>
        <p:spPr>
          <a:xfrm>
            <a:off x="1804555" y="533985"/>
            <a:ext cx="2646218" cy="3463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/>
              <a:t>Cink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093112E-0D97-407B-8FA3-5B2828C6664E}"/>
              </a:ext>
            </a:extLst>
          </p:cNvPr>
          <p:cNvSpPr txBox="1"/>
          <p:nvPr/>
        </p:nvSpPr>
        <p:spPr>
          <a:xfrm>
            <a:off x="7511660" y="4019636"/>
            <a:ext cx="1647581" cy="507831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l-SI" sz="1350" u="sng" kern="0" dirty="0">
                <a:solidFill>
                  <a:prstClr val="black"/>
                </a:solidFill>
              </a:rPr>
              <a:t>7.10.2021:</a:t>
            </a:r>
            <a:r>
              <a:rPr lang="sl-SI" sz="1350" kern="0" dirty="0">
                <a:solidFill>
                  <a:prstClr val="black"/>
                </a:solidFill>
              </a:rPr>
              <a:t> </a:t>
            </a:r>
          </a:p>
          <a:p>
            <a:pPr defTabSz="685800">
              <a:defRPr/>
            </a:pPr>
            <a:r>
              <a:rPr lang="sl-SI" sz="1350" kern="0" dirty="0" err="1">
                <a:solidFill>
                  <a:prstClr val="black"/>
                </a:solidFill>
              </a:rPr>
              <a:t>Zinc</a:t>
            </a:r>
            <a:r>
              <a:rPr lang="sl-SI" sz="1350" kern="0" dirty="0">
                <a:solidFill>
                  <a:prstClr val="black"/>
                </a:solidFill>
              </a:rPr>
              <a:t>, 3.015 USD/t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4B262B5-3748-4898-A857-3DE0761FF90F}"/>
              </a:ext>
            </a:extLst>
          </p:cNvPr>
          <p:cNvSpPr txBox="1"/>
          <p:nvPr/>
        </p:nvSpPr>
        <p:spPr>
          <a:xfrm>
            <a:off x="2042160" y="6459208"/>
            <a:ext cx="81076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/>
              <a:t>Vir: https://thedocs.worldbank.org/en/doc/c5de1ea3b3276cf54e7a1dff4e95362b-0350012021/related/CMO-April-2021-forecasts.pdf</a:t>
            </a:r>
          </a:p>
        </p:txBody>
      </p:sp>
      <p:graphicFrame>
        <p:nvGraphicFramePr>
          <p:cNvPr id="3" name="Predmet 2">
            <a:extLst>
              <a:ext uri="{FF2B5EF4-FFF2-40B4-BE49-F238E27FC236}">
                <a16:creationId xmlns:a16="http://schemas.microsoft.com/office/drawing/2014/main" id="{2D1868CA-BB51-4F19-A12B-CA68FBF164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4556" y="1456683"/>
          <a:ext cx="8163177" cy="1260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3" imgW="11556952" imgH="1784238" progId="Excel.Sheet.12">
                  <p:embed/>
                </p:oleObj>
              </mc:Choice>
              <mc:Fallback>
                <p:oleObj name="Worksheet" r:id="rId3" imgW="11556952" imgH="1784238" progId="Excel.Sheet.12">
                  <p:embed/>
                  <p:pic>
                    <p:nvPicPr>
                      <p:cNvPr id="3" name="Predmet 2">
                        <a:extLst>
                          <a:ext uri="{FF2B5EF4-FFF2-40B4-BE49-F238E27FC236}">
                            <a16:creationId xmlns:a16="http://schemas.microsoft.com/office/drawing/2014/main" id="{2D1868CA-BB51-4F19-A12B-CA68FBF16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4556" y="1456683"/>
                        <a:ext cx="8163177" cy="1260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/>
        </p:nvGraphicFramePr>
        <p:xfrm>
          <a:off x="2071345" y="3181138"/>
          <a:ext cx="48006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id="{E47B0CF3-1155-4344-84A4-A1DE85573A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0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: zaokroženi vogali 4"/>
          <p:cNvSpPr/>
          <p:nvPr/>
        </p:nvSpPr>
        <p:spPr>
          <a:xfrm>
            <a:off x="1929723" y="540313"/>
            <a:ext cx="2646218" cy="3463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/>
              <a:t>Svinec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0A64B06C-C094-47CE-888F-5176A424C9A0}"/>
              </a:ext>
            </a:extLst>
          </p:cNvPr>
          <p:cNvSpPr txBox="1"/>
          <p:nvPr/>
        </p:nvSpPr>
        <p:spPr>
          <a:xfrm>
            <a:off x="7752184" y="3881081"/>
            <a:ext cx="1777122" cy="507831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l-SI" sz="1350" u="sng" kern="0" dirty="0">
                <a:solidFill>
                  <a:prstClr val="black"/>
                </a:solidFill>
              </a:rPr>
              <a:t>1.10.2021:</a:t>
            </a:r>
            <a:r>
              <a:rPr lang="sl-SI" sz="1350" kern="0" dirty="0">
                <a:solidFill>
                  <a:prstClr val="black"/>
                </a:solidFill>
              </a:rPr>
              <a:t> </a:t>
            </a:r>
          </a:p>
          <a:p>
            <a:pPr defTabSz="685800">
              <a:defRPr/>
            </a:pPr>
            <a:r>
              <a:rPr lang="sl-SI" sz="1350" kern="0" dirty="0" err="1">
                <a:solidFill>
                  <a:prstClr val="black"/>
                </a:solidFill>
              </a:rPr>
              <a:t>Lead</a:t>
            </a:r>
            <a:r>
              <a:rPr lang="sl-SI" sz="1350" kern="0" dirty="0">
                <a:solidFill>
                  <a:prstClr val="black"/>
                </a:solidFill>
              </a:rPr>
              <a:t>, 2.197 USD/t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D6F26FE-709D-4508-881D-68FE2D6AB495}"/>
              </a:ext>
            </a:extLst>
          </p:cNvPr>
          <p:cNvSpPr txBox="1"/>
          <p:nvPr/>
        </p:nvSpPr>
        <p:spPr>
          <a:xfrm>
            <a:off x="1708897" y="5709805"/>
            <a:ext cx="81076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/>
              <a:t>Vir: http://pubdocs.worldbank.org/en/633541587395091108/CMO-April-2020-Forecasts.pdf</a:t>
            </a:r>
          </a:p>
        </p:txBody>
      </p:sp>
      <p:graphicFrame>
        <p:nvGraphicFramePr>
          <p:cNvPr id="4" name="Predmet 3">
            <a:extLst>
              <a:ext uri="{FF2B5EF4-FFF2-40B4-BE49-F238E27FC236}">
                <a16:creationId xmlns:a16="http://schemas.microsoft.com/office/drawing/2014/main" id="{3169C838-BAF6-4046-A7A8-3EA3191A6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520" y="1271448"/>
          <a:ext cx="8020681" cy="1288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Worksheet" r:id="rId3" imgW="11023696" imgH="1771727" progId="Excel.Sheet.12">
                  <p:embed/>
                </p:oleObj>
              </mc:Choice>
              <mc:Fallback>
                <p:oleObj name="Worksheet" r:id="rId3" imgW="11023696" imgH="1771727" progId="Excel.Sheet.12">
                  <p:embed/>
                  <p:pic>
                    <p:nvPicPr>
                      <p:cNvPr id="4" name="Predmet 3">
                        <a:extLst>
                          <a:ext uri="{FF2B5EF4-FFF2-40B4-BE49-F238E27FC236}">
                            <a16:creationId xmlns:a16="http://schemas.microsoft.com/office/drawing/2014/main" id="{3169C838-BAF6-4046-A7A8-3EA3191A6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5520" y="1271448"/>
                        <a:ext cx="8020681" cy="1288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/>
        </p:nvGraphicFramePr>
        <p:xfrm>
          <a:off x="1804166" y="2854789"/>
          <a:ext cx="554355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CDC6FA17-0BFB-4148-9B49-696AABDD9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2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: zaokroženi vogali 3"/>
          <p:cNvSpPr/>
          <p:nvPr/>
        </p:nvSpPr>
        <p:spPr>
          <a:xfrm>
            <a:off x="1820745" y="547907"/>
            <a:ext cx="2646218" cy="3463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350" dirty="0"/>
              <a:t>Kositer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26A8C8C-1B8B-442C-853B-17047C77F188}"/>
              </a:ext>
            </a:extLst>
          </p:cNvPr>
          <p:cNvSpPr txBox="1"/>
          <p:nvPr/>
        </p:nvSpPr>
        <p:spPr>
          <a:xfrm>
            <a:off x="7608168" y="3941444"/>
            <a:ext cx="1678062" cy="507831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l-SI" sz="1350" u="sng" kern="0" dirty="0">
                <a:solidFill>
                  <a:prstClr val="black"/>
                </a:solidFill>
              </a:rPr>
              <a:t>7.10.2021:</a:t>
            </a:r>
            <a:r>
              <a:rPr lang="sl-SI" sz="1350" kern="0" dirty="0">
                <a:solidFill>
                  <a:prstClr val="black"/>
                </a:solidFill>
              </a:rPr>
              <a:t> </a:t>
            </a:r>
          </a:p>
          <a:p>
            <a:pPr defTabSz="685800">
              <a:defRPr/>
            </a:pPr>
            <a:r>
              <a:rPr lang="sl-SI" sz="1350" kern="0" dirty="0">
                <a:solidFill>
                  <a:prstClr val="black"/>
                </a:solidFill>
              </a:rPr>
              <a:t>Tin, 36.751 USD/t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9459245-4807-4CEA-87DA-BE965DA5C9C2}"/>
              </a:ext>
            </a:extLst>
          </p:cNvPr>
          <p:cNvSpPr txBox="1"/>
          <p:nvPr/>
        </p:nvSpPr>
        <p:spPr>
          <a:xfrm>
            <a:off x="2042160" y="6459208"/>
            <a:ext cx="81076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/>
              <a:t>Vir: https://thedocs.worldbank.org/en/doc/c5de1ea3b3276cf54e7a1dff4e95362b-0350012021/related/CMO-April-2021-forecasts.pdf</a:t>
            </a:r>
          </a:p>
        </p:txBody>
      </p:sp>
      <p:graphicFrame>
        <p:nvGraphicFramePr>
          <p:cNvPr id="5" name="Predmet 4">
            <a:extLst>
              <a:ext uri="{FF2B5EF4-FFF2-40B4-BE49-F238E27FC236}">
                <a16:creationId xmlns:a16="http://schemas.microsoft.com/office/drawing/2014/main" id="{FC8A62C8-1851-4866-BF98-D7698B3027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0745" y="1248977"/>
          <a:ext cx="8501119" cy="125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Worksheet" r:id="rId3" imgW="12090439" imgH="1784238" progId="Excel.Sheet.12">
                  <p:embed/>
                </p:oleObj>
              </mc:Choice>
              <mc:Fallback>
                <p:oleObj name="Worksheet" r:id="rId3" imgW="12090439" imgH="1784238" progId="Excel.Sheet.12">
                  <p:embed/>
                  <p:pic>
                    <p:nvPicPr>
                      <p:cNvPr id="5" name="Predmet 4">
                        <a:extLst>
                          <a:ext uri="{FF2B5EF4-FFF2-40B4-BE49-F238E27FC236}">
                            <a16:creationId xmlns:a16="http://schemas.microsoft.com/office/drawing/2014/main" id="{FC8A62C8-1851-4866-BF98-D7698B3027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0745" y="1248977"/>
                        <a:ext cx="8501119" cy="1255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/>
        </p:nvGraphicFramePr>
        <p:xfrm>
          <a:off x="2042161" y="3149113"/>
          <a:ext cx="5235575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id="{E54384DD-6D6C-4BDE-A108-2EB73C3D27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4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7B5401-5EB3-4843-A034-0BCA45D1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sl-SI" dirty="0"/>
              <a:t>Obeti?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59FCF01-479A-45A9-B0A0-BB8B98912246}"/>
              </a:ext>
            </a:extLst>
          </p:cNvPr>
          <p:cNvSpPr txBox="1"/>
          <p:nvPr/>
        </p:nvSpPr>
        <p:spPr>
          <a:xfrm>
            <a:off x="577516" y="2680336"/>
            <a:ext cx="2237873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4400" dirty="0">
                <a:solidFill>
                  <a:schemeClr val="tx1"/>
                </a:solidFill>
              </a:rPr>
              <a:t>REC 2021</a:t>
            </a: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FD66168-5E88-49E1-B101-2684B4FDB1AD}"/>
              </a:ext>
            </a:extLst>
          </p:cNvPr>
          <p:cNvSpPr/>
          <p:nvPr/>
        </p:nvSpPr>
        <p:spPr>
          <a:xfrm>
            <a:off x="3312296" y="2962453"/>
            <a:ext cx="7269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dirty="0">
                <a:solidFill>
                  <a:schemeClr val="accent1">
                    <a:lumMod val="75000"/>
                  </a:schemeClr>
                </a:solidFill>
                <a:latin typeface="freight-book"/>
              </a:rPr>
              <a:t>Kako dolgo še lahko to traja?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9785826-9572-433B-88B9-BD168ACEE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46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965DCF2-1485-4112-80A1-E48DB777F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463" y="2766218"/>
            <a:ext cx="10515600" cy="1325563"/>
          </a:xfrm>
        </p:spPr>
        <p:txBody>
          <a:bodyPr/>
          <a:lstStyle/>
          <a:p>
            <a:pPr algn="ctr"/>
            <a:r>
              <a:rPr lang="sl-SI" sz="4400" dirty="0"/>
              <a:t>Vprašanja?</a:t>
            </a:r>
            <a:br>
              <a:rPr lang="en-GB" sz="4400" dirty="0"/>
            </a:b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4BB73F9-B31C-41D4-AB92-06402637B5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4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0C978C-D23D-4D41-B641-12F17AE69A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3429000"/>
            <a:ext cx="10515600" cy="1171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400" dirty="0">
                <a:solidFill>
                  <a:schemeClr val="accent6">
                    <a:lumMod val="75000"/>
                  </a:schemeClr>
                </a:solidFill>
              </a:rPr>
              <a:t>Hvala za pozornost!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4B2ABCD-33A8-4353-B324-AFF56240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6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Poslovanje IJS (2011-2020) – 58 podjetij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2DB33CF-EDEF-49CA-B9C6-41F9B9363F72}"/>
              </a:ext>
            </a:extLst>
          </p:cNvPr>
          <p:cNvGraphicFramePr>
            <a:graphicFrameLocks noGrp="1"/>
          </p:cNvGraphicFramePr>
          <p:nvPr/>
        </p:nvGraphicFramePr>
        <p:xfrm>
          <a:off x="1901534" y="1556792"/>
          <a:ext cx="8388933" cy="470365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38893">
                  <a:extLst>
                    <a:ext uri="{9D8B030D-6E8A-4147-A177-3AD203B41FA5}">
                      <a16:colId xmlns:a16="http://schemas.microsoft.com/office/drawing/2014/main" val="4292371952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223903279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2309297373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2986243006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2764541887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3337760150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1110238322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3455437507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3224922688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1862325489"/>
                    </a:ext>
                  </a:extLst>
                </a:gridCol>
                <a:gridCol w="755004">
                  <a:extLst>
                    <a:ext uri="{9D8B030D-6E8A-4147-A177-3AD203B41FA5}">
                      <a16:colId xmlns:a16="http://schemas.microsoft.com/office/drawing/2014/main" val="195721782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2011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2012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2013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2014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2015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2016</a:t>
                      </a:r>
                      <a:endParaRPr lang="sl-SI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2017</a:t>
                      </a:r>
                      <a:endParaRPr lang="sl-SI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2018</a:t>
                      </a:r>
                      <a:endParaRPr lang="sl-SI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2019</a:t>
                      </a:r>
                      <a:endParaRPr lang="sl-SI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u="none" strike="noStrike" dirty="0">
                          <a:effectLst/>
                        </a:rPr>
                        <a:t>2020</a:t>
                      </a:r>
                      <a:endParaRPr lang="sl-SI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74203135"/>
                  </a:ext>
                </a:extLst>
              </a:tr>
              <a:tr h="593253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1" u="none" strike="noStrike" dirty="0">
                          <a:effectLst/>
                        </a:rPr>
                        <a:t>Poslovni prihodki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388.109.399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403.283.269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431.509.887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468.268.263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483.696.036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469.179.570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508.917.301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539.378.900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588.082.270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628.301.857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18785128"/>
                  </a:ext>
                </a:extLst>
              </a:tr>
              <a:tr h="593253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1" u="none" strike="noStrike" dirty="0">
                          <a:effectLst/>
                        </a:rPr>
                        <a:t>Poslovni odhodki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388.451.178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406.649.921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425.495.740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456.175.786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473.034.715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462.888.253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500.116.027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531.304.104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576.636.435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619.106.778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70971690"/>
                  </a:ext>
                </a:extLst>
              </a:tr>
              <a:tr h="593253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1" u="none" strike="noStrike" dirty="0">
                          <a:effectLst/>
                        </a:rPr>
                        <a:t>EBITDA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21.316.438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19.490.740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30.903.836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35.550.395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33.326.655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29.836.754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32.724.492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37.237.243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47.214.654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46.422.456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36941402"/>
                  </a:ext>
                </a:extLst>
              </a:tr>
              <a:tr h="593253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1" u="none" strike="noStrike" dirty="0">
                          <a:effectLst/>
                        </a:rPr>
                        <a:t>EBIT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-578.240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-3.288.395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6.028.854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12.225.330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9.501.624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7.716.561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8.326.948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 dirty="0">
                          <a:effectLst/>
                        </a:rPr>
                        <a:t>8.518.066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10.234.184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000" u="none" strike="noStrike">
                          <a:effectLst/>
                        </a:rPr>
                        <a:t>10.863.366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4314050"/>
                  </a:ext>
                </a:extLst>
              </a:tr>
              <a:tr h="593253">
                <a:tc>
                  <a:txBody>
                    <a:bodyPr/>
                    <a:lstStyle/>
                    <a:p>
                      <a:pPr algn="ctr" fontAlgn="t"/>
                      <a:r>
                        <a:rPr lang="sl-SI" sz="1050" b="1" u="none" strike="noStrike" dirty="0">
                          <a:effectLst/>
                        </a:rPr>
                        <a:t>Celotni poslovni izid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2.385.400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19.227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8.751.969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14.233.004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15.193.293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8.655.719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9.270.706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8.185.498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10.267.716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14.030.822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79519993"/>
                  </a:ext>
                </a:extLst>
              </a:tr>
              <a:tr h="59325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50" b="1" u="none" strike="noStrike" dirty="0">
                          <a:effectLst/>
                        </a:rPr>
                        <a:t>Povprečno št. zaposlenih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4.867,05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4.958,01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4.989,00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5.102,49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5.171,68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5.197,73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5.207,56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5.351,28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5.856,14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6.046,37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6558628"/>
                  </a:ext>
                </a:extLst>
              </a:tr>
              <a:tr h="63749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50" b="1" u="none" strike="noStrike" dirty="0">
                          <a:effectLst/>
                        </a:rPr>
                        <a:t>Povprečno št. zaposlenih vključno z občinami</a:t>
                      </a:r>
                      <a:endParaRPr lang="sl-SI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4.945,00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5.036,01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5.068,00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5.181,49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effectLst/>
                        </a:rPr>
                        <a:t>5.251,68</a:t>
                      </a:r>
                      <a:endParaRPr lang="sl-SI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5.278,73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5.289,56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5.385,28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5.893,14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effectLst/>
                        </a:rPr>
                        <a:t>6.135,37</a:t>
                      </a:r>
                      <a:endParaRPr lang="sl-SI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75472073"/>
                  </a:ext>
                </a:extLst>
              </a:tr>
            </a:tbl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916BF14B-5B1F-4A7D-B374-C52A452C1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Obeti 2021/2022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985421" y="1515583"/>
            <a:ext cx="10276137" cy="5062770"/>
          </a:xfrm>
        </p:spPr>
        <p:txBody>
          <a:bodyPr>
            <a:normAutofit fontScale="77500" lnSpcReduction="20000"/>
          </a:bodyPr>
          <a:lstStyle/>
          <a:p>
            <a:r>
              <a:rPr lang="sl-SI" sz="2400" dirty="0">
                <a:latin typeface="+mj-lt"/>
              </a:rPr>
              <a:t>Gospodarska rast v Sloveniji - </a:t>
            </a:r>
            <a:r>
              <a:rPr lang="sl-SI" sz="1500" dirty="0" err="1">
                <a:latin typeface="+mj-lt"/>
              </a:rPr>
              <a:t>Umar</a:t>
            </a:r>
            <a:r>
              <a:rPr lang="sl-SI" sz="1500" dirty="0">
                <a:latin typeface="+mj-lt"/>
              </a:rPr>
              <a:t> n</a:t>
            </a:r>
            <a:r>
              <a:rPr lang="it-IT" sz="1500" dirty="0" err="1">
                <a:latin typeface="+mj-lt"/>
              </a:rPr>
              <a:t>apoved</a:t>
            </a:r>
            <a:r>
              <a:rPr lang="it-IT" sz="1500" dirty="0">
                <a:latin typeface="+mj-lt"/>
              </a:rPr>
              <a:t> </a:t>
            </a:r>
            <a:r>
              <a:rPr lang="it-IT" sz="1500" dirty="0" err="1">
                <a:latin typeface="+mj-lt"/>
              </a:rPr>
              <a:t>rasti</a:t>
            </a:r>
            <a:r>
              <a:rPr lang="it-IT" sz="1500" dirty="0">
                <a:latin typeface="+mj-lt"/>
              </a:rPr>
              <a:t> BD</a:t>
            </a:r>
            <a:r>
              <a:rPr lang="sl-SI" sz="1500" dirty="0">
                <a:latin typeface="+mj-lt"/>
              </a:rPr>
              <a:t>P </a:t>
            </a:r>
            <a:r>
              <a:rPr lang="sl-SI" sz="900" dirty="0">
                <a:solidFill>
                  <a:schemeClr val="accent1"/>
                </a:solidFill>
              </a:rPr>
              <a:t>https://www.umar.gov.si/fileadmin/user_upload/napovedi/jesen/2021/JNGG_2021_splet.pdf</a:t>
            </a:r>
            <a:endParaRPr lang="sl-SI" sz="900" dirty="0">
              <a:latin typeface="+mj-lt"/>
            </a:endParaRPr>
          </a:p>
          <a:p>
            <a:pPr lvl="2"/>
            <a:r>
              <a:rPr lang="it-IT" dirty="0">
                <a:latin typeface="+mj-lt"/>
              </a:rPr>
              <a:t>201</a:t>
            </a:r>
            <a:r>
              <a:rPr lang="sl-SI" dirty="0">
                <a:latin typeface="+mj-lt"/>
              </a:rPr>
              <a:t>7</a:t>
            </a:r>
            <a:r>
              <a:rPr lang="it-IT" dirty="0">
                <a:latin typeface="+mj-lt"/>
              </a:rPr>
              <a:t> </a:t>
            </a:r>
            <a:r>
              <a:rPr lang="sl-SI" dirty="0">
                <a:latin typeface="+mj-lt"/>
              </a:rPr>
              <a:t>		4,9</a:t>
            </a:r>
            <a:r>
              <a:rPr lang="it-IT" dirty="0">
                <a:latin typeface="+mj-lt"/>
              </a:rPr>
              <a:t> %</a:t>
            </a:r>
            <a:endParaRPr lang="sl-SI" dirty="0">
              <a:latin typeface="+mj-lt"/>
            </a:endParaRPr>
          </a:p>
          <a:p>
            <a:pPr lvl="2"/>
            <a:r>
              <a:rPr lang="it-IT" dirty="0">
                <a:latin typeface="+mj-lt"/>
              </a:rPr>
              <a:t>201</a:t>
            </a:r>
            <a:r>
              <a:rPr lang="sl-SI" dirty="0">
                <a:latin typeface="+mj-lt"/>
              </a:rPr>
              <a:t>8 		4,1</a:t>
            </a:r>
            <a:r>
              <a:rPr lang="it-IT" dirty="0">
                <a:latin typeface="+mj-lt"/>
              </a:rPr>
              <a:t> % </a:t>
            </a:r>
            <a:endParaRPr lang="sl-SI" dirty="0">
              <a:latin typeface="+mj-lt"/>
            </a:endParaRPr>
          </a:p>
          <a:p>
            <a:pPr lvl="2"/>
            <a:r>
              <a:rPr lang="it-IT" dirty="0">
                <a:latin typeface="+mj-lt"/>
              </a:rPr>
              <a:t>201</a:t>
            </a:r>
            <a:r>
              <a:rPr lang="sl-SI" dirty="0">
                <a:latin typeface="+mj-lt"/>
              </a:rPr>
              <a:t>9</a:t>
            </a:r>
            <a:r>
              <a:rPr lang="it-IT" dirty="0">
                <a:latin typeface="+mj-lt"/>
              </a:rPr>
              <a:t> </a:t>
            </a:r>
            <a:r>
              <a:rPr lang="sl-SI" dirty="0">
                <a:latin typeface="+mj-lt"/>
              </a:rPr>
              <a:t>		2,4</a:t>
            </a:r>
            <a:r>
              <a:rPr lang="it-IT" dirty="0">
                <a:latin typeface="+mj-lt"/>
              </a:rPr>
              <a:t> %</a:t>
            </a:r>
            <a:endParaRPr lang="sl-SI" dirty="0">
              <a:latin typeface="+mj-lt"/>
            </a:endParaRPr>
          </a:p>
          <a:p>
            <a:pPr lvl="2"/>
            <a:r>
              <a:rPr lang="sl-SI" dirty="0">
                <a:latin typeface="+mj-lt"/>
              </a:rPr>
              <a:t>2020</a:t>
            </a:r>
            <a:r>
              <a:rPr lang="sl-SI" b="1" dirty="0">
                <a:latin typeface="+mj-lt"/>
              </a:rPr>
              <a:t> 		</a:t>
            </a:r>
            <a:r>
              <a:rPr lang="sl-SI" b="1" dirty="0">
                <a:solidFill>
                  <a:srgbClr val="FF0000"/>
                </a:solidFill>
                <a:latin typeface="+mj-lt"/>
              </a:rPr>
              <a:t>- </a:t>
            </a:r>
            <a:r>
              <a:rPr lang="sl-SI" dirty="0">
                <a:solidFill>
                  <a:srgbClr val="FF0000"/>
                </a:solidFill>
                <a:latin typeface="+mj-lt"/>
              </a:rPr>
              <a:t>4,2 %</a:t>
            </a:r>
          </a:p>
          <a:p>
            <a:pPr lvl="2"/>
            <a:r>
              <a:rPr lang="sl-SI" b="1" dirty="0">
                <a:latin typeface="+mj-lt"/>
              </a:rPr>
              <a:t>2021 		6,1 %</a:t>
            </a:r>
          </a:p>
          <a:p>
            <a:pPr lvl="2"/>
            <a:r>
              <a:rPr lang="sl-SI" dirty="0">
                <a:latin typeface="+mj-lt"/>
              </a:rPr>
              <a:t>2022		4,7 %</a:t>
            </a:r>
          </a:p>
          <a:p>
            <a:pPr lvl="2"/>
            <a:r>
              <a:rPr lang="sl-SI" dirty="0">
                <a:latin typeface="+mj-lt"/>
              </a:rPr>
              <a:t>2023		3,3%</a:t>
            </a:r>
          </a:p>
          <a:p>
            <a:r>
              <a:rPr lang="sl-SI" sz="2400" dirty="0">
                <a:latin typeface="+mj-lt"/>
              </a:rPr>
              <a:t>Gospodarska rast v EU?</a:t>
            </a:r>
          </a:p>
          <a:p>
            <a:pPr marL="1163638" lvl="1" indent="-266700"/>
            <a:r>
              <a:rPr lang="sl-SI" sz="2100" dirty="0">
                <a:latin typeface="+mj-lt"/>
              </a:rPr>
              <a:t>2020 (Euro cona: -6,3%, EU28: -5,9%)</a:t>
            </a:r>
          </a:p>
          <a:p>
            <a:pPr lvl="2"/>
            <a:r>
              <a:rPr lang="sl-SI" sz="2100" dirty="0">
                <a:latin typeface="+mj-lt"/>
              </a:rPr>
              <a:t>2021 (Euro cona: 5,1%, EU28: 5,0%)</a:t>
            </a:r>
          </a:p>
          <a:p>
            <a:pPr lvl="2"/>
            <a:r>
              <a:rPr lang="sl-SI" sz="2100" dirty="0">
                <a:latin typeface="+mj-lt"/>
              </a:rPr>
              <a:t>2022 (Euro cona: 4,4%, EU28: 4,4%)</a:t>
            </a:r>
          </a:p>
          <a:p>
            <a:pPr lvl="2"/>
            <a:r>
              <a:rPr lang="sl-SI" sz="2100" dirty="0">
                <a:latin typeface="+mj-lt"/>
              </a:rPr>
              <a:t>2023: (Euro cona: 2,1%, EU28: 2,4%)</a:t>
            </a:r>
          </a:p>
          <a:p>
            <a:pPr lvl="2"/>
            <a:endParaRPr lang="sl-SI" sz="2100" dirty="0">
              <a:latin typeface="+mj-lt"/>
            </a:endParaRPr>
          </a:p>
          <a:p>
            <a:r>
              <a:rPr lang="sl-SI" sz="2400" dirty="0">
                <a:latin typeface="+mj-lt"/>
              </a:rPr>
              <a:t>Kontinuirana nepredvidljivost v mednarodnem in domačem okolju –zaradi Covid-19, rast cen praktično vseh surovin in energije; problemi v globalnih oskrbnih verigah ostajajo, problemi v globalni avtomobilski industriji (težave z izdobavo), turizmu, paketi ukrepov za pomoč gospodarstvu in prebivalstvu še ostajajo,…</a:t>
            </a:r>
          </a:p>
          <a:p>
            <a:r>
              <a:rPr lang="sl-SI" sz="2400" dirty="0">
                <a:latin typeface="+mj-lt"/>
              </a:rPr>
              <a:t>Inflacijska pričakovanja??</a:t>
            </a:r>
          </a:p>
          <a:p>
            <a:r>
              <a:rPr lang="sl-SI" sz="2400" dirty="0">
                <a:latin typeface="+mj-lt"/>
              </a:rPr>
              <a:t>Cene strateških surovin in energije (ocena </a:t>
            </a:r>
            <a:r>
              <a:rPr lang="sl-SI" sz="2400" dirty="0" err="1">
                <a:latin typeface="+mj-lt"/>
              </a:rPr>
              <a:t>World</a:t>
            </a:r>
            <a:r>
              <a:rPr lang="sl-SI" sz="2400" dirty="0">
                <a:latin typeface="+mj-lt"/>
              </a:rPr>
              <a:t> bank)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65C09C-DB30-460B-AE23-0C0263A75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Nepredvidljivosti v mednarodnem okolju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A2DB9CF-A720-4411-A51C-92E95C560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825625"/>
            <a:ext cx="10515600" cy="4559133"/>
          </a:xfrm>
        </p:spPr>
        <p:txBody>
          <a:bodyPr/>
          <a:lstStyle/>
          <a:p>
            <a:r>
              <a:rPr lang="sl-SI" dirty="0">
                <a:latin typeface="+mj-lt"/>
              </a:rPr>
              <a:t>Covid-19  &amp; post-Covid-19: pandemija še traja, povečevanje gospodarske aktivnosti v EU in svetu</a:t>
            </a:r>
          </a:p>
          <a:p>
            <a:r>
              <a:rPr lang="sl-SI" dirty="0">
                <a:latin typeface="+mj-lt"/>
              </a:rPr>
              <a:t>Nestabilnost dobav v dobavnih verigah (čipi, </a:t>
            </a:r>
            <a:r>
              <a:rPr lang="sl-SI" dirty="0" err="1">
                <a:latin typeface="+mj-lt"/>
              </a:rPr>
              <a:t>avtoindustrija</a:t>
            </a:r>
            <a:r>
              <a:rPr lang="sl-SI" dirty="0">
                <a:latin typeface="+mj-lt"/>
              </a:rPr>
              <a:t>, prevozi Kitajska,…)</a:t>
            </a:r>
          </a:p>
          <a:p>
            <a:r>
              <a:rPr lang="sl-SI" dirty="0">
                <a:latin typeface="+mj-lt"/>
              </a:rPr>
              <a:t>Rast cen surovin (kovine, barvne kovine, papir, plastika, …) </a:t>
            </a:r>
          </a:p>
          <a:p>
            <a:r>
              <a:rPr lang="sl-SI" dirty="0">
                <a:latin typeface="+mj-lt"/>
              </a:rPr>
              <a:t>Rast cen energije (C0</a:t>
            </a:r>
            <a:r>
              <a:rPr lang="sl-SI" sz="1400" dirty="0">
                <a:latin typeface="+mj-lt"/>
              </a:rPr>
              <a:t>2</a:t>
            </a:r>
            <a:r>
              <a:rPr lang="sl-SI" dirty="0">
                <a:latin typeface="+mj-lt"/>
              </a:rPr>
              <a:t> kuponi, nafta, premog, plin…)</a:t>
            </a:r>
          </a:p>
          <a:p>
            <a:r>
              <a:rPr lang="sl-SI" dirty="0">
                <a:latin typeface="+mj-lt"/>
              </a:rPr>
              <a:t>Klimatske spremembe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86606A7-3368-4D7A-98FD-0C1B89D94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err="1"/>
              <a:t>Avtoindustrija</a:t>
            </a:r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FA320DF-ECF6-4624-83B5-338C476B2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" t="36000" r="38187" b="8000"/>
          <a:stretch/>
        </p:blipFill>
        <p:spPr>
          <a:xfrm>
            <a:off x="838200" y="1452701"/>
            <a:ext cx="4553242" cy="23653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90698DF-E63D-4D8C-8B97-3502FD8D1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29000" r="34250" b="8000"/>
          <a:stretch/>
        </p:blipFill>
        <p:spPr>
          <a:xfrm>
            <a:off x="1694971" y="3946336"/>
            <a:ext cx="3696471" cy="268292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5BCA1FB-4EE8-4A21-A08D-61B05172CA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1" t="19906" r="39763" b="10801"/>
          <a:stretch/>
        </p:blipFill>
        <p:spPr>
          <a:xfrm>
            <a:off x="6384032" y="1900913"/>
            <a:ext cx="4553242" cy="42522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40960DE-CDFB-43DC-B8E7-71A48F3CBC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Nepredvidljivosti v domačem okolju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32FA65FB-945D-41D0-86AB-B141C10D06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0546" y="1628774"/>
            <a:ext cx="10443412" cy="4707858"/>
          </a:xfrm>
        </p:spPr>
        <p:txBody>
          <a:bodyPr>
            <a:normAutofit fontScale="85000" lnSpcReduction="20000"/>
          </a:bodyPr>
          <a:lstStyle/>
          <a:p>
            <a:r>
              <a:rPr lang="sl-SI" dirty="0">
                <a:latin typeface="+mj-lt"/>
              </a:rPr>
              <a:t>Rast cen večine kovinskih materialov v zadnjem letu;</a:t>
            </a:r>
          </a:p>
          <a:p>
            <a:r>
              <a:rPr lang="sl-SI" dirty="0">
                <a:latin typeface="+mj-lt"/>
              </a:rPr>
              <a:t>Dražji energenti;</a:t>
            </a:r>
          </a:p>
          <a:p>
            <a:r>
              <a:rPr lang="sl-SI" dirty="0">
                <a:latin typeface="+mj-lt"/>
              </a:rPr>
              <a:t>Podaljševanje pandemije Covid-19: </a:t>
            </a:r>
            <a:r>
              <a:rPr lang="sl-SI" dirty="0" err="1">
                <a:latin typeface="+mj-lt"/>
              </a:rPr>
              <a:t>neprecepljenost</a:t>
            </a:r>
            <a:r>
              <a:rPr lang="sl-SI" dirty="0">
                <a:latin typeface="+mj-lt"/>
              </a:rPr>
              <a:t> prebivalstva na plečih industrije!?;</a:t>
            </a:r>
          </a:p>
          <a:p>
            <a:r>
              <a:rPr lang="sl-SI" dirty="0">
                <a:latin typeface="+mj-lt"/>
              </a:rPr>
              <a:t>Zakon o minimalni plači – nadaljnje povišanje minimalnih plač v 2022?</a:t>
            </a:r>
          </a:p>
          <a:p>
            <a:r>
              <a:rPr lang="sl-SI" dirty="0">
                <a:latin typeface="+mj-lt"/>
              </a:rPr>
              <a:t>Ponovno interventno reševanje komunalne embalaže na plečih države – odgovorni ne želijo rešiti problema;</a:t>
            </a:r>
          </a:p>
          <a:p>
            <a:r>
              <a:rPr lang="sl-SI" dirty="0">
                <a:latin typeface="+mj-lt"/>
              </a:rPr>
              <a:t>Direktiva SUP;</a:t>
            </a:r>
          </a:p>
          <a:p>
            <a:r>
              <a:rPr lang="sl-SI" dirty="0">
                <a:latin typeface="+mj-lt"/>
              </a:rPr>
              <a:t>Direktiva o </a:t>
            </a:r>
            <a:r>
              <a:rPr lang="sl-SI" dirty="0" err="1">
                <a:latin typeface="+mj-lt"/>
              </a:rPr>
              <a:t>okoljski</a:t>
            </a:r>
            <a:r>
              <a:rPr lang="sl-SI" dirty="0">
                <a:latin typeface="+mj-lt"/>
              </a:rPr>
              <a:t> dajatvi za nepredelano plastiko (2021 in 2022 plača država, nato podjetja)</a:t>
            </a:r>
          </a:p>
          <a:p>
            <a:r>
              <a:rPr lang="sl-SI" dirty="0">
                <a:latin typeface="+mj-lt"/>
              </a:rPr>
              <a:t>Zakon o varovanju okolja (ROP) – v veljavi od 1.1.2021; Uredba o embalaži (1x na 1,8x!!) – v veljavi od maja 2021, Uredba o skladiščenju gorljivih odpadkov na prostem – od 14.9.2021 v popolni veljavi: </a:t>
            </a:r>
            <a:r>
              <a:rPr lang="sl-SI" dirty="0">
                <a:solidFill>
                  <a:srgbClr val="FF0000"/>
                </a:solidFill>
                <a:latin typeface="+mj-lt"/>
              </a:rPr>
              <a:t>ravnanje z odpadki bo dražje!!</a:t>
            </a:r>
            <a:r>
              <a:rPr lang="sl-SI" dirty="0">
                <a:latin typeface="+mj-lt"/>
              </a:rPr>
              <a:t>!!</a:t>
            </a:r>
          </a:p>
          <a:p>
            <a:r>
              <a:rPr lang="sl-SI" dirty="0" err="1">
                <a:latin typeface="+mj-lt"/>
              </a:rPr>
              <a:t>Okoljski</a:t>
            </a:r>
            <a:r>
              <a:rPr lang="sl-SI" dirty="0">
                <a:latin typeface="+mj-lt"/>
              </a:rPr>
              <a:t> kriminal,…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3F94DAE-6C17-4902-9FA1-1B8E2DEFC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Trenutno v branži reciklaže surovin polno izzivov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838199" y="1836654"/>
            <a:ext cx="10399295" cy="4716546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latin typeface="+mj-lt"/>
              </a:rPr>
              <a:t>Povečanje obsega poslovanja fizično (cca 20%) in vrednostno (cca 100% in več) v branži zbiralcev in predelovalcev kovinskih in nekovinskih odpadkov</a:t>
            </a:r>
          </a:p>
          <a:p>
            <a:r>
              <a:rPr lang="sl-SI" dirty="0">
                <a:latin typeface="+mj-lt"/>
              </a:rPr>
              <a:t>Višanje cen kovin in barvnih kovin</a:t>
            </a:r>
          </a:p>
          <a:p>
            <a:r>
              <a:rPr lang="sl-SI" dirty="0">
                <a:latin typeface="+mj-lt"/>
              </a:rPr>
              <a:t>Povečanje naročil v železarnah, povečanje povpraševanje iz Turčije v prvi polovici leta;</a:t>
            </a:r>
          </a:p>
          <a:p>
            <a:r>
              <a:rPr lang="sl-SI" dirty="0">
                <a:latin typeface="+mj-lt"/>
              </a:rPr>
              <a:t>Visoke cene starega papirja;</a:t>
            </a:r>
          </a:p>
          <a:p>
            <a:r>
              <a:rPr lang="sl-SI" dirty="0">
                <a:latin typeface="+mj-lt"/>
              </a:rPr>
              <a:t>ROP (2021&amp;2022): embalaža – interventna uredba izboljšuje prevzem KOE, zviševanje stroškov embalažnih družb; čakamo nove OVD za družbe za ravnanje z embalažo;</a:t>
            </a:r>
          </a:p>
          <a:p>
            <a:r>
              <a:rPr lang="sl-SI" dirty="0">
                <a:latin typeface="+mj-lt"/>
              </a:rPr>
              <a:t>V pričakovanju novega ZVO 2: uvajanje dvojnega monopola pri vseh tokovih ROP (pri shemah in zbiranju) – na plečih gospodarstva, zato odločen boj proti temu!</a:t>
            </a: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CFBC250-1D3A-46E2-A9F6-8FE4F67E4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4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4347" y="104582"/>
            <a:ext cx="10515600" cy="1325563"/>
          </a:xfrm>
        </p:spPr>
        <p:txBody>
          <a:bodyPr/>
          <a:lstStyle/>
          <a:p>
            <a:r>
              <a:rPr lang="sl-SI" dirty="0"/>
              <a:t>INDEKS BDSV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5D83760-FE6B-451F-86DD-09B2D92FEEB8}"/>
              </a:ext>
            </a:extLst>
          </p:cNvPr>
          <p:cNvSpPr txBox="1"/>
          <p:nvPr/>
        </p:nvSpPr>
        <p:spPr>
          <a:xfrm>
            <a:off x="1669206" y="6453336"/>
            <a:ext cx="19343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350" dirty="0"/>
              <a:t>Vir: </a:t>
            </a:r>
            <a:r>
              <a:rPr lang="sl-SI" sz="1350" u="sng" dirty="0"/>
              <a:t>http://www.bdsv.org</a:t>
            </a:r>
            <a:endParaRPr lang="sl-SI" sz="1350" dirty="0"/>
          </a:p>
        </p:txBody>
      </p:sp>
      <p:pic>
        <p:nvPicPr>
          <p:cNvPr id="1026" name="Grafik 8">
            <a:extLst>
              <a:ext uri="{FF2B5EF4-FFF2-40B4-BE49-F238E27FC236}">
                <a16:creationId xmlns:a16="http://schemas.microsoft.com/office/drawing/2014/main" id="{EB75BD95-5A92-4A6B-BC83-78817A9F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7" y="1124223"/>
            <a:ext cx="9294341" cy="546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B3DA8D1-4BC6-4C7C-929A-A7889625A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2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F705ECAD279743A6A8DCA9A13B02D5" ma:contentTypeVersion="11" ma:contentTypeDescription="Ustvari nov dokument." ma:contentTypeScope="" ma:versionID="7a80c591354e36977b118045760f3a1d">
  <xsd:schema xmlns:xsd="http://www.w3.org/2001/XMLSchema" xmlns:xs="http://www.w3.org/2001/XMLSchema" xmlns:p="http://schemas.microsoft.com/office/2006/metadata/properties" xmlns:ns3="c1e98dc0-6ddb-40b5-b64e-97f982da18cb" xmlns:ns4="1c71a65a-88a6-440f-a540-077954fc1b62" targetNamespace="http://schemas.microsoft.com/office/2006/metadata/properties" ma:root="true" ma:fieldsID="02b1b093aa987d2c2d041a283c0fca5c" ns3:_="" ns4:_="">
    <xsd:import namespace="c1e98dc0-6ddb-40b5-b64e-97f982da18cb"/>
    <xsd:import namespace="1c71a65a-88a6-440f-a540-077954fc1b6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98dc0-6ddb-40b5-b64e-97f982da18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1a65a-88a6-440f-a540-077954fc1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24A5CA-349E-4137-AA86-96D79ED6E8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DCF207-7E12-4F34-B05B-79F8E8F80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e98dc0-6ddb-40b5-b64e-97f982da18cb"/>
    <ds:schemaRef ds:uri="1c71a65a-88a6-440f-a540-077954fc1b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E9881D-D15C-4072-9136-BC6C703F27A0}">
  <ds:schemaRefs>
    <ds:schemaRef ds:uri="http://purl.org/dc/dcmitype/"/>
    <ds:schemaRef ds:uri="c1e98dc0-6ddb-40b5-b64e-97f982da18cb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1c71a65a-88a6-440f-a540-077954fc1b6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1523</Words>
  <Application>Microsoft Office PowerPoint</Application>
  <PresentationFormat>Širokozaslonsko</PresentationFormat>
  <Paragraphs>521</Paragraphs>
  <Slides>25</Slides>
  <Notes>2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Estrangelo Edessa</vt:lpstr>
      <vt:lpstr>freight-book</vt:lpstr>
      <vt:lpstr>Officeova tema</vt:lpstr>
      <vt:lpstr>Worksheet</vt:lpstr>
      <vt:lpstr>PowerPointova predstavitev</vt:lpstr>
      <vt:lpstr>Poslovanje članov Sekcije zbiralcev in predelovalcev odpadkov  (2010-2020)</vt:lpstr>
      <vt:lpstr>Poslovanje IJS (2011-2020) – 58 podjetij </vt:lpstr>
      <vt:lpstr>Obeti 2021/2022</vt:lpstr>
      <vt:lpstr>Nepredvidljivosti v mednarodnem okolju</vt:lpstr>
      <vt:lpstr>Avtoindustrija</vt:lpstr>
      <vt:lpstr>Nepredvidljivosti v domačem okolju</vt:lpstr>
      <vt:lpstr>Trenutno v branži reciklaže surovin polno izzivov</vt:lpstr>
      <vt:lpstr>INDEKS BDSV</vt:lpstr>
      <vt:lpstr>INDEKS BDSV</vt:lpstr>
      <vt:lpstr>INDEKS BDSV</vt:lpstr>
      <vt:lpstr>EUWID – cene starega papirja</vt:lpstr>
      <vt:lpstr>EUWID – cene starega papirja</vt:lpstr>
      <vt:lpstr>World Bank – napoved cen surovin </vt:lpstr>
      <vt:lpstr>World Bank – cenovni indikatorji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Obeti?</vt:lpstr>
      <vt:lpstr>Vprašanja? </vt:lpstr>
      <vt:lpstr>PowerPointova predstavitev</vt:lpstr>
    </vt:vector>
  </TitlesOfParts>
  <Company>Gorenje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Fišer Jure</dc:creator>
  <cp:lastModifiedBy>Fišer Jure</cp:lastModifiedBy>
  <cp:revision>71</cp:revision>
  <dcterms:created xsi:type="dcterms:W3CDTF">2014-09-19T22:59:17Z</dcterms:created>
  <dcterms:modified xsi:type="dcterms:W3CDTF">2021-10-15T09:57:26Z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0x01010013F705ECAD279743A6A8DCA9A13B02D5</vt:lpwstr>
  </property>
</Properties>
</file>