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61" r:id="rId4"/>
    <p:sldId id="262" r:id="rId5"/>
    <p:sldId id="263" r:id="rId6"/>
    <p:sldId id="265" r:id="rId7"/>
    <p:sldId id="266" r:id="rId8"/>
    <p:sldId id="267" r:id="rId9"/>
    <p:sldId id="268" r:id="rId10"/>
    <p:sldId id="269" r:id="rId11"/>
    <p:sldId id="270" r:id="rId12"/>
    <p:sldId id="271" r:id="rId13"/>
    <p:sldId id="272" r:id="rId14"/>
    <p:sldId id="273" r:id="rId15"/>
    <p:sldId id="274" r:id="rId16"/>
    <p:sldId id="275" r:id="rId17"/>
    <p:sldId id="277" r:id="rId18"/>
    <p:sldId id="276"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2" r:id="rId32"/>
    <p:sldId id="293" r:id="rId33"/>
    <p:sldId id="294" r:id="rId34"/>
  </p:sldIdLst>
  <p:sldSz cx="9144000" cy="6858000" type="screen4x3"/>
  <p:notesSz cx="6808788" cy="9940925"/>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9C"/>
    <a:srgbClr val="0095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630" autoAdjust="0"/>
  </p:normalViewPr>
  <p:slideViewPr>
    <p:cSldViewPr>
      <p:cViewPr varScale="1">
        <p:scale>
          <a:sx n="73" d="100"/>
          <a:sy n="73" d="100"/>
        </p:scale>
        <p:origin x="267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6EF26DC0-2221-4DC8-909E-B6EE6B5B5957}" type="datetimeFigureOut">
              <a:rPr lang="sl-SI" smtClean="0"/>
              <a:t>20. 10. 2021</a:t>
            </a:fld>
            <a:endParaRPr lang="sl-SI"/>
          </a:p>
        </p:txBody>
      </p:sp>
      <p:sp>
        <p:nvSpPr>
          <p:cNvPr id="4" name="Označba mesta stranske slike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B9A649FA-1302-4500-B030-B5DEB8321D63}" type="slidenum">
              <a:rPr lang="sl-SI" smtClean="0"/>
              <a:t>‹#›</a:t>
            </a:fld>
            <a:endParaRPr lang="sl-SI"/>
          </a:p>
        </p:txBody>
      </p:sp>
    </p:spTree>
    <p:extLst>
      <p:ext uri="{BB962C8B-B14F-4D97-AF65-F5344CB8AC3E}">
        <p14:creationId xmlns:p14="http://schemas.microsoft.com/office/powerpoint/2010/main" val="6568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1</a:t>
            </a:fld>
            <a:endParaRPr lang="sl-SI"/>
          </a:p>
        </p:txBody>
      </p:sp>
    </p:spTree>
    <p:extLst>
      <p:ext uri="{BB962C8B-B14F-4D97-AF65-F5344CB8AC3E}">
        <p14:creationId xmlns:p14="http://schemas.microsoft.com/office/powerpoint/2010/main" val="3100035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10</a:t>
            </a:fld>
            <a:endParaRPr lang="sl-SI"/>
          </a:p>
        </p:txBody>
      </p:sp>
    </p:spTree>
    <p:extLst>
      <p:ext uri="{BB962C8B-B14F-4D97-AF65-F5344CB8AC3E}">
        <p14:creationId xmlns:p14="http://schemas.microsoft.com/office/powerpoint/2010/main" val="1066679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11</a:t>
            </a:fld>
            <a:endParaRPr lang="sl-SI"/>
          </a:p>
        </p:txBody>
      </p:sp>
    </p:spTree>
    <p:extLst>
      <p:ext uri="{BB962C8B-B14F-4D97-AF65-F5344CB8AC3E}">
        <p14:creationId xmlns:p14="http://schemas.microsoft.com/office/powerpoint/2010/main" val="3504760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fontAlgn="base"/>
            <a:r>
              <a:rPr lang="sl-SI" sz="1000" dirty="0">
                <a:solidFill>
                  <a:schemeClr val="tx1">
                    <a:lumMod val="65000"/>
                    <a:lumOff val="35000"/>
                  </a:schemeClr>
                </a:solidFill>
              </a:rPr>
              <a:t>7.16.	Priprava odpadkov za ponovno uporabo so postopki predelave odpadkov, v katerih se proizvodi ali sestavni deli proizvodov, ki so postali odpadki, s 	preverjanjem, čiščenjem ali popravilom pripravijo za ponovno uporabo brez kakršne koli druge predhodne dodelave. </a:t>
            </a:r>
          </a:p>
          <a:p>
            <a:pPr fontAlgn="base"/>
            <a:r>
              <a:rPr lang="sl-SI" sz="1000" dirty="0">
                <a:solidFill>
                  <a:schemeClr val="tx1">
                    <a:lumMod val="65000"/>
                    <a:lumOff val="35000"/>
                  </a:schemeClr>
                </a:solidFill>
              </a:rPr>
              <a:t>7.17.	Predelava odpadkov je postopek, katerega glavni rezultat je, da se odpadki koristno uporabijo v okviru dejavnosti posamezne osebe ali v gospodarstvu kot celoti, tako da nadomestijo druge materiale, ki bi se sicer uporabili za izpolnitev določene funkcije, ali tako da so odpadki pripravljeni za izpolnitev te določene funkcije.  </a:t>
            </a:r>
          </a:p>
          <a:p>
            <a:pPr fontAlgn="base"/>
            <a:r>
              <a:rPr lang="sl-SI" sz="1000" dirty="0">
                <a:solidFill>
                  <a:schemeClr val="tx1">
                    <a:lumMod val="65000"/>
                    <a:lumOff val="35000"/>
                  </a:schemeClr>
                </a:solidFill>
              </a:rPr>
              <a:t>7.18.	Snovna predelava odpadkov je postopek predelave odpadkov, razen energetske predelave odpadkov in postopkov predelave odpadkov v materiale, ki se bodo uporabili kot gorivo ali druga sredstva za pridobivanje energije. </a:t>
            </a:r>
            <a:r>
              <a:rPr lang="sl-SI" sz="1000" b="1" dirty="0">
                <a:solidFill>
                  <a:schemeClr val="tx1">
                    <a:lumMod val="65000"/>
                    <a:lumOff val="35000"/>
                  </a:schemeClr>
                </a:solidFill>
              </a:rPr>
              <a:t>Snovna predelava odpadkov med drugim vključuje pripravo odpadkov za ponovno uporabo, recikliranje odpadkov in zasipanje z odpadki</a:t>
            </a:r>
            <a:r>
              <a:rPr lang="sl-SI" sz="1000" dirty="0">
                <a:solidFill>
                  <a:schemeClr val="tx1">
                    <a:lumMod val="65000"/>
                    <a:lumOff val="35000"/>
                  </a:schemeClr>
                </a:solidFill>
              </a:rPr>
              <a:t>. </a:t>
            </a:r>
          </a:p>
          <a:p>
            <a:pPr fontAlgn="base"/>
            <a:r>
              <a:rPr lang="sl-SI" sz="1000" dirty="0">
                <a:solidFill>
                  <a:schemeClr val="tx1">
                    <a:lumMod val="65000"/>
                    <a:lumOff val="35000"/>
                  </a:schemeClr>
                </a:solidFill>
              </a:rPr>
              <a:t>7.19.	Recikliranje odpadkov je postopek predelave odpadkov, v katerem se odpadni materiali predelajo v proizvode, materiale ali snovi za prvotni namen ali druge namene In vključuje tudi predelavo organskih snovi, </a:t>
            </a:r>
            <a:r>
              <a:rPr lang="sl-SI" sz="1000" b="1" dirty="0">
                <a:solidFill>
                  <a:schemeClr val="tx1">
                    <a:lumMod val="65000"/>
                    <a:lumOff val="35000"/>
                  </a:schemeClr>
                </a:solidFill>
              </a:rPr>
              <a:t>ne vključuje pa energetske 	predelave odpadkov in postopkov predelave odpadkov v materiale, ki se bodo uporabili kot gorivo ali za zasipanje z odpadki. </a:t>
            </a: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12</a:t>
            </a:fld>
            <a:endParaRPr lang="sl-SI"/>
          </a:p>
        </p:txBody>
      </p:sp>
    </p:spTree>
    <p:extLst>
      <p:ext uri="{BB962C8B-B14F-4D97-AF65-F5344CB8AC3E}">
        <p14:creationId xmlns:p14="http://schemas.microsoft.com/office/powerpoint/2010/main" val="3745775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fontAlgn="base"/>
            <a:r>
              <a:rPr lang="sl-SI" b="1" dirty="0">
                <a:solidFill>
                  <a:schemeClr val="tx1">
                    <a:lumMod val="65000"/>
                    <a:lumOff val="35000"/>
                  </a:schemeClr>
                </a:solidFill>
              </a:rPr>
              <a:t>Zasipanje z odpadki je postopek predelave odpadkov</a:t>
            </a:r>
            <a:r>
              <a:rPr lang="sl-SI" dirty="0">
                <a:solidFill>
                  <a:schemeClr val="tx1">
                    <a:lumMod val="65000"/>
                    <a:lumOff val="35000"/>
                  </a:schemeClr>
                </a:solidFill>
              </a:rPr>
              <a:t>, v katerem se primerni nenevarni odpadki uporabijo za namene pridobivanja zemljišč na območjih izkopavanja ali za  namene gradbenih posegov pri urejanju zemeljskega površja. Odpadki, uporabljeni za zasipanje, morajo nadomestiti </a:t>
            </a:r>
            <a:r>
              <a:rPr lang="sl-SI" dirty="0" err="1">
                <a:solidFill>
                  <a:schemeClr val="tx1">
                    <a:lumMod val="65000"/>
                    <a:lumOff val="35000"/>
                  </a:schemeClr>
                </a:solidFill>
              </a:rPr>
              <a:t>neodpadne</a:t>
            </a:r>
            <a:r>
              <a:rPr lang="sl-SI" dirty="0">
                <a:solidFill>
                  <a:schemeClr val="tx1">
                    <a:lumMod val="65000"/>
                    <a:lumOff val="35000"/>
                  </a:schemeClr>
                </a:solidFill>
              </a:rPr>
              <a:t> materiale, biti morajo primerni za prej omenjene namene in omejeni na količino, ki je nujno potrebna za uresničitev teh namenov ter ne poslabšujejo kakovosti okolja. </a:t>
            </a:r>
          </a:p>
          <a:p>
            <a:pPr fontAlgn="base"/>
            <a:endParaRPr lang="sl-SI" dirty="0">
              <a:solidFill>
                <a:schemeClr val="tx1">
                  <a:lumMod val="65000"/>
                  <a:lumOff val="35000"/>
                </a:schemeClr>
              </a:solidFill>
            </a:endParaRPr>
          </a:p>
          <a:p>
            <a:pPr fontAlgn="base"/>
            <a:r>
              <a:rPr lang="sl-SI" dirty="0">
                <a:solidFill>
                  <a:schemeClr val="tx1">
                    <a:lumMod val="65000"/>
                    <a:lumOff val="35000"/>
                  </a:schemeClr>
                </a:solidFill>
              </a:rPr>
              <a:t>Odstranjevanje odpadkov je postopek, ki ni predelava odpadkov, tudi če je sekundarna posledica postopka pridobivanje snovi ali energije. </a:t>
            </a:r>
          </a:p>
          <a:p>
            <a:pPr lvl="1" fontAlgn="base"/>
            <a:r>
              <a:rPr lang="sl-SI" dirty="0">
                <a:solidFill>
                  <a:schemeClr val="tx1">
                    <a:lumMod val="65000"/>
                    <a:lumOff val="35000"/>
                  </a:schemeClr>
                </a:solidFill>
              </a:rPr>
              <a:t>Odlagališče odpadkov je naprava za odstranjevanje odpadkov z odlaganjem odpadkov na ali v tla (podzemno). </a:t>
            </a:r>
          </a:p>
          <a:p>
            <a:pPr lvl="1" fontAlgn="base"/>
            <a:r>
              <a:rPr lang="sl-SI" dirty="0">
                <a:solidFill>
                  <a:schemeClr val="tx1">
                    <a:lumMod val="65000"/>
                    <a:lumOff val="35000"/>
                  </a:schemeClr>
                </a:solidFill>
              </a:rPr>
              <a:t>Obstoječe odlagališče odpadkov je odlagališče odpadkov, ki je bilo zgrajeno ali je obratovalo na dan 5. februarja 2000, ali odlagališče, za katero je bilo pred 5. februarjem 2000 pridobljeno pravnomočno gradbeno dovoljenje.  </a:t>
            </a:r>
          </a:p>
          <a:p>
            <a:pPr lvl="1" fontAlgn="base"/>
            <a:r>
              <a:rPr lang="sl-SI" dirty="0">
                <a:solidFill>
                  <a:schemeClr val="tx1">
                    <a:lumMod val="65000"/>
                    <a:lumOff val="35000"/>
                  </a:schemeClr>
                </a:solidFill>
              </a:rPr>
              <a:t>Obstoječe neaktivno odlagališče odpadkov je odlagališče odpadkov, za katerega je njegov upravljavec pridobil odločbo o dokončnem prenehanju obratovanja naprave. </a:t>
            </a:r>
          </a:p>
          <a:p>
            <a:pPr lvl="1" fontAlgn="base"/>
            <a:r>
              <a:rPr lang="sl-SI" dirty="0">
                <a:solidFill>
                  <a:schemeClr val="tx1">
                    <a:lumMod val="65000"/>
                    <a:lumOff val="35000"/>
                  </a:schemeClr>
                </a:solidFill>
              </a:rPr>
              <a:t>Opuščeno odlagališče odpadkov je odlagališče odpadkov, ki ni obstoječe odlagališče odpadkov in na katerem so se pred 5. februarjem 2000 na podlagi akta takratnega pristojnega organa občine ali države organizirano odlagali odpadki in obsega zemljišča, na katerih so ti odpadki odloženi</a:t>
            </a:r>
            <a:r>
              <a:rPr lang="sl-SI" dirty="0"/>
              <a:t>. </a:t>
            </a:r>
          </a:p>
          <a:p>
            <a:pPr fontAlgn="base"/>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13</a:t>
            </a:fld>
            <a:endParaRPr lang="sl-SI"/>
          </a:p>
        </p:txBody>
      </p:sp>
    </p:spTree>
    <p:extLst>
      <p:ext uri="{BB962C8B-B14F-4D97-AF65-F5344CB8AC3E}">
        <p14:creationId xmlns:p14="http://schemas.microsoft.com/office/powerpoint/2010/main" val="30209316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algn="just">
              <a:lnSpc>
                <a:spcPts val="1302"/>
              </a:lnSpc>
              <a:spcAft>
                <a:spcPts val="601"/>
              </a:spcAft>
            </a:pPr>
            <a:r>
              <a:rPr lang="sl-SI" sz="1000" dirty="0">
                <a:latin typeface="+mn-lt"/>
                <a:ea typeface="Arial" panose="020B0604020202020204" pitchFamily="34" charset="0"/>
                <a:cs typeface="Arial" panose="020B0604020202020204" pitchFamily="34" charset="0"/>
              </a:rPr>
              <a:t>(1) Ta zakon v zvezi z odpadki določa ukrepe za varstvo okolja in zdravja ljudi </a:t>
            </a:r>
            <a:r>
              <a:rPr lang="sl-SI" sz="1000" b="1" dirty="0">
                <a:latin typeface="+mn-lt"/>
                <a:ea typeface="Arial" panose="020B0604020202020204" pitchFamily="34" charset="0"/>
                <a:cs typeface="Arial" panose="020B0604020202020204" pitchFamily="34" charset="0"/>
              </a:rPr>
              <a:t>s preprečevanjem ali zmanjševanjem nastajanja odpadkov, škodljivih vplivov nastajanja odpadkov in ravnanjem z odpadki ter z zmanjševanjem celotnega vpliva uporabe virov in izboljšanjem učinkovitosti takšne uporabe, kar je nujno za prehod na krožno gospodarstvo in za zagotavljanje dolgoročne konkurenčnosti EU. </a:t>
            </a:r>
            <a:endParaRPr lang="sl-SI" sz="1000" b="1"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latin typeface="+mn-lt"/>
                <a:ea typeface="Arial" panose="020B0604020202020204" pitchFamily="34" charset="0"/>
                <a:cs typeface="Arial" panose="020B0604020202020204" pitchFamily="34" charset="0"/>
              </a:rPr>
              <a:t>(2) Z odpadki je treba ravnati tako, da ni ogroženo zdravje ljudi in se ne škodi okolju ter da ravnanje zlasti:</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1.  ne predstavlja tveganja za vode, zrak, tla, rastline in živali,</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2.  ne povzroča čezmernega obremenjevanja s hrupom in neprijetnimi vonjavami,</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3.  ne povzroča škodljivih vplivov na območje,</a:t>
            </a:r>
            <a:r>
              <a:rPr lang="sl-SI" sz="1000" dirty="0">
                <a:solidFill>
                  <a:srgbClr val="000000"/>
                </a:solidFill>
                <a:latin typeface="+mn-lt"/>
                <a:ea typeface="Calibri" panose="020F0502020204030204" pitchFamily="34" charset="0"/>
                <a:cs typeface="Arial" panose="020B0604020202020204" pitchFamily="34" charset="0"/>
              </a:rPr>
              <a:t> ki ima poseben status v skladu s predpisi o ohranjanju </a:t>
            </a:r>
            <a:r>
              <a:rPr lang="sl-SI" sz="1000" dirty="0">
                <a:solidFill>
                  <a:srgbClr val="000000"/>
                </a:solidFill>
                <a:latin typeface="+mn-lt"/>
                <a:ea typeface="Arial" panose="020B0604020202020204" pitchFamily="34" charset="0"/>
                <a:cs typeface="Arial" panose="020B0604020202020204" pitchFamily="34" charset="0"/>
              </a:rPr>
              <a:t>narave ali na vodovarstveno območje ali območje kopalnih voda v skladu z zakonom, ki ureja vode, in</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4.  ne povzroča škodljivih vplivov na krajino ali območja, na katerih je predpisan poseben režim v skladu s predpisi, ki urejajo varstvo kulturne dediščine.</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(3) Prejšnji odstavek in 23. do 53. člen tega zakona se ne uporabljajo za:</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1. snovi, ki se izpuščajo z odpadnimi plini v zrak, </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2. tla (in situ), vključno z neizkopanim onesnaženim delom tal, in stavbe, trajno povezane s tlemi,</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3. neonesnažen del tal in drug naravno prisoten material, ki sta izkopana med gradbenimi deli, če se v svojem prvotnem stanju uporabita za gradnjo na kraju, kjer sta bila izkopana,</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4. radioaktivne odpadke,</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5. </a:t>
            </a:r>
            <a:r>
              <a:rPr lang="sl-SI" sz="1000" dirty="0" err="1">
                <a:solidFill>
                  <a:srgbClr val="000000"/>
                </a:solidFill>
                <a:latin typeface="+mn-lt"/>
                <a:ea typeface="Arial" panose="020B0604020202020204" pitchFamily="34" charset="0"/>
                <a:cs typeface="Arial" panose="020B0604020202020204" pitchFamily="34" charset="0"/>
              </a:rPr>
              <a:t>deaktivirane</a:t>
            </a:r>
            <a:r>
              <a:rPr lang="sl-SI" sz="1000" dirty="0">
                <a:solidFill>
                  <a:srgbClr val="000000"/>
                </a:solidFill>
                <a:latin typeface="+mn-lt"/>
                <a:ea typeface="Arial" panose="020B0604020202020204" pitchFamily="34" charset="0"/>
                <a:cs typeface="Arial" panose="020B0604020202020204" pitchFamily="34" charset="0"/>
              </a:rPr>
              <a:t> eksplozive in</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6. fekalne snovi, če niso zajete v 2. točki tretjega odstavka tega člena, slamo in druge naravne nenevarne materiale, ki nastajajo pri kmetovanju ali gozdarjenju in se uporabljajo pri kmetovanju, gozdarjenju ali za pridobivanje energije iz tako nastale biomase s postopki ali metodami, ki ne škodujejo okolju in ne ogrožajo človekovega zdravja.</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(4) Drugi odstavek tega člena in 23. do 53. člen tega zakona se v zvezi z:</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1. odpadnimi vodami ne uporabljajo za vprašanja, ki so urejena v predpisih o emisiji snovi in toplote v vode,</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2. živalskimi stranskimi proizvodi, vključno s predelanimi proizvodi, iz Uredbe EU o določitvi zdravstvenih pravil za živalske stranske proizvode in pridobljene proizvode, ki niso namenjeni prehrani ljudi (v nadaljnjem besedilu: Uredba 1069/2009/EU), ne uporabljajo za vprašanja, ki so urejena v predpisih o živalskih stranskih proizvodih, razen za vprašanja v zvezi s tistimi proizvodi, ki so določeni za sežig, odlaganje na odlagališčih odpadkov ali predelavo v </a:t>
            </a:r>
            <a:r>
              <a:rPr lang="sl-SI" sz="1000" dirty="0" err="1">
                <a:solidFill>
                  <a:srgbClr val="000000"/>
                </a:solidFill>
                <a:latin typeface="+mn-lt"/>
                <a:ea typeface="Arial" panose="020B0604020202020204" pitchFamily="34" charset="0"/>
                <a:cs typeface="Arial" panose="020B0604020202020204" pitchFamily="34" charset="0"/>
              </a:rPr>
              <a:t>bioplinarni</a:t>
            </a:r>
            <a:r>
              <a:rPr lang="sl-SI" sz="1000" dirty="0">
                <a:solidFill>
                  <a:srgbClr val="000000"/>
                </a:solidFill>
                <a:latin typeface="+mn-lt"/>
                <a:ea typeface="Arial" panose="020B0604020202020204" pitchFamily="34" charset="0"/>
                <a:cs typeface="Arial" panose="020B0604020202020204" pitchFamily="34" charset="0"/>
              </a:rPr>
              <a:t> ali kompostarni,</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3. trupli živali, ki so poginile drugače kakor z zakolom in ki se jih odstranjuje v skladu z Uredbo 1069/2009/EU, vključno s trupli živali, ki so bile pokončane zaradi izkoreninjenja kužnih živalskih bolezni, ne uporabljajo za vprašanja, ki so urejena v predpisih o veterinarstvu, veterinarskih merilih skladnosti, zaščiti živali, ribištvu, divjadi, lovstvu, kmetijstvu, ribogojstvu in lovu,</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4. odpadki, ki nastajajo pri raziskovanju, pridobivanju, bogatenju in skladiščenju mineralnih surovin in obratovanju kamnolomov, ne uporabljajo za vprašanja, ki so urejena v predpisih o ravnanju z odpadki iz rudarskih in drugih dejavnosti izkoriščanja mineralnih surovin, in</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5. snovmi, ki niso proizvedene iz živalskih stranskih proizvodov ali jih ne vsebujejo in so namenjene za uporabo kot posamična krmila, opredeljena v točki g drugega odstavka 3. člena Uredbe EU o dajanju krme v promet in njeni uporabi (Uredba 767/2009/ES), ne uporabljajo za vprašanja, ki so urejena v predpisih o krmi.</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mn-lt"/>
                <a:ea typeface="Arial" panose="020B0604020202020204" pitchFamily="34" charset="0"/>
                <a:cs typeface="Arial" panose="020B0604020202020204" pitchFamily="34" charset="0"/>
              </a:rPr>
              <a:t>(5) Drugi  odstavek tega člena in 23. do 53 člen tega zakona se ne uporabljajo za naplavine, ki se zaradi upravljanja voda in vodnih poti, preprečevanja poplav ali blažitve posledic poplav in suše ali izsuševanja tal premeščajo znotraj površinskih voda, če naplavine niso nevarni odpadek, razen če je tako določeno s predpisi, ki urejajo vode.</a:t>
            </a:r>
            <a:endParaRPr lang="sl-SI" sz="1000" dirty="0">
              <a:latin typeface="+mn-lt"/>
              <a:ea typeface="Times New Roman" panose="02020603050405020304" pitchFamily="18" charset="0"/>
              <a:cs typeface="Times New Roman" panose="02020603050405020304" pitchFamily="18" charset="0"/>
            </a:endParaRPr>
          </a:p>
          <a:p>
            <a:pPr fontAlgn="base"/>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14</a:t>
            </a:fld>
            <a:endParaRPr lang="sl-SI"/>
          </a:p>
        </p:txBody>
      </p:sp>
    </p:spTree>
    <p:extLst>
      <p:ext uri="{BB962C8B-B14F-4D97-AF65-F5344CB8AC3E}">
        <p14:creationId xmlns:p14="http://schemas.microsoft.com/office/powerpoint/2010/main" val="515460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just" defTabSz="914400" rtl="0" eaLnBrk="1" fontAlgn="auto" latinLnBrk="0" hangingPunct="1">
              <a:lnSpc>
                <a:spcPts val="1302"/>
              </a:lnSpc>
              <a:spcBef>
                <a:spcPts val="0"/>
              </a:spcBef>
              <a:spcAft>
                <a:spcPts val="601"/>
              </a:spcAft>
              <a:buClrTx/>
              <a:buSzTx/>
              <a:buFontTx/>
              <a:buNone/>
              <a:tabLst/>
              <a:defRPr/>
            </a:pPr>
            <a:r>
              <a:rPr lang="sl-SI" sz="1000" dirty="0">
                <a:solidFill>
                  <a:srgbClr val="000000"/>
                </a:solidFill>
                <a:effectLst/>
                <a:latin typeface="+mn-lt"/>
                <a:ea typeface="Arial" panose="020B0604020202020204" pitchFamily="34" charset="0"/>
              </a:rPr>
              <a:t>Pri sprejemanju politik, strategij, načrtov, programov in splošnih pravnih aktov, ki urejajo preprečevanje nastajanja odpadkov in ravnanje z njimi, se kot prednostni vrstni red upošteva naslednja hierarhija ravnanja z odpadki: </a:t>
            </a:r>
          </a:p>
          <a:p>
            <a:pPr algn="just">
              <a:lnSpc>
                <a:spcPts val="1302"/>
              </a:lnSpc>
              <a:spcAft>
                <a:spcPts val="601"/>
              </a:spcAft>
            </a:pPr>
            <a:r>
              <a:rPr lang="sl-SI" sz="1000" dirty="0">
                <a:latin typeface="+mn-lt"/>
                <a:ea typeface="Arial" panose="020B0604020202020204" pitchFamily="34" charset="0"/>
                <a:cs typeface="Arial" panose="020B0604020202020204" pitchFamily="34" charset="0"/>
              </a:rPr>
              <a:t>1. preprečevanje odpadkov,</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latin typeface="+mn-lt"/>
                <a:ea typeface="Arial" panose="020B0604020202020204" pitchFamily="34" charset="0"/>
                <a:cs typeface="Arial" panose="020B0604020202020204" pitchFamily="34" charset="0"/>
              </a:rPr>
              <a:t>2. priprava odpadkov za ponovno uporabo,</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latin typeface="+mn-lt"/>
                <a:ea typeface="Arial" panose="020B0604020202020204" pitchFamily="34" charset="0"/>
                <a:cs typeface="Arial" panose="020B0604020202020204" pitchFamily="34" charset="0"/>
              </a:rPr>
              <a:t>3. recikliranje odpadkov,</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latin typeface="+mn-lt"/>
                <a:ea typeface="Arial" panose="020B0604020202020204" pitchFamily="34" charset="0"/>
                <a:cs typeface="Arial" panose="020B0604020202020204" pitchFamily="34" charset="0"/>
              </a:rPr>
              <a:t>4. drugi postopki predelave odpadkov (npr. energetska predelava odpadkov) in</a:t>
            </a:r>
            <a:endParaRPr lang="sl-SI" sz="1000" dirty="0">
              <a:latin typeface="+mn-lt"/>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latin typeface="+mn-lt"/>
                <a:ea typeface="Arial" panose="020B0604020202020204" pitchFamily="34" charset="0"/>
                <a:cs typeface="Arial" panose="020B0604020202020204" pitchFamily="34" charset="0"/>
              </a:rPr>
              <a:t>5. odstranjevanje odpadkov.</a:t>
            </a:r>
            <a:endParaRPr lang="sl-SI" sz="1000" dirty="0">
              <a:latin typeface="+mn-lt"/>
              <a:ea typeface="Times New Roman" panose="02020603050405020304" pitchFamily="18" charset="0"/>
              <a:cs typeface="Times New Roman" panose="02020603050405020304" pitchFamily="18" charset="0"/>
            </a:endParaRPr>
          </a:p>
          <a:p>
            <a:pPr defTabSz="915680">
              <a:defRPr/>
            </a:pPr>
            <a:endParaRPr lang="sl-SI" sz="1000" dirty="0">
              <a:latin typeface="+mn-lt"/>
              <a:ea typeface="Calibri" panose="020F0502020204030204" pitchFamily="34" charset="0"/>
              <a:cs typeface="Arial" panose="020B0604020202020204" pitchFamily="34" charset="0"/>
            </a:endParaRPr>
          </a:p>
          <a:p>
            <a:pPr marL="0" marR="0" lvl="0" indent="0" algn="l" defTabSz="915680" rtl="0" eaLnBrk="1" fontAlgn="auto" latinLnBrk="0" hangingPunct="1">
              <a:lnSpc>
                <a:spcPct val="100000"/>
              </a:lnSpc>
              <a:spcBef>
                <a:spcPts val="0"/>
              </a:spcBef>
              <a:spcAft>
                <a:spcPts val="0"/>
              </a:spcAft>
              <a:buClrTx/>
              <a:buSzTx/>
              <a:buFontTx/>
              <a:buNone/>
              <a:tabLst/>
              <a:defRPr/>
            </a:pPr>
            <a:r>
              <a:rPr lang="sl-SI" sz="1000" dirty="0">
                <a:latin typeface="+mn-lt"/>
                <a:ea typeface="Calibri" panose="020F0502020204030204" pitchFamily="34" charset="0"/>
                <a:cs typeface="Arial" panose="020B0604020202020204" pitchFamily="34" charset="0"/>
              </a:rPr>
              <a:t>Za drugi odstavek: </a:t>
            </a:r>
            <a:r>
              <a:rPr lang="sl-SI" sz="1000" dirty="0">
                <a:solidFill>
                  <a:schemeClr val="tx1">
                    <a:lumMod val="65000"/>
                    <a:lumOff val="35000"/>
                  </a:schemeClr>
                </a:solidFill>
                <a:latin typeface="+mn-lt"/>
              </a:rPr>
              <a:t>Napotilo za načrtovanje proizvodnje, distribucije, potrošnje ali uporabe proizvodov - preprečevanje nastajanja odpadkov ter povečanje možnosti za pripravo odpadkov, ki nastanejo iz teh proizvodov, za ponovno uporabo, in za njihovo recikliranje.</a:t>
            </a:r>
            <a:endParaRPr lang="sl-SI" sz="1000" dirty="0">
              <a:latin typeface="+mn-lt"/>
              <a:ea typeface="Calibri" panose="020F0502020204030204" pitchFamily="34" charset="0"/>
              <a:cs typeface="Arial" panose="020B0604020202020204" pitchFamily="34" charset="0"/>
            </a:endParaRPr>
          </a:p>
          <a:p>
            <a:pPr defTabSz="915680">
              <a:defRPr/>
            </a:pPr>
            <a:endParaRPr lang="sl-SI" sz="1000" dirty="0">
              <a:latin typeface="+mn-lt"/>
              <a:ea typeface="Calibri" panose="020F0502020204030204" pitchFamily="34" charset="0"/>
              <a:cs typeface="Arial" panose="020B0604020202020204" pitchFamily="34" charset="0"/>
            </a:endParaRPr>
          </a:p>
          <a:p>
            <a:pPr defTabSz="915680">
              <a:defRPr/>
            </a:pPr>
            <a:r>
              <a:rPr lang="sl-SI" sz="1000" dirty="0">
                <a:latin typeface="+mn-lt"/>
                <a:ea typeface="Calibri" panose="020F0502020204030204" pitchFamily="34" charset="0"/>
                <a:cs typeface="Arial" panose="020B0604020202020204" pitchFamily="34" charset="0"/>
              </a:rPr>
              <a:t>Za tretji odstavek: Eden od ciljev politike ravnanja z odpadki je spodbujanje uporabe hierarhije ravnanja z odpadki, za kar se lahko v skladu s tretjim odstavkom tega člena določijo ekonomski in finančni instrumenti in ukrepi, ki med drugim lahko vključujejo dajatve za odlaganje odpadkov na odlagališčih odpadkov, dajatve za sežiganje odpadkov, vzpostavitev sistemov »plačaj, kolikor zavržeš« in sistemov proizvajalčeve razširjene odgovornosti ter ukrepe za lažje </a:t>
            </a:r>
            <a:r>
              <a:rPr lang="sl-SI" sz="1000" dirty="0" err="1">
                <a:latin typeface="+mn-lt"/>
                <a:ea typeface="Calibri" panose="020F0502020204030204" pitchFamily="34" charset="0"/>
                <a:cs typeface="Arial" panose="020B0604020202020204" pitchFamily="34" charset="0"/>
              </a:rPr>
              <a:t>doniranje</a:t>
            </a:r>
            <a:r>
              <a:rPr lang="sl-SI" sz="1000" dirty="0">
                <a:latin typeface="+mn-lt"/>
                <a:ea typeface="Calibri" panose="020F0502020204030204" pitchFamily="34" charset="0"/>
                <a:cs typeface="Arial" panose="020B0604020202020204" pitchFamily="34" charset="0"/>
              </a:rPr>
              <a:t> hrane. Priloga </a:t>
            </a:r>
            <a:r>
              <a:rPr lang="sl-SI" sz="1000" dirty="0" err="1">
                <a:latin typeface="+mn-lt"/>
                <a:ea typeface="Calibri" panose="020F0502020204030204" pitchFamily="34" charset="0"/>
                <a:cs typeface="Arial" panose="020B0604020202020204" pitchFamily="34" charset="0"/>
              </a:rPr>
              <a:t>IVa</a:t>
            </a:r>
            <a:r>
              <a:rPr lang="sl-SI" sz="1000" dirty="0">
                <a:latin typeface="+mn-lt"/>
                <a:ea typeface="Calibri" panose="020F0502020204030204" pitchFamily="34" charset="0"/>
                <a:cs typeface="Arial" panose="020B0604020202020204" pitchFamily="34" charset="0"/>
              </a:rPr>
              <a:t> Direktive 2008/98/ES določa seznam ponazoritvenih primerov tovrstnih instrumentov in ukrepov. </a:t>
            </a:r>
            <a:endParaRPr lang="sl-SI" sz="1000" dirty="0">
              <a:solidFill>
                <a:schemeClr val="tx1"/>
              </a:solidFill>
              <a:latin typeface="+mn-lt"/>
              <a:ea typeface="Calibri" panose="020F0502020204030204" pitchFamily="34" charset="0"/>
              <a:cs typeface="Times New Roman" panose="02020603050405020304" pitchFamily="18" charset="0"/>
            </a:endParaRPr>
          </a:p>
          <a:p>
            <a:pPr marL="0" marR="0" lvl="0" indent="0" algn="l" defTabSz="915680" rtl="0" eaLnBrk="1" fontAlgn="auto" latinLnBrk="0" hangingPunct="1">
              <a:lnSpc>
                <a:spcPct val="100000"/>
              </a:lnSpc>
              <a:spcBef>
                <a:spcPts val="0"/>
              </a:spcBef>
              <a:spcAft>
                <a:spcPts val="0"/>
              </a:spcAft>
              <a:buClrTx/>
              <a:buSzTx/>
              <a:buFontTx/>
              <a:buNone/>
              <a:tabLst/>
              <a:defRPr/>
            </a:pPr>
            <a:endParaRPr lang="sl-SI" sz="1000" dirty="0">
              <a:latin typeface="+mn-lt"/>
              <a:ea typeface="Arial" panose="020B0604020202020204" pitchFamily="34" charset="0"/>
              <a:cs typeface="Arial" panose="020B0604020202020204" pitchFamily="34" charset="0"/>
            </a:endParaRPr>
          </a:p>
          <a:p>
            <a:pPr marL="0" marR="0" lvl="0" indent="0" algn="l" defTabSz="915680" rtl="0" eaLnBrk="1" fontAlgn="auto" latinLnBrk="0" hangingPunct="1">
              <a:lnSpc>
                <a:spcPct val="100000"/>
              </a:lnSpc>
              <a:spcBef>
                <a:spcPts val="0"/>
              </a:spcBef>
              <a:spcAft>
                <a:spcPts val="0"/>
              </a:spcAft>
              <a:buClrTx/>
              <a:buSzTx/>
              <a:buFontTx/>
              <a:buNone/>
              <a:tabLst/>
              <a:defRPr/>
            </a:pPr>
            <a:r>
              <a:rPr lang="sl-SI" sz="1000" dirty="0">
                <a:latin typeface="+mn-lt"/>
                <a:ea typeface="Arial" panose="020B0604020202020204" pitchFamily="34" charset="0"/>
                <a:cs typeface="Arial" panose="020B0604020202020204" pitchFamily="34" charset="0"/>
              </a:rPr>
              <a:t>Vlada za posamezne tokove odpadkov predpiše odstopanje od hierarhije ravnanja z odpadki, kadar ob upoštevanju celotnega življenjskega kroga snovi in materialov, celostnih vplivov nastajanja takšnih odpadkov in ravnanja z njimi, splošnih </a:t>
            </a:r>
            <a:r>
              <a:rPr lang="sl-SI" sz="1000" dirty="0" err="1">
                <a:latin typeface="+mn-lt"/>
                <a:ea typeface="Arial" panose="020B0604020202020204" pitchFamily="34" charset="0"/>
                <a:cs typeface="Arial" panose="020B0604020202020204" pitchFamily="34" charset="0"/>
              </a:rPr>
              <a:t>okoljskih</a:t>
            </a:r>
            <a:r>
              <a:rPr lang="sl-SI" sz="1000" dirty="0">
                <a:latin typeface="+mn-lt"/>
                <a:ea typeface="Arial" panose="020B0604020202020204" pitchFamily="34" charset="0"/>
                <a:cs typeface="Arial" panose="020B0604020202020204" pitchFamily="34" charset="0"/>
              </a:rPr>
              <a:t>, ekonomskih, družbenih vplivov in vplivov na zdravje ljudi, ter ob upoštevanju varovanja virov, tehnične izvedljivosti in ekonomske smiselnosti to predstavlja manjše obremenjevanje okolja. </a:t>
            </a:r>
            <a:endParaRPr lang="sl-SI" sz="1000" dirty="0">
              <a:latin typeface="+mn-lt"/>
              <a:ea typeface="Times New Roman" panose="02020603050405020304" pitchFamily="18" charset="0"/>
              <a:cs typeface="Times New Roman" panose="02020603050405020304" pitchFamily="18" charset="0"/>
            </a:endParaRPr>
          </a:p>
          <a:p>
            <a:pPr defTabSz="915680">
              <a:defRPr/>
            </a:pPr>
            <a:endParaRPr lang="sl-SI" sz="1000" dirty="0">
              <a:solidFill>
                <a:schemeClr val="tx1">
                  <a:lumMod val="65000"/>
                  <a:lumOff val="35000"/>
                </a:schemeClr>
              </a:solidFill>
              <a:latin typeface="+mn-lt"/>
            </a:endParaRPr>
          </a:p>
          <a:p>
            <a:pPr marL="457200" lvl="1" indent="0">
              <a:buFont typeface="+mj-lt"/>
              <a:buNone/>
            </a:pPr>
            <a:endParaRPr lang="sl-SI" dirty="0">
              <a:solidFill>
                <a:schemeClr val="tx1">
                  <a:lumMod val="65000"/>
                  <a:lumOff val="35000"/>
                </a:schemeClr>
              </a:solidFill>
            </a:endParaRPr>
          </a:p>
          <a:p>
            <a:pPr fontAlgn="base"/>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15</a:t>
            </a:fld>
            <a:endParaRPr lang="sl-SI"/>
          </a:p>
        </p:txBody>
      </p:sp>
    </p:spTree>
    <p:extLst>
      <p:ext uri="{BB962C8B-B14F-4D97-AF65-F5344CB8AC3E}">
        <p14:creationId xmlns:p14="http://schemas.microsoft.com/office/powerpoint/2010/main" val="2655764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800" b="0" i="0" u="none" strike="noStrike" baseline="0" dirty="0">
                <a:solidFill>
                  <a:srgbClr val="000000"/>
                </a:solidFill>
                <a:latin typeface="Arial" panose="020B0604020202020204" pitchFamily="34" charset="0"/>
              </a:rPr>
              <a:t>S tem členom so določena splošna pravila ravnanja z odpadki, ki jih sedaj ureja 20. člen ZVO-1. </a:t>
            </a:r>
          </a:p>
          <a:p>
            <a:r>
              <a:rPr lang="sl-SI" sz="1800" b="0" i="0" u="none" strike="noStrike" baseline="0" dirty="0">
                <a:solidFill>
                  <a:srgbClr val="000000"/>
                </a:solidFill>
                <a:latin typeface="Arial" panose="020B0604020202020204" pitchFamily="34" charset="0"/>
              </a:rPr>
              <a:t>Izvirni povzročitelj odpadkov ali drug imetnik odpadkov mora upoštevati pravila ravnanja za preprečevanje odpadkov in preprečevanje ali zmanjševanje škodljivih vplivov nastajanja odpadkov in pravila ravnanja z odpadki ter za zmanjševanje celotnega vpliva uporabe naravnih virov in izboljšanje učinkovitosti uporabe naravnih virov. Z odpadki mora ravnati tako, da je omogočeno nadaljnje ravnanje z njimi v skladu s hierarhijo ravnanja z odpadki in z zahtevami glede varstva okolja in varovanja zdravja ljudi (prvi in drugi odstavek). </a:t>
            </a:r>
          </a:p>
          <a:p>
            <a:r>
              <a:rPr lang="sl-SI" sz="1800" b="0" i="0" u="none" strike="noStrike" baseline="0" dirty="0">
                <a:solidFill>
                  <a:srgbClr val="000000"/>
                </a:solidFill>
                <a:latin typeface="Arial" panose="020B0604020202020204" pitchFamily="34" charset="0"/>
              </a:rPr>
              <a:t>V skladu z 10., 11. in 12. členom Direktive 2008/98/ES je treba vse odpadke predelati. Tiste, ki jih ni mogoče predelati, pa je treba odstraniti s postopki, ki ne ogrožajo zdravja ljudi in ne škodijo okolju (tretji do peti odstavek). </a:t>
            </a:r>
          </a:p>
          <a:p>
            <a:r>
              <a:rPr lang="sl-SI" sz="1800" b="0" i="0" u="none" strike="noStrike" baseline="0" dirty="0">
                <a:solidFill>
                  <a:srgbClr val="000000"/>
                </a:solidFill>
                <a:latin typeface="Arial" panose="020B0604020202020204" pitchFamily="34" charset="0"/>
              </a:rPr>
              <a:t>S šestim, sedmim in osmim odstavkom je dano pooblastilo vladi, da podrobno uredi sistem ravnanja z odpadki in v okviru tega predpiše pravila ravnanja z odpadki ter naloge in ukrepe, potrebne za varstvo okolja in varovanje zdravja ljudi pri preprečevanju odpadkov, njihovem nastajanju in opravljanju dejavnosti ravnanja z odpadki. </a:t>
            </a:r>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16</a:t>
            </a:fld>
            <a:endParaRPr lang="sl-SI"/>
          </a:p>
        </p:txBody>
      </p:sp>
    </p:spTree>
    <p:extLst>
      <p:ext uri="{BB962C8B-B14F-4D97-AF65-F5344CB8AC3E}">
        <p14:creationId xmlns:p14="http://schemas.microsoft.com/office/powerpoint/2010/main" val="33337599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17</a:t>
            </a:fld>
            <a:endParaRPr lang="sl-SI"/>
          </a:p>
        </p:txBody>
      </p:sp>
    </p:spTree>
    <p:extLst>
      <p:ext uri="{BB962C8B-B14F-4D97-AF65-F5344CB8AC3E}">
        <p14:creationId xmlns:p14="http://schemas.microsoft.com/office/powerpoint/2010/main" val="2766439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18</a:t>
            </a:fld>
            <a:endParaRPr lang="sl-SI"/>
          </a:p>
        </p:txBody>
      </p:sp>
    </p:spTree>
    <p:extLst>
      <p:ext uri="{BB962C8B-B14F-4D97-AF65-F5344CB8AC3E}">
        <p14:creationId xmlns:p14="http://schemas.microsoft.com/office/powerpoint/2010/main" val="1045480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19</a:t>
            </a:fld>
            <a:endParaRPr lang="sl-SI"/>
          </a:p>
        </p:txBody>
      </p:sp>
    </p:spTree>
    <p:extLst>
      <p:ext uri="{BB962C8B-B14F-4D97-AF65-F5344CB8AC3E}">
        <p14:creationId xmlns:p14="http://schemas.microsoft.com/office/powerpoint/2010/main" val="886572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000" dirty="0">
                <a:latin typeface="+mn-lt"/>
              </a:rPr>
              <a:t>31.12.2020 – v javno obravnavo prvi ZVO-2</a:t>
            </a:r>
          </a:p>
          <a:p>
            <a:pPr lvl="1">
              <a:buFont typeface="Arial" panose="020B0604020202020204" pitchFamily="34" charset="0"/>
              <a:buChar char="•"/>
            </a:pPr>
            <a:r>
              <a:rPr lang="sl-SI" sz="1000" dirty="0">
                <a:latin typeface="+mn-lt"/>
              </a:rPr>
              <a:t>ROK ZA ODDAJO KOMENTARJEV: 1.2.2021, podaljšan do 11.2.2021</a:t>
            </a:r>
          </a:p>
          <a:p>
            <a:pPr marL="457840" lvl="1"/>
            <a:r>
              <a:rPr lang="sl-SI" sz="1000" dirty="0">
                <a:latin typeface="+mn-lt"/>
              </a:rPr>
              <a:t>OPOMBE: </a:t>
            </a:r>
          </a:p>
          <a:p>
            <a:pPr marL="801220" lvl="1" indent="-343380">
              <a:buFont typeface="+mj-lt"/>
              <a:buAutoNum type="arabicPeriod"/>
            </a:pPr>
            <a:r>
              <a:rPr lang="sl-SI" sz="1000" dirty="0">
                <a:latin typeface="+mn-lt"/>
              </a:rPr>
              <a:t>nobene javne predstavitve predpisa</a:t>
            </a:r>
          </a:p>
          <a:p>
            <a:pPr marL="801220" lvl="1" indent="-343380">
              <a:buFont typeface="+mj-lt"/>
              <a:buAutoNum type="arabicPeriod"/>
            </a:pPr>
            <a:r>
              <a:rPr lang="sl-SI" sz="1000" dirty="0">
                <a:latin typeface="+mn-lt"/>
              </a:rPr>
              <a:t>Predlagano besedilo je bilo brez obrazložitve</a:t>
            </a:r>
          </a:p>
          <a:p>
            <a:pPr marL="801220" lvl="1" indent="-343380">
              <a:buFont typeface="+mj-lt"/>
              <a:buAutoNum type="arabicPeriod"/>
            </a:pPr>
            <a:r>
              <a:rPr lang="sl-SI" sz="1000" dirty="0">
                <a:latin typeface="+mn-lt"/>
              </a:rPr>
              <a:t>Prva javna predstavitev ZVO-2: 12.2.2021 – seznanitev s povsem novimi določbami glede PRO</a:t>
            </a:r>
          </a:p>
          <a:p>
            <a:endParaRPr lang="sl-SI" sz="1000" dirty="0">
              <a:latin typeface="+mn-lt"/>
            </a:endParaRPr>
          </a:p>
          <a:p>
            <a:r>
              <a:rPr lang="sl-SI" sz="1000" dirty="0">
                <a:latin typeface="+mn-lt"/>
              </a:rPr>
              <a:t>14.5.2021 – ZVO-2 dan v medresorsko usklajevanje</a:t>
            </a:r>
          </a:p>
          <a:p>
            <a:pPr marL="57230"/>
            <a:r>
              <a:rPr lang="sl-SI" sz="1000" dirty="0">
                <a:latin typeface="+mn-lt"/>
              </a:rPr>
              <a:t>	OPOMBE: </a:t>
            </a:r>
          </a:p>
          <a:p>
            <a:pPr marL="801220" lvl="1">
              <a:buFont typeface="+mj-lt"/>
              <a:buAutoNum type="arabicPeriod"/>
            </a:pPr>
            <a:r>
              <a:rPr lang="sl-SI" sz="1000" dirty="0">
                <a:latin typeface="+mn-lt"/>
              </a:rPr>
              <a:t>Komentiranje s strani deležnikov ni več mogoče</a:t>
            </a:r>
          </a:p>
          <a:p>
            <a:pPr marL="801220" lvl="1">
              <a:buFont typeface="+mj-lt"/>
              <a:buAutoNum type="arabicPeriod"/>
            </a:pPr>
            <a:r>
              <a:rPr lang="sl-SI" sz="1000" dirty="0">
                <a:latin typeface="+mn-lt"/>
              </a:rPr>
              <a:t>Predlog ima obrazložitve členov</a:t>
            </a:r>
          </a:p>
          <a:p>
            <a:pPr marL="801220" lvl="1">
              <a:buFont typeface="+mj-lt"/>
              <a:buAutoNum type="arabicPeriod"/>
            </a:pPr>
            <a:r>
              <a:rPr lang="sl-SI" sz="1000" dirty="0">
                <a:latin typeface="+mn-lt"/>
              </a:rPr>
              <a:t>Nemogoče prehodne določbe</a:t>
            </a:r>
          </a:p>
          <a:p>
            <a:pPr marL="801220" lvl="1">
              <a:buFont typeface="+mj-lt"/>
              <a:buAutoNum type="arabicPeriod"/>
            </a:pPr>
            <a:r>
              <a:rPr lang="sl-SI" sz="1000" dirty="0">
                <a:latin typeface="+mn-lt"/>
              </a:rPr>
              <a:t>Nepravilno sklicevanje</a:t>
            </a:r>
          </a:p>
          <a:p>
            <a:pPr marL="801220" lvl="1">
              <a:buFont typeface="+mj-lt"/>
              <a:buAutoNum type="arabicPeriod"/>
            </a:pPr>
            <a:r>
              <a:rPr lang="sl-SI" sz="1000" dirty="0">
                <a:latin typeface="+mn-lt"/>
              </a:rPr>
              <a:t>Ureditev PRO povsem drugače od predloga, ki je bil v javno obravnavi v januarju 2021</a:t>
            </a:r>
          </a:p>
          <a:p>
            <a:r>
              <a:rPr lang="sl-SI" sz="1000" dirty="0">
                <a:latin typeface="+mn-lt"/>
              </a:rPr>
              <a:t>17.8.2021 – ZVO-2 ponovno dan v medresorsko usklajevanje</a:t>
            </a:r>
          </a:p>
          <a:p>
            <a:pPr lvl="1">
              <a:buFont typeface="Arial" panose="020B0604020202020204" pitchFamily="34" charset="0"/>
              <a:buChar char="•"/>
            </a:pPr>
            <a:r>
              <a:rPr lang="sl-SI" sz="1000" dirty="0">
                <a:latin typeface="+mn-lt"/>
              </a:rPr>
              <a:t>Dajanje pripomb ni bilo več mogoče</a:t>
            </a:r>
          </a:p>
          <a:p>
            <a:pPr marL="457840" lvl="1" defTabSz="915680">
              <a:defRPr/>
            </a:pPr>
            <a:r>
              <a:rPr lang="sl-SI" sz="1000" dirty="0">
                <a:latin typeface="+mn-lt"/>
              </a:rPr>
              <a:t>OPOMBE: </a:t>
            </a:r>
          </a:p>
          <a:p>
            <a:pPr marL="686760" lvl="1" indent="-228920" defTabSz="915680">
              <a:buFont typeface="Arial" panose="020B0604020202020204" pitchFamily="34" charset="0"/>
              <a:buAutoNum type="arabicPeriod"/>
              <a:defRPr/>
            </a:pPr>
            <a:r>
              <a:rPr lang="sl-SI" sz="1000" dirty="0">
                <a:latin typeface="+mn-lt"/>
              </a:rPr>
              <a:t>Sprava je bilo objavljeno nepravo besedilo</a:t>
            </a:r>
          </a:p>
          <a:p>
            <a:pPr marL="686760" lvl="1" indent="-228920" defTabSz="915680">
              <a:buFont typeface="Arial" panose="020B0604020202020204" pitchFamily="34" charset="0"/>
              <a:buAutoNum type="arabicPeriod"/>
              <a:defRPr/>
            </a:pPr>
            <a:r>
              <a:rPr lang="sl-SI" sz="1000" dirty="0">
                <a:latin typeface="+mn-lt"/>
              </a:rPr>
              <a:t>Besedila členov so bila spisana nedokončano</a:t>
            </a:r>
          </a:p>
          <a:p>
            <a:pPr marL="686760" lvl="1" indent="-228920" defTabSz="915680">
              <a:buFont typeface="Arial" panose="020B0604020202020204" pitchFamily="34" charset="0"/>
              <a:buAutoNum type="arabicPeriod"/>
              <a:defRPr/>
            </a:pPr>
            <a:r>
              <a:rPr lang="sl-SI" sz="1000" dirty="0">
                <a:latin typeface="+mn-lt"/>
              </a:rPr>
              <a:t>Napačni sklici</a:t>
            </a:r>
          </a:p>
          <a:p>
            <a:pPr marL="686760" lvl="1" indent="-228920" defTabSz="915680">
              <a:buFont typeface="Arial" panose="020B0604020202020204" pitchFamily="34" charset="0"/>
              <a:buAutoNum type="arabicPeriod"/>
              <a:defRPr/>
            </a:pPr>
            <a:r>
              <a:rPr lang="sl-SI" sz="1000" dirty="0">
                <a:latin typeface="+mn-lt"/>
              </a:rPr>
              <a:t>Prehodne določbe so povsem nejasne</a:t>
            </a: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2</a:t>
            </a:fld>
            <a:endParaRPr lang="sl-SI"/>
          </a:p>
        </p:txBody>
      </p:sp>
    </p:spTree>
    <p:extLst>
      <p:ext uri="{BB962C8B-B14F-4D97-AF65-F5344CB8AC3E}">
        <p14:creationId xmlns:p14="http://schemas.microsoft.com/office/powerpoint/2010/main" val="2006748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algn="just">
              <a:lnSpc>
                <a:spcPts val="1302"/>
              </a:lnSpc>
              <a:spcAft>
                <a:spcPts val="601"/>
              </a:spcAft>
            </a:pPr>
            <a:r>
              <a:rPr lang="sl-SI" sz="1000" dirty="0">
                <a:solidFill>
                  <a:srgbClr val="000000"/>
                </a:solidFill>
                <a:latin typeface="Arial" panose="020B0604020202020204" pitchFamily="34" charset="0"/>
                <a:ea typeface="Arial" panose="020B0604020202020204" pitchFamily="34" charset="0"/>
                <a:cs typeface="Arial" panose="020B0604020202020204" pitchFamily="34" charset="0"/>
              </a:rPr>
              <a:t>(4) Ne glede na določbo sedmega odstavka tega člena lahko vlada v predpisu iz šestega odstavka 24. člena tega zakona določi tudi primere, ko zaradi vrste ali količine odpadkov pravna ali fizična oseba za predelavo odpadkov ne potrebuje okoljevarstvenega dovoljenja, pri čemer za posamezno vrsto postopka predelave odpadkov določi vrste in količine odpadkov, za katere velja takšna ureditev, in metodo predelave odpadkov, ki se lahko uporablja. Vlada v predpisu iz prejšnjega stavka za predelavo nevarnih odpadkov določi dopustne vsebnosti nevarnih snovi v odpadkih.</a:t>
            </a:r>
            <a:endParaRPr lang="sl-SI" sz="10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ts val="1302"/>
              </a:lnSpc>
              <a:spcAft>
                <a:spcPts val="601"/>
              </a:spcAft>
            </a:pPr>
            <a:r>
              <a:rPr lang="sl-SI" sz="1000" dirty="0">
                <a:solidFill>
                  <a:srgbClr val="000000"/>
                </a:solidFill>
                <a:latin typeface="Arial" panose="020B0604020202020204" pitchFamily="34" charset="0"/>
                <a:ea typeface="Arial" panose="020B0604020202020204" pitchFamily="34" charset="0"/>
                <a:cs typeface="Arial" panose="020B0604020202020204" pitchFamily="34" charset="0"/>
              </a:rPr>
              <a:t>(5) Ne glede na določbo prvega odstavka tega člena lahko vlada ob upoštevanju najboljših razpoložljivih tehnik določi tudi primere, ko zaradi vrste ali količine odpadkov pravna ali fizična oseba iz prvega odstavka tega člena za odstranjevanje lastnih nenevarnih odpadkov na kraju nastanka ne potrebuje okoljevarstvenega dovoljenja, pri čemer za posamezno dejavnost določi vrste in količine odpadkov, za katere velja takšna ureditev, in metodo odstranjevanja odpadkov, ki se lahko uporablja. Prejšnji stavek ne velja, če gre za odlaganje ali sežig odpadkov.</a:t>
            </a:r>
            <a:endParaRPr lang="sl-SI" sz="1000" dirty="0">
              <a:latin typeface="Arial" panose="020B0604020202020204" pitchFamily="34" charset="0"/>
              <a:ea typeface="Times New Roman" panose="02020603050405020304" pitchFamily="18" charset="0"/>
              <a:cs typeface="Times New Roman" panose="02020603050405020304" pitchFamily="18" charset="0"/>
            </a:endParaRP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20</a:t>
            </a:fld>
            <a:endParaRPr lang="sl-SI"/>
          </a:p>
        </p:txBody>
      </p:sp>
    </p:spTree>
    <p:extLst>
      <p:ext uri="{BB962C8B-B14F-4D97-AF65-F5344CB8AC3E}">
        <p14:creationId xmlns:p14="http://schemas.microsoft.com/office/powerpoint/2010/main" val="11032963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21</a:t>
            </a:fld>
            <a:endParaRPr lang="sl-SI"/>
          </a:p>
        </p:txBody>
      </p:sp>
    </p:spTree>
    <p:extLst>
      <p:ext uri="{BB962C8B-B14F-4D97-AF65-F5344CB8AC3E}">
        <p14:creationId xmlns:p14="http://schemas.microsoft.com/office/powerpoint/2010/main" val="4217689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22</a:t>
            </a:fld>
            <a:endParaRPr lang="sl-SI"/>
          </a:p>
        </p:txBody>
      </p:sp>
    </p:spTree>
    <p:extLst>
      <p:ext uri="{BB962C8B-B14F-4D97-AF65-F5344CB8AC3E}">
        <p14:creationId xmlns:p14="http://schemas.microsoft.com/office/powerpoint/2010/main" val="3981705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defTabSz="915680"/>
            <a:r>
              <a:rPr lang="sl-SI" sz="1000" dirty="0">
                <a:solidFill>
                  <a:srgbClr val="000000"/>
                </a:solidFill>
                <a:latin typeface="+mn-lt"/>
                <a:ea typeface="Arial" panose="020B0604020202020204" pitchFamily="34" charset="0"/>
                <a:cs typeface="Arial" panose="020B0604020202020204" pitchFamily="34" charset="0"/>
              </a:rPr>
              <a:t>dejavnosti zbiralca odpadkov ali dejavnost prevoznika odpadkov, trgovca z odpadki ali posrednika odpadkov, vpiše v register iz 154. člena tega zakona na podlagi odločbe iz šestega odstavka tega člena ali okoljevarstvenega dovoljenja iz devetega odstavka tega člena.</a:t>
            </a:r>
            <a:endParaRPr lang="sl-SI" sz="1000" dirty="0">
              <a:latin typeface="+mn-lt"/>
              <a:ea typeface="Times New Roman" panose="02020603050405020304" pitchFamily="18" charset="0"/>
              <a:cs typeface="Times New Roman" panose="02020603050405020304" pitchFamily="18" charset="0"/>
            </a:endParaRPr>
          </a:p>
          <a:p>
            <a:endParaRPr lang="sl-SI" sz="1000" dirty="0">
              <a:latin typeface="+mn-lt"/>
            </a:endParaRP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23</a:t>
            </a:fld>
            <a:endParaRPr lang="sl-SI"/>
          </a:p>
        </p:txBody>
      </p:sp>
    </p:spTree>
    <p:extLst>
      <p:ext uri="{BB962C8B-B14F-4D97-AF65-F5344CB8AC3E}">
        <p14:creationId xmlns:p14="http://schemas.microsoft.com/office/powerpoint/2010/main" val="3649670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sz="1000" dirty="0">
              <a:latin typeface="+mn-lt"/>
            </a:endParaRP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24</a:t>
            </a:fld>
            <a:endParaRPr lang="sl-SI"/>
          </a:p>
        </p:txBody>
      </p:sp>
    </p:spTree>
    <p:extLst>
      <p:ext uri="{BB962C8B-B14F-4D97-AF65-F5344CB8AC3E}">
        <p14:creationId xmlns:p14="http://schemas.microsoft.com/office/powerpoint/2010/main" val="36583912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000" dirty="0">
                <a:latin typeface="+mn-lt"/>
              </a:rPr>
              <a:t>V obrazložitvi k 26. členu pa je še vedno zapisano:</a:t>
            </a:r>
          </a:p>
          <a:p>
            <a:endParaRPr lang="sl-SI" sz="1000" b="1" dirty="0">
              <a:solidFill>
                <a:srgbClr val="000000"/>
              </a:solidFill>
              <a:latin typeface="+mn-lt"/>
            </a:endParaRPr>
          </a:p>
          <a:p>
            <a:r>
              <a:rPr lang="sl-SI" sz="1000" dirty="0">
                <a:solidFill>
                  <a:srgbClr val="000000"/>
                </a:solidFill>
                <a:latin typeface="+mn-lt"/>
              </a:rPr>
              <a:t>V prvem odstavku je določena prepoved odmetavanja odpadkov in njihovega puščanja v okolju, vključno s smetenjem, ter nenadzorovanega ravnanja z odpadki, vključno z njihovim kurjenjem, s čimer je v notranji pravni red izveden prenos določbe prvega odstavka 36. člena Direktive 2008/98/ES, da države članice sprejmejo potrebne ukrepe za prepoved puščanja odpadkov, njihovega odmetavanja ali nenadzorovanega ravnanja z njimi, vključno s smetenjem. Sedaj je prepoved določena v prvem odstavku 17. člena Uredbe o odpadkih. </a:t>
            </a:r>
          </a:p>
          <a:p>
            <a:endParaRPr lang="sl-SI" sz="1000" dirty="0">
              <a:solidFill>
                <a:srgbClr val="000000"/>
              </a:solidFill>
              <a:latin typeface="+mn-lt"/>
            </a:endParaRPr>
          </a:p>
          <a:p>
            <a:r>
              <a:rPr lang="sl-SI" sz="1000" dirty="0">
                <a:solidFill>
                  <a:srgbClr val="000000"/>
                </a:solidFill>
                <a:latin typeface="+mn-lt"/>
              </a:rPr>
              <a:t>Odmetavanja odpadkov in njihovega puščanja v okolju ne gre enačiti z »odlaganjem odpadkov«, ki v tem predlogu zakona pomeni odlaganje odpadkov na odlagališčih (z okoljevarstvenim dovoljenjem). Odmetavanje odpadkov in njihovo puščanje v okolju je vedno namerno dejanje posameznika, ki se na ta način želi znebiti svojih odpadkov; večinoma je razlog izogibanje plačilu stroškov ravnanja z odpadki. Te odločitve posameznika ni mogoče v nobenem primeru povezati z odgovornostjo proizvajalcev zavrženih odpadkov oz. z velikostjo, maso ali naravo proizvodov, iz katerih so nastali odvrženi oz. puščeni odpadki. </a:t>
            </a:r>
          </a:p>
          <a:p>
            <a:r>
              <a:rPr lang="sl-SI" sz="1000" dirty="0">
                <a:solidFill>
                  <a:srgbClr val="000000"/>
                </a:solidFill>
                <a:latin typeface="+mn-lt"/>
              </a:rPr>
              <a:t>Nasprotno od odmetavanja/puščanja odpadkov je lahko smetenje namerno ali nenamerno, neposredno ali posredno in se dogaja v vseh okoljih, vključno z morskim. Smetenje nekega območja ni vedno neposredna posledica tega, da nekdo odpadke odvrže na tem območju, ampak gre lahko tudi za posledico </a:t>
            </a:r>
            <a:r>
              <a:rPr lang="sl-SI" sz="1000" dirty="0" err="1">
                <a:solidFill>
                  <a:srgbClr val="000000"/>
                </a:solidFill>
                <a:latin typeface="+mn-lt"/>
              </a:rPr>
              <a:t>raznosa</a:t>
            </a:r>
            <a:r>
              <a:rPr lang="sl-SI" sz="1000" dirty="0">
                <a:solidFill>
                  <a:srgbClr val="000000"/>
                </a:solidFill>
                <a:latin typeface="+mn-lt"/>
              </a:rPr>
              <a:t> odpadkov zaradi vetra, izliva z odpadki onesnaženih rek v morje, tega, da posameznik izgubi določene predmete, ki zato končajo v okolju kot odpadki ipd. Pri smetenju gre v glavnem za manjše, lažje odvržene predmete kot so cigaretni ogorki, papirčki, papirnati robčki, pokrovčki plastenk ... </a:t>
            </a:r>
          </a:p>
          <a:p>
            <a:r>
              <a:rPr lang="sl-SI" sz="1000" dirty="0">
                <a:solidFill>
                  <a:srgbClr val="000000"/>
                </a:solidFill>
                <a:latin typeface="+mn-lt"/>
              </a:rPr>
              <a:t>Odpadki z majhno maso, ki najpogosteje smetijo okolje, so odvrženi bodisi namerno bodisi nenamerno, ali pa so bili pravilno oddani v sistem ravnanja z odpadki, vendar za njih ni bilo zagotovljeno ustrezno ravnanje npr. v času skladiščenja (npr. </a:t>
            </a:r>
            <a:r>
              <a:rPr lang="sl-SI" sz="1000" dirty="0" err="1">
                <a:solidFill>
                  <a:srgbClr val="000000"/>
                </a:solidFill>
                <a:latin typeface="+mn-lt"/>
              </a:rPr>
              <a:t>raznos</a:t>
            </a:r>
            <a:r>
              <a:rPr lang="sl-SI" sz="1000" dirty="0">
                <a:solidFill>
                  <a:srgbClr val="000000"/>
                </a:solidFill>
                <a:latin typeface="+mn-lt"/>
              </a:rPr>
              <a:t> zaradi vetra). Določeno odgovornost je moč pripisati tudi proizvajalcem tistih proizvodov, ki kot odpadki najpogosteje smetijo okolje. </a:t>
            </a:r>
          </a:p>
          <a:p>
            <a:r>
              <a:rPr lang="sl-SI" sz="1000" dirty="0">
                <a:solidFill>
                  <a:srgbClr val="000000"/>
                </a:solidFill>
                <a:latin typeface="+mn-lt"/>
              </a:rPr>
              <a:t>Ukrepi za </a:t>
            </a:r>
            <a:r>
              <a:rPr lang="sl-SI" sz="1000" dirty="0" err="1">
                <a:solidFill>
                  <a:srgbClr val="000000"/>
                </a:solidFill>
                <a:latin typeface="+mn-lt"/>
              </a:rPr>
              <a:t>prepreševanje</a:t>
            </a:r>
            <a:r>
              <a:rPr lang="sl-SI" sz="1000" dirty="0">
                <a:solidFill>
                  <a:srgbClr val="000000"/>
                </a:solidFill>
                <a:latin typeface="+mn-lt"/>
              </a:rPr>
              <a:t> smetenja na nivoju države ali EU bolj orientirani na proizvajalce tistih proizvodov, ki kot odpadki največkrat povzročajo smetenje – prepoved določenih proizvodov, plačilo stroškov za odpravo posledic smetenja, določene zahteve za proizvodnjo proizvodov ... (SUP Direktiva). Ukrepi za preprečevanje smetenja kot posledice malomarnega ali zavestnega napačnega ravnanja potrošnikov, in ukrepi za odpravo posledic tovrstnega smetenja, pa so najbolj učinkoviti na lokalnem nivoju – ozaveščanje, namestitev manjših smetnjakov na javne površine, obvezna občinska gospodarska javna služba čiščenja javnih površin... Enako velja za ukrepe za preprečevanje kurjenja odpadkov (drugi in tretji odstavek). </a:t>
            </a:r>
            <a:endParaRPr lang="sl-SI" sz="1000" dirty="0">
              <a:latin typeface="+mn-lt"/>
            </a:endParaRP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25</a:t>
            </a:fld>
            <a:endParaRPr lang="sl-SI"/>
          </a:p>
        </p:txBody>
      </p:sp>
    </p:spTree>
    <p:extLst>
      <p:ext uri="{BB962C8B-B14F-4D97-AF65-F5344CB8AC3E}">
        <p14:creationId xmlns:p14="http://schemas.microsoft.com/office/powerpoint/2010/main" val="9702094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algn="just">
              <a:lnSpc>
                <a:spcPts val="1302"/>
              </a:lnSpc>
            </a:pPr>
            <a:endParaRPr lang="sl-SI" sz="1000" dirty="0">
              <a:latin typeface="Arial" panose="020B0604020202020204" pitchFamily="34" charset="0"/>
              <a:ea typeface="Times New Roman" panose="02020603050405020304" pitchFamily="18" charset="0"/>
              <a:cs typeface="Times New Roman" panose="02020603050405020304" pitchFamily="18" charset="0"/>
            </a:endParaRPr>
          </a:p>
          <a:p>
            <a:r>
              <a:rPr lang="sl-SI" sz="1000" b="0" i="0" u="none" strike="noStrike" baseline="0" dirty="0">
                <a:solidFill>
                  <a:srgbClr val="000000"/>
                </a:solidFill>
                <a:latin typeface="+mn-lt"/>
              </a:rPr>
              <a:t>S tem členom je izveden prenos 5. člena Direktive 2008/98/ES o odpadkih v notranji pravni red. Določene so zahteve za stranski proizvod, kar sedaj ureja 5. člen Uredbe o odpadkih. </a:t>
            </a:r>
          </a:p>
          <a:p>
            <a:r>
              <a:rPr lang="sl-SI" sz="1000" b="0" i="0" u="none" strike="noStrike" baseline="0" dirty="0">
                <a:solidFill>
                  <a:srgbClr val="000000"/>
                </a:solidFill>
                <a:latin typeface="+mn-lt"/>
              </a:rPr>
              <a:t>Za razjasnitev različnih vidikov opredelitve odpadka je treba razlikovati med stranskimi proizvodi, ki niso odpadki, med odpadki (glej opredelitev v členu 3) in med odpadki, ki prenehajo biti odpadki (glej 28. do 31. člen). </a:t>
            </a:r>
          </a:p>
          <a:p>
            <a:r>
              <a:rPr lang="sl-SI" sz="1000" b="0" i="0" u="none" strike="noStrike" baseline="0" dirty="0">
                <a:solidFill>
                  <a:srgbClr val="000000"/>
                </a:solidFill>
                <a:latin typeface="+mn-lt"/>
              </a:rPr>
              <a:t>V prvem odstavku so določeni pogoji, ki morajo biti kumulativno izpolnjeni, da se snovi ali predmeti, ki nastanejo pri proizvodnem procesu, katerega glavni namen ni proizvodnja teh snovi ali predmetov (ostanki proizvodnje), štejejo za stranske proizvode in ne za odpadke. Odločitev, da nek ostanek proizvodnje ni odpadek, se sprejme na podlagi usklajenega pristopa, če je to skladno z varstvom okolja in zdravja ljudi. Gre torej za harmonizirane pogoje, uvedene na </a:t>
            </a:r>
            <a:r>
              <a:rPr lang="sl-SI" sz="1000" b="0" i="0" u="none" strike="noStrike" baseline="0" dirty="0" err="1">
                <a:solidFill>
                  <a:srgbClr val="000000"/>
                </a:solidFill>
                <a:latin typeface="+mn-lt"/>
              </a:rPr>
              <a:t>ravi</a:t>
            </a:r>
            <a:r>
              <a:rPr lang="sl-SI" sz="1000" b="0" i="0" u="none" strike="noStrike" baseline="0" dirty="0">
                <a:solidFill>
                  <a:srgbClr val="000000"/>
                </a:solidFill>
                <a:latin typeface="+mn-lt"/>
              </a:rPr>
              <a:t> Unije za spodbujanje trajnostne rabe virov in industrijske simbioze. </a:t>
            </a:r>
          </a:p>
          <a:p>
            <a:r>
              <a:rPr lang="sl-SI" sz="1000" b="0" i="0" u="none" strike="noStrike" baseline="0" dirty="0">
                <a:solidFill>
                  <a:srgbClr val="000000"/>
                </a:solidFill>
                <a:latin typeface="+mn-lt"/>
              </a:rPr>
              <a:t>Pogoji iz prvega odstavka so izpolnjeni, če so izpolnjena podrobna merila za uporabo statusa stranskega proizvoda, predpisana z Uredbo EU, prednostno za ponovljive prakse industrijske simbioze (drugi odstavek). </a:t>
            </a:r>
          </a:p>
          <a:p>
            <a:r>
              <a:rPr lang="sl-SI" sz="1000" b="0" i="0" u="none" strike="noStrike" baseline="0" dirty="0">
                <a:solidFill>
                  <a:srgbClr val="000000"/>
                </a:solidFill>
                <a:latin typeface="+mn-lt"/>
              </a:rPr>
              <a:t>S tretjim in četrtim odstavkom je dano pooblastilo vladi za določitev meril za uporabo statusa stranskega proizvoda, kadar niso določena s predpisom EU, pa tudi za določitev postopka preverjanja njihovega izpolnjevanja in načina vodenja dokumentacije o njihovem izpolnjevanju ter glede vodenja evidence o namenu in načinu uporabe stranskega proizvoda. Vlada mora pri določanju meril upoštevati zagotavljanje visoke ravni varstva okolja in zdravja ljudi ter skrbno in preudarno izkoriščanje naravnih virov. </a:t>
            </a:r>
          </a:p>
          <a:p>
            <a:r>
              <a:rPr lang="sl-SI" sz="1000" b="0" i="0" u="none" strike="noStrike" baseline="0" dirty="0">
                <a:solidFill>
                  <a:srgbClr val="000000"/>
                </a:solidFill>
                <a:latin typeface="+mn-lt"/>
              </a:rPr>
              <a:t>Z Direktivo 2018/851/EU, s katero je bila zadnjič spremenjena Direktiva 2008/98/ES, pa je bil spremenjen drugi odstavek 5. člena te direktive, na podlagi katerega je lahko tudi vsak proizvajalec samostojno dokazoval izpolnjevanje predpisanih pogojev za stranski proizvod, kar ureja Uredba o odpadkih. Z uveljavitvijo zakona bodo lahko </a:t>
            </a:r>
            <a:r>
              <a:rPr lang="sl-SI" sz="1000" b="0" i="0" u="none" strike="noStrike" baseline="0" dirty="0" err="1">
                <a:solidFill>
                  <a:srgbClr val="000000"/>
                </a:solidFill>
                <a:latin typeface="+mn-lt"/>
              </a:rPr>
              <a:t>prozvajalci</a:t>
            </a:r>
            <a:r>
              <a:rPr lang="sl-SI" sz="1000" b="0" i="0" u="none" strike="noStrike" baseline="0" dirty="0">
                <a:solidFill>
                  <a:srgbClr val="000000"/>
                </a:solidFill>
                <a:latin typeface="+mn-lt"/>
              </a:rPr>
              <a:t> šteli za stranske proizvode samo tiste ostanke proizvodnje, za katere bodo merila za uporabo statusa stranskega proizvoda določena s predpisom. </a:t>
            </a:r>
            <a:endParaRPr lang="sl-SI" sz="1000" dirty="0">
              <a:latin typeface="+mn-lt"/>
            </a:endParaRP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26</a:t>
            </a:fld>
            <a:endParaRPr lang="sl-SI"/>
          </a:p>
        </p:txBody>
      </p:sp>
    </p:spTree>
    <p:extLst>
      <p:ext uri="{BB962C8B-B14F-4D97-AF65-F5344CB8AC3E}">
        <p14:creationId xmlns:p14="http://schemas.microsoft.com/office/powerpoint/2010/main" val="1226584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000" b="0" i="0" u="none" strike="noStrike" baseline="0" dirty="0">
                <a:solidFill>
                  <a:srgbClr val="000000"/>
                </a:solidFill>
                <a:latin typeface="+mn-lt"/>
              </a:rPr>
              <a:t>V tem členu so skladno z Direktivo 2008/98/ES določeni pogoji za prenehanje statusa odpadka. </a:t>
            </a:r>
          </a:p>
          <a:p>
            <a:r>
              <a:rPr lang="sl-SI" sz="1000" b="0" i="0" u="none" strike="noStrike" baseline="0" dirty="0">
                <a:solidFill>
                  <a:srgbClr val="000000"/>
                </a:solidFill>
                <a:latin typeface="+mn-lt"/>
              </a:rPr>
              <a:t>Odpadkom ta status preneha, ko so reciklirani ali drugače predelani in če so izpolnjeni ti pogoji: </a:t>
            </a:r>
          </a:p>
          <a:p>
            <a:r>
              <a:rPr lang="pl-PL" sz="1000" b="0" i="0" u="none" strike="noStrike" baseline="0" dirty="0">
                <a:latin typeface="+mn-lt"/>
              </a:rPr>
              <a:t>- </a:t>
            </a:r>
            <a:r>
              <a:rPr lang="sl-SI" sz="1000" b="0" i="0" u="none" strike="noStrike" baseline="0" dirty="0">
                <a:solidFill>
                  <a:srgbClr val="000000"/>
                </a:solidFill>
                <a:latin typeface="+mn-lt"/>
              </a:rPr>
              <a:t>predelano snov ali predmet je treba uporabiti za specifične namene, </a:t>
            </a:r>
          </a:p>
          <a:p>
            <a:r>
              <a:rPr lang="sl-SI" sz="1000" b="0" i="0" u="none" strike="noStrike" baseline="0" dirty="0">
                <a:solidFill>
                  <a:srgbClr val="000000"/>
                </a:solidFill>
                <a:latin typeface="+mn-lt"/>
              </a:rPr>
              <a:t>- za predelano snov ali predmet obstaja trg ali povpraševanje, razen v primeru, ko predelovalec odpadkov predelano snov ali predmet uporabi sam, </a:t>
            </a:r>
          </a:p>
          <a:p>
            <a:r>
              <a:rPr lang="sl-SI" sz="1000" b="0" i="0" u="none" strike="noStrike" baseline="0" dirty="0">
                <a:solidFill>
                  <a:srgbClr val="000000"/>
                </a:solidFill>
                <a:latin typeface="+mn-lt"/>
              </a:rPr>
              <a:t>- predelana snov ali predmet izpolnjuje tehnične zahteve za specifične namene ter zadosti predpisom in standardom, ki se uporabljajo za proizvode, razen v primeru zasipanja, in </a:t>
            </a:r>
          </a:p>
          <a:p>
            <a:r>
              <a:rPr lang="sl-SI" sz="1000" b="0" i="0" u="none" strike="noStrike" baseline="0" dirty="0">
                <a:solidFill>
                  <a:srgbClr val="000000"/>
                </a:solidFill>
                <a:latin typeface="+mn-lt"/>
              </a:rPr>
              <a:t>- uporaba predelane snovi ali predmeta ne bo škodljivo vplivala na zdravje ljudi in okolje. </a:t>
            </a:r>
          </a:p>
          <a:p>
            <a:endParaRPr lang="sl-SI" sz="1000" b="0" i="0" u="none" strike="noStrike" baseline="0" dirty="0">
              <a:solidFill>
                <a:srgbClr val="000000"/>
              </a:solidFill>
              <a:latin typeface="+mn-lt"/>
            </a:endParaRPr>
          </a:p>
          <a:p>
            <a:r>
              <a:rPr lang="sl-SI" sz="1000" b="0" i="0" u="none" strike="noStrike" baseline="0" dirty="0">
                <a:solidFill>
                  <a:srgbClr val="000000"/>
                </a:solidFill>
                <a:latin typeface="+mn-lt"/>
              </a:rPr>
              <a:t>Odpadkom ta status preneha, ko so reciklirani ali drugače predelani in če so izpolnjeni ti pogoji: </a:t>
            </a:r>
          </a:p>
          <a:p>
            <a:r>
              <a:rPr lang="pl-PL" sz="1000" b="0" i="0" u="none" strike="noStrike" baseline="0" dirty="0">
                <a:solidFill>
                  <a:srgbClr val="000000"/>
                </a:solidFill>
                <a:latin typeface="+mn-lt"/>
              </a:rPr>
              <a:t>- priprava odpadkov za ponovno uporabo, </a:t>
            </a:r>
          </a:p>
          <a:p>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postopek</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snovne</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predelave</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odpadkov</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na</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industrijski</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ravni</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tako</a:t>
            </a:r>
            <a:r>
              <a:rPr lang="it-IT" sz="1000" b="0" i="0" u="none" strike="noStrike" baseline="0" dirty="0">
                <a:solidFill>
                  <a:srgbClr val="000000"/>
                </a:solidFill>
                <a:latin typeface="+mn-lt"/>
              </a:rPr>
              <a:t>, da </a:t>
            </a:r>
            <a:r>
              <a:rPr lang="it-IT" sz="1000" b="0" i="0" u="none" strike="noStrike" baseline="0" dirty="0" err="1">
                <a:solidFill>
                  <a:srgbClr val="000000"/>
                </a:solidFill>
                <a:latin typeface="+mn-lt"/>
              </a:rPr>
              <a:t>predelana</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snov</a:t>
            </a:r>
            <a:r>
              <a:rPr lang="it-IT" sz="1000" b="0" i="0" u="none" strike="noStrike" baseline="0" dirty="0">
                <a:solidFill>
                  <a:srgbClr val="000000"/>
                </a:solidFill>
                <a:latin typeface="+mn-lt"/>
              </a:rPr>
              <a:t> ali </a:t>
            </a:r>
            <a:r>
              <a:rPr lang="it-IT" sz="1000" b="0" i="0" u="none" strike="noStrike" baseline="0" dirty="0" err="1">
                <a:solidFill>
                  <a:srgbClr val="000000"/>
                </a:solidFill>
                <a:latin typeface="+mn-lt"/>
              </a:rPr>
              <a:t>predmet</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nadomesti</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naravne</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vire</a:t>
            </a:r>
            <a:r>
              <a:rPr lang="it-IT" sz="1000" b="0" i="0" u="none" strike="noStrike" baseline="0" dirty="0">
                <a:solidFill>
                  <a:srgbClr val="000000"/>
                </a:solidFill>
                <a:latin typeface="+mn-lt"/>
              </a:rPr>
              <a:t> ali </a:t>
            </a:r>
            <a:r>
              <a:rPr lang="it-IT" sz="1000" b="0" i="0" u="none" strike="noStrike" baseline="0" dirty="0" err="1">
                <a:solidFill>
                  <a:srgbClr val="000000"/>
                </a:solidFill>
                <a:latin typeface="+mn-lt"/>
              </a:rPr>
              <a:t>druge</a:t>
            </a:r>
            <a:r>
              <a:rPr lang="it-IT" sz="1000" b="0" i="0" u="none" strike="noStrike" baseline="0" dirty="0">
                <a:solidFill>
                  <a:srgbClr val="000000"/>
                </a:solidFill>
                <a:latin typeface="+mn-lt"/>
              </a:rPr>
              <a:t> </a:t>
            </a:r>
            <a:r>
              <a:rPr lang="it-IT" sz="1000" b="0" i="0" u="none" strike="noStrike" baseline="0" dirty="0" err="1">
                <a:solidFill>
                  <a:srgbClr val="000000"/>
                </a:solidFill>
                <a:latin typeface="+mn-lt"/>
              </a:rPr>
              <a:t>surovine</a:t>
            </a:r>
            <a:r>
              <a:rPr lang="it-IT" sz="1000" b="0" i="0" u="none" strike="noStrike" baseline="0" dirty="0">
                <a:solidFill>
                  <a:srgbClr val="000000"/>
                </a:solidFill>
                <a:latin typeface="+mn-lt"/>
              </a:rPr>
              <a:t> in </a:t>
            </a:r>
            <a:r>
              <a:rPr lang="it-IT" sz="1000" b="0" i="0" u="none" strike="noStrike" baseline="0" dirty="0" err="1">
                <a:solidFill>
                  <a:srgbClr val="000000"/>
                </a:solidFill>
                <a:latin typeface="+mn-lt"/>
              </a:rPr>
              <a:t>pomožne</a:t>
            </a:r>
            <a:r>
              <a:rPr lang="it-IT" sz="1000" b="0" i="0" u="none" strike="noStrike" baseline="0" dirty="0">
                <a:solidFill>
                  <a:srgbClr val="000000"/>
                </a:solidFill>
                <a:latin typeface="+mn-lt"/>
              </a:rPr>
              <a:t> materiale. </a:t>
            </a:r>
          </a:p>
          <a:p>
            <a:endParaRPr lang="sl-SI" sz="1000" b="0" i="0" u="none" strike="noStrike" baseline="0" dirty="0">
              <a:latin typeface="+mn-lt"/>
            </a:endParaRPr>
          </a:p>
          <a:p>
            <a:r>
              <a:rPr lang="sl-SI" sz="1000" b="0" i="0" u="none" strike="noStrike" baseline="0" dirty="0">
                <a:latin typeface="+mn-lt"/>
              </a:rPr>
              <a:t>Omenjeni pogoji so izpolnjeni tudi v primerih katerikoli </a:t>
            </a:r>
            <a:r>
              <a:rPr lang="sl-SI" sz="1000" b="0" i="0" u="none" strike="noStrike" baseline="0" dirty="0" err="1">
                <a:latin typeface="+mn-lt"/>
              </a:rPr>
              <a:t>drugihkovpredelave</a:t>
            </a:r>
            <a:r>
              <a:rPr lang="sl-SI" sz="1000" b="0" i="0" u="none" strike="noStrike" baseline="0" dirty="0">
                <a:latin typeface="+mn-lt"/>
              </a:rPr>
              <a:t> odpadkov, če so za določene, v tem postopku pridobljene snovi ali predmete izpolnjena merila za določitev, kdaj določene predelane snovi ali predmeti prenehajo biti odpadki, ki jih predpiše vlada, če niso predpisana z uredbo EU. </a:t>
            </a:r>
            <a:endParaRPr lang="sl-SI" sz="1000" dirty="0">
              <a:latin typeface="+mn-lt"/>
            </a:endParaRP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27</a:t>
            </a:fld>
            <a:endParaRPr lang="sl-SI"/>
          </a:p>
        </p:txBody>
      </p:sp>
    </p:spTree>
    <p:extLst>
      <p:ext uri="{BB962C8B-B14F-4D97-AF65-F5344CB8AC3E}">
        <p14:creationId xmlns:p14="http://schemas.microsoft.com/office/powerpoint/2010/main" val="10341726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000" b="0" i="0" u="none" strike="noStrike" baseline="0" dirty="0">
                <a:solidFill>
                  <a:srgbClr val="000000"/>
                </a:solidFill>
                <a:latin typeface="Arial" panose="020B0604020202020204" pitchFamily="34" charset="0"/>
              </a:rPr>
              <a:t>V tem členu zakona so skladno z Direktivo 2008/98/ES določena merila, s katerimi so podrobneje razdelani pogoji iz prejšnjega člena za prenehanje statusa odpadka. </a:t>
            </a:r>
          </a:p>
          <a:p>
            <a:r>
              <a:rPr lang="sl-SI" sz="1000" b="0" i="0" u="none" strike="noStrike" baseline="0" dirty="0">
                <a:solidFill>
                  <a:srgbClr val="000000"/>
                </a:solidFill>
                <a:latin typeface="Arial" panose="020B0604020202020204" pitchFamily="34" charset="0"/>
              </a:rPr>
              <a:t>Ta člen določa tudi obveznost obveščanja </a:t>
            </a:r>
            <a:r>
              <a:rPr lang="sl-SI" sz="1000" b="0" i="0" u="none" strike="noStrike" baseline="0" dirty="0" err="1">
                <a:solidFill>
                  <a:srgbClr val="000000"/>
                </a:solidFill>
                <a:latin typeface="Arial" panose="020B0604020202020204" pitchFamily="34" charset="0"/>
              </a:rPr>
              <a:t>Komidsije</a:t>
            </a:r>
            <a:r>
              <a:rPr lang="sl-SI" sz="1000" b="0" i="0" u="none" strike="noStrike" baseline="0" dirty="0">
                <a:solidFill>
                  <a:srgbClr val="000000"/>
                </a:solidFill>
                <a:latin typeface="Arial" panose="020B0604020202020204" pitchFamily="34" charset="0"/>
              </a:rPr>
              <a:t> EU skladno s z Direktivo (EU) 2015/1535, če bodo merila določala tudi zahteve, ki vplivajo na življenjski krog proizvoda, potem ko je bil dan na trg, kot so pogoji uporabe, recikliranja, vnovične uporabe ali odlaganja, kadar lahko takšni pogoji znatno vplivajo na sestavo ali naravo proizvoda ali na njegovo trženje. </a:t>
            </a:r>
          </a:p>
          <a:p>
            <a:endParaRPr lang="sl-SI" sz="1000" dirty="0">
              <a:latin typeface="Arial" panose="020B0604020202020204" pitchFamily="34" charset="0"/>
              <a:ea typeface="Times New Roman" panose="02020603050405020304" pitchFamily="18" charset="0"/>
              <a:cs typeface="Times New Roman" panose="02020603050405020304" pitchFamily="18" charset="0"/>
            </a:endParaRPr>
          </a:p>
          <a:p>
            <a:endParaRPr lang="sl-SI" sz="1000" dirty="0">
              <a:latin typeface="+mn-lt"/>
            </a:endParaRP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28</a:t>
            </a:fld>
            <a:endParaRPr lang="sl-SI"/>
          </a:p>
        </p:txBody>
      </p:sp>
    </p:spTree>
    <p:extLst>
      <p:ext uri="{BB962C8B-B14F-4D97-AF65-F5344CB8AC3E}">
        <p14:creationId xmlns:p14="http://schemas.microsoft.com/office/powerpoint/2010/main" val="2165021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000" b="0" i="0" u="none" strike="noStrike" baseline="0" dirty="0">
                <a:solidFill>
                  <a:srgbClr val="000000"/>
                </a:solidFill>
                <a:latin typeface="Arial" panose="020B0604020202020204" pitchFamily="34" charset="0"/>
              </a:rPr>
              <a:t>tem členu zakona je skladno z Direktivo 2008/98/ES urejen postopek, v katerem se merila za prenehanje statusa odpadka, če ta niso določena z uredbo EU ali predpisom vlade, določijo </a:t>
            </a:r>
          </a:p>
          <a:p>
            <a:r>
              <a:rPr lang="sl-SI" sz="1000" b="0" i="0" u="none" strike="noStrike" baseline="0" dirty="0">
                <a:solidFill>
                  <a:srgbClr val="000000"/>
                </a:solidFill>
                <a:latin typeface="Arial" panose="020B0604020202020204" pitchFamily="34" charset="0"/>
              </a:rPr>
              <a:t>v vsakem primeru posebej v okoljevarstvenem dovoljenju. </a:t>
            </a:r>
          </a:p>
          <a:p>
            <a:r>
              <a:rPr lang="sl-SI" sz="1000" b="0" i="0" u="none" strike="noStrike" baseline="0" dirty="0">
                <a:solidFill>
                  <a:srgbClr val="000000"/>
                </a:solidFill>
                <a:latin typeface="Arial" panose="020B0604020202020204" pitchFamily="34" charset="0"/>
              </a:rPr>
              <a:t>Ministrstvo merila za prenehanje statusa odpadka v okoljevarstvenem dovoljenju določi na podlagi mnenja, ki ga pripravi ministrstvo, ki je pristojno za posamezno vrsto proizvodov, ali organizacija, ki je na podlagi predpisov, ki urejajo posamezno vrsto proizvodov, pristojna za izdajo takšnih mnenj. </a:t>
            </a:r>
          </a:p>
          <a:p>
            <a:r>
              <a:rPr lang="sl-SI" sz="1000" b="0" i="0" u="none" strike="noStrike" baseline="0" dirty="0">
                <a:solidFill>
                  <a:srgbClr val="000000"/>
                </a:solidFill>
                <a:latin typeface="Arial" panose="020B0604020202020204" pitchFamily="34" charset="0"/>
              </a:rPr>
              <a:t>V tem mnenju ministrstvo ali omenjena organizacija opredeli merila, ki jih določa prejšnji člen, razen nabora onesnaževal in dopustnih vsebnosti teh onesnaževal v </a:t>
            </a:r>
            <a:r>
              <a:rPr lang="sl-SI" sz="1000" b="0" i="0" u="none" strike="noStrike" baseline="0" dirty="0" err="1">
                <a:solidFill>
                  <a:srgbClr val="000000"/>
                </a:solidFill>
                <a:latin typeface="Arial" panose="020B0604020202020204" pitchFamily="34" charset="0"/>
              </a:rPr>
              <a:t>izlužkih</a:t>
            </a:r>
            <a:r>
              <a:rPr lang="sl-SI" sz="1000" b="0" i="0" u="none" strike="noStrike" baseline="0" dirty="0">
                <a:solidFill>
                  <a:srgbClr val="000000"/>
                </a:solidFill>
                <a:latin typeface="Arial" panose="020B0604020202020204" pitchFamily="34" charset="0"/>
              </a:rPr>
              <a:t> predelane snovi, če bo šlo za primer, ko se bo predelana snov ali predmet vgrajevala ali nameščala v zunanje okolje; te se določijo na podlagi analize </a:t>
            </a:r>
            <a:r>
              <a:rPr lang="sl-SI" sz="1000" b="0" i="0" u="none" strike="noStrike" baseline="0" dirty="0" err="1">
                <a:solidFill>
                  <a:srgbClr val="000000"/>
                </a:solidFill>
                <a:latin typeface="Arial" panose="020B0604020202020204" pitchFamily="34" charset="0"/>
              </a:rPr>
              <a:t>izlužkov</a:t>
            </a:r>
            <a:r>
              <a:rPr lang="sl-SI" sz="1000" b="0" i="0" u="none" strike="noStrike" baseline="0" dirty="0">
                <a:solidFill>
                  <a:srgbClr val="000000"/>
                </a:solidFill>
                <a:latin typeface="Arial" panose="020B0604020202020204" pitchFamily="34" charset="0"/>
              </a:rPr>
              <a:t>. Ministrstvo nato na podlagi mnenja ministrstva ali pristojne organizacije v okoljevarstvenem dovoljenju določi merila za prenehanje statusa odpadka. </a:t>
            </a:r>
          </a:p>
          <a:p>
            <a:r>
              <a:rPr lang="sl-SI" sz="1000" b="0" i="0" u="none" strike="noStrike" baseline="0" dirty="0">
                <a:solidFill>
                  <a:srgbClr val="000000"/>
                </a:solidFill>
                <a:latin typeface="Arial" panose="020B0604020202020204" pitchFamily="34" charset="0"/>
              </a:rPr>
              <a:t>V primeru, da za posamezno vrsto predelane snovi ali predmeta ni predpisov, ki bi urejali posamezno vrsto proizvoda, ministrstvo opredeli merila za prenehanje statusa odpadka, razen nabora onesnaževal in dopustnih vsebnosti teh onesnaževal v </a:t>
            </a:r>
            <a:r>
              <a:rPr lang="sl-SI" sz="1000" b="0" i="0" u="none" strike="noStrike" baseline="0" dirty="0" err="1">
                <a:solidFill>
                  <a:srgbClr val="000000"/>
                </a:solidFill>
                <a:latin typeface="Arial" panose="020B0604020202020204" pitchFamily="34" charset="0"/>
              </a:rPr>
              <a:t>izlužkih</a:t>
            </a:r>
            <a:r>
              <a:rPr lang="sl-SI" sz="1000" b="0" i="0" u="none" strike="noStrike" baseline="0" dirty="0">
                <a:solidFill>
                  <a:srgbClr val="000000"/>
                </a:solidFill>
                <a:latin typeface="Arial" panose="020B0604020202020204" pitchFamily="34" charset="0"/>
              </a:rPr>
              <a:t> predelane snovi, če bo šlo za primer, ko se bo predelana snov ali predmet vgrajevala ali nameščala v zunanje okolje </a:t>
            </a:r>
          </a:p>
          <a:p>
            <a:r>
              <a:rPr lang="sl-SI" sz="1000" b="0" i="0" u="none" strike="noStrike" baseline="0" dirty="0">
                <a:solidFill>
                  <a:srgbClr val="000000"/>
                </a:solidFill>
                <a:latin typeface="Arial" panose="020B0604020202020204" pitchFamily="34" charset="0"/>
              </a:rPr>
              <a:t>na podlagi predloga opredelitve meril, ki jih pripravi vlagatelj vloge za izdajo okoljevarstvenega dovoljenja sam. V takem primeru lahko ministrstvo za presojo ustreznosti meril postavi izvedenca skladno z ZUP. </a:t>
            </a:r>
            <a:endParaRPr lang="sl-SI" sz="1000" dirty="0">
              <a:latin typeface="Arial" panose="020B0604020202020204" pitchFamily="34" charset="0"/>
              <a:ea typeface="Times New Roman" panose="02020603050405020304" pitchFamily="18" charset="0"/>
              <a:cs typeface="Times New Roman" panose="02020603050405020304" pitchFamily="18" charset="0"/>
            </a:endParaRPr>
          </a:p>
          <a:p>
            <a:endParaRPr lang="sl-SI" sz="1000" dirty="0">
              <a:latin typeface="+mn-lt"/>
            </a:endParaRP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29</a:t>
            </a:fld>
            <a:endParaRPr lang="sl-SI"/>
          </a:p>
        </p:txBody>
      </p:sp>
    </p:spTree>
    <p:extLst>
      <p:ext uri="{BB962C8B-B14F-4D97-AF65-F5344CB8AC3E}">
        <p14:creationId xmlns:p14="http://schemas.microsoft.com/office/powerpoint/2010/main" val="2552243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000" b="0" i="0" u="none" strike="noStrike" baseline="0" dirty="0">
                <a:solidFill>
                  <a:srgbClr val="000000"/>
                </a:solidFill>
                <a:latin typeface="Arial" panose="020B0604020202020204" pitchFamily="34" charset="0"/>
              </a:rPr>
              <a:t>Zakon o varstvu okolja (ZVO-2) je temeljni sistemski predpis, ki na »horizontalen način« ureja pravne institute oziroma ukrepe varstva okolja. Ker je na ravni EU področje varstva okolja področje deljenih pristojnosti, ta zakon ob tem, da uzakonja nacionalno specifične institute, prenaša tudi predpise in odločitve, ki jih je na področju varstva okolja sprejela Evropska unija (v nadaljevanju: EU). Ob povedanem velja izpostaviti, da z njim niso povezane tiste direktive, ki so v 1. členu izrecno navedene; zakonske določbe so tudi podlaga za podrobnejše uresničevanje zahtev številnih drugih aktov EU na podzakonski ravni. Spregledati pa ne gre niti mednarodno-pravne akte, ki jih mora, da bi bile zaveze iz njih uresničljive, Slovenija prenesti v svojo pravni red. 	</a:t>
            </a: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3</a:t>
            </a:fld>
            <a:endParaRPr lang="sl-SI"/>
          </a:p>
        </p:txBody>
      </p:sp>
    </p:spTree>
    <p:extLst>
      <p:ext uri="{BB962C8B-B14F-4D97-AF65-F5344CB8AC3E}">
        <p14:creationId xmlns:p14="http://schemas.microsoft.com/office/powerpoint/2010/main" val="12145180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000" b="0" i="0" u="none" strike="noStrike" baseline="0" dirty="0">
                <a:solidFill>
                  <a:srgbClr val="000000"/>
                </a:solidFill>
                <a:latin typeface="+mn-lt"/>
              </a:rPr>
              <a:t>- ko je zaključen postopek snovne predelave odpadkov na industrijski ravni iz 2. točke drugega odstavka 28. člena tega zakona, </a:t>
            </a:r>
          </a:p>
          <a:p>
            <a:r>
              <a:rPr lang="sl-SI" sz="1000" b="0" i="0" u="none" strike="noStrike" baseline="0" dirty="0">
                <a:solidFill>
                  <a:srgbClr val="000000"/>
                </a:solidFill>
                <a:latin typeface="+mn-lt"/>
              </a:rPr>
              <a:t>- ko so izpolnjena merila, ki jih določi ministrstvo v okoljevarstvenem dovoljenju na podlagi Uredbe EU ali na podlagi predpisa iz prvega odstavka 29. člena tega zakona, ali </a:t>
            </a:r>
          </a:p>
          <a:p>
            <a:r>
              <a:rPr lang="sl-SI" sz="1000" b="0" i="0" u="none" strike="noStrike" baseline="0" dirty="0">
                <a:solidFill>
                  <a:srgbClr val="000000"/>
                </a:solidFill>
                <a:latin typeface="+mn-lt"/>
              </a:rPr>
              <a:t>- ko so izpolnjena merila, ki jih določi ministrstvo v okoljevarstvenem dovoljenju v vsakem primeru posebej na podlagi 30. člena tega zakona. </a:t>
            </a:r>
          </a:p>
          <a:p>
            <a:endParaRPr lang="sl-SI" sz="1800" b="0" i="0" u="none" strike="noStrike" baseline="0" dirty="0">
              <a:solidFill>
                <a:srgbClr val="000000"/>
              </a:solidFill>
              <a:latin typeface="Calibri" panose="020F0502020204030204" pitchFamily="34" charset="0"/>
            </a:endParaRPr>
          </a:p>
          <a:p>
            <a:endParaRPr lang="sl-SI" sz="1000" dirty="0">
              <a:latin typeface="+mn-lt"/>
            </a:endParaRP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30</a:t>
            </a:fld>
            <a:endParaRPr lang="sl-SI"/>
          </a:p>
        </p:txBody>
      </p:sp>
    </p:spTree>
    <p:extLst>
      <p:ext uri="{BB962C8B-B14F-4D97-AF65-F5344CB8AC3E}">
        <p14:creationId xmlns:p14="http://schemas.microsoft.com/office/powerpoint/2010/main" val="13700846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b="0" i="0" u="none" strike="noStrike" baseline="0" dirty="0">
                <a:solidFill>
                  <a:srgbClr val="000000"/>
                </a:solidFill>
                <a:latin typeface="+mn-lt"/>
              </a:rPr>
              <a:t>S tem členom je izveden prenos 15. člena Direktive 2008/98/ES o odpadkih v notranji pravni red. Določene so zahteve za zagotavljanje obdelave odpadkov, kar sedaj ureja 24. člen Uredbe o odpadkih. </a:t>
            </a:r>
          </a:p>
          <a:p>
            <a:r>
              <a:rPr lang="sl-SI" sz="1200" b="0" i="0" u="none" strike="noStrike" baseline="0" dirty="0">
                <a:solidFill>
                  <a:srgbClr val="000000"/>
                </a:solidFill>
                <a:latin typeface="+mn-lt"/>
              </a:rPr>
              <a:t>V prvem odstavku je določena obveznost izvirnega povzročitelja odpadkov in drugega imetnika odpadkov glede zagotavljanja njihove obdelave. </a:t>
            </a:r>
          </a:p>
          <a:p>
            <a:r>
              <a:rPr lang="sl-SI" sz="1200" b="0" i="0" u="none" strike="noStrike" baseline="0" dirty="0">
                <a:solidFill>
                  <a:srgbClr val="000000"/>
                </a:solidFill>
                <a:latin typeface="+mn-lt"/>
              </a:rPr>
              <a:t>V drugem odstavku je določeno, da sta odgovorna za izvedbo obdelave odpadkov in kdaj ta njuna odgovornost preneha. </a:t>
            </a:r>
          </a:p>
          <a:p>
            <a:r>
              <a:rPr lang="sl-SI" sz="1200" b="0" i="0" u="none" strike="noStrike" baseline="0" dirty="0">
                <a:solidFill>
                  <a:srgbClr val="000000"/>
                </a:solidFill>
                <a:latin typeface="+mn-lt"/>
              </a:rPr>
              <a:t>S tretjim do šestim odstavkom pa so določene osnovne zahteve za pošiljke odpadkov v obdelavo iz in v Slovenijo, kar sicer podrobno urejajo predpisi, ki urejajo </a:t>
            </a:r>
            <a:r>
              <a:rPr lang="sl-SI" sz="1200" b="0" i="0" u="none" strike="noStrike" baseline="0" dirty="0" err="1">
                <a:solidFill>
                  <a:srgbClr val="000000"/>
                </a:solidFill>
                <a:latin typeface="+mn-lt"/>
              </a:rPr>
              <a:t>pošiljske</a:t>
            </a:r>
            <a:r>
              <a:rPr lang="sl-SI" sz="1200" b="0" i="0" u="none" strike="noStrike" baseline="0" dirty="0">
                <a:solidFill>
                  <a:srgbClr val="000000"/>
                </a:solidFill>
                <a:latin typeface="+mn-lt"/>
              </a:rPr>
              <a:t> odpadkov. </a:t>
            </a: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31</a:t>
            </a:fld>
            <a:endParaRPr lang="sl-SI"/>
          </a:p>
        </p:txBody>
      </p:sp>
    </p:spTree>
    <p:extLst>
      <p:ext uri="{BB962C8B-B14F-4D97-AF65-F5344CB8AC3E}">
        <p14:creationId xmlns:p14="http://schemas.microsoft.com/office/powerpoint/2010/main" val="31413245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800" b="0" i="0" u="none" strike="noStrike" baseline="0" dirty="0">
                <a:solidFill>
                  <a:srgbClr val="000000"/>
                </a:solidFill>
                <a:latin typeface="Arial" panose="020B0604020202020204" pitchFamily="34" charset="0"/>
              </a:rPr>
              <a:t>S tem členom je izveden prenos 14. člena Direktive 2008/98/ES o odpadkih v notranji pravni red. </a:t>
            </a:r>
          </a:p>
          <a:p>
            <a:r>
              <a:rPr lang="sl-SI" sz="1800" b="0" i="0" u="none" strike="noStrike" kern="1200" baseline="0" dirty="0">
                <a:solidFill>
                  <a:srgbClr val="000000"/>
                </a:solidFill>
                <a:latin typeface="Arial" panose="020B0604020202020204" pitchFamily="34" charset="0"/>
                <a:ea typeface="+mn-ea"/>
                <a:cs typeface="+mn-cs"/>
              </a:rPr>
              <a:t>V skladu z načelom, da plača povzročitelj obremenitve, vse stroške ravnanja z odpadki, vključno s stroški za potrebno infrastrukturo in njeno delovanje, krije izvirni povzročitelj odpadkov ali trenutni ali predhodni imetniki odpadkov (prvi odstavek). S tretjim odstavkom pa je določba prvega odstavka izpeljana za primer odlaganja odpadkov na odlagališču. V tem primeru morajo biti s plačilom storitve odlaganja odpadkov kriti vsi stroški, povezani z gradnjo in obratovanjem odlagališča odpadkov ter finančnim jamstvom, vsi predvideni stroški zapiranja odlagališča odpadkov ter vsi stroški za izvedbo ukrepov varstva okolja po zaprtju odlagališča odpadkov za obdobje najmanj 30 let, pri čemer morajo biti sredstva, zbrana za zapiranje odlagališča odpadkov, namenjena samo za njegovo zapiranje. </a:t>
            </a:r>
          </a:p>
          <a:p>
            <a:r>
              <a:rPr lang="sl-SI" sz="1800" b="0" i="0" u="none" strike="noStrike" kern="1200" baseline="0" dirty="0">
                <a:solidFill>
                  <a:srgbClr val="000000"/>
                </a:solidFill>
                <a:latin typeface="Arial" panose="020B0604020202020204" pitchFamily="34" charset="0"/>
                <a:ea typeface="+mn-ea"/>
                <a:cs typeface="+mn-cs"/>
              </a:rPr>
              <a:t>Z drugim odstavkom pa je dano pooblastilo vladi, da lahko tudi v primeru, ko za proizvode ne velja PRO (glej 34. do 54. člen), predpiše, da stroške ravnanja z odpadki delno ali v celoti krijejo proizvajalci proizvodov, od katerih ti odpadki izvirajo, ali da jih krijejo proizvajalci proizvodov skupaj z distributerji takšnih proizvodov, in ne osebe iz prvega odstavka tega člena. </a:t>
            </a: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32</a:t>
            </a:fld>
            <a:endParaRPr lang="sl-SI"/>
          </a:p>
        </p:txBody>
      </p:sp>
    </p:spTree>
    <p:extLst>
      <p:ext uri="{BB962C8B-B14F-4D97-AF65-F5344CB8AC3E}">
        <p14:creationId xmlns:p14="http://schemas.microsoft.com/office/powerpoint/2010/main" val="30388359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3810" lvl="0" indent="0" algn="just" fontAlgn="base">
              <a:lnSpc>
                <a:spcPct val="104000"/>
              </a:lnSpc>
              <a:spcAft>
                <a:spcPts val="560"/>
              </a:spcAft>
              <a:buClr>
                <a:srgbClr val="000000"/>
              </a:buClr>
              <a:buSzPts val="1000"/>
              <a:buFont typeface="+mj-lt"/>
              <a:buNone/>
            </a:pPr>
            <a:r>
              <a:rPr lang="sl-SI" sz="1000" b="0" i="0" u="none" strike="noStrike" baseline="0" dirty="0">
                <a:solidFill>
                  <a:srgbClr val="000000"/>
                </a:solidFill>
                <a:latin typeface="Arial" panose="020B0604020202020204" pitchFamily="34" charset="0"/>
              </a:rPr>
              <a:t>S tem členom se uvaja določa preimenovanje pooblaščenca za varstvo okolja iz ZVO-1 v skrbnika varstva okolja. Dosedanje poimenovanje se je namreč v praksi pogosto izkazalo za zavajajoče, saj osebe, ki so opravljale funkcijo pooblaščenca za varstvo okolja, v resnici niso imele nobenih finančnih pooblastil, s katerimi bi lahko izboljšale ravnanje podjetja z okoljem, hkrati pa so vodstva podjetij pogosto z imenovanjem pooblaščenca za okolje menila, da je z imenovanjem za okolje že vse narejeno. Zaradi te problematike osebe, ki so dejansko strokovne na področju varovanja okolja, niso več hotele prevzemati te funkcije, zato je prihajajo do imenovanja oseb brez ustreznih strokovnih znanj. S preimenovanjem v skrbnika varstva okolja se pričakuje izboljšanje opisanega stanja. </a:t>
            </a:r>
          </a:p>
          <a:p>
            <a:r>
              <a:rPr lang="sl-SI" sz="1000" b="0" i="0" u="none" strike="noStrike" baseline="0" dirty="0">
                <a:solidFill>
                  <a:srgbClr val="000000"/>
                </a:solidFill>
                <a:latin typeface="Arial" panose="020B0604020202020204" pitchFamily="34" charset="0"/>
              </a:rPr>
              <a:t>V tem členu zakon ureja, da mora povzročitelj obremenitve, ki mora pridobiti okoljevarstveno dovoljenje za napravo iz 110. člena tega zakona ali za obrat iz 131. člena tega zakona ali okoljevarstveno dovoljenje za predelavo ali odstranjevanje odpadkov iz 126. člena tega zakona, mora imeti v delovnem ali pogodbenem razmerju najmanj eno osebo, ki opravlja naloge varstva okolja. Člen določa, katere so te naloge ter da mora povzročitelj obremenitve skrbniku varstva okolja omogočiti strokovno neodvisno opravljanje nalog iz prejšnjega odstavka in izpopolnjevanje znanja ter zagotoviti dostop do vseh potrebnih podatkov in informacij. </a:t>
            </a:r>
          </a:p>
          <a:p>
            <a:endParaRPr lang="sl-SI" sz="1000" b="0" i="0" u="none" strike="noStrike" baseline="0" dirty="0">
              <a:solidFill>
                <a:srgbClr val="000000"/>
              </a:solidFill>
              <a:latin typeface="Arial" panose="020B0604020202020204" pitchFamily="34" charset="0"/>
            </a:endParaRPr>
          </a:p>
          <a:p>
            <a:r>
              <a:rPr lang="sl-SI" sz="1000" b="0" i="0" u="none" strike="noStrike" baseline="0" dirty="0">
                <a:solidFill>
                  <a:srgbClr val="000000"/>
                </a:solidFill>
                <a:latin typeface="Arial" panose="020B0604020202020204" pitchFamily="34" charset="0"/>
              </a:rPr>
              <a:t>V tem členu so pogoji za skrbnika varstva okolja ter da mora skrbnika varstva okolja imenovati pisno ter določiti njegove naloge ter morebitna pooblastila pisno. Ta člen </a:t>
            </a:r>
            <a:r>
              <a:rPr lang="sl-SI" sz="1000" b="0" i="0" u="none" strike="noStrike" baseline="0" dirty="0" err="1">
                <a:solidFill>
                  <a:srgbClr val="000000"/>
                </a:solidFill>
                <a:latin typeface="Arial" panose="020B0604020202020204" pitchFamily="34" charset="0"/>
              </a:rPr>
              <a:t>dolola</a:t>
            </a:r>
            <a:r>
              <a:rPr lang="sl-SI" sz="1000" b="0" i="0" u="none" strike="noStrike" baseline="0" dirty="0">
                <a:solidFill>
                  <a:srgbClr val="000000"/>
                </a:solidFill>
                <a:latin typeface="Arial" panose="020B0604020202020204" pitchFamily="34" charset="0"/>
              </a:rPr>
              <a:t> tudi, da ministrstvo vodi register skrbnikov varstva okolja. </a:t>
            </a:r>
            <a:endPar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seznanjanje in svetovanje povzročitelju obremenitve v zvezi s predpisanimi ukrepi varstva okolja pri opravljanju njegove dejavnosti,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dajanje mnenj in predlogov povzročitelju obremenitve o ukrepih za zmanjševanje ali preprečevanje obremenjevanja okolja,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seznanjanje s pravili ravnanja z odpadki po tem zakonu in predpisi, izdanimi na njegovi podlagi,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svetovanje pri uvajanju načel krožnega gospodarstva,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sodelovanje pri uvajanju za okolje manj škodljivih postopkov, tehnologij in proizvodov,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nadzorovanje in skrb za izvajanje predpisanih ukrepov varstva okolja pri opravljanju dejavnosti ter poročanje povzročitelju obremenitve o ugotovljenih pomanjkljivostih,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svetovanje povzročitelju obremenitve v zvezi z javnostjo podatkov o obremenjevanju okolja v skladu s tem zakonom,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seznanjanje zaposlenih o škodljivih vplivih naprave ali obrata na okolje in ukrepih za njihovo preprečevanje ali zmanjševanje,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sodelovanje z osebami, zadolženimi za varnost in zdravje pri delu, požarno varnost in svetovalcem za kemikalije,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sodelovanje pri pripravi načrtov za zaščito in reševanje po predpisih o varstvu pred naravnimi in drugimi nesrečami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takojšnje obveščanje pristojne inšpekcije v primeru kršitve pogojev iz okoljevarstvenega dovoljenja ali izrednega dogodka ali nesreče, pri katerih pride do preseganja predpisanih mejnih vrednosti emisij v okolje ali ki pomembno vplivajo na okolje,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svetovanje upravljavcu, da v primeru izrednega dogodka ali nesreče ali kršitve pogojev iz okoljevarstvenega dovoljenja nemudoma sprejme ukrepe za omejevanje </a:t>
            </a:r>
            <a:r>
              <a:rPr lang="sl-SI" sz="1000" u="none" strike="noStrike" dirty="0" err="1">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okoljskih</a:t>
            </a: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 posledic in preprečevanje morebitnih nadaljnjih izrednih dogodkov ali nesreč ali ukrepe, s katerimi zagotovi, da se skladnost s pogoji iz okoljevarstvenega dovoljenja v najkrajšem možnem času ponovno vzpostavi,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vsaj enkrat letno za poslovodstvo pripravi pisno poročilo o ukrepih in izboljšavah, ki jih je treba izvesti, da bo zagotovljena skladnost ravnanja podjetja s predpisi s področja okolja,   ter </a:t>
            </a:r>
          </a:p>
          <a:p>
            <a:pPr marL="342900" marR="3810" lvl="0" indent="-342900" algn="just" fontAlgn="base">
              <a:lnSpc>
                <a:spcPct val="104000"/>
              </a:lnSpc>
              <a:spcAft>
                <a:spcPts val="560"/>
              </a:spcAft>
              <a:buClr>
                <a:srgbClr val="000000"/>
              </a:buClr>
              <a:buSzPts val="1000"/>
              <a:buFont typeface="+mj-lt"/>
              <a:buAutoNum type="arabicPeriod"/>
            </a:pPr>
            <a:r>
              <a:rPr lang="sl-SI" sz="10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druge naloge varstva okolja, ki jih določi povzročitelj obremenitve. </a:t>
            </a: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33</a:t>
            </a:fld>
            <a:endParaRPr lang="sl-SI"/>
          </a:p>
        </p:txBody>
      </p:sp>
    </p:spTree>
    <p:extLst>
      <p:ext uri="{BB962C8B-B14F-4D97-AF65-F5344CB8AC3E}">
        <p14:creationId xmlns:p14="http://schemas.microsoft.com/office/powerpoint/2010/main" val="3052871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000" b="0" i="0" u="none" strike="noStrike" baseline="0" dirty="0">
                <a:solidFill>
                  <a:srgbClr val="000000"/>
                </a:solidFill>
                <a:latin typeface="Arial" panose="020B0604020202020204" pitchFamily="34" charset="0"/>
              </a:rPr>
              <a:t>Struktura zakona gradi na strukturi, ki jo je poznal že ZVO-1. Zakon ima štirinajst vsebinskih poglavij. Med novostmi velja izpostaviti zlasti obsežnejši sklop določb, ki so namenjene ravnanju z odpadki, vključno z urejanjem instituta proizvajalčeve razširjene odgovornosti; spremenjena določila o presoji vplivov na okolje in izdaji okoljevarstvenih dovoljenj, vključno s konceptualno drugačnim pogledom na vlogo (zainteresirane) javnosti; dejstvo, da je nekdanje načelo varstva pravice do zdravega življenjskega okolja umeščeno med izvedbene določbe oziroma ukrepe; nekoliko spremenjeno ureditev gospodarskih javnih služb varstva okolja; poenostavitev postopkov </a:t>
            </a:r>
            <a:r>
              <a:rPr lang="sl-SI" sz="1000" b="0" i="0" u="none" strike="noStrike" baseline="0" dirty="0" err="1">
                <a:solidFill>
                  <a:srgbClr val="000000"/>
                </a:solidFill>
                <a:latin typeface="Arial" panose="020B0604020202020204" pitchFamily="34" charset="0"/>
              </a:rPr>
              <a:t>Eko</a:t>
            </a:r>
            <a:r>
              <a:rPr lang="sl-SI" sz="1000" b="0" i="0" u="none" strike="noStrike" baseline="0" dirty="0">
                <a:solidFill>
                  <a:srgbClr val="000000"/>
                </a:solidFill>
                <a:latin typeface="Arial" panose="020B0604020202020204" pitchFamily="34" charset="0"/>
              </a:rPr>
              <a:t>-sklada ter okrepitev določb o inšpekcijskem in naravovarstvenem nadzoru. </a:t>
            </a:r>
            <a:r>
              <a:rPr lang="sl-SI" sz="1800" b="0" i="0" u="none" strike="noStrike" baseline="0" dirty="0">
                <a:solidFill>
                  <a:srgbClr val="000000"/>
                </a:solidFill>
                <a:latin typeface="Arial" panose="020B0604020202020204" pitchFamily="34" charset="0"/>
              </a:rPr>
              <a:t>	</a:t>
            </a: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4</a:t>
            </a:fld>
            <a:endParaRPr lang="sl-SI"/>
          </a:p>
        </p:txBody>
      </p:sp>
    </p:spTree>
    <p:extLst>
      <p:ext uri="{BB962C8B-B14F-4D97-AF65-F5344CB8AC3E}">
        <p14:creationId xmlns:p14="http://schemas.microsoft.com/office/powerpoint/2010/main" val="662762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a:buFont typeface="+mj-lt"/>
              <a:buAutoNum type="arabicPeriod"/>
            </a:pPr>
            <a:r>
              <a:rPr lang="sl-SI" sz="1000" dirty="0"/>
              <a:t>Od uveljavitve ZVO-1 v letu 2004 je besedilo doživelo že deset neposrednih sprememb in dopolnitev in kar nekaj posegov drugih zakonov</a:t>
            </a:r>
          </a:p>
          <a:p>
            <a:pPr>
              <a:buFont typeface="+mj-lt"/>
              <a:buAutoNum type="arabicPeriod"/>
            </a:pPr>
            <a:r>
              <a:rPr lang="sl-SI" sz="1000" dirty="0"/>
              <a:t>ohranja se »princip </a:t>
            </a:r>
            <a:r>
              <a:rPr lang="sl-SI" sz="1000" dirty="0" err="1"/>
              <a:t>horiznotalnosti</a:t>
            </a:r>
            <a:r>
              <a:rPr lang="sl-SI" sz="1000" dirty="0"/>
              <a:t>«, kar pomeni, da se zakon bolj ali manj intenzivno ukvarja z vsemi deli okolja (zrak, vode, ohranjanje narave itd.) in z vsemi instrumentalnimi pristopi varovanja okolja (načrtovanje, presoja vplivov na okolje, dovoljevanje </a:t>
            </a:r>
            <a:r>
              <a:rPr lang="sl-SI" sz="1000" dirty="0" err="1"/>
              <a:t>itd</a:t>
            </a:r>
            <a:r>
              <a:rPr lang="sl-SI" sz="1000" dirty="0"/>
              <a:t>). </a:t>
            </a:r>
          </a:p>
          <a:p>
            <a:pPr>
              <a:buFont typeface="+mj-lt"/>
              <a:buAutoNum type="arabicPeriod"/>
            </a:pPr>
            <a:r>
              <a:rPr lang="sl-SI" sz="1000" dirty="0"/>
              <a:t>uveljavlja temeljna načela in pristope za vso »področno zakonodajo«, ki se podrobneje ukvarja s posameznimi </a:t>
            </a:r>
            <a:r>
              <a:rPr lang="sl-SI" sz="1000" dirty="0" err="1"/>
              <a:t>okoljsko</a:t>
            </a:r>
            <a:r>
              <a:rPr lang="sl-SI" sz="1000" dirty="0"/>
              <a:t> relevantnimi področji, na primer vprašanji rabe in varovanja posameznih delov okolja oziroma naravnih dobrin in ohranjanjem narave. </a:t>
            </a:r>
          </a:p>
          <a:p>
            <a:pPr>
              <a:buFont typeface="+mj-lt"/>
              <a:buAutoNum type="arabicPeriod"/>
            </a:pPr>
            <a:r>
              <a:rPr lang="sl-SI" sz="1000" dirty="0"/>
              <a:t>Številna vprašanja zakon ureja le okvirno in daje podlago za njihovo podrobnejše urejanje na podzakonski, zlasti uredbeni ravni.</a:t>
            </a:r>
          </a:p>
          <a:p>
            <a:pPr>
              <a:buFont typeface="+mj-lt"/>
              <a:buAutoNum type="arabicPeriod"/>
            </a:pPr>
            <a:r>
              <a:rPr lang="sl-SI" sz="1000" dirty="0"/>
              <a:t>Prinaša tudi določene novosti in spremembe, kjer velja izpostaviti :</a:t>
            </a:r>
          </a:p>
          <a:p>
            <a:pPr lvl="1">
              <a:spcBef>
                <a:spcPts val="0"/>
              </a:spcBef>
              <a:buFont typeface="Arial" panose="020B0604020202020204" pitchFamily="34" charset="0"/>
              <a:buChar char="•"/>
            </a:pPr>
            <a:r>
              <a:rPr lang="sl-SI" sz="1000" dirty="0"/>
              <a:t>ukrepi na področju odpadkov,</a:t>
            </a:r>
          </a:p>
          <a:p>
            <a:pPr lvl="1">
              <a:spcBef>
                <a:spcPts val="0"/>
              </a:spcBef>
              <a:buFont typeface="Arial" panose="020B0604020202020204" pitchFamily="34" charset="0"/>
              <a:buChar char="•"/>
            </a:pPr>
            <a:r>
              <a:rPr lang="sl-SI" sz="1000" dirty="0"/>
              <a:t>razredi in stopnje za posamezne dele okolja,</a:t>
            </a:r>
          </a:p>
          <a:p>
            <a:pPr lvl="1">
              <a:spcBef>
                <a:spcPts val="0"/>
              </a:spcBef>
              <a:buFont typeface="Arial" panose="020B0604020202020204" pitchFamily="34" charset="0"/>
              <a:buChar char="•"/>
            </a:pPr>
            <a:r>
              <a:rPr lang="sl-SI" sz="1000" dirty="0"/>
              <a:t>območja </a:t>
            </a:r>
            <a:r>
              <a:rPr lang="sl-SI" sz="1000" dirty="0" err="1"/>
              <a:t>okoljskih</a:t>
            </a:r>
            <a:r>
              <a:rPr lang="sl-SI" sz="1000" dirty="0"/>
              <a:t> omejitev,</a:t>
            </a:r>
          </a:p>
          <a:p>
            <a:pPr lvl="1">
              <a:spcBef>
                <a:spcPts val="0"/>
              </a:spcBef>
              <a:buFont typeface="Arial" panose="020B0604020202020204" pitchFamily="34" charset="0"/>
              <a:buChar char="•"/>
            </a:pPr>
            <a:r>
              <a:rPr lang="sl-SI" sz="1000" dirty="0"/>
              <a:t>ukrepanje ob okoljski nesreči,</a:t>
            </a:r>
          </a:p>
          <a:p>
            <a:pPr lvl="1">
              <a:spcBef>
                <a:spcPts val="0"/>
              </a:spcBef>
              <a:buFont typeface="Arial" panose="020B0604020202020204" pitchFamily="34" charset="0"/>
              <a:buChar char="•"/>
            </a:pPr>
            <a:r>
              <a:rPr lang="sl-SI" sz="1000" dirty="0"/>
              <a:t>odgovornost ob stečaju,</a:t>
            </a:r>
          </a:p>
          <a:p>
            <a:pPr lvl="1">
              <a:spcBef>
                <a:spcPts val="0"/>
              </a:spcBef>
              <a:buFont typeface="Arial" panose="020B0604020202020204" pitchFamily="34" charset="0"/>
              <a:buChar char="•"/>
            </a:pPr>
            <a:r>
              <a:rPr lang="sl-SI" sz="1000" dirty="0"/>
              <a:t>razlastitev,</a:t>
            </a:r>
          </a:p>
          <a:p>
            <a:pPr lvl="1">
              <a:spcBef>
                <a:spcPts val="0"/>
              </a:spcBef>
              <a:buFont typeface="Arial" panose="020B0604020202020204" pitchFamily="34" charset="0"/>
              <a:buChar char="•"/>
            </a:pPr>
            <a:r>
              <a:rPr lang="sl-SI" sz="1000" dirty="0"/>
              <a:t>uvedba skupnih določb o izdaji okoljevarstvenega dovoljenja,</a:t>
            </a:r>
          </a:p>
          <a:p>
            <a:pPr lvl="1">
              <a:spcBef>
                <a:spcPts val="0"/>
              </a:spcBef>
              <a:buFont typeface="Arial" panose="020B0604020202020204" pitchFamily="34" charset="0"/>
              <a:buChar char="•"/>
            </a:pPr>
            <a:r>
              <a:rPr lang="sl-SI" sz="1000" dirty="0"/>
              <a:t>sodelovanje (zainteresirane javnosti) in pridobitev položaja stranskega udeleženca v postopku izdaje okoljevarstvenega soglasja in okoljevarstvenega dovoljenja in v postopku odločanja o ukrepih zaradi </a:t>
            </a:r>
            <a:r>
              <a:rPr lang="sl-SI" sz="1000" dirty="0" err="1"/>
              <a:t>okoljske</a:t>
            </a:r>
            <a:r>
              <a:rPr lang="sl-SI" sz="1000" dirty="0"/>
              <a:t> škode,</a:t>
            </a:r>
          </a:p>
          <a:p>
            <a:pPr lvl="1">
              <a:spcBef>
                <a:spcPts val="0"/>
              </a:spcBef>
              <a:buFont typeface="Arial" panose="020B0604020202020204" pitchFamily="34" charset="0"/>
              <a:buChar char="•"/>
            </a:pPr>
            <a:r>
              <a:rPr lang="sl-SI" sz="1000" dirty="0"/>
              <a:t>prenova določb o izdaji okoljevarstvenega dovoljenja za naprave, ki povzročajo industrijske emisije,</a:t>
            </a:r>
          </a:p>
          <a:p>
            <a:pPr lvl="1">
              <a:spcBef>
                <a:spcPts val="0"/>
              </a:spcBef>
              <a:buFont typeface="Arial" panose="020B0604020202020204" pitchFamily="34" charset="0"/>
              <a:buChar char="•"/>
            </a:pPr>
            <a:r>
              <a:rPr lang="sl-SI" sz="1000" dirty="0"/>
              <a:t>odstranitev odlagališča odpadkov,</a:t>
            </a:r>
          </a:p>
          <a:p>
            <a:pPr lvl="1">
              <a:spcBef>
                <a:spcPts val="0"/>
              </a:spcBef>
              <a:buFont typeface="Arial" panose="020B0604020202020204" pitchFamily="34" charset="0"/>
              <a:buChar char="•"/>
            </a:pPr>
            <a:r>
              <a:rPr lang="sl-SI" sz="1000" dirty="0"/>
              <a:t>poenostavitev postopkov </a:t>
            </a:r>
            <a:r>
              <a:rPr lang="sl-SI" sz="1000" dirty="0" err="1"/>
              <a:t>Eko</a:t>
            </a:r>
            <a:r>
              <a:rPr lang="sl-SI" sz="1000" dirty="0"/>
              <a:t> sklada,</a:t>
            </a:r>
          </a:p>
          <a:p>
            <a:pPr lvl="1">
              <a:spcBef>
                <a:spcPts val="0"/>
              </a:spcBef>
              <a:buFont typeface="Arial" panose="020B0604020202020204" pitchFamily="34" charset="0"/>
              <a:buChar char="•"/>
            </a:pPr>
            <a:r>
              <a:rPr lang="sl-SI" sz="1000" dirty="0"/>
              <a:t>nevladne organizacije v javnem interesu,</a:t>
            </a:r>
          </a:p>
          <a:p>
            <a:pPr lvl="1">
              <a:spcBef>
                <a:spcPts val="0"/>
              </a:spcBef>
              <a:buFont typeface="Arial" panose="020B0604020202020204" pitchFamily="34" charset="0"/>
              <a:buChar char="•"/>
            </a:pPr>
            <a:r>
              <a:rPr lang="sl-SI" sz="1000" dirty="0"/>
              <a:t>gospodarske javne službe varstva okolja,</a:t>
            </a:r>
          </a:p>
          <a:p>
            <a:pPr lvl="1">
              <a:spcBef>
                <a:spcPts val="0"/>
              </a:spcBef>
              <a:buFont typeface="Arial" panose="020B0604020202020204" pitchFamily="34" charset="0"/>
              <a:buChar char="•"/>
            </a:pPr>
            <a:r>
              <a:rPr lang="sl-SI" sz="1000" dirty="0"/>
              <a:t>usposabljanje in</a:t>
            </a:r>
          </a:p>
          <a:p>
            <a:pPr lvl="1">
              <a:spcBef>
                <a:spcPts val="0"/>
              </a:spcBef>
              <a:buFont typeface="Arial" panose="020B0604020202020204" pitchFamily="34" charset="0"/>
              <a:buChar char="•"/>
            </a:pPr>
            <a:r>
              <a:rPr lang="sl-SI" sz="1000" dirty="0"/>
              <a:t>okrepitev določb o inšpekcijskem in naravovarstvenem nadzoru.</a:t>
            </a: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5</a:t>
            </a:fld>
            <a:endParaRPr lang="sl-SI"/>
          </a:p>
        </p:txBody>
      </p:sp>
    </p:spTree>
    <p:extLst>
      <p:ext uri="{BB962C8B-B14F-4D97-AF65-F5344CB8AC3E}">
        <p14:creationId xmlns:p14="http://schemas.microsoft.com/office/powerpoint/2010/main" val="1218949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000" dirty="0"/>
              <a:t>Temeljne določbe imajo podpoglavja:</a:t>
            </a:r>
          </a:p>
          <a:p>
            <a:pPr marL="228920" indent="-228920">
              <a:buAutoNum type="arabicPeriod"/>
            </a:pPr>
            <a:r>
              <a:rPr lang="sl-SI" sz="1000" dirty="0"/>
              <a:t>Splošne določbe, kjer so podani predmet zakona, kaj</a:t>
            </a:r>
            <a:r>
              <a:rPr lang="sl-SI" sz="1000" baseline="0" dirty="0"/>
              <a:t> je izključeno iz zakona, POJMI, ter namen in cilj zakona</a:t>
            </a:r>
          </a:p>
          <a:p>
            <a:pPr marL="228920" indent="-228920">
              <a:buAutoNum type="arabicPeriod"/>
            </a:pPr>
            <a:r>
              <a:rPr lang="sl-SI" sz="1000" baseline="0" dirty="0"/>
              <a:t>Temeljna načela: načelo trajnostnega razvoja, načelo krožnega gospodarstva, načelo celovitosti, načelo sodelovanja, načelo preventive, načelo previdnosti, načelo odgovornosti povzročitelja, načelo plačila za obremenjevanje načelo subsidiarnega ukrepanja, načelo spodbujanja, načelo javnosti , načelo dopustnosti posegov v okolje in načelo ekološke funkcije lastnine</a:t>
            </a:r>
          </a:p>
          <a:p>
            <a:r>
              <a:rPr lang="sl-SI" sz="1000" baseline="0" dirty="0"/>
              <a:t>Ukrepi varstva okolja se razdelijo na:</a:t>
            </a:r>
          </a:p>
          <a:p>
            <a:pPr marL="228920" indent="-228920">
              <a:buFont typeface="+mj-lt"/>
              <a:buAutoNum type="arabicPeriod"/>
            </a:pPr>
            <a:r>
              <a:rPr lang="sl-SI" sz="1000" baseline="0" dirty="0"/>
              <a:t>Splošna obvezna ravnanja: Emisije, preprečevanje večjih nesreč in zmanjševanje njihovih posledic, izključitev nevarne snovi, pravila ravnanja pri opravljanju dejavnosti in v potrošnji</a:t>
            </a:r>
          </a:p>
          <a:p>
            <a:pPr marL="228920" indent="-228920">
              <a:buFont typeface="+mj-lt"/>
              <a:buAutoNum type="arabicPeriod"/>
            </a:pPr>
            <a:r>
              <a:rPr lang="sl-SI" sz="1000" baseline="0" dirty="0"/>
              <a:t>Ukrepi na področju ravnanja z odpadki</a:t>
            </a:r>
          </a:p>
          <a:p>
            <a:r>
              <a:rPr lang="sl-SI" sz="1000" baseline="0" dirty="0"/>
              <a:t>2.1. Ravnanje z odpadki: </a:t>
            </a:r>
          </a:p>
          <a:p>
            <a:r>
              <a:rPr lang="sl-SI" sz="1000" baseline="0" dirty="0"/>
              <a:t>2.2. Sistem PRO</a:t>
            </a:r>
          </a:p>
          <a:p>
            <a:pPr marL="228920" indent="-228920">
              <a:buFont typeface="+mj-lt"/>
              <a:buAutoNum type="arabicPeriod" startAt="3"/>
            </a:pPr>
            <a:r>
              <a:rPr lang="sl-SI" sz="1000" dirty="0"/>
              <a:t>Predvidevanje sprememb okolja in njegovega onesnaževanja</a:t>
            </a:r>
          </a:p>
          <a:p>
            <a:pPr marL="228920" indent="-228920">
              <a:buFont typeface="+mj-lt"/>
              <a:buAutoNum type="arabicPeriod" startAt="3"/>
            </a:pPr>
            <a:r>
              <a:rPr lang="sl-SI" sz="1000" dirty="0"/>
              <a:t>Uporaba standardov</a:t>
            </a:r>
          </a:p>
          <a:p>
            <a:pPr marL="228920" indent="-228920">
              <a:buFont typeface="+mj-lt"/>
              <a:buAutoNum type="arabicPeriod" startAt="3"/>
            </a:pPr>
            <a:r>
              <a:rPr lang="sl-SI" sz="1000" dirty="0"/>
              <a:t>Standardi kakovosti okolja: standardi kakovosti in okolja, razredi in stopnje (to je novost)</a:t>
            </a:r>
          </a:p>
          <a:p>
            <a:pPr marL="228920" indent="-228920">
              <a:buFont typeface="+mj-lt"/>
              <a:buAutoNum type="arabicPeriod" startAt="3"/>
            </a:pPr>
            <a:r>
              <a:rPr lang="sl-SI" sz="1000" dirty="0"/>
              <a:t>Območja okoljski omejitev </a:t>
            </a:r>
          </a:p>
          <a:p>
            <a:pPr marL="228920" indent="-228920">
              <a:buFont typeface="+mj-lt"/>
              <a:buAutoNum type="arabicPeriod" startAt="3"/>
            </a:pPr>
            <a:r>
              <a:rPr lang="sl-SI" sz="1000" dirty="0"/>
              <a:t>Sanacija okolja, onesnaženega zaradi razpršenih virov onesnaževanja: degradirano okolje, čezmejno sodelovanje</a:t>
            </a:r>
          </a:p>
          <a:p>
            <a:pPr marL="228920" indent="-228920">
              <a:buFont typeface="+mj-lt"/>
              <a:buAutoNum type="arabicPeriod" startAt="3"/>
            </a:pPr>
            <a:r>
              <a:rPr lang="sl-SI" sz="1000" dirty="0"/>
              <a:t>Subsidiarno ukrepanje države in občine: in sodelovanje javnosti</a:t>
            </a:r>
          </a:p>
          <a:p>
            <a:pPr marL="228920" indent="-228920">
              <a:buFont typeface="+mj-lt"/>
              <a:buAutoNum type="arabicPeriod" startAt="3"/>
            </a:pPr>
            <a:r>
              <a:rPr lang="sl-SI" sz="1000" dirty="0"/>
              <a:t>Ukrepi v primeru </a:t>
            </a:r>
            <a:r>
              <a:rPr lang="sl-SI" sz="1000" dirty="0" err="1"/>
              <a:t>okoljske</a:t>
            </a:r>
            <a:r>
              <a:rPr lang="sl-SI" sz="1000" dirty="0"/>
              <a:t> nesreče in čezmerne obremenitve oko9lja zaradi odstopa od pravil ravnanja: -- in ukrepi v primeru večje nesreče obrata tveganja</a:t>
            </a:r>
          </a:p>
          <a:p>
            <a:pPr marL="228920" indent="-228920">
              <a:buFont typeface="+mj-lt"/>
              <a:buAutoNum type="arabicPeriod" startAt="3"/>
            </a:pPr>
            <a:r>
              <a:rPr lang="sl-SI" sz="1000" dirty="0"/>
              <a:t>Stečaj povzročitelja obremenitve</a:t>
            </a:r>
          </a:p>
          <a:p>
            <a:pPr marL="228920" indent="-228920">
              <a:buFont typeface="+mj-lt"/>
              <a:buAutoNum type="arabicPeriod" startAt="3"/>
            </a:pPr>
            <a:r>
              <a:rPr lang="sl-SI" sz="1000" b="1" dirty="0"/>
              <a:t>Skrbnik varstva okolja </a:t>
            </a:r>
          </a:p>
          <a:p>
            <a:pPr marL="228920" indent="-228920">
              <a:buFont typeface="+mj-lt"/>
              <a:buAutoNum type="arabicPeriod" startAt="3"/>
            </a:pPr>
            <a:r>
              <a:rPr lang="sl-SI" sz="1000" dirty="0"/>
              <a:t>Znak za okolje in sistem </a:t>
            </a:r>
            <a:r>
              <a:rPr lang="sl-SI" sz="1000" dirty="0" err="1"/>
              <a:t>okoljskega</a:t>
            </a:r>
            <a:r>
              <a:rPr lang="sl-SI" sz="1000" dirty="0"/>
              <a:t> vodenja organizacij: znak EU za okolje, sistem okoljevarstvenega vodenja organizacij, EMAS </a:t>
            </a:r>
            <a:r>
              <a:rPr lang="sl-SI" sz="1000" dirty="0" err="1"/>
              <a:t>preveritelj</a:t>
            </a:r>
            <a:endParaRPr lang="sl-SI" sz="1000" dirty="0"/>
          </a:p>
          <a:p>
            <a:pPr marL="228920" indent="-228920">
              <a:buFont typeface="+mj-lt"/>
              <a:buAutoNum type="arabicPeriod" startAt="3"/>
            </a:pPr>
            <a:r>
              <a:rPr lang="sl-SI" sz="1000" dirty="0"/>
              <a:t>Sodelovanje javnosti pri spremljanju predpisov</a:t>
            </a:r>
          </a:p>
          <a:p>
            <a:pPr marL="228920" indent="-228920">
              <a:buFont typeface="+mj-lt"/>
              <a:buAutoNum type="arabicPeriod" startAt="3"/>
            </a:pPr>
            <a:r>
              <a:rPr lang="sl-SI" sz="1000" dirty="0"/>
              <a:t>Razlastitev</a:t>
            </a:r>
          </a:p>
          <a:p>
            <a:r>
              <a:rPr lang="sl-SI" sz="1000" dirty="0"/>
              <a:t> </a:t>
            </a:r>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6</a:t>
            </a:fld>
            <a:endParaRPr lang="sl-SI"/>
          </a:p>
        </p:txBody>
      </p:sp>
    </p:spTree>
    <p:extLst>
      <p:ext uri="{BB962C8B-B14F-4D97-AF65-F5344CB8AC3E}">
        <p14:creationId xmlns:p14="http://schemas.microsoft.com/office/powerpoint/2010/main" val="1723712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lvl="2"/>
            <a:r>
              <a:rPr lang="sl-SI" dirty="0">
                <a:solidFill>
                  <a:schemeClr val="tx1">
                    <a:lumMod val="65000"/>
                    <a:lumOff val="35000"/>
                  </a:schemeClr>
                </a:solidFill>
              </a:rPr>
              <a:t>22.člen: Splošne določbe o odpadkih</a:t>
            </a:r>
          </a:p>
          <a:p>
            <a:pPr lvl="2"/>
            <a:r>
              <a:rPr lang="sl-SI" dirty="0">
                <a:solidFill>
                  <a:schemeClr val="tx1">
                    <a:lumMod val="65000"/>
                    <a:lumOff val="35000"/>
                  </a:schemeClr>
                </a:solidFill>
              </a:rPr>
              <a:t>23. člen: hierarhija ravnanja z odpadki</a:t>
            </a:r>
          </a:p>
          <a:p>
            <a:pPr lvl="2"/>
            <a:r>
              <a:rPr lang="sl-SI" dirty="0">
                <a:solidFill>
                  <a:schemeClr val="tx1">
                    <a:lumMod val="65000"/>
                    <a:lumOff val="35000"/>
                  </a:schemeClr>
                </a:solidFill>
              </a:rPr>
              <a:t>24. člen: pravila ravnanja z odpadki</a:t>
            </a:r>
          </a:p>
          <a:p>
            <a:pPr lvl="2"/>
            <a:r>
              <a:rPr lang="sl-SI" dirty="0">
                <a:solidFill>
                  <a:schemeClr val="tx1">
                    <a:lumMod val="65000"/>
                    <a:lumOff val="35000"/>
                  </a:schemeClr>
                </a:solidFill>
              </a:rPr>
              <a:t>25. člen okoljevarstveno dovoljenje in odločba o dovolitvi opravljanja priglašene dejavnosti</a:t>
            </a:r>
          </a:p>
          <a:p>
            <a:pPr lvl="2"/>
            <a:r>
              <a:rPr lang="sl-SI" dirty="0">
                <a:solidFill>
                  <a:schemeClr val="tx1">
                    <a:lumMod val="65000"/>
                    <a:lumOff val="35000"/>
                  </a:schemeClr>
                </a:solidFill>
              </a:rPr>
              <a:t>26. člen: prepovedi </a:t>
            </a:r>
          </a:p>
          <a:p>
            <a:pPr lvl="2"/>
            <a:r>
              <a:rPr lang="sl-SI" dirty="0">
                <a:solidFill>
                  <a:schemeClr val="tx1">
                    <a:lumMod val="65000"/>
                    <a:lumOff val="35000"/>
                  </a:schemeClr>
                </a:solidFill>
              </a:rPr>
              <a:t>27. člen: stranski proizvodi</a:t>
            </a:r>
          </a:p>
          <a:p>
            <a:pPr lvl="2"/>
            <a:r>
              <a:rPr lang="sl-SI" dirty="0">
                <a:solidFill>
                  <a:schemeClr val="tx1">
                    <a:lumMod val="65000"/>
                    <a:lumOff val="35000"/>
                  </a:schemeClr>
                </a:solidFill>
              </a:rPr>
              <a:t>28. člen: pogoji za prenehanje statusa odpadka</a:t>
            </a:r>
          </a:p>
          <a:p>
            <a:pPr lvl="2"/>
            <a:r>
              <a:rPr lang="sl-SI" dirty="0">
                <a:solidFill>
                  <a:schemeClr val="tx1">
                    <a:lumMod val="65000"/>
                    <a:lumOff val="35000"/>
                  </a:schemeClr>
                </a:solidFill>
              </a:rPr>
              <a:t>29. člen: merila za prenehanje statusa odpadka</a:t>
            </a:r>
          </a:p>
          <a:p>
            <a:pPr lvl="2"/>
            <a:r>
              <a:rPr lang="sl-SI" dirty="0">
                <a:solidFill>
                  <a:schemeClr val="tx1">
                    <a:lumMod val="65000"/>
                    <a:lumOff val="35000"/>
                  </a:schemeClr>
                </a:solidFill>
              </a:rPr>
              <a:t>30: člen: določitev meril za prenehanje statusa odpadka v vsakem primeru posebej</a:t>
            </a:r>
          </a:p>
          <a:p>
            <a:pPr lvl="2"/>
            <a:r>
              <a:rPr lang="sl-SI" dirty="0">
                <a:solidFill>
                  <a:schemeClr val="tx1">
                    <a:lumMod val="65000"/>
                    <a:lumOff val="35000"/>
                  </a:schemeClr>
                </a:solidFill>
              </a:rPr>
              <a:t>31. člen: prenehanje statusa odpadka</a:t>
            </a:r>
          </a:p>
          <a:p>
            <a:pPr lvl="2"/>
            <a:r>
              <a:rPr lang="sl-SI" dirty="0">
                <a:solidFill>
                  <a:schemeClr val="tx1">
                    <a:lumMod val="65000"/>
                    <a:lumOff val="35000"/>
                  </a:schemeClr>
                </a:solidFill>
              </a:rPr>
              <a:t>32.člen: odgovornost za ravnanje z odpadki</a:t>
            </a:r>
          </a:p>
          <a:p>
            <a:pPr lvl="2"/>
            <a:r>
              <a:rPr lang="sl-SI" dirty="0">
                <a:solidFill>
                  <a:schemeClr val="tx1">
                    <a:lumMod val="65000"/>
                    <a:lumOff val="35000"/>
                  </a:schemeClr>
                </a:solidFill>
              </a:rPr>
              <a:t>33. člen: stroški ravnanja z odpadki</a:t>
            </a: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7</a:t>
            </a:fld>
            <a:endParaRPr lang="sl-SI"/>
          </a:p>
        </p:txBody>
      </p:sp>
    </p:spTree>
    <p:extLst>
      <p:ext uri="{BB962C8B-B14F-4D97-AF65-F5344CB8AC3E}">
        <p14:creationId xmlns:p14="http://schemas.microsoft.com/office/powerpoint/2010/main" val="3923208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b="1" dirty="0"/>
              <a:t>7. 	</a:t>
            </a:r>
            <a:r>
              <a:rPr lang="sl-SI" sz="1000" b="1" dirty="0">
                <a:latin typeface="+mn-lt"/>
              </a:rPr>
              <a:t>Odpadek</a:t>
            </a:r>
            <a:r>
              <a:rPr lang="sl-SI" sz="1000" dirty="0">
                <a:latin typeface="+mn-lt"/>
              </a:rPr>
              <a:t> je vsaka snov ali predmet, ki ga imetnik zavrže, namerava zavreči ali mora zavreči.</a:t>
            </a:r>
          </a:p>
          <a:p>
            <a:r>
              <a:rPr lang="sl-SI" sz="1000" b="1" dirty="0">
                <a:latin typeface="+mn-lt"/>
              </a:rPr>
              <a:t>7.1. 	Nevarni odpadek </a:t>
            </a:r>
            <a:r>
              <a:rPr lang="sl-SI" sz="1000" dirty="0">
                <a:latin typeface="+mn-lt"/>
              </a:rPr>
              <a:t>je odpadek, ki ima eno ali več lastnosti, zaradi katerih so odpadki nevarni (v nadaljnjem besedilu: nevarne lastnosti). Vsi drugi odpadki so nenevarni odpadki.</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000" dirty="0">
                <a:latin typeface="+mn-lt"/>
              </a:rPr>
              <a:t>7.2.	N</a:t>
            </a:r>
            <a:r>
              <a:rPr lang="sl-SI" sz="1000" u="none" strike="noStrike" dirty="0">
                <a:solidFill>
                  <a:srgbClr val="000000"/>
                </a:solidFill>
                <a:effectLst/>
                <a:uFill>
                  <a:solidFill>
                    <a:srgbClr val="000000"/>
                  </a:solidFill>
                </a:uFill>
                <a:latin typeface="+mn-lt"/>
                <a:ea typeface="Arial" panose="020B0604020202020204" pitchFamily="34" charset="0"/>
                <a:cs typeface="Arial" panose="020B0604020202020204" pitchFamily="34" charset="0"/>
              </a:rPr>
              <a:t>enevarni odpadki so odpadki, ki nimajo nobene od lastnosti, zaradi katerih bi jih bilo mogoče uvrstiti med nevarne odpadke. </a:t>
            </a:r>
            <a:endParaRPr lang="sl-SI" sz="1000" b="0" u="none" strike="noStrike" dirty="0">
              <a:solidFill>
                <a:srgbClr val="000000"/>
              </a:solidFill>
              <a:effectLst/>
              <a:uFill>
                <a:solidFill>
                  <a:srgbClr val="000000"/>
                </a:solidFill>
              </a:uFill>
              <a:latin typeface="+mn-lt"/>
              <a:ea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l-SI" sz="1000" b="0" u="none" strike="noStrike" dirty="0">
                <a:solidFill>
                  <a:srgbClr val="000000"/>
                </a:solidFill>
                <a:effectLst/>
                <a:uFill>
                  <a:solidFill>
                    <a:srgbClr val="000000"/>
                  </a:solidFill>
                </a:uFill>
                <a:latin typeface="+mn-lt"/>
                <a:cs typeface="Arial" panose="020B0604020202020204" pitchFamily="34" charset="0"/>
              </a:rPr>
              <a:t>7.3.	</a:t>
            </a:r>
            <a:r>
              <a:rPr lang="sl-SI" sz="1000" b="1" dirty="0">
                <a:latin typeface="+mn-lt"/>
              </a:rPr>
              <a:t>Radioaktivni odpadek </a:t>
            </a:r>
            <a:r>
              <a:rPr lang="sl-SI" sz="1000" dirty="0">
                <a:latin typeface="+mn-lt"/>
              </a:rPr>
              <a:t>je odpadek, ki je zaradi določenih radioaktivnih lastnosti po predpisih o varstvu pred ionizirajočimi sevanji uvrščen med radioaktivne odpadke.</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000" b="1" dirty="0">
                <a:latin typeface="+mn-lt"/>
              </a:rPr>
              <a:t>7.4.	Komunalni odpadki </a:t>
            </a:r>
            <a:r>
              <a:rPr lang="sl-SI" sz="1000" dirty="0">
                <a:latin typeface="+mn-lt"/>
              </a:rPr>
              <a:t>so:</a:t>
            </a:r>
          </a:p>
          <a:p>
            <a:pPr lvl="2">
              <a:spcBef>
                <a:spcPts val="601"/>
              </a:spcBef>
              <a:buFont typeface="Wingdings" panose="05000000000000000000" pitchFamily="2" charset="2"/>
              <a:buChar char="ü"/>
            </a:pPr>
            <a:r>
              <a:rPr lang="sl-SI" sz="1000" dirty="0">
                <a:latin typeface="+mn-lt"/>
              </a:rPr>
              <a:t>mešani odpadki in ločeno zbrani odpadki iz gospodinjstev, ki vključujejo papir in karton, steklo, kovine, plastiko, biološke odpadke, les, tekstil, embalažo, odpadno električno in elektronsko opremo, odpadne baterije in akumulatorje ter kosovne odpadke, vključno z vzmetnicami in pohištvom, in </a:t>
            </a:r>
          </a:p>
          <a:p>
            <a:pPr lvl="2">
              <a:spcBef>
                <a:spcPts val="601"/>
              </a:spcBef>
              <a:buFont typeface="Wingdings" panose="05000000000000000000" pitchFamily="2" charset="2"/>
              <a:buChar char="ü"/>
            </a:pPr>
            <a:r>
              <a:rPr lang="sl-SI" sz="1000" dirty="0">
                <a:latin typeface="+mn-lt"/>
              </a:rPr>
              <a:t>mešani odpadki in ločeno zbrani odpadki iz drugih virov, kadar so po lastnostih in sestavi podobni odpadkom iz gospodinjstev. </a:t>
            </a:r>
          </a:p>
          <a:p>
            <a:pPr marL="457840" lvl="1">
              <a:spcBef>
                <a:spcPts val="601"/>
              </a:spcBef>
            </a:pPr>
            <a:r>
              <a:rPr lang="sl-SI" sz="1000" dirty="0">
                <a:latin typeface="+mn-lt"/>
              </a:rPr>
              <a:t>	Komunalni odpadki niso odpadki iz proizvodnje, kmetijstva, gozdarstva, ribištva, greznic, kanalizacije in čiščenja odplak, vključno z blatom iz čistilnih naprav, izrabljena vozila ter gradbeni odpadki in 	odpadki iz odstranitve  objektov. </a:t>
            </a:r>
          </a:p>
          <a:p>
            <a:pPr marL="457840" lvl="1">
              <a:spcBef>
                <a:spcPts val="601"/>
              </a:spcBef>
            </a:pPr>
            <a:r>
              <a:rPr lang="sl-SI" sz="1000" dirty="0">
                <a:latin typeface="+mn-lt"/>
              </a:rPr>
              <a:t>	Ta opredelitev nima vpliva na razdelitev pristojnosti za ravnanje z odpadki med izvajalce javnih služb in druge osebe, ki ravnajo z odpadki.</a:t>
            </a:r>
          </a:p>
          <a:p>
            <a:r>
              <a:rPr lang="sl-SI" sz="1000" dirty="0">
                <a:latin typeface="+mn-lt"/>
              </a:rPr>
              <a:t>6.4. </a:t>
            </a:r>
            <a:r>
              <a:rPr lang="sl-SI" sz="1000" b="1" dirty="0">
                <a:latin typeface="+mn-lt"/>
              </a:rPr>
              <a:t>Gradbeni odpadki in odpadki iz odstranitve objektov </a:t>
            </a:r>
            <a:r>
              <a:rPr lang="sl-SI" sz="1000" dirty="0">
                <a:latin typeface="+mn-lt"/>
              </a:rPr>
              <a:t>so odpadki, ki nastanejo pri gradnji v skladu z gradbenim zakonom. </a:t>
            </a:r>
          </a:p>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8</a:t>
            </a:fld>
            <a:endParaRPr lang="sl-SI"/>
          </a:p>
        </p:txBody>
      </p:sp>
    </p:spTree>
    <p:extLst>
      <p:ext uri="{BB962C8B-B14F-4D97-AF65-F5344CB8AC3E}">
        <p14:creationId xmlns:p14="http://schemas.microsoft.com/office/powerpoint/2010/main" val="1581104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9A649FA-1302-4500-B030-B5DEB8321D63}" type="slidenum">
              <a:rPr lang="sl-SI" smtClean="0"/>
              <a:t>9</a:t>
            </a:fld>
            <a:endParaRPr lang="sl-SI"/>
          </a:p>
        </p:txBody>
      </p:sp>
    </p:spTree>
    <p:extLst>
      <p:ext uri="{BB962C8B-B14F-4D97-AF65-F5344CB8AC3E}">
        <p14:creationId xmlns:p14="http://schemas.microsoft.com/office/powerpoint/2010/main" val="1224375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p:cNvSpPr>
            <a:spLocks noGrp="1"/>
          </p:cNvSpPr>
          <p:nvPr>
            <p:ph type="dt" sz="half" idx="10"/>
          </p:nvPr>
        </p:nvSpPr>
        <p:spPr/>
        <p:txBody>
          <a:bodyPr/>
          <a:lstStyle/>
          <a:p>
            <a:fld id="{B4EB57F0-8A02-4753-B5AC-654624B26C2D}" type="datetimeFigureOut">
              <a:rPr lang="sl-SI" smtClean="0"/>
              <a:t>20. 10. 2021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D478EA3-1070-4591-87F4-8B9E21D5F224}" type="slidenum">
              <a:rPr lang="sl-SI" smtClean="0"/>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B4EB57F0-8A02-4753-B5AC-654624B26C2D}" type="datetimeFigureOut">
              <a:rPr lang="sl-SI" smtClean="0"/>
              <a:t>20. 10. 2021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D478EA3-1070-4591-87F4-8B9E21D5F224}" type="slidenum">
              <a:rPr lang="sl-SI" smtClean="0"/>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B4EB57F0-8A02-4753-B5AC-654624B26C2D}" type="datetimeFigureOut">
              <a:rPr lang="sl-SI" smtClean="0"/>
              <a:t>20. 10. 2021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D478EA3-1070-4591-87F4-8B9E21D5F224}" type="slidenum">
              <a:rPr lang="sl-SI" smtClean="0"/>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B4EB57F0-8A02-4753-B5AC-654624B26C2D}" type="datetimeFigureOut">
              <a:rPr lang="sl-SI" smtClean="0"/>
              <a:t>20. 10. 2021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D478EA3-1070-4591-87F4-8B9E21D5F224}" type="slidenum">
              <a:rPr lang="sl-SI" smtClean="0"/>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p:cNvSpPr>
            <a:spLocks noGrp="1"/>
          </p:cNvSpPr>
          <p:nvPr>
            <p:ph type="dt" sz="half" idx="10"/>
          </p:nvPr>
        </p:nvSpPr>
        <p:spPr/>
        <p:txBody>
          <a:bodyPr/>
          <a:lstStyle/>
          <a:p>
            <a:fld id="{B4EB57F0-8A02-4753-B5AC-654624B26C2D}" type="datetimeFigureOut">
              <a:rPr lang="sl-SI" smtClean="0"/>
              <a:t>20. 10. 2021</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D478EA3-1070-4591-87F4-8B9E21D5F224}" type="slidenum">
              <a:rPr lang="sl-SI" smtClean="0"/>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4"/>
          <p:cNvSpPr>
            <a:spLocks noGrp="1"/>
          </p:cNvSpPr>
          <p:nvPr>
            <p:ph type="dt" sz="half" idx="10"/>
          </p:nvPr>
        </p:nvSpPr>
        <p:spPr/>
        <p:txBody>
          <a:bodyPr/>
          <a:lstStyle/>
          <a:p>
            <a:fld id="{B4EB57F0-8A02-4753-B5AC-654624B26C2D}" type="datetimeFigureOut">
              <a:rPr lang="sl-SI" smtClean="0"/>
              <a:t>20. 10. 2021</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D478EA3-1070-4591-87F4-8B9E21D5F224}" type="slidenum">
              <a:rPr lang="sl-SI" smtClean="0"/>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6"/>
          <p:cNvSpPr>
            <a:spLocks noGrp="1"/>
          </p:cNvSpPr>
          <p:nvPr>
            <p:ph type="dt" sz="half" idx="10"/>
          </p:nvPr>
        </p:nvSpPr>
        <p:spPr/>
        <p:txBody>
          <a:bodyPr/>
          <a:lstStyle/>
          <a:p>
            <a:fld id="{B4EB57F0-8A02-4753-B5AC-654624B26C2D}" type="datetimeFigureOut">
              <a:rPr lang="sl-SI" smtClean="0"/>
              <a:t>20. 10. 2021</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7D478EA3-1070-4591-87F4-8B9E21D5F224}" type="slidenum">
              <a:rPr lang="sl-SI" smtClean="0"/>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2"/>
          <p:cNvSpPr>
            <a:spLocks noGrp="1"/>
          </p:cNvSpPr>
          <p:nvPr>
            <p:ph type="dt" sz="half" idx="10"/>
          </p:nvPr>
        </p:nvSpPr>
        <p:spPr/>
        <p:txBody>
          <a:bodyPr/>
          <a:lstStyle/>
          <a:p>
            <a:fld id="{B4EB57F0-8A02-4753-B5AC-654624B26C2D}" type="datetimeFigureOut">
              <a:rPr lang="sl-SI" smtClean="0"/>
              <a:t>20. 10. 2021</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7D478EA3-1070-4591-87F4-8B9E21D5F224}" type="slidenum">
              <a:rPr lang="sl-SI" smtClean="0"/>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B4EB57F0-8A02-4753-B5AC-654624B26C2D}" type="datetimeFigureOut">
              <a:rPr lang="sl-SI" smtClean="0"/>
              <a:t>20. 10. 2021</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7D478EA3-1070-4591-87F4-8B9E21D5F224}" type="slidenum">
              <a:rPr lang="sl-SI" smtClean="0"/>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p:cNvSpPr>
            <a:spLocks noGrp="1"/>
          </p:cNvSpPr>
          <p:nvPr>
            <p:ph type="dt" sz="half" idx="10"/>
          </p:nvPr>
        </p:nvSpPr>
        <p:spPr/>
        <p:txBody>
          <a:bodyPr/>
          <a:lstStyle/>
          <a:p>
            <a:fld id="{B4EB57F0-8A02-4753-B5AC-654624B26C2D}" type="datetimeFigureOut">
              <a:rPr lang="sl-SI" smtClean="0"/>
              <a:t>20. 10. 2021</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D478EA3-1070-4591-87F4-8B9E21D5F224}" type="slidenum">
              <a:rPr lang="sl-SI" smtClean="0"/>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p:cNvSpPr>
            <a:spLocks noGrp="1"/>
          </p:cNvSpPr>
          <p:nvPr>
            <p:ph type="dt" sz="half" idx="10"/>
          </p:nvPr>
        </p:nvSpPr>
        <p:spPr/>
        <p:txBody>
          <a:bodyPr/>
          <a:lstStyle/>
          <a:p>
            <a:fld id="{B4EB57F0-8A02-4753-B5AC-654624B26C2D}" type="datetimeFigureOut">
              <a:rPr lang="sl-SI" smtClean="0"/>
              <a:t>20. 10. 2021</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D478EA3-1070-4591-87F4-8B9E21D5F224}" type="slidenum">
              <a:rPr lang="sl-SI" smtClean="0"/>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EB57F0-8A02-4753-B5AC-654624B26C2D}" type="datetimeFigureOut">
              <a:rPr lang="sl-SI" smtClean="0"/>
              <a:t>20. 10. 2021</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78EA3-1070-4591-87F4-8B9E21D5F224}" type="slidenum">
              <a:rPr lang="sl-SI" smtClean="0"/>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txBox="1">
            <a:spLocks/>
          </p:cNvSpPr>
          <p:nvPr/>
        </p:nvSpPr>
        <p:spPr>
          <a:xfrm>
            <a:off x="485804" y="2500318"/>
            <a:ext cx="8229600" cy="2000252"/>
          </a:xfrm>
          <a:prstGeom prst="rect">
            <a:avLst/>
          </a:prstGeom>
        </p:spPr>
        <p:txBody>
          <a:bodyPr vert="horz" lIns="91440" tIns="45720" rIns="91440" bIns="45720" rtlCol="0" anchor="ctr">
            <a:noAutofit/>
          </a:bodyPr>
          <a:lstStyle/>
          <a:p>
            <a:pPr marL="0" marR="0" lvl="0" indent="0" algn="ctr" defTabSz="914400" rtl="0" eaLnBrk="1" fontAlgn="auto" latinLnBrk="0" hangingPunct="1">
              <a:spcBef>
                <a:spcPct val="0"/>
              </a:spcBef>
              <a:spcAft>
                <a:spcPts val="0"/>
              </a:spcAft>
              <a:buClrTx/>
              <a:buSzTx/>
              <a:buFontTx/>
              <a:buNone/>
              <a:tabLst/>
              <a:defRPr/>
            </a:pPr>
            <a:r>
              <a:rPr lang="sl-SI" sz="4000" b="1" dirty="0">
                <a:solidFill>
                  <a:srgbClr val="00529C"/>
                </a:solidFill>
                <a:latin typeface="+mj-lt"/>
                <a:ea typeface="+mj-ea"/>
                <a:cs typeface="+mj-cs"/>
              </a:rPr>
              <a:t>PREDLOG ZVO - 2 </a:t>
            </a:r>
          </a:p>
          <a:p>
            <a:pPr marL="0" marR="0" lvl="0" indent="0" algn="ctr" defTabSz="914400" rtl="0" eaLnBrk="1" fontAlgn="auto" latinLnBrk="0" hangingPunct="1">
              <a:spcBef>
                <a:spcPct val="0"/>
              </a:spcBef>
              <a:spcAft>
                <a:spcPts val="0"/>
              </a:spcAft>
              <a:buClrTx/>
              <a:buSzTx/>
              <a:buFontTx/>
              <a:buNone/>
              <a:tabLst/>
              <a:defRPr/>
            </a:pPr>
            <a:r>
              <a:rPr lang="sl-SI" sz="4000" b="1" dirty="0">
                <a:solidFill>
                  <a:srgbClr val="00529C"/>
                </a:solidFill>
                <a:latin typeface="+mj-lt"/>
                <a:ea typeface="+mj-ea"/>
                <a:cs typeface="+mj-cs"/>
              </a:rPr>
              <a:t> </a:t>
            </a:r>
            <a:br>
              <a:rPr lang="sl-SI" sz="4000" b="1" dirty="0">
                <a:solidFill>
                  <a:srgbClr val="00529C"/>
                </a:solidFill>
                <a:latin typeface="+mj-lt"/>
                <a:ea typeface="+mj-ea"/>
                <a:cs typeface="+mj-cs"/>
              </a:rPr>
            </a:br>
            <a:r>
              <a:rPr lang="sl-SI" sz="4000" b="1" dirty="0">
                <a:solidFill>
                  <a:srgbClr val="00529C"/>
                </a:solidFill>
                <a:latin typeface="+mj-lt"/>
                <a:ea typeface="+mj-ea"/>
                <a:cs typeface="+mj-cs"/>
              </a:rPr>
              <a:t>UREDITEV RAVNANJA Z ODPADKI</a:t>
            </a:r>
            <a:endParaRPr kumimoji="0" lang="sl-SI" sz="4000" b="1" i="0" u="none" strike="noStrike" kern="1200" cap="none" spc="0" normalizeH="0" baseline="0" noProof="0" dirty="0">
              <a:ln>
                <a:noFill/>
              </a:ln>
              <a:solidFill>
                <a:srgbClr val="00529C"/>
              </a:solidFill>
              <a:effectLst/>
              <a:uLnTx/>
              <a:uFillTx/>
              <a:latin typeface="+mj-lt"/>
              <a:ea typeface="+mj-ea"/>
              <a:cs typeface="+mj-cs"/>
            </a:endParaRPr>
          </a:p>
        </p:txBody>
      </p:sp>
      <p:sp>
        <p:nvSpPr>
          <p:cNvPr id="5" name="Naslov 1"/>
          <p:cNvSpPr txBox="1">
            <a:spLocks/>
          </p:cNvSpPr>
          <p:nvPr/>
        </p:nvSpPr>
        <p:spPr>
          <a:xfrm>
            <a:off x="3771920" y="6000750"/>
            <a:ext cx="3657600" cy="857250"/>
          </a:xfrm>
          <a:prstGeom prst="rect">
            <a:avLst/>
          </a:prstGeom>
        </p:spPr>
        <p:txBody>
          <a:bodyPr vert="horz" lIns="91440" tIns="45720" rIns="91440" bIns="45720" rtlCol="0" anchor="ctr">
            <a:noAutofit/>
          </a:bodyPr>
          <a:lstStyle/>
          <a:p>
            <a:pPr marL="0" marR="0" lvl="0" indent="0" algn="r" defTabSz="914400" rtl="0" eaLnBrk="1" fontAlgn="auto" latinLnBrk="0" hangingPunct="1">
              <a:lnSpc>
                <a:spcPts val="3700"/>
              </a:lnSpc>
              <a:spcBef>
                <a:spcPct val="0"/>
              </a:spcBef>
              <a:spcAft>
                <a:spcPts val="0"/>
              </a:spcAft>
              <a:buClrTx/>
              <a:buSzTx/>
              <a:buFontTx/>
              <a:buNone/>
              <a:tabLst/>
              <a:defRPr/>
            </a:pPr>
            <a:r>
              <a:rPr kumimoji="0" lang="sl-SI" sz="1600" i="0" u="none" strike="noStrike" kern="1200" cap="none" spc="0" normalizeH="0" baseline="0" noProof="0" dirty="0">
                <a:ln>
                  <a:noFill/>
                </a:ln>
                <a:solidFill>
                  <a:schemeClr val="tx1">
                    <a:lumMod val="65000"/>
                    <a:lumOff val="35000"/>
                  </a:schemeClr>
                </a:solidFill>
                <a:effectLst/>
                <a:uLnTx/>
                <a:uFillTx/>
                <a:latin typeface="+mj-lt"/>
                <a:ea typeface="+mj-ea"/>
                <a:cs typeface="+mj-cs"/>
              </a:rPr>
              <a:t>Predavatelj: Brigita Šarc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Odpadek – 7. točka 3. člena ZVO-2</a:t>
            </a:r>
          </a:p>
        </p:txBody>
      </p:sp>
      <p:sp>
        <p:nvSpPr>
          <p:cNvPr id="5" name="Naslov 1"/>
          <p:cNvSpPr txBox="1">
            <a:spLocks/>
          </p:cNvSpPr>
          <p:nvPr/>
        </p:nvSpPr>
        <p:spPr>
          <a:xfrm>
            <a:off x="185674" y="1071546"/>
            <a:ext cx="8643998" cy="5093758"/>
          </a:xfrm>
          <a:prstGeom prst="rect">
            <a:avLst/>
          </a:prstGeom>
        </p:spPr>
        <p:txBody>
          <a:bodyPr vert="horz" lIns="91440" tIns="45720" rIns="91440" bIns="45720" rtlCol="0" anchor="t">
            <a:noAutofit/>
          </a:bodyPr>
          <a:lstStyle/>
          <a:p>
            <a:pPr fontAlgn="base"/>
            <a:r>
              <a:rPr lang="sl-SI" dirty="0">
                <a:solidFill>
                  <a:schemeClr val="tx1">
                    <a:lumMod val="65000"/>
                    <a:lumOff val="35000"/>
                  </a:schemeClr>
                </a:solidFill>
              </a:rPr>
              <a:t>7.6. 	</a:t>
            </a:r>
            <a:r>
              <a:rPr lang="sl-SI" b="1" dirty="0">
                <a:solidFill>
                  <a:schemeClr val="tx1">
                    <a:lumMod val="65000"/>
                    <a:lumOff val="35000"/>
                  </a:schemeClr>
                </a:solidFill>
              </a:rPr>
              <a:t>Povzročitelj ali povzročiteljica odpadkov</a:t>
            </a:r>
            <a:r>
              <a:rPr lang="sl-SI" dirty="0">
                <a:solidFill>
                  <a:schemeClr val="tx1">
                    <a:lumMod val="65000"/>
                    <a:lumOff val="35000"/>
                  </a:schemeClr>
                </a:solidFill>
              </a:rPr>
              <a:t> je povzročitelj obremenitve, ki je:</a:t>
            </a:r>
          </a:p>
          <a:p>
            <a:pPr marL="1200150" lvl="2" indent="-285750" fontAlgn="base">
              <a:buFont typeface="Wingdings" panose="05000000000000000000" pitchFamily="2" charset="2"/>
              <a:buChar char="ü"/>
            </a:pPr>
            <a:r>
              <a:rPr lang="sl-SI" dirty="0">
                <a:solidFill>
                  <a:schemeClr val="tx1">
                    <a:lumMod val="65000"/>
                    <a:lumOff val="35000"/>
                  </a:schemeClr>
                </a:solidFill>
              </a:rPr>
              <a:t>pravna ali fizična oseba, katere delovanje povzroča nastajanje odpadkov (izvirni povzročitelj odpadkov), ali 	</a:t>
            </a:r>
          </a:p>
          <a:p>
            <a:pPr marL="1200150" lvl="2" indent="-285750" fontAlgn="base">
              <a:buFont typeface="Wingdings" panose="05000000000000000000" pitchFamily="2" charset="2"/>
              <a:buChar char="ü"/>
            </a:pPr>
            <a:r>
              <a:rPr lang="sl-SI" dirty="0">
                <a:solidFill>
                  <a:schemeClr val="tx1">
                    <a:lumMod val="65000"/>
                    <a:lumOff val="35000"/>
                  </a:schemeClr>
                </a:solidFill>
              </a:rPr>
              <a:t>pravna ali fizična oseba, ki izvaja </a:t>
            </a:r>
            <a:r>
              <a:rPr lang="sl-SI" dirty="0" err="1">
                <a:solidFill>
                  <a:schemeClr val="tx1">
                    <a:lumMod val="65000"/>
                    <a:lumOff val="35000"/>
                  </a:schemeClr>
                </a:solidFill>
              </a:rPr>
              <a:t>predobdelavo</a:t>
            </a:r>
            <a:r>
              <a:rPr lang="sl-SI" dirty="0">
                <a:solidFill>
                  <a:schemeClr val="tx1">
                    <a:lumMod val="65000"/>
                    <a:lumOff val="35000"/>
                  </a:schemeClr>
                </a:solidFill>
              </a:rPr>
              <a:t>, mešanje ali druge postopke predelave ali odstranjevanja odpadkov, s katerimi se spreminjajo lastnosti ali sestava teh odpadkov. </a:t>
            </a:r>
          </a:p>
          <a:p>
            <a:pPr fontAlgn="base"/>
            <a:endParaRPr lang="sl-SI" dirty="0">
              <a:solidFill>
                <a:schemeClr val="tx1">
                  <a:lumMod val="65000"/>
                  <a:lumOff val="35000"/>
                </a:schemeClr>
              </a:solidFill>
            </a:endParaRPr>
          </a:p>
          <a:p>
            <a:pPr fontAlgn="base"/>
            <a:r>
              <a:rPr lang="sl-SI" dirty="0">
                <a:solidFill>
                  <a:schemeClr val="tx1">
                    <a:lumMod val="65000"/>
                    <a:lumOff val="35000"/>
                  </a:schemeClr>
                </a:solidFill>
              </a:rPr>
              <a:t>7.7.	</a:t>
            </a:r>
            <a:r>
              <a:rPr lang="sl-SI" b="1" dirty="0">
                <a:solidFill>
                  <a:schemeClr val="tx1">
                    <a:lumMod val="65000"/>
                    <a:lumOff val="35000"/>
                  </a:schemeClr>
                </a:solidFill>
              </a:rPr>
              <a:t>Imetnik ali imetnica odpadkov </a:t>
            </a:r>
            <a:r>
              <a:rPr lang="sl-SI" dirty="0">
                <a:solidFill>
                  <a:schemeClr val="tx1">
                    <a:lumMod val="65000"/>
                    <a:lumOff val="35000"/>
                  </a:schemeClr>
                </a:solidFill>
              </a:rPr>
              <a:t>(v nadaljnjem besedilu: imetnik odpadkov) je 	povzročitelj odpadkov ali pravna ali fizična oseba, ki ima odpadke v posesti.</a:t>
            </a:r>
          </a:p>
          <a:p>
            <a:pPr fontAlgn="base"/>
            <a:endParaRPr lang="sl-SI" dirty="0">
              <a:solidFill>
                <a:schemeClr val="tx1">
                  <a:lumMod val="65000"/>
                  <a:lumOff val="35000"/>
                </a:schemeClr>
              </a:solidFill>
            </a:endParaRPr>
          </a:p>
          <a:p>
            <a:pPr fontAlgn="base"/>
            <a:r>
              <a:rPr lang="sl-SI" dirty="0">
                <a:solidFill>
                  <a:schemeClr val="tx1">
                    <a:lumMod val="65000"/>
                    <a:lumOff val="35000"/>
                  </a:schemeClr>
                </a:solidFill>
              </a:rPr>
              <a:t>7.8.	</a:t>
            </a:r>
            <a:r>
              <a:rPr lang="sl-SI" b="1" dirty="0">
                <a:solidFill>
                  <a:schemeClr val="tx1">
                    <a:lumMod val="65000"/>
                    <a:lumOff val="35000"/>
                  </a:schemeClr>
                </a:solidFill>
              </a:rPr>
              <a:t>Trgovec z odpadki </a:t>
            </a:r>
            <a:r>
              <a:rPr lang="sl-SI" dirty="0">
                <a:solidFill>
                  <a:schemeClr val="tx1">
                    <a:lumMod val="65000"/>
                    <a:lumOff val="35000"/>
                  </a:schemeClr>
                </a:solidFill>
              </a:rPr>
              <a:t>je gospodarska družba ali podjetnik iz zakona, ki ureja 	gospodarske družbe, ki je odgovoren za nakup in naknadno prodajo odpadkov, 	vključno s tistimi trgovci, ki odpadkov fizično nimajo v posesti. </a:t>
            </a:r>
          </a:p>
          <a:p>
            <a:pPr fontAlgn="base"/>
            <a:endParaRPr lang="sl-SI" dirty="0">
              <a:solidFill>
                <a:schemeClr val="tx1">
                  <a:lumMod val="65000"/>
                  <a:lumOff val="35000"/>
                </a:schemeClr>
              </a:solidFill>
            </a:endParaRPr>
          </a:p>
          <a:p>
            <a:pPr fontAlgn="base"/>
            <a:r>
              <a:rPr lang="sl-SI" dirty="0">
                <a:solidFill>
                  <a:schemeClr val="tx1">
                    <a:lumMod val="65000"/>
                    <a:lumOff val="35000"/>
                  </a:schemeClr>
                </a:solidFill>
              </a:rPr>
              <a:t>7.9.	</a:t>
            </a:r>
            <a:r>
              <a:rPr lang="sl-SI" b="1" dirty="0">
                <a:solidFill>
                  <a:schemeClr val="tx1">
                    <a:lumMod val="65000"/>
                    <a:lumOff val="35000"/>
                  </a:schemeClr>
                </a:solidFill>
              </a:rPr>
              <a:t>Posrednik z odpadki je </a:t>
            </a:r>
            <a:r>
              <a:rPr lang="sl-SI" dirty="0">
                <a:solidFill>
                  <a:schemeClr val="tx1">
                    <a:lumMod val="65000"/>
                    <a:lumOff val="35000"/>
                  </a:schemeClr>
                </a:solidFill>
              </a:rPr>
              <a:t>gospodarska družba ali podjetnik iz zakona, ki ureja 	gospodarske družbe, ki ureja predelavo ali odstranjevanje odpadkov v imenu 	drugih, vključno s tistimi posredniki z odpadki, ki odpadkov fizično nimajo v 	posesti. </a:t>
            </a:r>
          </a:p>
          <a:p>
            <a:pPr lvl="1" fontAlgn="base"/>
            <a:endParaRPr lang="sl-SI" dirty="0">
              <a:solidFill>
                <a:schemeClr val="tx1">
                  <a:lumMod val="65000"/>
                  <a:lumOff val="35000"/>
                </a:schemeClr>
              </a:solidFill>
            </a:endParaRPr>
          </a:p>
          <a:p>
            <a:pPr lvl="1" fontAlgn="base">
              <a:spcAft>
                <a:spcPts val="1200"/>
              </a:spcAft>
            </a:pPr>
            <a:endParaRPr lang="sl-SI" dirty="0">
              <a:solidFill>
                <a:schemeClr val="tx1">
                  <a:lumMod val="65000"/>
                  <a:lumOff val="35000"/>
                </a:schemeClr>
              </a:solidFill>
            </a:endParaRPr>
          </a:p>
          <a:p>
            <a:pPr lvl="1" fontAlgn="base">
              <a:spcAft>
                <a:spcPts val="1200"/>
              </a:spcAft>
            </a:pPr>
            <a:endParaRPr lang="sl-SI" dirty="0">
              <a:solidFill>
                <a:schemeClr val="tx1">
                  <a:lumMod val="65000"/>
                  <a:lumOff val="35000"/>
                </a:schemeClr>
              </a:solidFill>
            </a:endParaRPr>
          </a:p>
          <a:p>
            <a:pPr lvl="1" fontAlgn="base">
              <a:spcAft>
                <a:spcPts val="1200"/>
              </a:spcAft>
            </a:pPr>
            <a:r>
              <a:rPr lang="sl-SI" dirty="0">
                <a:solidFill>
                  <a:schemeClr val="tx1">
                    <a:lumMod val="65000"/>
                    <a:lumOff val="35000"/>
                  </a:schemeClr>
                </a:solidFill>
              </a:rPr>
              <a:t>7.7.	</a:t>
            </a:r>
            <a:r>
              <a:rPr lang="sl-SI" b="1" dirty="0">
                <a:solidFill>
                  <a:schemeClr val="tx1">
                    <a:lumMod val="65000"/>
                    <a:lumOff val="35000"/>
                  </a:schemeClr>
                </a:solidFill>
              </a:rPr>
              <a:t>Ponovna uporaba proizvodov </a:t>
            </a:r>
            <a:r>
              <a:rPr lang="sl-SI" dirty="0">
                <a:solidFill>
                  <a:schemeClr val="tx1">
                    <a:lumMod val="65000"/>
                    <a:lumOff val="35000"/>
                  </a:schemeClr>
                </a:solidFill>
              </a:rPr>
              <a:t>je postopek, v katerem se proizvodi ali njihovi 	sestavni deli, ki niso odpadki, ponovno uporabijo za namene, za katere so bili 	prvotno izdelani. </a:t>
            </a:r>
          </a:p>
          <a:p>
            <a:pPr marL="342900" indent="-342900">
              <a:lnSpc>
                <a:spcPct val="150000"/>
              </a:lnSpc>
              <a:buFont typeface="Wingdings" panose="05000000000000000000" pitchFamily="2" charset="2"/>
              <a:buChar char="ü"/>
            </a:pPr>
            <a:endParaRPr lang="sl-SI" dirty="0">
              <a:solidFill>
                <a:schemeClr val="tx1">
                  <a:lumMod val="65000"/>
                  <a:lumOff val="35000"/>
                </a:schemeClr>
              </a:solidFill>
            </a:endParaRPr>
          </a:p>
        </p:txBody>
      </p:sp>
    </p:spTree>
    <p:extLst>
      <p:ext uri="{BB962C8B-B14F-4D97-AF65-F5344CB8AC3E}">
        <p14:creationId xmlns:p14="http://schemas.microsoft.com/office/powerpoint/2010/main" val="1601884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Odpadek – 7. točka 3. člena ZVO-2</a:t>
            </a:r>
          </a:p>
        </p:txBody>
      </p:sp>
      <p:sp>
        <p:nvSpPr>
          <p:cNvPr id="5" name="Naslov 1"/>
          <p:cNvSpPr txBox="1">
            <a:spLocks/>
          </p:cNvSpPr>
          <p:nvPr/>
        </p:nvSpPr>
        <p:spPr>
          <a:xfrm>
            <a:off x="185674" y="1071546"/>
            <a:ext cx="8643998" cy="5237774"/>
          </a:xfrm>
          <a:prstGeom prst="rect">
            <a:avLst/>
          </a:prstGeom>
        </p:spPr>
        <p:txBody>
          <a:bodyPr vert="horz" lIns="91440" tIns="45720" rIns="91440" bIns="45720" rtlCol="0" anchor="t">
            <a:noAutofit/>
          </a:bodyPr>
          <a:lstStyle/>
          <a:p>
            <a:pPr fontAlgn="base"/>
            <a:r>
              <a:rPr lang="sl-SI" dirty="0">
                <a:solidFill>
                  <a:schemeClr val="tx1">
                    <a:lumMod val="65000"/>
                    <a:lumOff val="35000"/>
                  </a:schemeClr>
                </a:solidFill>
              </a:rPr>
              <a:t>7.12.	</a:t>
            </a:r>
            <a:r>
              <a:rPr lang="sl-SI" b="1" dirty="0">
                <a:solidFill>
                  <a:schemeClr val="tx1">
                    <a:lumMod val="65000"/>
                    <a:lumOff val="35000"/>
                  </a:schemeClr>
                </a:solidFill>
              </a:rPr>
              <a:t>Ravnanje z odpadki </a:t>
            </a:r>
            <a:r>
              <a:rPr lang="sl-SI" dirty="0">
                <a:solidFill>
                  <a:schemeClr val="tx1">
                    <a:lumMod val="65000"/>
                    <a:lumOff val="35000"/>
                  </a:schemeClr>
                </a:solidFill>
              </a:rPr>
              <a:t>je:</a:t>
            </a:r>
          </a:p>
          <a:p>
            <a:pPr marL="1657350" lvl="3" indent="-285750" fontAlgn="base">
              <a:buFont typeface="Wingdings" panose="05000000000000000000" pitchFamily="2" charset="2"/>
              <a:buChar char="ü"/>
            </a:pPr>
            <a:r>
              <a:rPr lang="sl-SI" dirty="0">
                <a:solidFill>
                  <a:schemeClr val="tx1">
                    <a:lumMod val="65000"/>
                    <a:lumOff val="35000"/>
                  </a:schemeClr>
                </a:solidFill>
              </a:rPr>
              <a:t>zbiranje odpadkov, </a:t>
            </a:r>
          </a:p>
          <a:p>
            <a:pPr marL="1657350" lvl="3" indent="-285750" fontAlgn="base">
              <a:buFont typeface="Wingdings" panose="05000000000000000000" pitchFamily="2" charset="2"/>
              <a:buChar char="ü"/>
            </a:pPr>
            <a:r>
              <a:rPr lang="sl-SI" dirty="0">
                <a:solidFill>
                  <a:schemeClr val="tx1">
                    <a:lumMod val="65000"/>
                    <a:lumOff val="35000"/>
                  </a:schemeClr>
                </a:solidFill>
              </a:rPr>
              <a:t>prevoz odpadkov, </a:t>
            </a:r>
          </a:p>
          <a:p>
            <a:pPr marL="1657350" lvl="3" indent="-285750" fontAlgn="base">
              <a:buFont typeface="Wingdings" panose="05000000000000000000" pitchFamily="2" charset="2"/>
              <a:buChar char="ü"/>
            </a:pPr>
            <a:r>
              <a:rPr lang="sl-SI" dirty="0">
                <a:solidFill>
                  <a:schemeClr val="tx1">
                    <a:lumMod val="65000"/>
                    <a:lumOff val="35000"/>
                  </a:schemeClr>
                </a:solidFill>
              </a:rPr>
              <a:t>predelava odpadkov (vključno s sortiranjem) in </a:t>
            </a:r>
          </a:p>
          <a:p>
            <a:pPr marL="1657350" lvl="3" indent="-285750" fontAlgn="base">
              <a:buFont typeface="Wingdings" panose="05000000000000000000" pitchFamily="2" charset="2"/>
              <a:buChar char="ü"/>
            </a:pPr>
            <a:r>
              <a:rPr lang="sl-SI" dirty="0">
                <a:solidFill>
                  <a:schemeClr val="tx1">
                    <a:lumMod val="65000"/>
                    <a:lumOff val="35000"/>
                  </a:schemeClr>
                </a:solidFill>
              </a:rPr>
              <a:t>odstranjevanje odpadkov, </a:t>
            </a:r>
          </a:p>
          <a:p>
            <a:pPr fontAlgn="base"/>
            <a:r>
              <a:rPr lang="sl-SI" dirty="0">
                <a:solidFill>
                  <a:schemeClr val="tx1">
                    <a:lumMod val="65000"/>
                    <a:lumOff val="35000"/>
                  </a:schemeClr>
                </a:solidFill>
              </a:rPr>
              <a:t>	vključno z nadzorom takšnih postopkov in z dejavnostmi po zaprtju naprav za 	odstranjevanje odpadkov ali upravljanja zaprte naprave ter z dejavnostmi trgovca 	z odpadki in posrednika z odpadki. </a:t>
            </a:r>
          </a:p>
          <a:p>
            <a:pPr lvl="1" fontAlgn="base"/>
            <a:endParaRPr lang="sl-SI" dirty="0">
              <a:solidFill>
                <a:schemeClr val="tx1">
                  <a:lumMod val="65000"/>
                  <a:lumOff val="35000"/>
                </a:schemeClr>
              </a:solidFill>
            </a:endParaRPr>
          </a:p>
          <a:p>
            <a:pPr fontAlgn="base"/>
            <a:r>
              <a:rPr lang="sl-SI" dirty="0">
                <a:solidFill>
                  <a:schemeClr val="tx1">
                    <a:lumMod val="65000"/>
                    <a:lumOff val="35000"/>
                  </a:schemeClr>
                </a:solidFill>
              </a:rPr>
              <a:t>7.13.	</a:t>
            </a:r>
            <a:r>
              <a:rPr lang="sl-SI" b="1" dirty="0">
                <a:solidFill>
                  <a:schemeClr val="tx1">
                    <a:lumMod val="65000"/>
                    <a:lumOff val="35000"/>
                  </a:schemeClr>
                </a:solidFill>
              </a:rPr>
              <a:t>Zbiranje odpadkov </a:t>
            </a:r>
            <a:r>
              <a:rPr lang="sl-SI" dirty="0">
                <a:solidFill>
                  <a:schemeClr val="tx1">
                    <a:lumMod val="65000"/>
                    <a:lumOff val="35000"/>
                  </a:schemeClr>
                </a:solidFill>
              </a:rPr>
              <a:t>je prevzemanje odpadkov, vključno z njihovim predhodnim 	sortiranjem in predhodnim skladiščenjem za namene prevoza odpadkov do 	naprave za njihovo obdelavo. </a:t>
            </a:r>
          </a:p>
          <a:p>
            <a:pPr lvl="1" fontAlgn="base"/>
            <a:endParaRPr lang="sl-SI" dirty="0">
              <a:solidFill>
                <a:schemeClr val="tx1">
                  <a:lumMod val="65000"/>
                  <a:lumOff val="35000"/>
                </a:schemeClr>
              </a:solidFill>
            </a:endParaRPr>
          </a:p>
          <a:p>
            <a:pPr fontAlgn="base"/>
            <a:r>
              <a:rPr lang="sl-SI" dirty="0">
                <a:solidFill>
                  <a:schemeClr val="tx1">
                    <a:lumMod val="65000"/>
                    <a:lumOff val="35000"/>
                  </a:schemeClr>
                </a:solidFill>
              </a:rPr>
              <a:t>7.14.	</a:t>
            </a:r>
            <a:r>
              <a:rPr lang="sl-SI" b="1" dirty="0">
                <a:solidFill>
                  <a:schemeClr val="tx1">
                    <a:lumMod val="65000"/>
                    <a:lumOff val="35000"/>
                  </a:schemeClr>
                </a:solidFill>
              </a:rPr>
              <a:t>Ločeno zbiranje odpadkov </a:t>
            </a:r>
            <a:r>
              <a:rPr lang="sl-SI" dirty="0">
                <a:solidFill>
                  <a:schemeClr val="tx1">
                    <a:lumMod val="65000"/>
                    <a:lumOff val="35000"/>
                  </a:schemeClr>
                </a:solidFill>
              </a:rPr>
              <a:t>je zbiranje odpadkov, pri katerem so tokovi odpadkov 	ločeni glede na vrsto in lastnosti odpadkov z namenom olajšati določeno 	obdelavo odpadkov. </a:t>
            </a:r>
          </a:p>
          <a:p>
            <a:pPr fontAlgn="base"/>
            <a:endParaRPr lang="sl-SI" dirty="0">
              <a:solidFill>
                <a:schemeClr val="tx1">
                  <a:lumMod val="65000"/>
                  <a:lumOff val="35000"/>
                </a:schemeClr>
              </a:solidFill>
            </a:endParaRPr>
          </a:p>
          <a:p>
            <a:pPr fontAlgn="base"/>
            <a:r>
              <a:rPr lang="sl-SI" dirty="0">
                <a:solidFill>
                  <a:schemeClr val="tx1">
                    <a:lumMod val="65000"/>
                    <a:lumOff val="35000"/>
                  </a:schemeClr>
                </a:solidFill>
              </a:rPr>
              <a:t>7.15.	Obdelava odpadkov so postopki predelave ali odstranjevanja odpadkov, vključno 	s postopki priprave odpadkov za predelavo ali odstranjevanje.  </a:t>
            </a:r>
          </a:p>
        </p:txBody>
      </p:sp>
    </p:spTree>
    <p:extLst>
      <p:ext uri="{BB962C8B-B14F-4D97-AF65-F5344CB8AC3E}">
        <p14:creationId xmlns:p14="http://schemas.microsoft.com/office/powerpoint/2010/main" val="271913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Odpadek – 7. točka 3. člena ZVO-2</a:t>
            </a:r>
          </a:p>
        </p:txBody>
      </p:sp>
      <p:sp>
        <p:nvSpPr>
          <p:cNvPr id="5" name="Naslov 1"/>
          <p:cNvSpPr txBox="1">
            <a:spLocks/>
          </p:cNvSpPr>
          <p:nvPr/>
        </p:nvSpPr>
        <p:spPr>
          <a:xfrm>
            <a:off x="214282" y="1268760"/>
            <a:ext cx="8643998" cy="5112568"/>
          </a:xfrm>
          <a:prstGeom prst="rect">
            <a:avLst/>
          </a:prstGeom>
        </p:spPr>
        <p:txBody>
          <a:bodyPr vert="horz" lIns="91440" tIns="45720" rIns="91440" bIns="45720" rtlCol="0" anchor="t">
            <a:noAutofit/>
          </a:bodyPr>
          <a:lstStyle/>
          <a:p>
            <a:pPr fontAlgn="base"/>
            <a:r>
              <a:rPr lang="sl-SI" sz="1600" dirty="0">
                <a:solidFill>
                  <a:schemeClr val="tx1">
                    <a:lumMod val="65000"/>
                    <a:lumOff val="35000"/>
                  </a:schemeClr>
                </a:solidFill>
              </a:rPr>
              <a:t>7.16.	</a:t>
            </a:r>
            <a:r>
              <a:rPr lang="sl-SI" sz="1600" b="1" dirty="0">
                <a:solidFill>
                  <a:schemeClr val="tx1">
                    <a:lumMod val="65000"/>
                    <a:lumOff val="35000"/>
                  </a:schemeClr>
                </a:solidFill>
              </a:rPr>
              <a:t>Priprava odpadkov za ponovno uporabo </a:t>
            </a:r>
            <a:r>
              <a:rPr lang="sl-SI" sz="1600" dirty="0">
                <a:solidFill>
                  <a:schemeClr val="tx1">
                    <a:lumMod val="65000"/>
                    <a:lumOff val="35000"/>
                  </a:schemeClr>
                </a:solidFill>
              </a:rPr>
              <a:t>so postopki predelave odpadkov,  v 	katerih se 	proizvodi ali sestavni deli proizvodov, ki so postali odpadki, s preverjanjem, čiščenjem ali 	popravilom pripravijo za ponovno uporabo brez kakršne koli druge predhodne dodelave. </a:t>
            </a:r>
            <a:endParaRPr lang="sl-SI" sz="1600" b="1" dirty="0">
              <a:solidFill>
                <a:schemeClr val="tx1">
                  <a:lumMod val="65000"/>
                  <a:lumOff val="35000"/>
                </a:schemeClr>
              </a:solidFill>
            </a:endParaRPr>
          </a:p>
          <a:p>
            <a:pPr fontAlgn="base"/>
            <a:endParaRPr lang="sl-SI" sz="1600" dirty="0">
              <a:solidFill>
                <a:schemeClr val="tx1">
                  <a:lumMod val="65000"/>
                  <a:lumOff val="35000"/>
                </a:schemeClr>
              </a:solidFill>
            </a:endParaRPr>
          </a:p>
          <a:p>
            <a:pPr fontAlgn="base"/>
            <a:r>
              <a:rPr lang="sl-SI" sz="1600" dirty="0">
                <a:solidFill>
                  <a:schemeClr val="tx1">
                    <a:lumMod val="65000"/>
                    <a:lumOff val="35000"/>
                  </a:schemeClr>
                </a:solidFill>
              </a:rPr>
              <a:t>7.17.	</a:t>
            </a:r>
            <a:r>
              <a:rPr lang="sl-SI" sz="1600" b="1" dirty="0">
                <a:solidFill>
                  <a:schemeClr val="tx1">
                    <a:lumMod val="65000"/>
                    <a:lumOff val="35000"/>
                  </a:schemeClr>
                </a:solidFill>
              </a:rPr>
              <a:t>Predelava odpadkov </a:t>
            </a:r>
            <a:r>
              <a:rPr lang="sl-SI" sz="1600" dirty="0">
                <a:solidFill>
                  <a:schemeClr val="tx1">
                    <a:lumMod val="65000"/>
                    <a:lumOff val="35000"/>
                  </a:schemeClr>
                </a:solidFill>
              </a:rPr>
              <a:t>je postopek, katerega glavni rezultat je, da se odpadki koristno 	uporabijo v okviru dejavnosti posamezne osebe ali v gospodarstvu kot celoti, tako da 	nadomestijo druge materiale, ki bi se sicer uporabili za izpolnitev določene funkcije, ali 	tako da so odpadki pripravljeni za izpolnitev te določene funkcije. </a:t>
            </a:r>
            <a:endParaRPr lang="sl-SI" sz="1600" b="1" dirty="0">
              <a:solidFill>
                <a:schemeClr val="tx1">
                  <a:lumMod val="65000"/>
                  <a:lumOff val="35000"/>
                </a:schemeClr>
              </a:solidFill>
            </a:endParaRPr>
          </a:p>
          <a:p>
            <a:pPr fontAlgn="base"/>
            <a:endParaRPr lang="sl-SI" sz="1600" dirty="0">
              <a:solidFill>
                <a:schemeClr val="tx1">
                  <a:lumMod val="65000"/>
                  <a:lumOff val="35000"/>
                </a:schemeClr>
              </a:solidFill>
            </a:endParaRPr>
          </a:p>
          <a:p>
            <a:pPr fontAlgn="base"/>
            <a:r>
              <a:rPr lang="sl-SI" sz="1600" dirty="0">
                <a:solidFill>
                  <a:schemeClr val="tx1">
                    <a:lumMod val="65000"/>
                    <a:lumOff val="35000"/>
                  </a:schemeClr>
                </a:solidFill>
              </a:rPr>
              <a:t>7.18.	</a:t>
            </a:r>
            <a:r>
              <a:rPr lang="sl-SI" sz="1600" b="1" dirty="0">
                <a:solidFill>
                  <a:schemeClr val="tx1">
                    <a:lumMod val="65000"/>
                    <a:lumOff val="35000"/>
                  </a:schemeClr>
                </a:solidFill>
              </a:rPr>
              <a:t>Snovna predelava odpadkov </a:t>
            </a:r>
            <a:r>
              <a:rPr lang="sl-SI" sz="1600" dirty="0">
                <a:solidFill>
                  <a:schemeClr val="tx1">
                    <a:lumMod val="65000"/>
                    <a:lumOff val="35000"/>
                  </a:schemeClr>
                </a:solidFill>
              </a:rPr>
              <a:t>je postopek predelave odpadkov, razen energetske 	predelave odpadkov in postopkov predelave odpadkov v materiale, ki se bodo 	uporabili kot gorivo ali druga sredstva za pridobivanje energije. Snovna predelava 	odpadkov med drugim vključuje pripravo odpadkov za ponovno uporabo, recikliranje 	odpadkov in zasipanje z odpadki. </a:t>
            </a:r>
          </a:p>
          <a:p>
            <a:pPr fontAlgn="base"/>
            <a:endParaRPr lang="sl-SI" sz="1600" dirty="0">
              <a:solidFill>
                <a:schemeClr val="tx1">
                  <a:lumMod val="65000"/>
                  <a:lumOff val="35000"/>
                </a:schemeClr>
              </a:solidFill>
            </a:endParaRPr>
          </a:p>
          <a:p>
            <a:pPr fontAlgn="base"/>
            <a:r>
              <a:rPr lang="sl-SI" sz="1600" dirty="0">
                <a:solidFill>
                  <a:schemeClr val="tx1">
                    <a:lumMod val="65000"/>
                    <a:lumOff val="35000"/>
                  </a:schemeClr>
                </a:solidFill>
              </a:rPr>
              <a:t>7.19.	</a:t>
            </a:r>
            <a:r>
              <a:rPr lang="sl-SI" sz="1600" b="1" dirty="0">
                <a:solidFill>
                  <a:schemeClr val="tx1">
                    <a:lumMod val="65000"/>
                    <a:lumOff val="35000"/>
                  </a:schemeClr>
                </a:solidFill>
              </a:rPr>
              <a:t>Recikliranje odpadkov</a:t>
            </a:r>
            <a:r>
              <a:rPr lang="sl-SI" sz="1600" dirty="0">
                <a:solidFill>
                  <a:schemeClr val="tx1">
                    <a:lumMod val="65000"/>
                    <a:lumOff val="35000"/>
                  </a:schemeClr>
                </a:solidFill>
              </a:rPr>
              <a:t> je postopek predelave odpadkov, v katerem se odpadni 	materiali predelajo v proizvode, materiale ali snovi za prvotni namen ali druge 	namene in vključuje tudi predelavo organskih snovi, </a:t>
            </a:r>
            <a:r>
              <a:rPr lang="sl-SI" sz="1600" b="1" dirty="0">
                <a:solidFill>
                  <a:schemeClr val="tx1">
                    <a:lumMod val="65000"/>
                    <a:lumOff val="35000"/>
                  </a:schemeClr>
                </a:solidFill>
              </a:rPr>
              <a:t>ne vključuje </a:t>
            </a:r>
            <a:r>
              <a:rPr lang="sl-SI" sz="1600" dirty="0">
                <a:solidFill>
                  <a:schemeClr val="tx1">
                    <a:lumMod val="65000"/>
                    <a:lumOff val="35000"/>
                  </a:schemeClr>
                </a:solidFill>
              </a:rPr>
              <a:t>pa energetske 	predelave odpadkov in postopkov predelave odpadkov v materiale, ki se bodo 	uporabili kot gorivo, ali za zasipanje z odpadki. </a:t>
            </a:r>
          </a:p>
          <a:p>
            <a:pPr lvl="1" fontAlgn="base">
              <a:spcAft>
                <a:spcPts val="1200"/>
              </a:spcAft>
            </a:pPr>
            <a:endParaRPr lang="sl-SI" dirty="0">
              <a:solidFill>
                <a:schemeClr val="tx1">
                  <a:lumMod val="65000"/>
                  <a:lumOff val="35000"/>
                </a:schemeClr>
              </a:solidFill>
            </a:endParaRPr>
          </a:p>
          <a:p>
            <a:pPr lvl="1" fontAlgn="base">
              <a:spcAft>
                <a:spcPts val="1200"/>
              </a:spcAft>
            </a:pPr>
            <a:endParaRPr lang="sl-SI" dirty="0">
              <a:solidFill>
                <a:schemeClr val="tx1">
                  <a:lumMod val="65000"/>
                  <a:lumOff val="35000"/>
                </a:schemeClr>
              </a:solidFill>
            </a:endParaRPr>
          </a:p>
          <a:p>
            <a:pPr marL="342900" indent="-342900">
              <a:lnSpc>
                <a:spcPct val="150000"/>
              </a:lnSpc>
              <a:buFont typeface="Wingdings" panose="05000000000000000000" pitchFamily="2" charset="2"/>
              <a:buChar char="ü"/>
            </a:pPr>
            <a:endParaRPr lang="sl-SI" dirty="0">
              <a:solidFill>
                <a:schemeClr val="tx1">
                  <a:lumMod val="65000"/>
                  <a:lumOff val="35000"/>
                </a:schemeClr>
              </a:solidFill>
            </a:endParaRPr>
          </a:p>
        </p:txBody>
      </p:sp>
    </p:spTree>
    <p:extLst>
      <p:ext uri="{BB962C8B-B14F-4D97-AF65-F5344CB8AC3E}">
        <p14:creationId xmlns:p14="http://schemas.microsoft.com/office/powerpoint/2010/main" val="214041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Odpadek – 7. točka 3. člena ZVO-2</a:t>
            </a:r>
          </a:p>
        </p:txBody>
      </p:sp>
      <p:sp>
        <p:nvSpPr>
          <p:cNvPr id="5" name="Naslov 1"/>
          <p:cNvSpPr txBox="1">
            <a:spLocks/>
          </p:cNvSpPr>
          <p:nvPr/>
        </p:nvSpPr>
        <p:spPr>
          <a:xfrm>
            <a:off x="185674" y="1268760"/>
            <a:ext cx="8643998" cy="5040560"/>
          </a:xfrm>
          <a:prstGeom prst="rect">
            <a:avLst/>
          </a:prstGeom>
        </p:spPr>
        <p:txBody>
          <a:bodyPr vert="horz" lIns="91440" tIns="45720" rIns="91440" bIns="45720" rtlCol="0" anchor="t">
            <a:noAutofit/>
          </a:bodyPr>
          <a:lstStyle/>
          <a:p>
            <a:pPr fontAlgn="base"/>
            <a:r>
              <a:rPr lang="sl-SI" dirty="0">
                <a:solidFill>
                  <a:schemeClr val="tx1">
                    <a:lumMod val="65000"/>
                    <a:lumOff val="35000"/>
                  </a:schemeClr>
                </a:solidFill>
              </a:rPr>
              <a:t>7.20.	</a:t>
            </a:r>
            <a:r>
              <a:rPr lang="sl-SI" sz="1600" b="1" dirty="0">
                <a:solidFill>
                  <a:schemeClr val="tx1">
                    <a:lumMod val="65000"/>
                    <a:lumOff val="35000"/>
                  </a:schemeClr>
                </a:solidFill>
              </a:rPr>
              <a:t>Zasipanje z odpadki je postopek predelave odpadkov, </a:t>
            </a:r>
            <a:r>
              <a:rPr lang="sl-SI" sz="1600" dirty="0">
                <a:solidFill>
                  <a:schemeClr val="tx1">
                    <a:lumMod val="65000"/>
                    <a:lumOff val="35000"/>
                  </a:schemeClr>
                </a:solidFill>
              </a:rPr>
              <a:t>v katerem se primerni 	nenevarni 	odpadki uporabijo za namene pridobivanja zemljišč na območjih izkopavanja ali za namene 	gradbenih posegov pri urejanju zemeljskega površja. Odpadki, uporabljeni za 	zasipanje, 	morajo nadomestiti </a:t>
            </a:r>
            <a:r>
              <a:rPr lang="sl-SI" sz="1600" dirty="0" err="1">
                <a:solidFill>
                  <a:schemeClr val="tx1">
                    <a:lumMod val="65000"/>
                    <a:lumOff val="35000"/>
                  </a:schemeClr>
                </a:solidFill>
              </a:rPr>
              <a:t>neodpadne</a:t>
            </a:r>
            <a:r>
              <a:rPr lang="sl-SI" sz="1600" dirty="0">
                <a:solidFill>
                  <a:schemeClr val="tx1">
                    <a:lumMod val="65000"/>
                    <a:lumOff val="35000"/>
                  </a:schemeClr>
                </a:solidFill>
              </a:rPr>
              <a:t> materiale, biti morajo primerni za prej omenjene namene i	n omejeni na količino, ki je nujno potrebna za uresničitev teh namenov ter ne poslabšujejo 	kakovosti okolja. </a:t>
            </a:r>
            <a:endParaRPr lang="sl-SI" sz="1600" b="1" dirty="0">
              <a:solidFill>
                <a:schemeClr val="tx1">
                  <a:lumMod val="65000"/>
                  <a:lumOff val="35000"/>
                </a:schemeClr>
              </a:solidFill>
            </a:endParaRPr>
          </a:p>
          <a:p>
            <a:pPr fontAlgn="base"/>
            <a:endParaRPr lang="sl-SI" sz="1600" b="1" dirty="0">
              <a:solidFill>
                <a:schemeClr val="tx1">
                  <a:lumMod val="65000"/>
                  <a:lumOff val="35000"/>
                </a:schemeClr>
              </a:solidFill>
            </a:endParaRPr>
          </a:p>
          <a:p>
            <a:pPr fontAlgn="base"/>
            <a:r>
              <a:rPr lang="sl-SI" sz="1600" dirty="0">
                <a:solidFill>
                  <a:schemeClr val="tx1">
                    <a:lumMod val="65000"/>
                    <a:lumOff val="35000"/>
                  </a:schemeClr>
                </a:solidFill>
              </a:rPr>
              <a:t>7.21. 	</a:t>
            </a:r>
            <a:r>
              <a:rPr lang="sl-SI" sz="1600" b="1" dirty="0">
                <a:solidFill>
                  <a:schemeClr val="tx1">
                    <a:lumMod val="65000"/>
                    <a:lumOff val="35000"/>
                  </a:schemeClr>
                </a:solidFill>
              </a:rPr>
              <a:t>Odstranjevanje odpadkov </a:t>
            </a:r>
            <a:r>
              <a:rPr lang="sl-SI" sz="1600" dirty="0">
                <a:solidFill>
                  <a:schemeClr val="tx1">
                    <a:lumMod val="65000"/>
                    <a:lumOff val="35000"/>
                  </a:schemeClr>
                </a:solidFill>
              </a:rPr>
              <a:t>je postopek, ki ni predelava odpadkov, tudi če je sekundarna 	posledica postopka pridobivanje snovi ali energije. </a:t>
            </a:r>
          </a:p>
          <a:p>
            <a:pPr lvl="1" fontAlgn="base"/>
            <a:endParaRPr lang="sl-SI" sz="1600" dirty="0">
              <a:solidFill>
                <a:schemeClr val="tx1">
                  <a:lumMod val="65000"/>
                  <a:lumOff val="35000"/>
                </a:schemeClr>
              </a:solidFill>
            </a:endParaRPr>
          </a:p>
          <a:p>
            <a:pPr fontAlgn="base"/>
            <a:r>
              <a:rPr lang="sl-SI" sz="1600" dirty="0">
                <a:solidFill>
                  <a:schemeClr val="tx1">
                    <a:lumMod val="65000"/>
                    <a:lumOff val="35000"/>
                  </a:schemeClr>
                </a:solidFill>
              </a:rPr>
              <a:t>7.22. 	</a:t>
            </a:r>
            <a:r>
              <a:rPr lang="sl-SI" sz="1600" b="1" dirty="0">
                <a:solidFill>
                  <a:schemeClr val="tx1">
                    <a:lumMod val="65000"/>
                    <a:lumOff val="35000"/>
                  </a:schemeClr>
                </a:solidFill>
              </a:rPr>
              <a:t>Odlagališče odpadkov </a:t>
            </a:r>
            <a:r>
              <a:rPr lang="sl-SI" sz="1600" dirty="0">
                <a:solidFill>
                  <a:schemeClr val="tx1">
                    <a:lumMod val="65000"/>
                    <a:lumOff val="35000"/>
                  </a:schemeClr>
                </a:solidFill>
              </a:rPr>
              <a:t>je naprava za odstranjevanje odpadkov z odlaganjem odpadkov na 	ali v tla (podzemno). </a:t>
            </a:r>
          </a:p>
          <a:p>
            <a:pPr lvl="1" fontAlgn="base"/>
            <a:endParaRPr lang="sl-SI" sz="1600" dirty="0">
              <a:solidFill>
                <a:schemeClr val="tx1">
                  <a:lumMod val="65000"/>
                  <a:lumOff val="35000"/>
                </a:schemeClr>
              </a:solidFill>
            </a:endParaRPr>
          </a:p>
          <a:p>
            <a:pPr fontAlgn="base"/>
            <a:r>
              <a:rPr lang="sl-SI" sz="1600" dirty="0">
                <a:solidFill>
                  <a:schemeClr val="tx1">
                    <a:lumMod val="65000"/>
                    <a:lumOff val="35000"/>
                  </a:schemeClr>
                </a:solidFill>
              </a:rPr>
              <a:t>7.23. 	</a:t>
            </a:r>
            <a:r>
              <a:rPr lang="sl-SI" sz="1600" b="1" dirty="0">
                <a:solidFill>
                  <a:schemeClr val="tx1">
                    <a:lumMod val="65000"/>
                    <a:lumOff val="35000"/>
                  </a:schemeClr>
                </a:solidFill>
              </a:rPr>
              <a:t>Obstoječe odlagališče odpadkov </a:t>
            </a:r>
            <a:r>
              <a:rPr lang="sl-SI" sz="1600" dirty="0">
                <a:solidFill>
                  <a:schemeClr val="tx1">
                    <a:lumMod val="65000"/>
                    <a:lumOff val="35000"/>
                  </a:schemeClr>
                </a:solidFill>
              </a:rPr>
              <a:t>je odlagališče odpadkov, ki je bilo zgrajeno ali je 	obratovalo na dan 5. februarja 2000, ali odlagališče, za katero je bilo pred 5. februarjem 	2000 pridobljeno pravnomočno gradbeno dovoljenje.  </a:t>
            </a:r>
          </a:p>
          <a:p>
            <a:pPr fontAlgn="base"/>
            <a:endParaRPr lang="sl-SI" sz="1600" dirty="0">
              <a:solidFill>
                <a:schemeClr val="tx1">
                  <a:lumMod val="65000"/>
                  <a:lumOff val="35000"/>
                </a:schemeClr>
              </a:solidFill>
            </a:endParaRPr>
          </a:p>
          <a:p>
            <a:pPr fontAlgn="base"/>
            <a:r>
              <a:rPr lang="sl-SI" sz="1600" dirty="0">
                <a:solidFill>
                  <a:schemeClr val="tx1">
                    <a:lumMod val="65000"/>
                    <a:lumOff val="35000"/>
                  </a:schemeClr>
                </a:solidFill>
              </a:rPr>
              <a:t>7.24.	</a:t>
            </a:r>
            <a:r>
              <a:rPr lang="sl-SI" sz="1600" b="1" dirty="0">
                <a:solidFill>
                  <a:schemeClr val="tx1">
                    <a:lumMod val="65000"/>
                    <a:lumOff val="35000"/>
                  </a:schemeClr>
                </a:solidFill>
              </a:rPr>
              <a:t>Obstoječe neaktivno odlagališče odpadkov </a:t>
            </a:r>
          </a:p>
          <a:p>
            <a:pPr fontAlgn="base"/>
            <a:endParaRPr lang="sl-SI" sz="1600" dirty="0">
              <a:solidFill>
                <a:schemeClr val="tx1">
                  <a:lumMod val="65000"/>
                  <a:lumOff val="35000"/>
                </a:schemeClr>
              </a:solidFill>
            </a:endParaRPr>
          </a:p>
          <a:p>
            <a:pPr fontAlgn="base"/>
            <a:r>
              <a:rPr lang="sl-SI" sz="1600" dirty="0">
                <a:solidFill>
                  <a:schemeClr val="tx1">
                    <a:lumMod val="65000"/>
                    <a:lumOff val="35000"/>
                  </a:schemeClr>
                </a:solidFill>
              </a:rPr>
              <a:t>7.25.	</a:t>
            </a:r>
            <a:r>
              <a:rPr lang="sl-SI" sz="1600" b="1" dirty="0">
                <a:solidFill>
                  <a:schemeClr val="tx1">
                    <a:lumMod val="65000"/>
                    <a:lumOff val="35000"/>
                  </a:schemeClr>
                </a:solidFill>
              </a:rPr>
              <a:t>Opuščeno odlagališče odpadkov</a:t>
            </a:r>
          </a:p>
          <a:p>
            <a:pPr lvl="1" fontAlgn="base">
              <a:spcAft>
                <a:spcPts val="1200"/>
              </a:spcAft>
            </a:pPr>
            <a:endParaRPr lang="sl-SI" dirty="0">
              <a:solidFill>
                <a:schemeClr val="tx1">
                  <a:lumMod val="65000"/>
                  <a:lumOff val="35000"/>
                </a:schemeClr>
              </a:solidFill>
            </a:endParaRPr>
          </a:p>
          <a:p>
            <a:pPr marL="342900" indent="-342900">
              <a:lnSpc>
                <a:spcPct val="150000"/>
              </a:lnSpc>
              <a:buFont typeface="Wingdings" panose="05000000000000000000" pitchFamily="2" charset="2"/>
              <a:buChar char="ü"/>
            </a:pPr>
            <a:endParaRPr lang="sl-SI" dirty="0">
              <a:solidFill>
                <a:schemeClr val="tx1">
                  <a:lumMod val="65000"/>
                  <a:lumOff val="35000"/>
                </a:schemeClr>
              </a:solidFill>
            </a:endParaRPr>
          </a:p>
        </p:txBody>
      </p:sp>
    </p:spTree>
    <p:extLst>
      <p:ext uri="{BB962C8B-B14F-4D97-AF65-F5344CB8AC3E}">
        <p14:creationId xmlns:p14="http://schemas.microsoft.com/office/powerpoint/2010/main" val="185514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Splošne določbe o odpadkih (22. člen)</a:t>
            </a:r>
          </a:p>
        </p:txBody>
      </p:sp>
      <p:sp>
        <p:nvSpPr>
          <p:cNvPr id="5" name="Naslov 1"/>
          <p:cNvSpPr txBox="1">
            <a:spLocks/>
          </p:cNvSpPr>
          <p:nvPr/>
        </p:nvSpPr>
        <p:spPr>
          <a:xfrm>
            <a:off x="185674" y="1628800"/>
            <a:ext cx="8643998" cy="4680520"/>
          </a:xfrm>
          <a:prstGeom prst="rect">
            <a:avLst/>
          </a:prstGeom>
        </p:spPr>
        <p:txBody>
          <a:bodyPr vert="horz" lIns="91440" tIns="45720" rIns="91440" bIns="45720" rtlCol="0" anchor="t">
            <a:noAutofit/>
          </a:bodyPr>
          <a:lstStyle/>
          <a:p>
            <a:pPr marL="285750" indent="-285750">
              <a:lnSpc>
                <a:spcPct val="150000"/>
              </a:lnSpc>
              <a:spcBef>
                <a:spcPts val="600"/>
              </a:spcBef>
              <a:spcAft>
                <a:spcPts val="600"/>
              </a:spcAft>
              <a:buFont typeface="Wingdings" panose="05000000000000000000" pitchFamily="2" charset="2"/>
              <a:buChar char="ü"/>
            </a:pPr>
            <a:r>
              <a:rPr lang="sl-SI" dirty="0">
                <a:solidFill>
                  <a:schemeClr val="tx1">
                    <a:lumMod val="65000"/>
                    <a:lumOff val="35000"/>
                  </a:schemeClr>
                </a:solidFill>
              </a:rPr>
              <a:t>Prenos 2. in 13. Direktive 2008/98/ES o odpadkih v SLO pravni red</a:t>
            </a:r>
          </a:p>
          <a:p>
            <a:pPr marL="285750" indent="-285750">
              <a:lnSpc>
                <a:spcPct val="150000"/>
              </a:lnSpc>
              <a:spcBef>
                <a:spcPts val="600"/>
              </a:spcBef>
              <a:spcAft>
                <a:spcPts val="600"/>
              </a:spcAft>
              <a:buFont typeface="Wingdings" panose="05000000000000000000" pitchFamily="2" charset="2"/>
              <a:buChar char="ü"/>
            </a:pPr>
            <a:r>
              <a:rPr lang="sl-SI" dirty="0">
                <a:solidFill>
                  <a:schemeClr val="tx1">
                    <a:lumMod val="65000"/>
                    <a:lumOff val="35000"/>
                  </a:schemeClr>
                </a:solidFill>
              </a:rPr>
              <a:t>Sedja določeno v 2. členu in prvi odstavek 10. člena Uredbe o odpadkih</a:t>
            </a:r>
          </a:p>
          <a:p>
            <a:pPr marL="285750" indent="-285750">
              <a:lnSpc>
                <a:spcPct val="150000"/>
              </a:lnSpc>
              <a:spcBef>
                <a:spcPts val="600"/>
              </a:spcBef>
              <a:spcAft>
                <a:spcPts val="600"/>
              </a:spcAft>
              <a:buFont typeface="Wingdings" panose="05000000000000000000" pitchFamily="2" charset="2"/>
              <a:buChar char="ü"/>
            </a:pPr>
            <a:r>
              <a:rPr lang="sl-SI" dirty="0">
                <a:solidFill>
                  <a:schemeClr val="tx1">
                    <a:lumMod val="65000"/>
                    <a:lumOff val="35000"/>
                  </a:schemeClr>
                </a:solidFill>
              </a:rPr>
              <a:t>Člen določa:</a:t>
            </a:r>
          </a:p>
          <a:p>
            <a:pPr marL="857250" lvl="1" indent="-400050">
              <a:lnSpc>
                <a:spcPct val="150000"/>
              </a:lnSpc>
              <a:spcBef>
                <a:spcPts val="600"/>
              </a:spcBef>
              <a:spcAft>
                <a:spcPts val="600"/>
              </a:spcAft>
              <a:buFont typeface="+mj-lt"/>
              <a:buAutoNum type="romanLcPeriod"/>
            </a:pPr>
            <a:r>
              <a:rPr lang="sl-SI" dirty="0">
                <a:solidFill>
                  <a:schemeClr val="tx1">
                    <a:lumMod val="65000"/>
                    <a:lumOff val="35000"/>
                  </a:schemeClr>
                </a:solidFill>
              </a:rPr>
              <a:t>splošna pravila varstva okolja in varovanja zdravja ljudi </a:t>
            </a:r>
          </a:p>
          <a:p>
            <a:pPr marL="857250" lvl="1" indent="-400050">
              <a:lnSpc>
                <a:spcPct val="150000"/>
              </a:lnSpc>
              <a:spcBef>
                <a:spcPts val="600"/>
              </a:spcBef>
              <a:spcAft>
                <a:spcPts val="600"/>
              </a:spcAft>
              <a:buFont typeface="+mj-lt"/>
              <a:buAutoNum type="romanLcPeriod"/>
            </a:pPr>
            <a:r>
              <a:rPr lang="sl-SI" dirty="0">
                <a:solidFill>
                  <a:schemeClr val="tx1">
                    <a:lumMod val="65000"/>
                    <a:lumOff val="35000"/>
                  </a:schemeClr>
                </a:solidFill>
              </a:rPr>
              <a:t>izvzetja iz področja uporabe</a:t>
            </a:r>
          </a:p>
          <a:p>
            <a:pPr fontAlgn="base"/>
            <a:endParaRPr lang="sl-SI" dirty="0">
              <a:solidFill>
                <a:schemeClr val="tx1">
                  <a:lumMod val="65000"/>
                  <a:lumOff val="35000"/>
                </a:schemeClr>
              </a:solidFill>
            </a:endParaRPr>
          </a:p>
          <a:p>
            <a:pPr lvl="1" fontAlgn="base">
              <a:spcAft>
                <a:spcPts val="1200"/>
              </a:spcAft>
            </a:pPr>
            <a:endParaRPr lang="sl-SI" dirty="0">
              <a:solidFill>
                <a:schemeClr val="tx1">
                  <a:lumMod val="65000"/>
                  <a:lumOff val="35000"/>
                </a:schemeClr>
              </a:solidFill>
            </a:endParaRPr>
          </a:p>
          <a:p>
            <a:pPr marL="342900" indent="-342900">
              <a:lnSpc>
                <a:spcPct val="150000"/>
              </a:lnSpc>
              <a:buFont typeface="Wingdings" panose="05000000000000000000" pitchFamily="2" charset="2"/>
              <a:buChar char="ü"/>
            </a:pPr>
            <a:endParaRPr lang="sl-SI" dirty="0">
              <a:solidFill>
                <a:schemeClr val="tx1">
                  <a:lumMod val="65000"/>
                  <a:lumOff val="35000"/>
                </a:schemeClr>
              </a:solidFill>
            </a:endParaRPr>
          </a:p>
        </p:txBody>
      </p:sp>
    </p:spTree>
    <p:extLst>
      <p:ext uri="{BB962C8B-B14F-4D97-AF65-F5344CB8AC3E}">
        <p14:creationId xmlns:p14="http://schemas.microsoft.com/office/powerpoint/2010/main" val="365175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Hierarhija ravnanja z odpadki (23. člen)</a:t>
            </a:r>
          </a:p>
        </p:txBody>
      </p:sp>
      <p:sp>
        <p:nvSpPr>
          <p:cNvPr id="5" name="Naslov 1"/>
          <p:cNvSpPr txBox="1">
            <a:spLocks/>
          </p:cNvSpPr>
          <p:nvPr/>
        </p:nvSpPr>
        <p:spPr>
          <a:xfrm>
            <a:off x="185674" y="1628800"/>
            <a:ext cx="8643998" cy="4680520"/>
          </a:xfrm>
          <a:prstGeom prst="rect">
            <a:avLst/>
          </a:prstGeom>
        </p:spPr>
        <p:txBody>
          <a:bodyPr vert="horz" lIns="91440" tIns="45720" rIns="91440" bIns="45720" rtlCol="0" anchor="t">
            <a:noAutofit/>
          </a:bodyPr>
          <a:lstStyle/>
          <a:p>
            <a:pPr marL="285750" indent="-285750">
              <a:lnSpc>
                <a:spcPct val="150000"/>
              </a:lnSpc>
              <a:spcBef>
                <a:spcPts val="600"/>
              </a:spcBef>
              <a:spcAft>
                <a:spcPts val="600"/>
              </a:spcAft>
              <a:buFont typeface="Wingdings" panose="05000000000000000000" pitchFamily="2" charset="2"/>
              <a:buChar char="ü"/>
            </a:pPr>
            <a:r>
              <a:rPr lang="sl-SI" dirty="0">
                <a:solidFill>
                  <a:schemeClr val="tx1">
                    <a:lumMod val="65000"/>
                    <a:lumOff val="35000"/>
                  </a:schemeClr>
                </a:solidFill>
              </a:rPr>
              <a:t>Prenos 4.člena Direktive 2008/98/ES o odpadkih v SLO pravni red</a:t>
            </a:r>
          </a:p>
          <a:p>
            <a:pPr marL="285750" indent="-285750">
              <a:lnSpc>
                <a:spcPct val="150000"/>
              </a:lnSpc>
              <a:spcBef>
                <a:spcPts val="600"/>
              </a:spcBef>
              <a:spcAft>
                <a:spcPts val="600"/>
              </a:spcAft>
              <a:buFont typeface="Wingdings" panose="05000000000000000000" pitchFamily="2" charset="2"/>
              <a:buChar char="ü"/>
            </a:pPr>
            <a:r>
              <a:rPr lang="sl-SI" dirty="0">
                <a:solidFill>
                  <a:schemeClr val="tx1">
                    <a:lumMod val="65000"/>
                    <a:lumOff val="35000"/>
                  </a:schemeClr>
                </a:solidFill>
              </a:rPr>
              <a:t>Sedaj urejeno:  9. člen Uredbe o odpadkih </a:t>
            </a:r>
          </a:p>
          <a:p>
            <a:pPr marL="285750" indent="-285750">
              <a:lnSpc>
                <a:spcPct val="150000"/>
              </a:lnSpc>
              <a:spcBef>
                <a:spcPts val="600"/>
              </a:spcBef>
              <a:spcAft>
                <a:spcPts val="600"/>
              </a:spcAft>
              <a:buFont typeface="Wingdings" panose="05000000000000000000" pitchFamily="2" charset="2"/>
              <a:buChar char="ü"/>
            </a:pPr>
            <a:r>
              <a:rPr lang="sl-SI" dirty="0">
                <a:solidFill>
                  <a:schemeClr val="tx1">
                    <a:lumMod val="65000"/>
                    <a:lumOff val="35000"/>
                  </a:schemeClr>
                </a:solidFill>
              </a:rPr>
              <a:t>Dodana sta (2) in (3) odstavek:</a:t>
            </a:r>
          </a:p>
          <a:p>
            <a:pPr marL="800100" lvl="1" indent="-342900">
              <a:buFont typeface="+mj-lt"/>
              <a:buAutoNum type="arabicParenR" startAt="2"/>
            </a:pPr>
            <a:r>
              <a:rPr lang="sl-SI" dirty="0">
                <a:solidFill>
                  <a:schemeClr val="tx1">
                    <a:lumMod val="65000"/>
                    <a:lumOff val="35000"/>
                  </a:schemeClr>
                </a:solidFill>
              </a:rPr>
              <a:t>Napotilo za načrtovanje proizvodnje, distribucije, potrošnje ali uporabe proizvodov.</a:t>
            </a:r>
          </a:p>
          <a:p>
            <a:pPr lvl="1"/>
            <a:endParaRPr lang="sl-SI" dirty="0">
              <a:solidFill>
                <a:schemeClr val="tx1">
                  <a:lumMod val="65000"/>
                  <a:lumOff val="35000"/>
                </a:schemeClr>
              </a:solidFill>
            </a:endParaRPr>
          </a:p>
          <a:p>
            <a:pPr marL="800100" lvl="1" indent="-342900">
              <a:buFont typeface="+mj-lt"/>
              <a:buAutoNum type="arabicParenR" startAt="2"/>
            </a:pPr>
            <a:r>
              <a:rPr lang="sl-SI" dirty="0">
                <a:solidFill>
                  <a:schemeClr val="tx1">
                    <a:lumMod val="65000"/>
                    <a:lumOff val="35000"/>
                  </a:schemeClr>
                </a:solidFill>
              </a:rPr>
              <a:t>Država z ekonomskimi in finančnimi instrumenti ter drugimi spodbuja uporabo hierarhije ravnanja z odpadki. Okvirni seznam ekonomskih instrumentov in drugih ukrepov za spodbujanje uporabe hierarhije ravnanja z odpadki je naveden v Prilogi </a:t>
            </a:r>
            <a:r>
              <a:rPr lang="sl-SI" dirty="0" err="1">
                <a:solidFill>
                  <a:schemeClr val="tx1">
                    <a:lumMod val="65000"/>
                    <a:lumOff val="35000"/>
                  </a:schemeClr>
                </a:solidFill>
              </a:rPr>
              <a:t>IVa</a:t>
            </a:r>
            <a:r>
              <a:rPr lang="sl-SI" dirty="0">
                <a:solidFill>
                  <a:schemeClr val="tx1">
                    <a:lumMod val="65000"/>
                    <a:lumOff val="35000"/>
                  </a:schemeClr>
                </a:solidFill>
              </a:rPr>
              <a:t> Direktive 2008/98/ES. </a:t>
            </a:r>
          </a:p>
          <a:p>
            <a:pPr fontAlgn="base"/>
            <a:endParaRPr lang="sl-SI" dirty="0">
              <a:solidFill>
                <a:schemeClr val="tx1">
                  <a:lumMod val="65000"/>
                  <a:lumOff val="35000"/>
                </a:schemeClr>
              </a:solidFill>
            </a:endParaRPr>
          </a:p>
          <a:p>
            <a:pPr lvl="1" fontAlgn="base">
              <a:spcAft>
                <a:spcPts val="1200"/>
              </a:spcAft>
            </a:pPr>
            <a:endParaRPr lang="sl-SI" dirty="0">
              <a:solidFill>
                <a:schemeClr val="tx1">
                  <a:lumMod val="65000"/>
                  <a:lumOff val="35000"/>
                </a:schemeClr>
              </a:solidFill>
            </a:endParaRPr>
          </a:p>
          <a:p>
            <a:pPr marL="342900" indent="-342900">
              <a:lnSpc>
                <a:spcPct val="150000"/>
              </a:lnSpc>
              <a:buFont typeface="Wingdings" panose="05000000000000000000" pitchFamily="2" charset="2"/>
              <a:buChar char="ü"/>
            </a:pPr>
            <a:endParaRPr lang="sl-SI" dirty="0">
              <a:solidFill>
                <a:schemeClr val="tx1">
                  <a:lumMod val="65000"/>
                  <a:lumOff val="35000"/>
                </a:schemeClr>
              </a:solidFill>
            </a:endParaRPr>
          </a:p>
        </p:txBody>
      </p:sp>
    </p:spTree>
    <p:extLst>
      <p:ext uri="{BB962C8B-B14F-4D97-AF65-F5344CB8AC3E}">
        <p14:creationId xmlns:p14="http://schemas.microsoft.com/office/powerpoint/2010/main" val="387976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Pravila ravnanja z odpadki (24. člen)</a:t>
            </a:r>
          </a:p>
        </p:txBody>
      </p:sp>
      <p:sp>
        <p:nvSpPr>
          <p:cNvPr id="5" name="Naslov 1"/>
          <p:cNvSpPr txBox="1">
            <a:spLocks/>
          </p:cNvSpPr>
          <p:nvPr/>
        </p:nvSpPr>
        <p:spPr>
          <a:xfrm>
            <a:off x="185674" y="1071546"/>
            <a:ext cx="8643998" cy="5237774"/>
          </a:xfrm>
          <a:prstGeom prst="rect">
            <a:avLst/>
          </a:prstGeom>
        </p:spPr>
        <p:txBody>
          <a:bodyPr vert="horz" lIns="91440" tIns="45720" rIns="91440" bIns="45720" rtlCol="0" anchor="t">
            <a:noAutofit/>
          </a:bodyPr>
          <a:lstStyle/>
          <a:p>
            <a:pPr marL="285750" indent="-285750">
              <a:lnSpc>
                <a:spcPct val="150000"/>
              </a:lnSpc>
              <a:spcBef>
                <a:spcPts val="600"/>
              </a:spcBef>
              <a:spcAft>
                <a:spcPts val="600"/>
              </a:spcAft>
              <a:buFont typeface="Wingdings" panose="05000000000000000000" pitchFamily="2" charset="2"/>
              <a:buChar char="ü"/>
            </a:pPr>
            <a:r>
              <a:rPr lang="sl-SI" dirty="0">
                <a:solidFill>
                  <a:schemeClr val="tx1">
                    <a:lumMod val="65000"/>
                    <a:lumOff val="35000"/>
                  </a:schemeClr>
                </a:solidFill>
              </a:rPr>
              <a:t>Gre za splošna pravila, ki jih sedaj ureja 20. člen ZVO-1</a:t>
            </a:r>
          </a:p>
          <a:p>
            <a:pPr marL="285750" indent="-285750">
              <a:buFont typeface="Wingdings" panose="05000000000000000000" pitchFamily="2" charset="2"/>
              <a:buChar char="ü"/>
            </a:pPr>
            <a:r>
              <a:rPr lang="sl-SI" dirty="0">
                <a:solidFill>
                  <a:schemeClr val="tx1">
                    <a:lumMod val="65000"/>
                    <a:lumOff val="35000"/>
                  </a:schemeClr>
                </a:solidFill>
              </a:rPr>
              <a:t>Upoštevati pravila ravnanja:</a:t>
            </a:r>
          </a:p>
          <a:p>
            <a:pPr marL="742950" lvl="1" indent="-285750">
              <a:buFont typeface="Symbol" panose="05050102010706020507" pitchFamily="18" charset="2"/>
              <a:buChar char="-"/>
            </a:pPr>
            <a:r>
              <a:rPr lang="sl-SI" dirty="0">
                <a:solidFill>
                  <a:schemeClr val="tx1">
                    <a:lumMod val="65000"/>
                    <a:lumOff val="35000"/>
                  </a:schemeClr>
                </a:solidFill>
              </a:rPr>
              <a:t>za preprečevanje odpadkov in </a:t>
            </a:r>
          </a:p>
          <a:p>
            <a:pPr marL="742950" lvl="1" indent="-285750">
              <a:buFont typeface="Symbol" panose="05050102010706020507" pitchFamily="18" charset="2"/>
              <a:buChar char="-"/>
            </a:pPr>
            <a:r>
              <a:rPr lang="sl-SI" dirty="0">
                <a:solidFill>
                  <a:schemeClr val="tx1">
                    <a:lumMod val="65000"/>
                    <a:lumOff val="35000"/>
                  </a:schemeClr>
                </a:solidFill>
              </a:rPr>
              <a:t>preprečevanje ali zmanjševanje škodljivih vplivov nastajanja odpadkov in z odpadki ter</a:t>
            </a:r>
          </a:p>
          <a:p>
            <a:pPr marL="742950" lvl="1" indent="-285750">
              <a:buFont typeface="Symbol" panose="05050102010706020507" pitchFamily="18" charset="2"/>
              <a:buChar char="-"/>
            </a:pPr>
            <a:r>
              <a:rPr lang="sl-SI" dirty="0">
                <a:solidFill>
                  <a:schemeClr val="tx1">
                    <a:lumMod val="65000"/>
                    <a:lumOff val="35000"/>
                  </a:schemeClr>
                </a:solidFill>
              </a:rPr>
              <a:t>za zmanjševanje celotnega vpliva uporabe naravnih virov in izboljšanje učinkovitosti uporabe naravnih virov. </a:t>
            </a:r>
          </a:p>
          <a:p>
            <a:pPr marL="285750" indent="-285750">
              <a:spcBef>
                <a:spcPts val="600"/>
              </a:spcBef>
              <a:spcAft>
                <a:spcPts val="600"/>
              </a:spcAft>
              <a:buFont typeface="Wingdings" panose="05000000000000000000" pitchFamily="2" charset="2"/>
              <a:buChar char="ü"/>
            </a:pPr>
            <a:r>
              <a:rPr lang="sl-SI" dirty="0">
                <a:solidFill>
                  <a:schemeClr val="tx1">
                    <a:lumMod val="65000"/>
                    <a:lumOff val="35000"/>
                  </a:schemeClr>
                </a:solidFill>
              </a:rPr>
              <a:t>Z odpadki mora ravnati tako, da je omogočeno nadaljnje ravnanje z njimi v skladu s hierarhijo ravnanja z odpadki in z zahtevami glede varstva okolja in varovanja zdravja ljudi (prvi in drugi odstavek).</a:t>
            </a:r>
          </a:p>
          <a:p>
            <a:pPr marL="285750" indent="-285750">
              <a:spcBef>
                <a:spcPts val="600"/>
              </a:spcBef>
              <a:spcAft>
                <a:spcPts val="600"/>
              </a:spcAft>
              <a:buFont typeface="Wingdings" panose="05000000000000000000" pitchFamily="2" charset="2"/>
              <a:buChar char="ü"/>
            </a:pPr>
            <a:r>
              <a:rPr lang="sl-SI" dirty="0">
                <a:solidFill>
                  <a:schemeClr val="tx1">
                    <a:lumMod val="65000"/>
                    <a:lumOff val="35000"/>
                  </a:schemeClr>
                </a:solidFill>
              </a:rPr>
              <a:t>Vse odpadke predelati. Tiste, ki jih ni mogoče predelati, pa je treba odstraniti s postopki, ki ne ogrožajo zdravja ljudi in ne škodijo okolju (tretji do peti odstavek).</a:t>
            </a:r>
          </a:p>
          <a:p>
            <a:pPr marL="285750" indent="-285750">
              <a:spcBef>
                <a:spcPts val="600"/>
              </a:spcBef>
              <a:spcAft>
                <a:spcPts val="600"/>
              </a:spcAft>
              <a:buFont typeface="Wingdings" panose="05000000000000000000" pitchFamily="2" charset="2"/>
              <a:buChar char="ü"/>
            </a:pPr>
            <a:r>
              <a:rPr lang="sl-SI" dirty="0">
                <a:solidFill>
                  <a:srgbClr val="7030A0"/>
                </a:solidFill>
              </a:rPr>
              <a:t>S šestim, sedmim in osmim odstavkom je dano pooblastilo vladi, da podrobno uredi sistem ravnanja z odpadki in v okviru tega predpiše pravila ravnanja z odpadki ter naloge in ukrepe. </a:t>
            </a:r>
          </a:p>
          <a:p>
            <a:pPr fontAlgn="base"/>
            <a:endParaRPr lang="sl-SI" dirty="0">
              <a:solidFill>
                <a:schemeClr val="tx1">
                  <a:lumMod val="65000"/>
                  <a:lumOff val="35000"/>
                </a:schemeClr>
              </a:solidFill>
            </a:endParaRPr>
          </a:p>
          <a:p>
            <a:pPr lvl="1" fontAlgn="base">
              <a:spcAft>
                <a:spcPts val="1200"/>
              </a:spcAft>
            </a:pPr>
            <a:endParaRPr lang="sl-SI" dirty="0">
              <a:solidFill>
                <a:schemeClr val="tx1">
                  <a:lumMod val="65000"/>
                  <a:lumOff val="35000"/>
                </a:schemeClr>
              </a:solidFill>
            </a:endParaRPr>
          </a:p>
          <a:p>
            <a:pPr marL="342900" indent="-342900">
              <a:lnSpc>
                <a:spcPct val="150000"/>
              </a:lnSpc>
              <a:buFont typeface="Wingdings" panose="05000000000000000000" pitchFamily="2" charset="2"/>
              <a:buChar char="ü"/>
            </a:pPr>
            <a:endParaRPr lang="sl-SI" dirty="0">
              <a:solidFill>
                <a:schemeClr val="tx1">
                  <a:lumMod val="65000"/>
                  <a:lumOff val="35000"/>
                </a:schemeClr>
              </a:solidFill>
            </a:endParaRPr>
          </a:p>
        </p:txBody>
      </p:sp>
    </p:spTree>
    <p:extLst>
      <p:ext uri="{BB962C8B-B14F-4D97-AF65-F5344CB8AC3E}">
        <p14:creationId xmlns:p14="http://schemas.microsoft.com/office/powerpoint/2010/main" val="265204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Pravila ravnanja z odpadki (24. člen)</a:t>
            </a:r>
          </a:p>
        </p:txBody>
      </p:sp>
      <p:sp>
        <p:nvSpPr>
          <p:cNvPr id="5" name="Naslov 1"/>
          <p:cNvSpPr txBox="1">
            <a:spLocks/>
          </p:cNvSpPr>
          <p:nvPr/>
        </p:nvSpPr>
        <p:spPr>
          <a:xfrm>
            <a:off x="185674" y="1071546"/>
            <a:ext cx="8643998" cy="5237774"/>
          </a:xfrm>
          <a:prstGeom prst="rect">
            <a:avLst/>
          </a:prstGeom>
        </p:spPr>
        <p:txBody>
          <a:bodyPr vert="horz" lIns="91440" tIns="45720" rIns="91440" bIns="45720" rtlCol="0" anchor="t">
            <a:noAutofit/>
          </a:bodyPr>
          <a:lstStyle/>
          <a:p>
            <a:pPr marL="342900" lvl="0" indent="-342900" fontAlgn="base">
              <a:buFont typeface="+mj-lt"/>
              <a:buAutoNum type="arabicPeriod" startAt="6"/>
            </a:pPr>
            <a:r>
              <a:rPr lang="sl-SI" dirty="0">
                <a:solidFill>
                  <a:schemeClr val="tx1">
                    <a:lumMod val="65000"/>
                    <a:lumOff val="35000"/>
                  </a:schemeClr>
                </a:solidFill>
              </a:rPr>
              <a:t>Vlada predpiše pravila ravnanja z odpadki, naloge in ukrepe, nanašajo pa se zlasti na: </a:t>
            </a:r>
          </a:p>
          <a:p>
            <a:pPr marL="800100" lvl="1" indent="-342900" fontAlgn="base">
              <a:buFont typeface="+mj-lt"/>
              <a:buAutoNum type="alphaLcPeriod"/>
            </a:pPr>
            <a:r>
              <a:rPr lang="sl-SI" sz="1600" dirty="0">
                <a:solidFill>
                  <a:schemeClr val="tx1">
                    <a:lumMod val="65000"/>
                    <a:lumOff val="35000"/>
                  </a:schemeClr>
                </a:solidFill>
              </a:rPr>
              <a:t>preprečevanje odpadkov, ter spremljanje in oceno teh pravil, nalog in ukrepov, </a:t>
            </a:r>
          </a:p>
          <a:p>
            <a:pPr marL="800100" lvl="1" indent="-342900" fontAlgn="base">
              <a:buFont typeface="+mj-lt"/>
              <a:buAutoNum type="alphaLcPeriod"/>
            </a:pPr>
            <a:r>
              <a:rPr lang="sl-SI" sz="1600" dirty="0">
                <a:solidFill>
                  <a:schemeClr val="tx1">
                    <a:lumMod val="65000"/>
                    <a:lumOff val="35000"/>
                  </a:schemeClr>
                </a:solidFill>
              </a:rPr>
              <a:t>preprečevanje in zmanjševanje smetenja pri izvajanju PRO, </a:t>
            </a:r>
          </a:p>
          <a:p>
            <a:pPr marL="800100" lvl="1" indent="-342900" fontAlgn="base">
              <a:buFont typeface="+mj-lt"/>
              <a:buAutoNum type="alphaLcPeriod"/>
            </a:pPr>
            <a:r>
              <a:rPr lang="sl-SI" sz="1600" dirty="0" err="1">
                <a:solidFill>
                  <a:schemeClr val="tx1">
                    <a:lumMod val="65000"/>
                    <a:lumOff val="35000"/>
                  </a:schemeClr>
                </a:solidFill>
              </a:rPr>
              <a:t>okoljske</a:t>
            </a:r>
            <a:r>
              <a:rPr lang="sl-SI" sz="1600" dirty="0">
                <a:solidFill>
                  <a:schemeClr val="tx1">
                    <a:lumMod val="65000"/>
                    <a:lumOff val="35000"/>
                  </a:schemeClr>
                </a:solidFill>
              </a:rPr>
              <a:t> cilje preprečevanja odpadkov in ravnanja z njimi, </a:t>
            </a:r>
          </a:p>
          <a:p>
            <a:pPr marL="800100" lvl="1" indent="-342900" fontAlgn="base">
              <a:buFont typeface="+mj-lt"/>
              <a:buAutoNum type="alphaLcPeriod"/>
            </a:pPr>
            <a:r>
              <a:rPr lang="sl-SI" sz="1600" dirty="0">
                <a:solidFill>
                  <a:schemeClr val="tx1">
                    <a:lumMod val="65000"/>
                    <a:lumOff val="35000"/>
                  </a:schemeClr>
                </a:solidFill>
              </a:rPr>
              <a:t>doseganje predpisanih </a:t>
            </a:r>
            <a:r>
              <a:rPr lang="sl-SI" sz="1600" dirty="0" err="1">
                <a:solidFill>
                  <a:schemeClr val="tx1">
                    <a:lumMod val="65000"/>
                    <a:lumOff val="35000"/>
                  </a:schemeClr>
                </a:solidFill>
              </a:rPr>
              <a:t>okoljskih</a:t>
            </a:r>
            <a:r>
              <a:rPr lang="sl-SI" sz="1600" dirty="0">
                <a:solidFill>
                  <a:schemeClr val="tx1">
                    <a:lumMod val="65000"/>
                    <a:lumOff val="35000"/>
                  </a:schemeClr>
                </a:solidFill>
              </a:rPr>
              <a:t> ciljev iz 3. točke tega odstavka ter nadzor njihovega doseganja, </a:t>
            </a:r>
          </a:p>
          <a:p>
            <a:pPr marL="800100" lvl="1" indent="-342900" fontAlgn="base">
              <a:buFont typeface="+mj-lt"/>
              <a:buAutoNum type="alphaLcPeriod"/>
            </a:pPr>
            <a:r>
              <a:rPr lang="sl-SI" sz="1600" dirty="0">
                <a:solidFill>
                  <a:schemeClr val="tx1">
                    <a:lumMod val="65000"/>
                    <a:lumOff val="35000"/>
                  </a:schemeClr>
                </a:solidFill>
              </a:rPr>
              <a:t>pravila ali kriterije za vrednotenje pripisa nevarne lastnosti in pogoje za osebo, ki lahko vrednoti nevarne lastnosti odpadka, </a:t>
            </a:r>
          </a:p>
          <a:p>
            <a:pPr marL="800100" lvl="1" indent="-342900" fontAlgn="base">
              <a:buFont typeface="+mj-lt"/>
              <a:buAutoNum type="alphaLcPeriod"/>
            </a:pPr>
            <a:r>
              <a:rPr lang="sl-SI" sz="1600" dirty="0">
                <a:solidFill>
                  <a:schemeClr val="tx1">
                    <a:lumMod val="65000"/>
                    <a:lumOff val="35000"/>
                  </a:schemeClr>
                </a:solidFill>
              </a:rPr>
              <a:t>izvirnega povzročitelja odpadkov ali drugega imetnika odpadkov, </a:t>
            </a:r>
          </a:p>
          <a:p>
            <a:pPr marL="800100" lvl="1" indent="-342900" fontAlgn="base">
              <a:buFont typeface="+mj-lt"/>
              <a:buAutoNum type="alphaLcPeriod"/>
            </a:pPr>
            <a:r>
              <a:rPr lang="sl-SI" sz="1600" dirty="0">
                <a:solidFill>
                  <a:schemeClr val="tx1">
                    <a:lumMod val="65000"/>
                    <a:lumOff val="35000"/>
                  </a:schemeClr>
                </a:solidFill>
              </a:rPr>
              <a:t>osebe, ki ravnajo z odpadki, ter načine in postopke ravnanja z odpadki, </a:t>
            </a:r>
          </a:p>
          <a:p>
            <a:pPr marL="800100" lvl="1" indent="-342900" fontAlgn="base">
              <a:buFont typeface="+mj-lt"/>
              <a:buAutoNum type="alphaLcPeriod"/>
            </a:pPr>
            <a:r>
              <a:rPr lang="sl-SI" sz="1600" dirty="0">
                <a:solidFill>
                  <a:schemeClr val="tx1">
                    <a:lumMod val="65000"/>
                    <a:lumOff val="35000"/>
                  </a:schemeClr>
                </a:solidFill>
              </a:rPr>
              <a:t>zahteve, prepovedi in omejitve pri ravnanju z odpadki, </a:t>
            </a:r>
          </a:p>
          <a:p>
            <a:pPr marL="800100" lvl="1" indent="-342900" fontAlgn="base">
              <a:buFont typeface="+mj-lt"/>
              <a:buAutoNum type="alphaLcPeriod"/>
            </a:pPr>
            <a:r>
              <a:rPr lang="sl-SI" sz="1600" dirty="0">
                <a:solidFill>
                  <a:schemeClr val="tx1">
                    <a:lumMod val="65000"/>
                    <a:lumOff val="35000"/>
                  </a:schemeClr>
                </a:solidFill>
              </a:rPr>
              <a:t>ukrepe in naloge, povezane z varstvom pred požari pri ravnanju z odpadki,  </a:t>
            </a:r>
          </a:p>
          <a:p>
            <a:pPr marL="800100" lvl="1" indent="-342900" fontAlgn="base">
              <a:buFont typeface="+mj-lt"/>
              <a:buAutoNum type="alphaLcPeriod"/>
            </a:pPr>
            <a:r>
              <a:rPr lang="sl-SI" sz="1600" dirty="0">
                <a:solidFill>
                  <a:schemeClr val="tx1">
                    <a:lumMod val="65000"/>
                    <a:lumOff val="35000"/>
                  </a:schemeClr>
                </a:solidFill>
              </a:rPr>
              <a:t>zahteve za načrtovanje, projektiranje, gradnjo in obratovanje naprav za ravnanje z odpadki, </a:t>
            </a:r>
          </a:p>
          <a:p>
            <a:pPr marL="800100" lvl="1" indent="-342900" fontAlgn="base">
              <a:buFont typeface="+mj-lt"/>
              <a:buAutoNum type="alphaLcPeriod"/>
            </a:pPr>
            <a:r>
              <a:rPr lang="sl-SI" sz="1600" dirty="0">
                <a:solidFill>
                  <a:schemeClr val="tx1">
                    <a:lumMod val="65000"/>
                    <a:lumOff val="35000"/>
                  </a:schemeClr>
                </a:solidFill>
              </a:rPr>
              <a:t>usposobljenost oseb za ravnanje z odpadki, </a:t>
            </a:r>
          </a:p>
          <a:p>
            <a:pPr marL="800100" lvl="1" indent="-342900" fontAlgn="base">
              <a:buFont typeface="+mj-lt"/>
              <a:buAutoNum type="alphaLcPeriod"/>
            </a:pPr>
            <a:r>
              <a:rPr lang="sl-SI" sz="1600" dirty="0">
                <a:solidFill>
                  <a:schemeClr val="tx1">
                    <a:lumMod val="65000"/>
                    <a:lumOff val="35000"/>
                  </a:schemeClr>
                </a:solidFill>
              </a:rPr>
              <a:t>ukrepe, povezane s prenehanjem ravnanja z odpadki, vključno z dejavnostmi po  zaprtju naprav za ravnanje z odpadki, </a:t>
            </a:r>
          </a:p>
          <a:p>
            <a:pPr marL="800100" lvl="1" indent="-342900" fontAlgn="base">
              <a:buFont typeface="+mj-lt"/>
              <a:buAutoNum type="alphaLcPeriod"/>
            </a:pPr>
            <a:r>
              <a:rPr lang="sl-SI" sz="1600" dirty="0">
                <a:solidFill>
                  <a:schemeClr val="tx1">
                    <a:lumMod val="65000"/>
                    <a:lumOff val="35000"/>
                  </a:schemeClr>
                </a:solidFill>
              </a:rPr>
              <a:t>vodenje evidenc o odpadkih in ravnanju z njimi ter poročanje ministrstvu ter poročanje ministrstva komisiji in </a:t>
            </a:r>
          </a:p>
          <a:p>
            <a:pPr marL="800100" lvl="1" indent="-342900" fontAlgn="base">
              <a:buFont typeface="+mj-lt"/>
              <a:buAutoNum type="alphaLcPeriod"/>
            </a:pPr>
            <a:r>
              <a:rPr lang="sl-SI" sz="1600" dirty="0">
                <a:solidFill>
                  <a:schemeClr val="tx1">
                    <a:lumMod val="65000"/>
                    <a:lumOff val="35000"/>
                  </a:schemeClr>
                </a:solidFill>
              </a:rPr>
              <a:t>druga ravnanja za preprečevanje ali zmanjšanje obremenjevanja okolja z odpadki. </a:t>
            </a:r>
          </a:p>
          <a:p>
            <a:pPr fontAlgn="base"/>
            <a:endParaRPr lang="sl-SI" sz="2000" dirty="0">
              <a:solidFill>
                <a:schemeClr val="tx1">
                  <a:lumMod val="65000"/>
                  <a:lumOff val="35000"/>
                </a:schemeClr>
              </a:solidFill>
            </a:endParaRPr>
          </a:p>
          <a:p>
            <a:pPr lvl="1" fontAlgn="base">
              <a:spcAft>
                <a:spcPts val="1200"/>
              </a:spcAft>
            </a:pPr>
            <a:endParaRPr lang="sl-SI" dirty="0">
              <a:solidFill>
                <a:schemeClr val="tx1">
                  <a:lumMod val="65000"/>
                  <a:lumOff val="35000"/>
                </a:schemeClr>
              </a:solidFill>
            </a:endParaRPr>
          </a:p>
          <a:p>
            <a:pPr marL="342900" indent="-342900">
              <a:lnSpc>
                <a:spcPct val="150000"/>
              </a:lnSpc>
              <a:buFont typeface="Wingdings" panose="05000000000000000000" pitchFamily="2" charset="2"/>
              <a:buChar char="ü"/>
            </a:pPr>
            <a:endParaRPr lang="sl-SI" dirty="0">
              <a:solidFill>
                <a:schemeClr val="tx1">
                  <a:lumMod val="65000"/>
                  <a:lumOff val="35000"/>
                </a:schemeClr>
              </a:solidFill>
            </a:endParaRPr>
          </a:p>
        </p:txBody>
      </p:sp>
    </p:spTree>
    <p:extLst>
      <p:ext uri="{BB962C8B-B14F-4D97-AF65-F5344CB8AC3E}">
        <p14:creationId xmlns:p14="http://schemas.microsoft.com/office/powerpoint/2010/main" val="250298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Pravila ravnanja z odpadki (24. člen)</a:t>
            </a:r>
          </a:p>
        </p:txBody>
      </p:sp>
      <p:sp>
        <p:nvSpPr>
          <p:cNvPr id="5" name="Naslov 1"/>
          <p:cNvSpPr txBox="1">
            <a:spLocks/>
          </p:cNvSpPr>
          <p:nvPr/>
        </p:nvSpPr>
        <p:spPr>
          <a:xfrm>
            <a:off x="185674" y="1071546"/>
            <a:ext cx="8643998" cy="5237774"/>
          </a:xfrm>
          <a:prstGeom prst="rect">
            <a:avLst/>
          </a:prstGeom>
        </p:spPr>
        <p:txBody>
          <a:bodyPr vert="horz" lIns="91440" tIns="45720" rIns="91440" bIns="45720" rtlCol="0" anchor="t">
            <a:noAutofit/>
          </a:bodyPr>
          <a:lstStyle/>
          <a:p>
            <a:pPr marL="342900" lvl="0" indent="-342900" fontAlgn="base">
              <a:buFont typeface="+mj-lt"/>
              <a:buAutoNum type="arabicPeriod" startAt="7"/>
            </a:pPr>
            <a:r>
              <a:rPr lang="sl-SI" sz="1600" dirty="0">
                <a:solidFill>
                  <a:schemeClr val="tx1">
                    <a:lumMod val="65000"/>
                    <a:lumOff val="35000"/>
                  </a:schemeClr>
                </a:solidFill>
              </a:rPr>
              <a:t>Če cilji za posamezno leto niso doseženi in v okviru nadzora niso bile ugotovljene nepravilnosti, mora vlada v predpisu določiti nove ali strožje ukrepe za doseganje </a:t>
            </a:r>
            <a:r>
              <a:rPr lang="sl-SI" sz="1600" dirty="0" err="1">
                <a:solidFill>
                  <a:schemeClr val="tx1">
                    <a:lumMod val="65000"/>
                    <a:lumOff val="35000"/>
                  </a:schemeClr>
                </a:solidFill>
              </a:rPr>
              <a:t>okoljskih</a:t>
            </a:r>
            <a:r>
              <a:rPr lang="sl-SI" sz="1600" dirty="0">
                <a:solidFill>
                  <a:schemeClr val="tx1">
                    <a:lumMod val="65000"/>
                    <a:lumOff val="35000"/>
                  </a:schemeClr>
                </a:solidFill>
              </a:rPr>
              <a:t> ciljev. </a:t>
            </a:r>
          </a:p>
          <a:p>
            <a:pPr lvl="0" fontAlgn="base"/>
            <a:endParaRPr lang="sl-SI" sz="1600" dirty="0">
              <a:solidFill>
                <a:schemeClr val="tx1">
                  <a:lumMod val="65000"/>
                  <a:lumOff val="35000"/>
                </a:schemeClr>
              </a:solidFill>
            </a:endParaRPr>
          </a:p>
          <a:p>
            <a:pPr marL="342900" lvl="0" indent="-342900" fontAlgn="base">
              <a:buFont typeface="+mj-lt"/>
              <a:buAutoNum type="arabicPeriod" startAt="8"/>
            </a:pPr>
            <a:r>
              <a:rPr lang="sl-SI" sz="1600" dirty="0">
                <a:solidFill>
                  <a:schemeClr val="tx1">
                    <a:lumMod val="65000"/>
                    <a:lumOff val="35000"/>
                  </a:schemeClr>
                </a:solidFill>
              </a:rPr>
              <a:t>Ukrepe za preprečevanje smetenja ter odpravo posledic smetenja na območju občine kot svojo izvirno pristojnost predpiše občina.  </a:t>
            </a:r>
          </a:p>
          <a:p>
            <a:pPr lvl="0" fontAlgn="base"/>
            <a:endParaRPr lang="sl-SI" sz="1600" dirty="0">
              <a:solidFill>
                <a:schemeClr val="tx1">
                  <a:lumMod val="65000"/>
                  <a:lumOff val="35000"/>
                </a:schemeClr>
              </a:solidFill>
            </a:endParaRPr>
          </a:p>
          <a:p>
            <a:pPr marL="342900" lvl="0" indent="-342900" fontAlgn="base">
              <a:buFont typeface="+mj-lt"/>
              <a:buAutoNum type="arabicPeriod" startAt="9"/>
            </a:pPr>
            <a:r>
              <a:rPr lang="sl-SI" sz="1600" dirty="0">
                <a:solidFill>
                  <a:schemeClr val="tx1">
                    <a:lumMod val="65000"/>
                    <a:lumOff val="35000"/>
                  </a:schemeClr>
                </a:solidFill>
              </a:rPr>
              <a:t>Ukrepi občine za preprečevanje smetenja in odpravo posledic smetenja se nanašajo na javne površine in na površine v zasebni lasti, na katerih je z zakonom ali predpisom, sprejetim na podlagi zakona, omogočen prost dostop ali gibanje prebivalstva. </a:t>
            </a:r>
          </a:p>
          <a:p>
            <a:pPr fontAlgn="base"/>
            <a:endParaRPr lang="sl-SI" sz="1600" dirty="0">
              <a:solidFill>
                <a:schemeClr val="tx1">
                  <a:lumMod val="65000"/>
                  <a:lumOff val="35000"/>
                </a:schemeClr>
              </a:solidFill>
            </a:endParaRPr>
          </a:p>
          <a:p>
            <a:pPr fontAlgn="base"/>
            <a:r>
              <a:rPr lang="sl-SI" sz="1600" dirty="0">
                <a:solidFill>
                  <a:schemeClr val="tx1">
                    <a:lumMod val="65000"/>
                    <a:lumOff val="35000"/>
                  </a:schemeClr>
                </a:solidFill>
              </a:rPr>
              <a:t>Kaj je SMETENJE?</a:t>
            </a:r>
          </a:p>
          <a:p>
            <a:pPr fontAlgn="base"/>
            <a:endParaRPr lang="sl-SI" sz="1600" dirty="0">
              <a:solidFill>
                <a:schemeClr val="tx1">
                  <a:lumMod val="65000"/>
                  <a:lumOff val="35000"/>
                </a:schemeClr>
              </a:solidFill>
            </a:endParaRPr>
          </a:p>
          <a:p>
            <a:pPr fontAlgn="base"/>
            <a:r>
              <a:rPr lang="sl-SI" sz="1600" dirty="0">
                <a:solidFill>
                  <a:schemeClr val="tx1">
                    <a:lumMod val="65000"/>
                    <a:lumOff val="35000"/>
                  </a:schemeClr>
                </a:solidFill>
              </a:rPr>
              <a:t>Smetenje je onesnaževanje kopnega in vodnega okolja z odpadki zaradi malomarnosti ali neustreznega ravnanja ali odnosa do ravnanja z odpadki zaradi nepoučenosti in neozaveščenosti ljudi, zlasti potrošnikov proizvodov za enkratno ali kratkotrajno uporabo, na primer zaradi odmetavanja posamičnih manjših kosov odpadkov na zunanje javne površine ali v površinske vode (morje, reke, jezera) in gozdove v zasebni lasti ali zaradi neustreznih načinov obdelave odpadkov, ki povzročajo nastajanje morskih odpadkov ali odpadkov v sladkovodnih površinskih vodah. </a:t>
            </a:r>
          </a:p>
          <a:p>
            <a:pPr fontAlgn="base"/>
            <a:endParaRPr lang="sl-SI" dirty="0">
              <a:solidFill>
                <a:schemeClr val="tx1">
                  <a:lumMod val="65000"/>
                  <a:lumOff val="35000"/>
                </a:schemeClr>
              </a:solidFill>
            </a:endParaRPr>
          </a:p>
          <a:p>
            <a:pPr lvl="1" fontAlgn="base">
              <a:spcAft>
                <a:spcPts val="1200"/>
              </a:spcAft>
            </a:pPr>
            <a:endParaRPr lang="sl-SI" dirty="0">
              <a:solidFill>
                <a:schemeClr val="tx1">
                  <a:lumMod val="65000"/>
                  <a:lumOff val="35000"/>
                </a:schemeClr>
              </a:solidFill>
            </a:endParaRPr>
          </a:p>
          <a:p>
            <a:pPr marL="342900" indent="-342900">
              <a:lnSpc>
                <a:spcPct val="150000"/>
              </a:lnSpc>
              <a:buFont typeface="Wingdings" panose="05000000000000000000" pitchFamily="2" charset="2"/>
              <a:buChar char="ü"/>
            </a:pPr>
            <a:endParaRPr lang="sl-SI" dirty="0">
              <a:solidFill>
                <a:schemeClr val="tx1">
                  <a:lumMod val="65000"/>
                  <a:lumOff val="35000"/>
                </a:schemeClr>
              </a:solidFill>
            </a:endParaRPr>
          </a:p>
        </p:txBody>
      </p:sp>
    </p:spTree>
    <p:extLst>
      <p:ext uri="{BB962C8B-B14F-4D97-AF65-F5344CB8AC3E}">
        <p14:creationId xmlns:p14="http://schemas.microsoft.com/office/powerpoint/2010/main" val="265783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OVD in odločba o dovolitvi opravljanja priglašene dejavnosti (25. člen)</a:t>
            </a:r>
          </a:p>
        </p:txBody>
      </p:sp>
      <p:sp>
        <p:nvSpPr>
          <p:cNvPr id="5" name="Naslov 1"/>
          <p:cNvSpPr txBox="1">
            <a:spLocks/>
          </p:cNvSpPr>
          <p:nvPr/>
        </p:nvSpPr>
        <p:spPr>
          <a:xfrm>
            <a:off x="185674" y="1772816"/>
            <a:ext cx="8643998" cy="4536504"/>
          </a:xfrm>
          <a:prstGeom prst="rect">
            <a:avLst/>
          </a:prstGeom>
        </p:spPr>
        <p:txBody>
          <a:bodyPr vert="horz" lIns="91440" tIns="45720" rIns="91440" bIns="45720" rtlCol="0" anchor="t">
            <a:noAutofit/>
          </a:bodyPr>
          <a:lstStyle/>
          <a:p>
            <a:pPr marL="400050" indent="-400050">
              <a:spcBef>
                <a:spcPts val="600"/>
              </a:spcBef>
              <a:spcAft>
                <a:spcPts val="600"/>
              </a:spcAft>
              <a:buFont typeface="+mj-lt"/>
              <a:buAutoNum type="romanUcPeriod"/>
            </a:pPr>
            <a:r>
              <a:rPr lang="sl-SI" dirty="0">
                <a:solidFill>
                  <a:schemeClr val="tx1">
                    <a:lumMod val="65000"/>
                    <a:lumOff val="35000"/>
                  </a:schemeClr>
                </a:solidFill>
              </a:rPr>
              <a:t>V tem členu se ureja:</a:t>
            </a:r>
          </a:p>
          <a:p>
            <a:pPr marL="857250" lvl="1" indent="-400050">
              <a:spcBef>
                <a:spcPts val="600"/>
              </a:spcBef>
              <a:spcAft>
                <a:spcPts val="600"/>
              </a:spcAft>
              <a:buFont typeface="Wingdings" panose="05000000000000000000" pitchFamily="2" charset="2"/>
              <a:buChar char="ü"/>
            </a:pPr>
            <a:r>
              <a:rPr lang="sl-SI" dirty="0">
                <a:solidFill>
                  <a:schemeClr val="tx1">
                    <a:lumMod val="65000"/>
                    <a:lumOff val="35000"/>
                  </a:schemeClr>
                </a:solidFill>
              </a:rPr>
              <a:t>okoljevarstveno dovoljenje in </a:t>
            </a:r>
          </a:p>
          <a:p>
            <a:pPr marL="857250" lvl="1" indent="-400050">
              <a:spcBef>
                <a:spcPts val="600"/>
              </a:spcBef>
              <a:spcAft>
                <a:spcPts val="600"/>
              </a:spcAft>
              <a:buFont typeface="Wingdings" panose="05000000000000000000" pitchFamily="2" charset="2"/>
              <a:buChar char="ü"/>
            </a:pPr>
            <a:r>
              <a:rPr lang="sl-SI" dirty="0">
                <a:solidFill>
                  <a:schemeClr val="tx1">
                    <a:lumMod val="65000"/>
                    <a:lumOff val="35000"/>
                  </a:schemeClr>
                </a:solidFill>
              </a:rPr>
              <a:t>odločbo o dovolitvi opravljanja priglašene dejavnosti.</a:t>
            </a:r>
          </a:p>
          <a:p>
            <a:pPr marL="400050" indent="-400050">
              <a:buFont typeface="+mj-lt"/>
              <a:buAutoNum type="romanUcPeriod"/>
            </a:pPr>
            <a:endParaRPr lang="sl-SI" dirty="0">
              <a:solidFill>
                <a:schemeClr val="tx1">
                  <a:lumMod val="65000"/>
                  <a:lumOff val="35000"/>
                </a:schemeClr>
              </a:solidFill>
            </a:endParaRPr>
          </a:p>
          <a:p>
            <a:pPr marL="400050" indent="-400050">
              <a:buFont typeface="+mj-lt"/>
              <a:buAutoNum type="romanUcPeriod"/>
            </a:pPr>
            <a:r>
              <a:rPr lang="sl-SI" dirty="0">
                <a:solidFill>
                  <a:schemeClr val="tx1">
                    <a:lumMod val="65000"/>
                    <a:lumOff val="35000"/>
                  </a:schemeClr>
                </a:solidFill>
              </a:rPr>
              <a:t>Pravna ali fizična oseba, ki opravlja dejavnost obdelave odpadkov: OVD iz 110. člena ali 126. člena tega zakona.</a:t>
            </a:r>
          </a:p>
          <a:p>
            <a:endParaRPr lang="sl-SI" dirty="0">
              <a:solidFill>
                <a:schemeClr val="tx1">
                  <a:lumMod val="65000"/>
                  <a:lumOff val="35000"/>
                </a:schemeClr>
              </a:solidFill>
            </a:endParaRPr>
          </a:p>
          <a:p>
            <a:pPr marL="400050" indent="-400050">
              <a:buFont typeface="+mj-lt"/>
              <a:buAutoNum type="romanUcPeriod" startAt="3"/>
            </a:pPr>
            <a:r>
              <a:rPr lang="sl-SI" dirty="0">
                <a:solidFill>
                  <a:schemeClr val="tx1">
                    <a:lumMod val="65000"/>
                    <a:lumOff val="35000"/>
                  </a:schemeClr>
                </a:solidFill>
              </a:rPr>
              <a:t>Dejavnost obdelave odpadkov se lahko izvaja na podlagi pravnomočnega OVD-ja.</a:t>
            </a:r>
          </a:p>
          <a:p>
            <a:pPr marL="400050" indent="-400050">
              <a:buFont typeface="+mj-lt"/>
              <a:buAutoNum type="romanUcPeriod" startAt="3"/>
            </a:pPr>
            <a:endParaRPr lang="sl-SI" dirty="0">
              <a:solidFill>
                <a:schemeClr val="tx1">
                  <a:lumMod val="65000"/>
                  <a:lumOff val="35000"/>
                </a:schemeClr>
              </a:solidFill>
            </a:endParaRPr>
          </a:p>
          <a:p>
            <a:pPr marL="400050" indent="-400050">
              <a:buFont typeface="+mj-lt"/>
              <a:buAutoNum type="romanUcPeriod" startAt="3"/>
            </a:pPr>
            <a:r>
              <a:rPr lang="sl-SI" dirty="0">
                <a:solidFill>
                  <a:schemeClr val="tx1">
                    <a:lumMod val="65000"/>
                    <a:lumOff val="35000"/>
                  </a:schemeClr>
                </a:solidFill>
              </a:rPr>
              <a:t>Če se obdelava izvaja v objektu, ki potrebuje GD, se lahko začne izvajati dejavnost obdelave odpadkov na podlagi:</a:t>
            </a:r>
          </a:p>
          <a:p>
            <a:pPr marL="857250" lvl="1" indent="-400050">
              <a:buFont typeface="+mj-lt"/>
              <a:buAutoNum type="romanLcPeriod"/>
            </a:pPr>
            <a:r>
              <a:rPr lang="sl-SI" dirty="0">
                <a:solidFill>
                  <a:schemeClr val="tx1">
                    <a:lumMod val="65000"/>
                    <a:lumOff val="35000"/>
                  </a:schemeClr>
                </a:solidFill>
              </a:rPr>
              <a:t>Dokončnega UD ali</a:t>
            </a:r>
          </a:p>
          <a:p>
            <a:pPr marL="857250" lvl="1" indent="-400050">
              <a:buFont typeface="+mj-lt"/>
              <a:buAutoNum type="romanLcPeriod"/>
            </a:pPr>
            <a:r>
              <a:rPr lang="sl-SI" dirty="0">
                <a:solidFill>
                  <a:schemeClr val="tx1">
                    <a:lumMod val="65000"/>
                    <a:lumOff val="35000"/>
                  </a:schemeClr>
                </a:solidFill>
              </a:rPr>
              <a:t>Kadar je odrejeno poskusno obratovanje – od datume odločbe o odreditvi poskusnega obratovanja. </a:t>
            </a:r>
          </a:p>
          <a:p>
            <a:pPr marL="400050" indent="-400050" fontAlgn="base">
              <a:buFont typeface="+mj-lt"/>
              <a:buAutoNum type="romanUcPeriod" startAt="3"/>
            </a:pPr>
            <a:endParaRPr lang="sl-SI" sz="1600" dirty="0">
              <a:solidFill>
                <a:schemeClr val="tx1">
                  <a:lumMod val="65000"/>
                  <a:lumOff val="35000"/>
                </a:schemeClr>
              </a:solidFill>
            </a:endParaRPr>
          </a:p>
          <a:p>
            <a:pPr marL="400050" indent="-400050" fontAlgn="base">
              <a:buFont typeface="+mj-lt"/>
              <a:buAutoNum type="romanUcPeriod" startAt="3"/>
            </a:pPr>
            <a:endParaRPr lang="sl-SI" sz="1600" dirty="0">
              <a:solidFill>
                <a:schemeClr val="tx1">
                  <a:lumMod val="65000"/>
                  <a:lumOff val="35000"/>
                </a:schemeClr>
              </a:solidFill>
            </a:endParaRPr>
          </a:p>
          <a:p>
            <a:pPr marL="400050" indent="-400050" fontAlgn="base">
              <a:buFont typeface="+mj-lt"/>
              <a:buAutoNum type="romanUcPeriod" startAt="3"/>
            </a:pPr>
            <a:endParaRPr lang="sl-SI" dirty="0">
              <a:solidFill>
                <a:schemeClr val="tx1">
                  <a:lumMod val="65000"/>
                  <a:lumOff val="35000"/>
                </a:schemeClr>
              </a:solidFill>
            </a:endParaRPr>
          </a:p>
          <a:p>
            <a:pPr marL="857250" lvl="1" indent="-400050" fontAlgn="base">
              <a:spcAft>
                <a:spcPts val="1200"/>
              </a:spcAft>
              <a:buFont typeface="+mj-lt"/>
              <a:buAutoNum type="romanLcPeriod"/>
            </a:pPr>
            <a:endParaRPr lang="sl-SI" dirty="0">
              <a:solidFill>
                <a:schemeClr val="tx1">
                  <a:lumMod val="65000"/>
                  <a:lumOff val="35000"/>
                </a:schemeClr>
              </a:solidFill>
            </a:endParaRP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102372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Zgodovina ZVO – 2 </a:t>
            </a:r>
          </a:p>
        </p:txBody>
      </p:sp>
      <p:sp>
        <p:nvSpPr>
          <p:cNvPr id="5" name="Naslov 1"/>
          <p:cNvSpPr txBox="1">
            <a:spLocks/>
          </p:cNvSpPr>
          <p:nvPr/>
        </p:nvSpPr>
        <p:spPr>
          <a:xfrm>
            <a:off x="185674" y="1628801"/>
            <a:ext cx="8643998" cy="4608512"/>
          </a:xfrm>
          <a:prstGeom prst="rect">
            <a:avLst/>
          </a:prstGeom>
        </p:spPr>
        <p:txBody>
          <a:bodyPr vert="horz" lIns="91440" tIns="45720" rIns="91440" bIns="45720" rtlCol="0" anchor="t">
            <a:noAutofit/>
          </a:bodyPr>
          <a:lstStyle/>
          <a:p>
            <a:pPr marL="342900" indent="-342900">
              <a:lnSpc>
                <a:spcPct val="150000"/>
              </a:lnSpc>
              <a:buFont typeface="Arial" panose="020B0604020202020204" pitchFamily="34" charset="0"/>
              <a:buChar char="•"/>
            </a:pPr>
            <a:r>
              <a:rPr lang="sl-SI" dirty="0">
                <a:solidFill>
                  <a:schemeClr val="tx1">
                    <a:lumMod val="65000"/>
                    <a:lumOff val="35000"/>
                  </a:schemeClr>
                </a:solidFill>
              </a:rPr>
              <a:t>31.12.2020 – v javno obravnavo prvi ZVO-2</a:t>
            </a:r>
          </a:p>
          <a:p>
            <a:pPr marL="800100" lvl="1" indent="-342900">
              <a:lnSpc>
                <a:spcPct val="150000"/>
              </a:lnSpc>
              <a:buFont typeface="Wingdings" panose="05000000000000000000" pitchFamily="2" charset="2"/>
              <a:buChar char="ü"/>
            </a:pPr>
            <a:r>
              <a:rPr lang="sl-SI" dirty="0">
                <a:solidFill>
                  <a:schemeClr val="tx1">
                    <a:lumMod val="65000"/>
                    <a:lumOff val="35000"/>
                  </a:schemeClr>
                </a:solidFill>
              </a:rPr>
              <a:t>ROK za oddajo pripomb: 1.2.2021, podaljšan do 11.2.2021</a:t>
            </a:r>
          </a:p>
          <a:p>
            <a:pPr marL="342900" indent="-342900">
              <a:lnSpc>
                <a:spcPct val="150000"/>
              </a:lnSpc>
              <a:buFont typeface="Arial" panose="020B0604020202020204" pitchFamily="34" charset="0"/>
              <a:buChar char="•"/>
            </a:pPr>
            <a:r>
              <a:rPr lang="sl-SI" dirty="0">
                <a:solidFill>
                  <a:schemeClr val="tx1">
                    <a:lumMod val="65000"/>
                    <a:lumOff val="35000"/>
                  </a:schemeClr>
                </a:solidFill>
              </a:rPr>
              <a:t>14.5.2021 – ZVO-2 dan v medresorsko usklajevanje</a:t>
            </a:r>
          </a:p>
          <a:p>
            <a:pPr marL="800100" lvl="1" indent="-342900">
              <a:lnSpc>
                <a:spcPct val="150000"/>
              </a:lnSpc>
              <a:buFont typeface="Wingdings" panose="05000000000000000000" pitchFamily="2" charset="2"/>
              <a:buChar char="ü"/>
            </a:pPr>
            <a:r>
              <a:rPr lang="sl-SI" dirty="0">
                <a:solidFill>
                  <a:schemeClr val="tx1">
                    <a:lumMod val="65000"/>
                    <a:lumOff val="35000"/>
                  </a:schemeClr>
                </a:solidFill>
              </a:rPr>
              <a:t>Dajanje pripomb ni bilo več mogoče</a:t>
            </a:r>
          </a:p>
          <a:p>
            <a:pPr marL="342900" indent="-342900">
              <a:lnSpc>
                <a:spcPct val="150000"/>
              </a:lnSpc>
              <a:buFont typeface="Arial" panose="020B0604020202020204" pitchFamily="34" charset="0"/>
              <a:buChar char="•"/>
            </a:pPr>
            <a:r>
              <a:rPr lang="sl-SI" dirty="0">
                <a:solidFill>
                  <a:schemeClr val="tx1">
                    <a:lumMod val="65000"/>
                    <a:lumOff val="35000"/>
                  </a:schemeClr>
                </a:solidFill>
              </a:rPr>
              <a:t>17.8.2021 – ZVO-2 ponovno dan v medresorsko usklajevanje</a:t>
            </a:r>
          </a:p>
          <a:p>
            <a:pPr marL="800100" lvl="1" indent="-342900">
              <a:lnSpc>
                <a:spcPct val="150000"/>
              </a:lnSpc>
              <a:buFont typeface="Wingdings" panose="05000000000000000000" pitchFamily="2" charset="2"/>
              <a:buChar char="ü"/>
            </a:pPr>
            <a:r>
              <a:rPr lang="sl-SI" dirty="0">
                <a:solidFill>
                  <a:schemeClr val="tx1">
                    <a:lumMod val="65000"/>
                    <a:lumOff val="35000"/>
                  </a:schemeClr>
                </a:solidFill>
              </a:rPr>
              <a:t>Dajanje pripomb ni bilo več mogoče</a:t>
            </a:r>
          </a:p>
          <a:p>
            <a:pPr marL="342900" indent="-342900">
              <a:lnSpc>
                <a:spcPct val="150000"/>
              </a:lnSpc>
              <a:buFont typeface="Arial" panose="020B0604020202020204" pitchFamily="34" charset="0"/>
              <a:buChar char="•"/>
            </a:pPr>
            <a:r>
              <a:rPr lang="sl-SI" dirty="0">
                <a:solidFill>
                  <a:schemeClr val="tx1">
                    <a:lumMod val="65000"/>
                    <a:lumOff val="35000"/>
                  </a:schemeClr>
                </a:solidFill>
              </a:rPr>
              <a:t>15.10.2021 – ZVO-2 dan v obravnavo na sejo Vlade</a:t>
            </a:r>
          </a:p>
          <a:p>
            <a:pPr marL="800100" lvl="1" indent="-342900">
              <a:lnSpc>
                <a:spcPct val="150000"/>
              </a:lnSpc>
              <a:buFont typeface="Wingdings" panose="05000000000000000000" pitchFamily="2" charset="2"/>
              <a:buChar char="ü"/>
            </a:pPr>
            <a:r>
              <a:rPr lang="sl-SI" dirty="0">
                <a:solidFill>
                  <a:schemeClr val="tx1">
                    <a:lumMod val="65000"/>
                    <a:lumOff val="35000"/>
                  </a:schemeClr>
                </a:solidFill>
              </a:rPr>
              <a:t>To besedilo si bomo malce pogledali</a:t>
            </a:r>
          </a:p>
          <a:p>
            <a:pPr marL="342900" indent="-342900">
              <a:lnSpc>
                <a:spcPct val="150000"/>
              </a:lnSpc>
              <a:buFont typeface="Calibri" panose="020F0502020204030204" pitchFamily="34" charset="0"/>
              <a:buChar char="!"/>
            </a:pPr>
            <a:r>
              <a:rPr lang="sl-SI" dirty="0">
                <a:solidFill>
                  <a:srgbClr val="7030A0"/>
                </a:solidFill>
              </a:rPr>
              <a:t>10.9.2021 – skupina poslancev v Državni zbor RS vloži: Predlog Zakona o ravnanju z odpadki - Predlog je dopolnjen 8.10.2021</a:t>
            </a:r>
          </a:p>
          <a:p>
            <a:pPr lvl="0">
              <a:lnSpc>
                <a:spcPct val="150000"/>
              </a:lnSpc>
              <a:spcBef>
                <a:spcPct val="0"/>
              </a:spcBef>
            </a:pPr>
            <a:endParaRPr lang="sl-SI" sz="2000" dirty="0">
              <a:solidFill>
                <a:schemeClr val="tx1">
                  <a:lumMod val="65000"/>
                  <a:lumOff val="3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OVD  (25. člen)</a:t>
            </a:r>
          </a:p>
        </p:txBody>
      </p:sp>
      <p:sp>
        <p:nvSpPr>
          <p:cNvPr id="5" name="Naslov 1"/>
          <p:cNvSpPr txBox="1">
            <a:spLocks/>
          </p:cNvSpPr>
          <p:nvPr/>
        </p:nvSpPr>
        <p:spPr>
          <a:xfrm>
            <a:off x="185674" y="1196752"/>
            <a:ext cx="8643998" cy="5112568"/>
          </a:xfrm>
          <a:prstGeom prst="rect">
            <a:avLst/>
          </a:prstGeom>
        </p:spPr>
        <p:txBody>
          <a:bodyPr vert="horz" lIns="91440" tIns="45720" rIns="91440" bIns="45720" rtlCol="0" anchor="t">
            <a:noAutofit/>
          </a:bodyPr>
          <a:lstStyle/>
          <a:p>
            <a:pPr>
              <a:spcBef>
                <a:spcPts val="600"/>
              </a:spcBef>
              <a:spcAft>
                <a:spcPts val="600"/>
              </a:spcAft>
            </a:pPr>
            <a:r>
              <a:rPr lang="sl-SI" dirty="0">
                <a:solidFill>
                  <a:schemeClr val="tx1">
                    <a:lumMod val="65000"/>
                    <a:lumOff val="35000"/>
                  </a:schemeClr>
                </a:solidFill>
              </a:rPr>
              <a:t>Pogoji za izdajo OVD-ja so sledeči:</a:t>
            </a:r>
          </a:p>
          <a:p>
            <a:pPr marL="400050" indent="-400050">
              <a:spcBef>
                <a:spcPts val="600"/>
              </a:spcBef>
              <a:spcAft>
                <a:spcPts val="600"/>
              </a:spcAft>
              <a:buFont typeface="+mj-lt"/>
              <a:buAutoNum type="romanLcPeriod"/>
            </a:pPr>
            <a:r>
              <a:rPr lang="sl-SI" dirty="0">
                <a:solidFill>
                  <a:schemeClr val="tx1">
                    <a:lumMod val="65000"/>
                    <a:lumOff val="35000"/>
                  </a:schemeClr>
                </a:solidFill>
              </a:rPr>
              <a:t>Izpolnjevati pogoje ali iz 112. člena tega zakona ali 127. člena </a:t>
            </a:r>
          </a:p>
          <a:p>
            <a:pPr marL="400050" indent="-400050">
              <a:spcBef>
                <a:spcPts val="600"/>
              </a:spcBef>
              <a:spcAft>
                <a:spcPts val="600"/>
              </a:spcAft>
              <a:buFont typeface="+mj-lt"/>
              <a:buAutoNum type="romanLcPeriod"/>
            </a:pPr>
            <a:r>
              <a:rPr lang="sl-SI" dirty="0">
                <a:solidFill>
                  <a:schemeClr val="tx1">
                    <a:lumMod val="65000"/>
                    <a:lumOff val="35000"/>
                  </a:schemeClr>
                </a:solidFill>
              </a:rPr>
              <a:t>izpolnjevati je potrebno še pogoje, ki jih vlada predpiše v predpisih iz 110. člena tega zakona v predpisu iz 24. člena tega zakona. </a:t>
            </a:r>
          </a:p>
          <a:p>
            <a:pPr marL="400050" indent="-400050">
              <a:spcBef>
                <a:spcPts val="600"/>
              </a:spcBef>
              <a:spcAft>
                <a:spcPts val="600"/>
              </a:spcAft>
              <a:buFont typeface="+mj-lt"/>
              <a:buAutoNum type="romanLcPeriod"/>
            </a:pPr>
            <a:r>
              <a:rPr lang="sl-SI" b="1" dirty="0">
                <a:solidFill>
                  <a:schemeClr val="tx1">
                    <a:lumMod val="65000"/>
                    <a:lumOff val="35000"/>
                  </a:schemeClr>
                </a:solidFill>
              </a:rPr>
              <a:t>lastninska pravica na napravi in na zemljišču</a:t>
            </a:r>
            <a:r>
              <a:rPr lang="sl-SI" dirty="0">
                <a:solidFill>
                  <a:schemeClr val="tx1">
                    <a:lumMod val="65000"/>
                    <a:lumOff val="35000"/>
                  </a:schemeClr>
                </a:solidFill>
              </a:rPr>
              <a:t>, na katerem namerava izvajati dejavnost obdelave odpadkov, razen če gre za:</a:t>
            </a:r>
          </a:p>
          <a:p>
            <a:pPr marL="1257300" lvl="2" indent="-342900">
              <a:spcBef>
                <a:spcPts val="600"/>
              </a:spcBef>
              <a:spcAft>
                <a:spcPts val="600"/>
              </a:spcAft>
              <a:buFont typeface="+mj-lt"/>
              <a:buAutoNum type="alphaLcParenR"/>
            </a:pPr>
            <a:r>
              <a:rPr lang="sl-SI" dirty="0">
                <a:solidFill>
                  <a:schemeClr val="tx1">
                    <a:lumMod val="65000"/>
                    <a:lumOff val="35000"/>
                  </a:schemeClr>
                </a:solidFill>
              </a:rPr>
              <a:t> primer časovno omejene veljavnosti okoljevarstvenega dovoljenja iz dvanajstega odstavka tega člena na manj kot dve leti, ali </a:t>
            </a:r>
          </a:p>
          <a:p>
            <a:pPr marL="1257300" lvl="2" indent="-342900">
              <a:spcBef>
                <a:spcPts val="600"/>
              </a:spcBef>
              <a:spcAft>
                <a:spcPts val="600"/>
              </a:spcAft>
              <a:buFont typeface="+mj-lt"/>
              <a:buAutoNum type="alphaLcParenR"/>
            </a:pPr>
            <a:r>
              <a:rPr lang="sl-SI" dirty="0">
                <a:solidFill>
                  <a:schemeClr val="tx1">
                    <a:lumMod val="65000"/>
                    <a:lumOff val="35000"/>
                  </a:schemeClr>
                </a:solidFill>
              </a:rPr>
              <a:t>če gre za okoljevarstveno dovoljenje za premično napravo po predpisu, ki določa obdelavo odpadkov v premičnih napravah ali</a:t>
            </a:r>
          </a:p>
          <a:p>
            <a:pPr marL="1257300" lvl="2" indent="-342900">
              <a:spcBef>
                <a:spcPts val="600"/>
              </a:spcBef>
              <a:spcAft>
                <a:spcPts val="600"/>
              </a:spcAft>
              <a:buFont typeface="+mj-lt"/>
              <a:buAutoNum type="alphaLcParenR"/>
            </a:pPr>
            <a:r>
              <a:rPr lang="sl-SI" dirty="0">
                <a:solidFill>
                  <a:schemeClr val="tx1">
                    <a:lumMod val="65000"/>
                    <a:lumOff val="35000"/>
                  </a:schemeClr>
                </a:solidFill>
              </a:rPr>
              <a:t>Če je obdelovalec odpadkov hkrati tudi IJS ravnanja z odpadki </a:t>
            </a:r>
          </a:p>
          <a:p>
            <a:pPr marL="285750" indent="-285750">
              <a:spcBef>
                <a:spcPts val="600"/>
              </a:spcBef>
              <a:spcAft>
                <a:spcPts val="600"/>
              </a:spcAft>
              <a:buFont typeface="Calibri" panose="020F0502020204030204" pitchFamily="34" charset="0"/>
              <a:buChar char="!"/>
            </a:pPr>
            <a:r>
              <a:rPr lang="sl-SI" dirty="0">
                <a:solidFill>
                  <a:schemeClr val="tx1">
                    <a:lumMod val="65000"/>
                    <a:lumOff val="35000"/>
                  </a:schemeClr>
                </a:solidFill>
              </a:rPr>
              <a:t>Določba glede dokazovanja lastninske pravice na napravi in na zemljišču ne velja: obdelovalca odpadkov, ki je hkrati tudi IJS</a:t>
            </a:r>
          </a:p>
          <a:p>
            <a:pPr marL="285750" indent="-285750">
              <a:spcBef>
                <a:spcPts val="600"/>
              </a:spcBef>
              <a:spcAft>
                <a:spcPts val="600"/>
              </a:spcAft>
              <a:buFont typeface="Calibri" panose="020F0502020204030204" pitchFamily="34" charset="0"/>
              <a:buChar char="!"/>
            </a:pPr>
            <a:r>
              <a:rPr lang="sl-SI" dirty="0">
                <a:solidFill>
                  <a:schemeClr val="tx1">
                    <a:lumMod val="65000"/>
                    <a:lumOff val="35000"/>
                  </a:schemeClr>
                </a:solidFill>
              </a:rPr>
              <a:t>Vlada lahko določi s posebnimi predpisi, kdaj OVD za predelavo ni potreben</a:t>
            </a:r>
          </a:p>
          <a:p>
            <a:pPr marL="400050" indent="-400050" fontAlgn="base">
              <a:buFont typeface="+mj-lt"/>
              <a:buAutoNum type="romanUcPeriod" startAt="3"/>
            </a:pPr>
            <a:endParaRPr lang="sl-SI" sz="1600" dirty="0">
              <a:solidFill>
                <a:schemeClr val="tx1">
                  <a:lumMod val="65000"/>
                  <a:lumOff val="35000"/>
                </a:schemeClr>
              </a:solidFill>
            </a:endParaRPr>
          </a:p>
          <a:p>
            <a:pPr marL="400050" indent="-400050" fontAlgn="base">
              <a:buFont typeface="+mj-lt"/>
              <a:buAutoNum type="romanUcPeriod" startAt="3"/>
            </a:pPr>
            <a:endParaRPr lang="sl-SI" sz="1600" dirty="0">
              <a:solidFill>
                <a:schemeClr val="tx1">
                  <a:lumMod val="65000"/>
                  <a:lumOff val="35000"/>
                </a:schemeClr>
              </a:solidFill>
            </a:endParaRPr>
          </a:p>
          <a:p>
            <a:pPr marL="400050" indent="-400050" fontAlgn="base">
              <a:buFont typeface="+mj-lt"/>
              <a:buAutoNum type="romanUcPeriod" startAt="3"/>
            </a:pPr>
            <a:endParaRPr lang="sl-SI" dirty="0">
              <a:solidFill>
                <a:schemeClr val="tx1">
                  <a:lumMod val="65000"/>
                  <a:lumOff val="35000"/>
                </a:schemeClr>
              </a:solidFill>
            </a:endParaRPr>
          </a:p>
          <a:p>
            <a:pPr marL="857250" lvl="1" indent="-400050" fontAlgn="base">
              <a:spcAft>
                <a:spcPts val="1200"/>
              </a:spcAft>
              <a:buFont typeface="+mj-lt"/>
              <a:buAutoNum type="romanLcPeriod"/>
            </a:pPr>
            <a:endParaRPr lang="sl-SI" dirty="0">
              <a:solidFill>
                <a:schemeClr val="tx1">
                  <a:lumMod val="65000"/>
                  <a:lumOff val="35000"/>
                </a:schemeClr>
              </a:solidFill>
            </a:endParaRP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313167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Odločba o dovolitvi opravljanja priglašene dejavnosti  (25. člen)</a:t>
            </a:r>
          </a:p>
        </p:txBody>
      </p:sp>
      <p:sp>
        <p:nvSpPr>
          <p:cNvPr id="5" name="Naslov 1"/>
          <p:cNvSpPr txBox="1">
            <a:spLocks/>
          </p:cNvSpPr>
          <p:nvPr/>
        </p:nvSpPr>
        <p:spPr>
          <a:xfrm>
            <a:off x="185674" y="1340768"/>
            <a:ext cx="8643998" cy="4968552"/>
          </a:xfrm>
          <a:prstGeom prst="rect">
            <a:avLst/>
          </a:prstGeom>
        </p:spPr>
        <p:txBody>
          <a:bodyPr vert="horz" lIns="91440" tIns="45720" rIns="91440" bIns="45720" rtlCol="0" anchor="t">
            <a:noAutofit/>
          </a:bodyPr>
          <a:lstStyle/>
          <a:p>
            <a:pPr marL="400050" indent="-400050">
              <a:buFont typeface="+mj-lt"/>
              <a:buAutoNum type="romanUcPeriod"/>
            </a:pPr>
            <a:r>
              <a:rPr lang="sl-SI" dirty="0">
                <a:solidFill>
                  <a:schemeClr val="tx1">
                    <a:lumMod val="65000"/>
                    <a:lumOff val="35000"/>
                  </a:schemeClr>
                </a:solidFill>
              </a:rPr>
              <a:t>Pravna ali fizična oseba, ki opravlja dejavnost:</a:t>
            </a:r>
          </a:p>
          <a:p>
            <a:pPr marL="742950" lvl="1" indent="-285750">
              <a:buFont typeface="Wingdings" panose="05000000000000000000" pitchFamily="2" charset="2"/>
              <a:buChar char="ü"/>
            </a:pPr>
            <a:r>
              <a:rPr lang="sl-SI" dirty="0">
                <a:solidFill>
                  <a:schemeClr val="tx1">
                    <a:lumMod val="65000"/>
                    <a:lumOff val="35000"/>
                  </a:schemeClr>
                </a:solidFill>
              </a:rPr>
              <a:t>zbiranja odpadkov,</a:t>
            </a:r>
          </a:p>
          <a:p>
            <a:pPr marL="742950" lvl="1" indent="-285750">
              <a:buFont typeface="Wingdings" panose="05000000000000000000" pitchFamily="2" charset="2"/>
              <a:buChar char="ü"/>
            </a:pPr>
            <a:r>
              <a:rPr lang="sl-SI" dirty="0">
                <a:solidFill>
                  <a:schemeClr val="tx1">
                    <a:lumMod val="65000"/>
                    <a:lumOff val="35000"/>
                  </a:schemeClr>
                </a:solidFill>
              </a:rPr>
              <a:t>prevoznika odpadkov, </a:t>
            </a:r>
          </a:p>
          <a:p>
            <a:pPr marL="742950" lvl="1" indent="-285750">
              <a:buFont typeface="Wingdings" panose="05000000000000000000" pitchFamily="2" charset="2"/>
              <a:buChar char="ü"/>
            </a:pPr>
            <a:r>
              <a:rPr lang="sl-SI" dirty="0">
                <a:solidFill>
                  <a:schemeClr val="tx1">
                    <a:lumMod val="65000"/>
                    <a:lumOff val="35000"/>
                  </a:schemeClr>
                </a:solidFill>
              </a:rPr>
              <a:t>trgovca z odpadki ali </a:t>
            </a:r>
          </a:p>
          <a:p>
            <a:pPr marL="742950" lvl="1" indent="-285750">
              <a:buFont typeface="Wingdings" panose="05000000000000000000" pitchFamily="2" charset="2"/>
              <a:buChar char="ü"/>
            </a:pPr>
            <a:r>
              <a:rPr lang="sl-SI" dirty="0">
                <a:solidFill>
                  <a:schemeClr val="tx1">
                    <a:lumMod val="65000"/>
                    <a:lumOff val="35000"/>
                  </a:schemeClr>
                </a:solidFill>
              </a:rPr>
              <a:t>posrednika odpadkov, </a:t>
            </a:r>
          </a:p>
          <a:p>
            <a:pPr marL="457200" lvl="1" indent="0">
              <a:buNone/>
            </a:pPr>
            <a:r>
              <a:rPr lang="sl-SI" dirty="0">
                <a:solidFill>
                  <a:schemeClr val="tx1">
                    <a:lumMod val="65000"/>
                    <a:lumOff val="35000"/>
                  </a:schemeClr>
                </a:solidFill>
              </a:rPr>
              <a:t>mora za opravljanje te dejavnosti pridobiti odločbo o dovolitvi opravljanja priglašene dejavnosti. Pravna ali fizična oseba iz prejšnjega stavka mora pred pričetkom opravljanja dejavnosti to priglasiti ministrstvu.</a:t>
            </a:r>
          </a:p>
          <a:p>
            <a:pPr marL="400050" indent="-400050" algn="just">
              <a:spcBef>
                <a:spcPts val="600"/>
              </a:spcBef>
              <a:spcAft>
                <a:spcPts val="600"/>
              </a:spcAft>
              <a:buFont typeface="+mj-lt"/>
              <a:buAutoNum type="romanUcPeriod"/>
            </a:pPr>
            <a:r>
              <a:rPr lang="sl-SI" dirty="0">
                <a:solidFill>
                  <a:schemeClr val="tx1">
                    <a:lumMod val="65000"/>
                    <a:lumOff val="35000"/>
                  </a:schemeClr>
                </a:solidFill>
              </a:rPr>
              <a:t>Pogoji za izdajo odločbe iz prejšnjega odstavka, ki jo izda ministrstvo, so:</a:t>
            </a:r>
          </a:p>
          <a:p>
            <a:pPr marL="800100" lvl="1" indent="-342900" algn="just">
              <a:spcBef>
                <a:spcPts val="600"/>
              </a:spcBef>
              <a:spcAft>
                <a:spcPts val="600"/>
              </a:spcAft>
              <a:buFont typeface="+mj-lt"/>
              <a:buAutoNum type="arabicPeriod"/>
            </a:pPr>
            <a:r>
              <a:rPr lang="sl-SI" dirty="0">
                <a:solidFill>
                  <a:schemeClr val="tx1">
                    <a:lumMod val="65000"/>
                    <a:lumOff val="35000"/>
                  </a:schemeClr>
                </a:solidFill>
              </a:rPr>
              <a:t>za prevoznika odpadkov, trgovca z odpadki ali posrednika odpadkov: registracija teh dejavnosti,</a:t>
            </a:r>
          </a:p>
          <a:p>
            <a:pPr marL="800100" lvl="1" indent="-342900" algn="just">
              <a:spcBef>
                <a:spcPts val="600"/>
              </a:spcBef>
              <a:spcAft>
                <a:spcPts val="600"/>
              </a:spcAft>
              <a:buFont typeface="+mj-lt"/>
              <a:buAutoNum type="arabicPeriod"/>
            </a:pPr>
            <a:r>
              <a:rPr lang="sl-SI" dirty="0">
                <a:solidFill>
                  <a:schemeClr val="tx1">
                    <a:lumMod val="65000"/>
                    <a:lumOff val="35000"/>
                  </a:schemeClr>
                </a:solidFill>
              </a:rPr>
              <a:t>za zbiralca odpadkov: registracija te dejavnosti in </a:t>
            </a:r>
            <a:r>
              <a:rPr lang="sl-SI" b="1" dirty="0">
                <a:solidFill>
                  <a:schemeClr val="tx1">
                    <a:lumMod val="65000"/>
                    <a:lumOff val="35000"/>
                  </a:schemeClr>
                </a:solidFill>
              </a:rPr>
              <a:t>lastninska pravica na objektu in na zemljišču</a:t>
            </a:r>
            <a:r>
              <a:rPr lang="sl-SI" dirty="0">
                <a:solidFill>
                  <a:schemeClr val="tx1">
                    <a:lumMod val="65000"/>
                    <a:lumOff val="35000"/>
                  </a:schemeClr>
                </a:solidFill>
              </a:rPr>
              <a:t>, na katerem namerava izvajati dejavnost zbiranja odpadkov,</a:t>
            </a:r>
          </a:p>
          <a:p>
            <a:pPr marL="800100" lvl="1" indent="-342900" algn="just">
              <a:spcBef>
                <a:spcPts val="600"/>
              </a:spcBef>
              <a:spcAft>
                <a:spcPts val="600"/>
              </a:spcAft>
              <a:buFont typeface="+mj-lt"/>
              <a:buAutoNum type="arabicPeriod"/>
            </a:pPr>
            <a:r>
              <a:rPr lang="sl-SI" dirty="0">
                <a:solidFill>
                  <a:schemeClr val="tx1">
                    <a:lumMod val="65000"/>
                    <a:lumOff val="35000"/>
                  </a:schemeClr>
                </a:solidFill>
              </a:rPr>
              <a:t>za zbiralca odpadkov, ki je izvajalec obvezne občinske ali državne gospodarske javne službe zbiranja določenih vrst komunalnih odpadkov: registracija dejavnosti zbiranja odpadkov.</a:t>
            </a:r>
          </a:p>
          <a:p>
            <a:pPr fontAlgn="base">
              <a:spcBef>
                <a:spcPts val="600"/>
              </a:spcBef>
              <a:spcAft>
                <a:spcPts val="600"/>
              </a:spcAft>
            </a:pPr>
            <a:endParaRPr lang="sl-SI" dirty="0">
              <a:solidFill>
                <a:schemeClr val="tx1">
                  <a:lumMod val="65000"/>
                  <a:lumOff val="35000"/>
                </a:schemeClr>
              </a:solidFill>
            </a:endParaRPr>
          </a:p>
          <a:p>
            <a:pPr marL="400050" indent="-400050" fontAlgn="base">
              <a:buFont typeface="+mj-lt"/>
              <a:buAutoNum type="romanUcPeriod" startAt="3"/>
            </a:pPr>
            <a:endParaRPr lang="sl-SI" sz="1600" dirty="0">
              <a:solidFill>
                <a:schemeClr val="tx1">
                  <a:lumMod val="65000"/>
                  <a:lumOff val="35000"/>
                </a:schemeClr>
              </a:solidFill>
            </a:endParaRPr>
          </a:p>
          <a:p>
            <a:pPr marL="400050" indent="-400050" fontAlgn="base">
              <a:buFont typeface="+mj-lt"/>
              <a:buAutoNum type="romanUcPeriod" startAt="3"/>
            </a:pPr>
            <a:endParaRPr lang="sl-SI" dirty="0">
              <a:solidFill>
                <a:schemeClr val="tx1">
                  <a:lumMod val="65000"/>
                  <a:lumOff val="35000"/>
                </a:schemeClr>
              </a:solidFill>
            </a:endParaRPr>
          </a:p>
          <a:p>
            <a:pPr marL="857250" lvl="1" indent="-400050" fontAlgn="base">
              <a:spcAft>
                <a:spcPts val="1200"/>
              </a:spcAft>
              <a:buFont typeface="+mj-lt"/>
              <a:buAutoNum type="romanLcPeriod"/>
            </a:pPr>
            <a:endParaRPr lang="sl-SI" dirty="0">
              <a:solidFill>
                <a:schemeClr val="tx1">
                  <a:lumMod val="65000"/>
                  <a:lumOff val="35000"/>
                </a:schemeClr>
              </a:solidFill>
            </a:endParaRP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4179083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Odločba o dovolitvi opravljanja priglašene dejavnosti  (25. člen)</a:t>
            </a:r>
          </a:p>
        </p:txBody>
      </p:sp>
      <p:sp>
        <p:nvSpPr>
          <p:cNvPr id="5" name="Naslov 1"/>
          <p:cNvSpPr txBox="1">
            <a:spLocks/>
          </p:cNvSpPr>
          <p:nvPr/>
        </p:nvSpPr>
        <p:spPr>
          <a:xfrm>
            <a:off x="185674" y="1196752"/>
            <a:ext cx="8643998" cy="5256584"/>
          </a:xfrm>
          <a:prstGeom prst="rect">
            <a:avLst/>
          </a:prstGeom>
        </p:spPr>
        <p:txBody>
          <a:bodyPr vert="horz" lIns="91440" tIns="45720" rIns="91440" bIns="45720" rtlCol="0" anchor="t">
            <a:noAutofit/>
          </a:bodyPr>
          <a:lstStyle/>
          <a:p>
            <a:pPr>
              <a:spcBef>
                <a:spcPts val="600"/>
              </a:spcBef>
            </a:pPr>
            <a:r>
              <a:rPr lang="sl-SI" sz="1400" dirty="0">
                <a:solidFill>
                  <a:schemeClr val="tx1">
                    <a:lumMod val="65000"/>
                    <a:lumOff val="35000"/>
                  </a:schemeClr>
                </a:solidFill>
              </a:rPr>
              <a:t>Vloga za priglasitev mora vsebovati:</a:t>
            </a:r>
          </a:p>
          <a:p>
            <a:pPr marL="342900" indent="-342900">
              <a:spcBef>
                <a:spcPts val="600"/>
              </a:spcBef>
              <a:buFont typeface="+mj-lt"/>
              <a:buAutoNum type="arabicPeriod"/>
            </a:pPr>
            <a:r>
              <a:rPr lang="sl-SI" sz="1400" dirty="0">
                <a:solidFill>
                  <a:schemeClr val="tx1">
                    <a:lumMod val="65000"/>
                    <a:lumOff val="35000"/>
                  </a:schemeClr>
                </a:solidFill>
              </a:rPr>
              <a:t>za prevoznika odpadkov, trgovca z odpadki ali posrednika odpadkov: </a:t>
            </a:r>
          </a:p>
          <a:p>
            <a:pPr marL="742950" lvl="1" indent="-285750">
              <a:spcBef>
                <a:spcPts val="600"/>
              </a:spcBef>
              <a:buFont typeface="Wingdings" panose="05000000000000000000" pitchFamily="2" charset="2"/>
              <a:buChar char="ü"/>
            </a:pPr>
            <a:r>
              <a:rPr lang="sl-SI" sz="1400" dirty="0">
                <a:solidFill>
                  <a:schemeClr val="tx1">
                    <a:lumMod val="65000"/>
                    <a:lumOff val="35000"/>
                  </a:schemeClr>
                </a:solidFill>
              </a:rPr>
              <a:t>podatke o pravni ali fizični osebi in podatke o registraciji dejavnosti;</a:t>
            </a:r>
          </a:p>
          <a:p>
            <a:pPr marL="342900" indent="-342900">
              <a:spcBef>
                <a:spcPts val="600"/>
              </a:spcBef>
              <a:buFont typeface="+mj-lt"/>
              <a:buAutoNum type="arabicPeriod"/>
            </a:pPr>
            <a:r>
              <a:rPr lang="sl-SI" sz="1400" dirty="0">
                <a:solidFill>
                  <a:schemeClr val="tx1">
                    <a:lumMod val="65000"/>
                    <a:lumOff val="35000"/>
                  </a:schemeClr>
                </a:solidFill>
              </a:rPr>
              <a:t>za zbiralca odpadkov: </a:t>
            </a:r>
          </a:p>
          <a:p>
            <a:pPr marL="742950" lvl="1" indent="-285750">
              <a:spcBef>
                <a:spcPts val="600"/>
              </a:spcBef>
              <a:buFont typeface="Wingdings" panose="05000000000000000000" pitchFamily="2" charset="2"/>
              <a:buChar char="ü"/>
            </a:pPr>
            <a:r>
              <a:rPr lang="sl-SI" sz="1400" dirty="0">
                <a:solidFill>
                  <a:schemeClr val="tx1">
                    <a:lumMod val="65000"/>
                    <a:lumOff val="35000"/>
                  </a:schemeClr>
                </a:solidFill>
              </a:rPr>
              <a:t>podatke o pravni ali fizični osebi, </a:t>
            </a:r>
          </a:p>
          <a:p>
            <a:pPr marL="742950" lvl="1" indent="-285750">
              <a:spcBef>
                <a:spcPts val="600"/>
              </a:spcBef>
              <a:buFont typeface="Wingdings" panose="05000000000000000000" pitchFamily="2" charset="2"/>
              <a:buChar char="ü"/>
            </a:pPr>
            <a:r>
              <a:rPr lang="sl-SI" sz="1400" dirty="0">
                <a:solidFill>
                  <a:schemeClr val="tx1">
                    <a:lumMod val="65000"/>
                    <a:lumOff val="35000"/>
                  </a:schemeClr>
                </a:solidFill>
              </a:rPr>
              <a:t>podatke o številkah odpadkov, ki jih namerava zbirati, </a:t>
            </a:r>
          </a:p>
          <a:p>
            <a:pPr marL="742950" lvl="1" indent="-285750">
              <a:spcBef>
                <a:spcPts val="600"/>
              </a:spcBef>
              <a:buFont typeface="Wingdings" panose="05000000000000000000" pitchFamily="2" charset="2"/>
              <a:buChar char="ü"/>
            </a:pPr>
            <a:r>
              <a:rPr lang="sl-SI" sz="1400" dirty="0">
                <a:solidFill>
                  <a:schemeClr val="tx1">
                    <a:lumMod val="65000"/>
                    <a:lumOff val="35000"/>
                  </a:schemeClr>
                </a:solidFill>
              </a:rPr>
              <a:t>podatke o objektu in zemljišču, v oziroma na katerem namerava zbirati odpadke, </a:t>
            </a:r>
          </a:p>
          <a:p>
            <a:pPr marL="742950" lvl="1" indent="-285750">
              <a:spcBef>
                <a:spcPts val="600"/>
              </a:spcBef>
              <a:buFont typeface="Wingdings" panose="05000000000000000000" pitchFamily="2" charset="2"/>
              <a:buChar char="ü"/>
            </a:pPr>
            <a:r>
              <a:rPr lang="sl-SI" sz="1400" dirty="0">
                <a:solidFill>
                  <a:schemeClr val="tx1">
                    <a:lumMod val="65000"/>
                    <a:lumOff val="35000"/>
                  </a:schemeClr>
                </a:solidFill>
              </a:rPr>
              <a:t>podatke o lastninski pravici na objektu in zemljišču, v oziroma na katerem namerava izvajati dejavnost zbiranja odpadkov in</a:t>
            </a:r>
          </a:p>
          <a:p>
            <a:pPr marL="742950" lvl="1" indent="-285750">
              <a:spcBef>
                <a:spcPts val="600"/>
              </a:spcBef>
              <a:buFont typeface="Wingdings" panose="05000000000000000000" pitchFamily="2" charset="2"/>
              <a:buChar char="ü"/>
            </a:pPr>
            <a:r>
              <a:rPr lang="sl-SI" sz="1400" dirty="0">
                <a:solidFill>
                  <a:schemeClr val="tx1">
                    <a:lumMod val="65000"/>
                    <a:lumOff val="35000"/>
                  </a:schemeClr>
                </a:solidFill>
              </a:rPr>
              <a:t> podatke o registraciji dejavnosti;</a:t>
            </a:r>
          </a:p>
          <a:p>
            <a:pPr marL="342900" indent="-342900">
              <a:spcBef>
                <a:spcPts val="600"/>
              </a:spcBef>
              <a:buFont typeface="+mj-lt"/>
              <a:buAutoNum type="arabicPeriod"/>
            </a:pPr>
            <a:r>
              <a:rPr lang="sl-SI" sz="1400" dirty="0">
                <a:solidFill>
                  <a:schemeClr val="tx1">
                    <a:lumMod val="65000"/>
                    <a:lumOff val="35000"/>
                  </a:schemeClr>
                </a:solidFill>
              </a:rPr>
              <a:t>za zbiralca odpadkov, ki je izvajalec obvezne občinske gospodarske javne službe zbiranja določenih vrst komunalnih odpadkov: </a:t>
            </a:r>
          </a:p>
          <a:p>
            <a:pPr marL="742950" lvl="1" indent="-285750">
              <a:spcBef>
                <a:spcPts val="600"/>
              </a:spcBef>
              <a:buFont typeface="Wingdings" panose="05000000000000000000" pitchFamily="2" charset="2"/>
              <a:buChar char="ü"/>
            </a:pPr>
            <a:r>
              <a:rPr lang="sl-SI" sz="1400" dirty="0">
                <a:solidFill>
                  <a:schemeClr val="tx1">
                    <a:lumMod val="65000"/>
                    <a:lumOff val="35000"/>
                  </a:schemeClr>
                </a:solidFill>
              </a:rPr>
              <a:t>podatke o pravni ali fizični osebi, </a:t>
            </a:r>
          </a:p>
          <a:p>
            <a:pPr marL="742950" lvl="1" indent="-285750">
              <a:spcBef>
                <a:spcPts val="600"/>
              </a:spcBef>
              <a:buFont typeface="Wingdings" panose="05000000000000000000" pitchFamily="2" charset="2"/>
              <a:buChar char="ü"/>
            </a:pPr>
            <a:r>
              <a:rPr lang="sl-SI" sz="1400" dirty="0">
                <a:solidFill>
                  <a:schemeClr val="tx1">
                    <a:lumMod val="65000"/>
                    <a:lumOff val="35000"/>
                  </a:schemeClr>
                </a:solidFill>
              </a:rPr>
              <a:t>podatke o številkah odpadkov, ki jih namerava zbirati, </a:t>
            </a:r>
          </a:p>
          <a:p>
            <a:pPr marL="742950" lvl="1" indent="-285750">
              <a:spcBef>
                <a:spcPts val="600"/>
              </a:spcBef>
              <a:buFont typeface="Wingdings" panose="05000000000000000000" pitchFamily="2" charset="2"/>
              <a:buChar char="ü"/>
            </a:pPr>
            <a:r>
              <a:rPr lang="sl-SI" sz="1400" dirty="0">
                <a:solidFill>
                  <a:schemeClr val="tx1">
                    <a:lumMod val="65000"/>
                    <a:lumOff val="35000"/>
                  </a:schemeClr>
                </a:solidFill>
              </a:rPr>
              <a:t>podatke o objektu in zemljišču, v oziroma na katerem namerava zbirati odpadke, in</a:t>
            </a:r>
          </a:p>
          <a:p>
            <a:pPr marL="742950" lvl="1" indent="-285750">
              <a:spcBef>
                <a:spcPts val="600"/>
              </a:spcBef>
              <a:buFont typeface="Wingdings" panose="05000000000000000000" pitchFamily="2" charset="2"/>
              <a:buChar char="ü"/>
            </a:pPr>
            <a:r>
              <a:rPr lang="sl-SI" sz="1400" dirty="0">
                <a:solidFill>
                  <a:schemeClr val="tx1">
                    <a:lumMod val="65000"/>
                    <a:lumOff val="35000"/>
                  </a:schemeClr>
                </a:solidFill>
              </a:rPr>
              <a:t>podatke o registraciji dejavnosti; </a:t>
            </a:r>
          </a:p>
          <a:p>
            <a:pPr marL="742950" lvl="1" indent="-285750">
              <a:spcBef>
                <a:spcPts val="600"/>
              </a:spcBef>
              <a:buFont typeface="Wingdings" panose="05000000000000000000" pitchFamily="2" charset="2"/>
              <a:buChar char="ü"/>
            </a:pPr>
            <a:r>
              <a:rPr lang="sl-SI" sz="1400" dirty="0">
                <a:solidFill>
                  <a:schemeClr val="tx1">
                    <a:lumMod val="65000"/>
                    <a:lumOff val="35000"/>
                  </a:schemeClr>
                </a:solidFill>
              </a:rPr>
              <a:t>za določene vrste komunalnih odpadkov, ki jih zbira v okviru javne gospodarske službe zbiranja določenih vrst komunalnih odpadkov, pa še naslov, številko in datum akta občine ali vlade, s katerim je določen za izvajalca obvezne občinske oziroma državne gospodarske javne službe zbiranja teh odpadkov.</a:t>
            </a:r>
          </a:p>
          <a:p>
            <a:pPr fontAlgn="base">
              <a:spcBef>
                <a:spcPts val="600"/>
              </a:spcBef>
              <a:spcAft>
                <a:spcPts val="600"/>
              </a:spcAft>
            </a:pPr>
            <a:endParaRPr lang="sl-SI" dirty="0">
              <a:solidFill>
                <a:schemeClr val="tx1">
                  <a:lumMod val="65000"/>
                  <a:lumOff val="35000"/>
                </a:schemeClr>
              </a:solidFill>
            </a:endParaRPr>
          </a:p>
          <a:p>
            <a:pPr marL="400050" indent="-400050" fontAlgn="base">
              <a:buFont typeface="+mj-lt"/>
              <a:buAutoNum type="romanUcPeriod" startAt="3"/>
            </a:pPr>
            <a:endParaRPr lang="sl-SI" sz="1600" dirty="0">
              <a:solidFill>
                <a:schemeClr val="tx1">
                  <a:lumMod val="65000"/>
                  <a:lumOff val="35000"/>
                </a:schemeClr>
              </a:solidFill>
            </a:endParaRPr>
          </a:p>
          <a:p>
            <a:pPr marL="400050" indent="-400050" fontAlgn="base">
              <a:buFont typeface="+mj-lt"/>
              <a:buAutoNum type="romanUcPeriod" startAt="3"/>
            </a:pPr>
            <a:endParaRPr lang="sl-SI" dirty="0">
              <a:solidFill>
                <a:schemeClr val="tx1">
                  <a:lumMod val="65000"/>
                  <a:lumOff val="35000"/>
                </a:schemeClr>
              </a:solidFill>
            </a:endParaRPr>
          </a:p>
          <a:p>
            <a:pPr marL="857250" lvl="1" indent="-400050" fontAlgn="base">
              <a:spcAft>
                <a:spcPts val="1200"/>
              </a:spcAft>
              <a:buFont typeface="+mj-lt"/>
              <a:buAutoNum type="romanLcPeriod"/>
            </a:pPr>
            <a:endParaRPr lang="sl-SI" dirty="0">
              <a:solidFill>
                <a:schemeClr val="tx1">
                  <a:lumMod val="65000"/>
                  <a:lumOff val="35000"/>
                </a:schemeClr>
              </a:solidFill>
            </a:endParaRP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382480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OVD in odločba o dovolitvi opravljanja priglašene dejavnosti  (25. člen)</a:t>
            </a:r>
          </a:p>
        </p:txBody>
      </p:sp>
      <p:sp>
        <p:nvSpPr>
          <p:cNvPr id="5" name="Naslov 1"/>
          <p:cNvSpPr txBox="1">
            <a:spLocks/>
          </p:cNvSpPr>
          <p:nvPr/>
        </p:nvSpPr>
        <p:spPr>
          <a:xfrm>
            <a:off x="188481" y="1556792"/>
            <a:ext cx="8643998" cy="4752528"/>
          </a:xfrm>
          <a:prstGeom prst="rect">
            <a:avLst/>
          </a:prstGeom>
        </p:spPr>
        <p:txBody>
          <a:bodyPr vert="horz" lIns="91440" tIns="45720" rIns="91440" bIns="45720" rtlCol="0" anchor="t">
            <a:noAutofit/>
          </a:bodyPr>
          <a:lstStyle/>
          <a:p>
            <a:pPr>
              <a:spcBef>
                <a:spcPts val="600"/>
              </a:spcBef>
              <a:spcAft>
                <a:spcPts val="600"/>
              </a:spcAft>
            </a:pPr>
            <a:r>
              <a:rPr lang="sl-SI" sz="1600" b="1" dirty="0">
                <a:solidFill>
                  <a:schemeClr val="tx1">
                    <a:lumMod val="65000"/>
                    <a:lumOff val="35000"/>
                  </a:schemeClr>
                </a:solidFill>
              </a:rPr>
              <a:t>Zbiralec mora pridobiti OVD</a:t>
            </a:r>
            <a:r>
              <a:rPr lang="sl-SI" sz="1600" dirty="0">
                <a:solidFill>
                  <a:schemeClr val="tx1">
                    <a:lumMod val="65000"/>
                    <a:lumOff val="35000"/>
                  </a:schemeClr>
                </a:solidFill>
              </a:rPr>
              <a:t> za IED napravo (110. člen), če v okviru opravlja dejavnost zbiranja odpadkov: </a:t>
            </a:r>
          </a:p>
          <a:p>
            <a:pPr marL="742950" lvl="2" indent="-285750">
              <a:spcBef>
                <a:spcPts val="600"/>
              </a:spcBef>
              <a:spcAft>
                <a:spcPts val="600"/>
              </a:spcAft>
              <a:buFont typeface="Wingdings" panose="05000000000000000000" pitchFamily="2" charset="2"/>
              <a:buChar char="ü"/>
            </a:pPr>
            <a:r>
              <a:rPr lang="sl-SI" sz="1600" dirty="0">
                <a:solidFill>
                  <a:schemeClr val="tx1">
                    <a:lumMod val="65000"/>
                    <a:lumOff val="35000"/>
                  </a:schemeClr>
                </a:solidFill>
              </a:rPr>
              <a:t>opravlja dejavnost predhodnega skladiščenja nevarnih odpadkov v skladišču z zmogljivostjo več kot 50 ton nevarnih odpadkov in </a:t>
            </a:r>
          </a:p>
          <a:p>
            <a:pPr marL="742950" lvl="2" indent="-285750">
              <a:spcBef>
                <a:spcPts val="600"/>
              </a:spcBef>
              <a:spcAft>
                <a:spcPts val="600"/>
              </a:spcAft>
              <a:buFont typeface="Wingdings" panose="05000000000000000000" pitchFamily="2" charset="2"/>
              <a:buChar char="ü"/>
            </a:pPr>
            <a:r>
              <a:rPr lang="sl-SI" sz="1600" dirty="0">
                <a:solidFill>
                  <a:schemeClr val="tx1">
                    <a:lumMod val="65000"/>
                    <a:lumOff val="35000"/>
                  </a:schemeClr>
                </a:solidFill>
              </a:rPr>
              <a:t>te odpadke oddaja v obdelavo v napravo iz 110. člena tega zakona (IED naprava).</a:t>
            </a:r>
          </a:p>
          <a:p>
            <a:r>
              <a:rPr lang="sl-SI" sz="1600" b="1" dirty="0">
                <a:solidFill>
                  <a:schemeClr val="tx1">
                    <a:lumMod val="65000"/>
                    <a:lumOff val="35000"/>
                  </a:schemeClr>
                </a:solidFill>
              </a:rPr>
              <a:t>Zbiralec mora pridobiti OVD za druge naprave (126. člen), </a:t>
            </a:r>
            <a:r>
              <a:rPr lang="sl-SI" sz="1600" dirty="0">
                <a:solidFill>
                  <a:schemeClr val="tx1">
                    <a:lumMod val="65000"/>
                    <a:lumOff val="35000"/>
                  </a:schemeClr>
                </a:solidFill>
              </a:rPr>
              <a:t>če zaradi izvajanja dejavnosti zbiranja odpadkov nastajajo:</a:t>
            </a:r>
          </a:p>
          <a:p>
            <a:pPr marL="742950" lvl="2" indent="-285750">
              <a:buFont typeface="Wingdings" panose="05000000000000000000" pitchFamily="2" charset="2"/>
              <a:buChar char="ü"/>
            </a:pPr>
            <a:r>
              <a:rPr lang="sl-SI" sz="1600" dirty="0">
                <a:solidFill>
                  <a:schemeClr val="tx1">
                    <a:lumMod val="65000"/>
                    <a:lumOff val="35000"/>
                  </a:schemeClr>
                </a:solidFill>
              </a:rPr>
              <a:t>odpadne industrijske vode kot posledica padavin, ki padajo na onesnažene talne površine ali odpadke in jih izpirajo ali se iz njih izcejajo, ali </a:t>
            </a:r>
          </a:p>
          <a:p>
            <a:pPr marL="742950" lvl="2" indent="-285750">
              <a:buFont typeface="Wingdings" panose="05000000000000000000" pitchFamily="2" charset="2"/>
              <a:buChar char="ü"/>
            </a:pPr>
            <a:r>
              <a:rPr lang="sl-SI" sz="1600" dirty="0">
                <a:solidFill>
                  <a:schemeClr val="tx1">
                    <a:lumMod val="65000"/>
                    <a:lumOff val="35000"/>
                  </a:schemeClr>
                </a:solidFill>
              </a:rPr>
              <a:t>če se predhodno skladiščenje določenih vrst odpadkov uvršča med naprave, ki povzročajo emisije snovi v zrak.</a:t>
            </a:r>
          </a:p>
          <a:p>
            <a:pPr marL="457200" lvl="2"/>
            <a:endParaRPr lang="sl-SI" sz="1600" dirty="0">
              <a:solidFill>
                <a:schemeClr val="tx1">
                  <a:lumMod val="65000"/>
                  <a:lumOff val="35000"/>
                </a:schemeClr>
              </a:solidFill>
            </a:endParaRPr>
          </a:p>
          <a:p>
            <a:r>
              <a:rPr lang="sl-SI" sz="1600" dirty="0">
                <a:solidFill>
                  <a:schemeClr val="tx1">
                    <a:lumMod val="65000"/>
                    <a:lumOff val="35000"/>
                  </a:schemeClr>
                </a:solidFill>
              </a:rPr>
              <a:t>Ministrstvo razveljavi ali odvzame odločbo zbiralcu, posredniku, trgovcu ali prevozniku, ki:  </a:t>
            </a:r>
          </a:p>
          <a:p>
            <a:pPr marL="0" lvl="1">
              <a:buFont typeface="+mj-lt"/>
              <a:buAutoNum type="arabicPeriod"/>
            </a:pPr>
            <a:r>
              <a:rPr lang="sl-SI" sz="1600" dirty="0">
                <a:solidFill>
                  <a:schemeClr val="tx1">
                    <a:lumMod val="65000"/>
                    <a:lumOff val="35000"/>
                  </a:schemeClr>
                </a:solidFill>
              </a:rPr>
              <a:t>preneha obstajati,</a:t>
            </a:r>
          </a:p>
          <a:p>
            <a:pPr marL="0" lvl="1">
              <a:buFont typeface="+mj-lt"/>
              <a:buAutoNum type="arabicPeriod"/>
            </a:pPr>
            <a:r>
              <a:rPr lang="sl-SI" sz="1600" dirty="0">
                <a:solidFill>
                  <a:schemeClr val="tx1">
                    <a:lumMod val="65000"/>
                    <a:lumOff val="35000"/>
                  </a:schemeClr>
                </a:solidFill>
              </a:rPr>
              <a:t>prijavi namero, da ne želi več opravljati te dejavnosti ali</a:t>
            </a:r>
          </a:p>
          <a:p>
            <a:pPr marL="0" lvl="1">
              <a:buFont typeface="+mj-lt"/>
              <a:buAutoNum type="arabicPeriod"/>
            </a:pPr>
            <a:r>
              <a:rPr lang="sl-SI" sz="1600" dirty="0">
                <a:solidFill>
                  <a:schemeClr val="tx1">
                    <a:lumMod val="65000"/>
                    <a:lumOff val="35000"/>
                  </a:schemeClr>
                </a:solidFill>
              </a:rPr>
              <a:t>ji je s pravnomočno odločbo pristojnega inšpektorja prepovedano opravljati to dejavnost.</a:t>
            </a:r>
          </a:p>
          <a:p>
            <a:pPr fontAlgn="base">
              <a:spcBef>
                <a:spcPts val="600"/>
              </a:spcBef>
              <a:spcAft>
                <a:spcPts val="600"/>
              </a:spcAft>
            </a:pPr>
            <a:endParaRPr lang="sl-SI" sz="1400" dirty="0">
              <a:solidFill>
                <a:schemeClr val="tx1">
                  <a:lumMod val="65000"/>
                  <a:lumOff val="35000"/>
                </a:schemeClr>
              </a:solidFill>
            </a:endParaRPr>
          </a:p>
          <a:p>
            <a:pPr indent="-400050" fontAlgn="base">
              <a:spcBef>
                <a:spcPts val="600"/>
              </a:spcBef>
              <a:buFont typeface="+mj-lt"/>
              <a:buAutoNum type="romanUcPeriod" startAt="3"/>
            </a:pPr>
            <a:endParaRPr lang="sl-SI" sz="1400" dirty="0">
              <a:solidFill>
                <a:schemeClr val="tx1">
                  <a:lumMod val="65000"/>
                  <a:lumOff val="35000"/>
                </a:schemeClr>
              </a:solidFill>
            </a:endParaRPr>
          </a:p>
          <a:p>
            <a:pPr indent="-400050" fontAlgn="base">
              <a:spcBef>
                <a:spcPts val="600"/>
              </a:spcBef>
              <a:buFont typeface="+mj-lt"/>
              <a:buAutoNum type="romanUcPeriod" startAt="3"/>
            </a:pPr>
            <a:endParaRPr lang="sl-SI" sz="1400" dirty="0">
              <a:solidFill>
                <a:schemeClr val="tx1">
                  <a:lumMod val="65000"/>
                  <a:lumOff val="35000"/>
                </a:schemeClr>
              </a:solidFill>
            </a:endParaRPr>
          </a:p>
          <a:p>
            <a:pPr marL="857250" lvl="1" indent="-400050" fontAlgn="base">
              <a:spcAft>
                <a:spcPts val="1200"/>
              </a:spcAft>
              <a:buFont typeface="+mj-lt"/>
              <a:buAutoNum type="romanLcPeriod"/>
            </a:pPr>
            <a:endParaRPr lang="sl-SI" dirty="0">
              <a:solidFill>
                <a:schemeClr val="tx1">
                  <a:lumMod val="65000"/>
                  <a:lumOff val="35000"/>
                </a:schemeClr>
              </a:solidFill>
            </a:endParaRP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311304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OVD in odločba o dovolitvi opravljanja priglašene dejavnosti  (25. člen)</a:t>
            </a:r>
          </a:p>
        </p:txBody>
      </p:sp>
      <p:sp>
        <p:nvSpPr>
          <p:cNvPr id="5" name="Naslov 1"/>
          <p:cNvSpPr txBox="1">
            <a:spLocks/>
          </p:cNvSpPr>
          <p:nvPr/>
        </p:nvSpPr>
        <p:spPr>
          <a:xfrm>
            <a:off x="214282" y="1484784"/>
            <a:ext cx="8643998" cy="4752528"/>
          </a:xfrm>
          <a:prstGeom prst="rect">
            <a:avLst/>
          </a:prstGeom>
        </p:spPr>
        <p:txBody>
          <a:bodyPr vert="horz" lIns="91440" tIns="45720" rIns="91440" bIns="45720" rtlCol="0" anchor="t">
            <a:noAutofit/>
          </a:bodyPr>
          <a:lstStyle/>
          <a:p>
            <a:pPr marL="342900" indent="-342900">
              <a:buAutoNum type="arabicParenBoth" startAt="13"/>
            </a:pPr>
            <a:r>
              <a:rPr lang="sl-SI" dirty="0">
                <a:solidFill>
                  <a:schemeClr val="tx1">
                    <a:lumMod val="65000"/>
                    <a:lumOff val="35000"/>
                  </a:schemeClr>
                </a:solidFill>
              </a:rPr>
              <a:t>-</a:t>
            </a:r>
            <a:r>
              <a:rPr lang="sl-SI" dirty="0"/>
              <a:t> </a:t>
            </a:r>
            <a:r>
              <a:rPr lang="sl-SI" dirty="0">
                <a:solidFill>
                  <a:schemeClr val="tx1">
                    <a:lumMod val="65000"/>
                    <a:lumOff val="35000"/>
                  </a:schemeClr>
                </a:solidFill>
              </a:rPr>
              <a:t>po zadnjem predlogu močno dopolnjen:</a:t>
            </a:r>
          </a:p>
          <a:p>
            <a:endParaRPr lang="sl-SI" dirty="0">
              <a:solidFill>
                <a:schemeClr val="tx1">
                  <a:lumMod val="65000"/>
                  <a:lumOff val="35000"/>
                </a:schemeClr>
              </a:solidFill>
            </a:endParaRPr>
          </a:p>
          <a:p>
            <a:pPr marL="342900" indent="-342900">
              <a:buFont typeface="+mj-lt"/>
              <a:buAutoNum type="alphaUcPeriod"/>
            </a:pPr>
            <a:r>
              <a:rPr lang="sl-SI" sz="1600" dirty="0">
                <a:solidFill>
                  <a:schemeClr val="tx1">
                    <a:lumMod val="65000"/>
                    <a:lumOff val="35000"/>
                  </a:schemeClr>
                </a:solidFill>
              </a:rPr>
              <a:t>Vlada lahko v predpisu določi:</a:t>
            </a:r>
          </a:p>
          <a:p>
            <a:pPr marL="742950" lvl="1" indent="-285750">
              <a:buFont typeface="Wingdings" panose="05000000000000000000" pitchFamily="2" charset="2"/>
              <a:buChar char="ü"/>
            </a:pPr>
            <a:r>
              <a:rPr lang="sl-SI" sz="1600" dirty="0">
                <a:solidFill>
                  <a:schemeClr val="tx1">
                    <a:lumMod val="65000"/>
                    <a:lumOff val="35000"/>
                  </a:schemeClr>
                </a:solidFill>
              </a:rPr>
              <a:t>časovno omejeno veljavnost okoljevarstvenega dovoljenja za predelavo ali odstranjevanje odpadkov, ali  pa veljavnost tega dovoljenja omeji na količino odpadkov, ki jih je dovoljeno predelati ali odstraniti v določenem času. </a:t>
            </a:r>
          </a:p>
          <a:p>
            <a:pPr marL="742950" lvl="1" indent="-285750">
              <a:buFont typeface="Wingdings" panose="05000000000000000000" pitchFamily="2" charset="2"/>
              <a:buChar char="ü"/>
            </a:pPr>
            <a:endParaRPr lang="sl-SI" sz="1600" dirty="0">
              <a:solidFill>
                <a:schemeClr val="tx1">
                  <a:lumMod val="65000"/>
                  <a:lumOff val="35000"/>
                </a:schemeClr>
              </a:solidFill>
            </a:endParaRPr>
          </a:p>
          <a:p>
            <a:pPr marL="342900" indent="-342900">
              <a:buFont typeface="+mj-lt"/>
              <a:buAutoNum type="alphaUcPeriod"/>
            </a:pPr>
            <a:r>
              <a:rPr lang="sl-SI" sz="1600" dirty="0">
                <a:solidFill>
                  <a:schemeClr val="tx1">
                    <a:lumMod val="65000"/>
                    <a:lumOff val="35000"/>
                  </a:schemeClr>
                </a:solidFill>
              </a:rPr>
              <a:t>Vlada v predpisu predpiše:</a:t>
            </a:r>
          </a:p>
          <a:p>
            <a:pPr marL="742950" lvl="1" indent="-285750">
              <a:buFont typeface="Wingdings" panose="05000000000000000000" pitchFamily="2" charset="2"/>
              <a:buChar char="ü"/>
            </a:pPr>
            <a:r>
              <a:rPr lang="sl-SI" sz="1600" dirty="0">
                <a:solidFill>
                  <a:schemeClr val="tx1">
                    <a:lumMod val="65000"/>
                    <a:lumOff val="35000"/>
                  </a:schemeClr>
                </a:solidFill>
              </a:rPr>
              <a:t>podrobnejšo vsebino vloge za pridobitev okoljevarstvenega dovoljenja in  podrobnejšo vsebino okoljevarstvenega dovoljenja za dejavnost ali napravo za predelavo ali odstranjevanje odpadkov.</a:t>
            </a:r>
          </a:p>
          <a:p>
            <a:pPr marL="742950" lvl="1" indent="-285750">
              <a:buFont typeface="Wingdings" panose="05000000000000000000" pitchFamily="2" charset="2"/>
              <a:buChar char="ü"/>
            </a:pPr>
            <a:endParaRPr lang="sl-SI" sz="1600" dirty="0">
              <a:solidFill>
                <a:schemeClr val="tx1">
                  <a:lumMod val="65000"/>
                  <a:lumOff val="35000"/>
                </a:schemeClr>
              </a:solidFill>
            </a:endParaRPr>
          </a:p>
          <a:p>
            <a:pPr marL="342900" indent="-342900">
              <a:buFont typeface="+mj-lt"/>
              <a:buAutoNum type="alphaUcPeriod"/>
            </a:pPr>
            <a:r>
              <a:rPr lang="sl-SI" sz="1600" dirty="0">
                <a:solidFill>
                  <a:schemeClr val="tx1">
                    <a:lumMod val="65000"/>
                    <a:lumOff val="35000"/>
                  </a:schemeClr>
                </a:solidFill>
              </a:rPr>
              <a:t>Vlada v predpisu določi rok,:</a:t>
            </a:r>
          </a:p>
          <a:p>
            <a:pPr marL="742950" lvl="1" indent="-285750">
              <a:buFont typeface="Wingdings" panose="05000000000000000000" pitchFamily="2" charset="2"/>
              <a:buChar char="ü"/>
            </a:pPr>
            <a:r>
              <a:rPr lang="sl-SI" sz="1600" dirty="0">
                <a:solidFill>
                  <a:schemeClr val="tx1">
                    <a:lumMod val="65000"/>
                    <a:lumOff val="35000"/>
                  </a:schemeClr>
                </a:solidFill>
              </a:rPr>
              <a:t>do katerega mora upravljavec obstoječe dejavnosti ali obstoječe naprave za predelavo ali odstranjevanje odpadkov vložiti vlogo za pridobitev okoljevarstvenega dovoljenja in pridobiti okoljevarstveno dovoljenje, ter </a:t>
            </a:r>
          </a:p>
          <a:p>
            <a:pPr marL="742950" lvl="1" indent="-285750">
              <a:buFont typeface="Wingdings" panose="05000000000000000000" pitchFamily="2" charset="2"/>
              <a:buChar char="ü"/>
            </a:pPr>
            <a:r>
              <a:rPr lang="sl-SI" sz="1600" dirty="0">
                <a:solidFill>
                  <a:schemeClr val="tx1">
                    <a:lumMod val="65000"/>
                    <a:lumOff val="35000"/>
                  </a:schemeClr>
                </a:solidFill>
              </a:rPr>
              <a:t>do katerega mora upravljavec obstoječe dejavnosti ali obstoječe naprave za predelavo ali odstranjevanje odpadkov njeno obratovanje uskladiti z zahtevami, predpisanimi v tem predpisu. </a:t>
            </a:r>
          </a:p>
          <a:p>
            <a:pPr indent="-400050" fontAlgn="base">
              <a:spcBef>
                <a:spcPts val="600"/>
              </a:spcBef>
              <a:buFont typeface="+mj-lt"/>
              <a:buAutoNum type="romanUcPeriod" startAt="3"/>
            </a:pPr>
            <a:endParaRPr lang="sl-SI" sz="1400" dirty="0">
              <a:solidFill>
                <a:schemeClr val="tx1">
                  <a:lumMod val="65000"/>
                  <a:lumOff val="35000"/>
                </a:schemeClr>
              </a:solidFill>
            </a:endParaRPr>
          </a:p>
          <a:p>
            <a:pPr indent="-400050" fontAlgn="base">
              <a:spcBef>
                <a:spcPts val="600"/>
              </a:spcBef>
              <a:buFont typeface="+mj-lt"/>
              <a:buAutoNum type="romanUcPeriod" startAt="3"/>
            </a:pPr>
            <a:endParaRPr lang="sl-SI" sz="1400" dirty="0">
              <a:solidFill>
                <a:schemeClr val="tx1">
                  <a:lumMod val="65000"/>
                  <a:lumOff val="35000"/>
                </a:schemeClr>
              </a:solidFill>
            </a:endParaRPr>
          </a:p>
          <a:p>
            <a:pPr marL="857250" lvl="1" indent="-400050" fontAlgn="base">
              <a:spcAft>
                <a:spcPts val="1200"/>
              </a:spcAft>
              <a:buFont typeface="+mj-lt"/>
              <a:buAutoNum type="romanLcPeriod"/>
            </a:pPr>
            <a:endParaRPr lang="sl-SI" dirty="0">
              <a:solidFill>
                <a:schemeClr val="tx1">
                  <a:lumMod val="65000"/>
                  <a:lumOff val="35000"/>
                </a:schemeClr>
              </a:solidFill>
            </a:endParaRP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311525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Prepovedi (26. člen)</a:t>
            </a:r>
          </a:p>
        </p:txBody>
      </p:sp>
      <p:sp>
        <p:nvSpPr>
          <p:cNvPr id="5" name="Naslov 1"/>
          <p:cNvSpPr txBox="1">
            <a:spLocks/>
          </p:cNvSpPr>
          <p:nvPr/>
        </p:nvSpPr>
        <p:spPr>
          <a:xfrm>
            <a:off x="214282" y="1484784"/>
            <a:ext cx="8643998" cy="4392488"/>
          </a:xfrm>
          <a:prstGeom prst="rect">
            <a:avLst/>
          </a:prstGeom>
        </p:spPr>
        <p:txBody>
          <a:bodyPr vert="horz" lIns="91440" tIns="45720" rIns="91440" bIns="45720" rtlCol="0" anchor="t">
            <a:noAutofit/>
          </a:bodyPr>
          <a:lstStyle/>
          <a:p>
            <a:endParaRPr lang="sl-SI" dirty="0">
              <a:solidFill>
                <a:schemeClr val="tx1">
                  <a:lumMod val="65000"/>
                  <a:lumOff val="35000"/>
                </a:schemeClr>
              </a:solidFill>
            </a:endParaRPr>
          </a:p>
          <a:p>
            <a:pPr marL="0" indent="0">
              <a:buNone/>
            </a:pPr>
            <a:r>
              <a:rPr lang="sl-SI" dirty="0">
                <a:solidFill>
                  <a:schemeClr val="tx1">
                    <a:lumMod val="65000"/>
                    <a:lumOff val="35000"/>
                  </a:schemeClr>
                </a:solidFill>
              </a:rPr>
              <a:t>V zadnjem predlogu ZVO-2 je ta člen povsem spremenjen:</a:t>
            </a:r>
          </a:p>
          <a:p>
            <a:pPr marL="0" indent="0">
              <a:buNone/>
            </a:pPr>
            <a:endParaRPr lang="sl-SI" dirty="0">
              <a:solidFill>
                <a:schemeClr val="tx1">
                  <a:lumMod val="65000"/>
                  <a:lumOff val="35000"/>
                </a:schemeClr>
              </a:solidFill>
            </a:endParaRPr>
          </a:p>
          <a:p>
            <a:pPr marL="342900" indent="-342900">
              <a:buAutoNum type="arabicParenBoth"/>
            </a:pPr>
            <a:r>
              <a:rPr lang="sl-SI" dirty="0">
                <a:solidFill>
                  <a:schemeClr val="tx1">
                    <a:lumMod val="65000"/>
                    <a:lumOff val="35000"/>
                  </a:schemeClr>
                </a:solidFill>
              </a:rPr>
              <a:t>Odmetavanje odpadkov in njihovo puščanje v okolju ter nenadzorovano ravnanje z odpadki je prepovedano. </a:t>
            </a:r>
          </a:p>
          <a:p>
            <a:endParaRPr lang="sl-SI" dirty="0">
              <a:solidFill>
                <a:schemeClr val="tx1">
                  <a:lumMod val="65000"/>
                  <a:lumOff val="35000"/>
                </a:schemeClr>
              </a:solidFill>
            </a:endParaRPr>
          </a:p>
          <a:p>
            <a:r>
              <a:rPr lang="sl-SI" dirty="0">
                <a:solidFill>
                  <a:schemeClr val="tx1">
                    <a:lumMod val="65000"/>
                    <a:lumOff val="35000"/>
                  </a:schemeClr>
                </a:solidFill>
              </a:rPr>
              <a:t>(2) Kurjenje odpadkov na prostem ter smetenje sta prepovedana. </a:t>
            </a:r>
          </a:p>
          <a:p>
            <a:pPr indent="-400050" fontAlgn="base">
              <a:spcBef>
                <a:spcPts val="600"/>
              </a:spcBef>
              <a:buFont typeface="+mj-lt"/>
              <a:buAutoNum type="romanUcPeriod" startAt="3"/>
            </a:pPr>
            <a:endParaRPr lang="sl-SI" dirty="0">
              <a:solidFill>
                <a:schemeClr val="tx1">
                  <a:lumMod val="65000"/>
                  <a:lumOff val="35000"/>
                </a:schemeClr>
              </a:solidFill>
            </a:endParaRPr>
          </a:p>
          <a:p>
            <a:pPr indent="-400050" fontAlgn="base">
              <a:spcBef>
                <a:spcPts val="600"/>
              </a:spcBef>
              <a:buFont typeface="+mj-lt"/>
              <a:buAutoNum type="romanUcPeriod" startAt="3"/>
            </a:pPr>
            <a:endParaRPr lang="sl-SI" dirty="0">
              <a:solidFill>
                <a:schemeClr val="tx1">
                  <a:lumMod val="65000"/>
                  <a:lumOff val="35000"/>
                </a:schemeClr>
              </a:solidFill>
            </a:endParaRPr>
          </a:p>
          <a:p>
            <a:pPr marL="857250" lvl="1" indent="-400050" fontAlgn="base">
              <a:spcAft>
                <a:spcPts val="1200"/>
              </a:spcAft>
              <a:buFont typeface="+mj-lt"/>
              <a:buAutoNum type="romanLcPeriod"/>
            </a:pPr>
            <a:endParaRPr lang="sl-SI" dirty="0">
              <a:solidFill>
                <a:schemeClr val="tx1">
                  <a:lumMod val="65000"/>
                  <a:lumOff val="35000"/>
                </a:schemeClr>
              </a:solidFill>
            </a:endParaRP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3990673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Stranski proizvodi (27. člen)</a:t>
            </a:r>
          </a:p>
        </p:txBody>
      </p:sp>
      <p:sp>
        <p:nvSpPr>
          <p:cNvPr id="5" name="Naslov 1"/>
          <p:cNvSpPr txBox="1">
            <a:spLocks/>
          </p:cNvSpPr>
          <p:nvPr/>
        </p:nvSpPr>
        <p:spPr>
          <a:xfrm>
            <a:off x="214282" y="1484784"/>
            <a:ext cx="8643998" cy="4392488"/>
          </a:xfrm>
          <a:prstGeom prst="rect">
            <a:avLst/>
          </a:prstGeom>
        </p:spPr>
        <p:txBody>
          <a:bodyPr vert="horz" lIns="91440" tIns="45720" rIns="91440" bIns="45720" rtlCol="0" anchor="t">
            <a:noAutofit/>
          </a:bodyPr>
          <a:lstStyle/>
          <a:p>
            <a:endParaRPr lang="sl-SI" dirty="0">
              <a:solidFill>
                <a:schemeClr val="tx1">
                  <a:lumMod val="65000"/>
                  <a:lumOff val="35000"/>
                </a:schemeClr>
              </a:solidFill>
            </a:endParaRPr>
          </a:p>
          <a:p>
            <a:pPr marL="285750" indent="-285750">
              <a:buFont typeface="Wingdings" panose="05000000000000000000" pitchFamily="2" charset="2"/>
              <a:buChar char="ü"/>
            </a:pPr>
            <a:r>
              <a:rPr lang="sl-SI" dirty="0">
                <a:solidFill>
                  <a:schemeClr val="tx1">
                    <a:lumMod val="65000"/>
                    <a:lumOff val="35000"/>
                  </a:schemeClr>
                </a:solidFill>
              </a:rPr>
              <a:t>S tem členom je izveden prenos 5. člena Direktive 2008/98/ES o odpadkih v notranji pravni red. </a:t>
            </a:r>
          </a:p>
          <a:p>
            <a:pPr marL="285750" indent="-285750">
              <a:buFont typeface="Wingdings" panose="05000000000000000000" pitchFamily="2" charset="2"/>
              <a:buChar char="ü"/>
            </a:pPr>
            <a:endParaRPr lang="sl-SI" dirty="0">
              <a:solidFill>
                <a:schemeClr val="tx1">
                  <a:lumMod val="65000"/>
                  <a:lumOff val="35000"/>
                </a:schemeClr>
              </a:solidFill>
            </a:endParaRPr>
          </a:p>
          <a:p>
            <a:pPr marL="285750" indent="-285750">
              <a:buFont typeface="Wingdings" panose="05000000000000000000" pitchFamily="2" charset="2"/>
              <a:buChar char="ü"/>
            </a:pPr>
            <a:r>
              <a:rPr lang="sl-SI" dirty="0">
                <a:solidFill>
                  <a:schemeClr val="tx1">
                    <a:lumMod val="65000"/>
                    <a:lumOff val="35000"/>
                  </a:schemeClr>
                </a:solidFill>
              </a:rPr>
              <a:t>Določene so zahteve za stranski proizvod, kar sedaj ureja 5. člen Uredbe o odpadkih. </a:t>
            </a:r>
          </a:p>
          <a:p>
            <a:pPr marL="285750" indent="-285750">
              <a:buFont typeface="Wingdings" panose="05000000000000000000" pitchFamily="2" charset="2"/>
              <a:buChar char="ü"/>
            </a:pPr>
            <a:endParaRPr lang="sl-SI" dirty="0">
              <a:solidFill>
                <a:schemeClr val="tx1">
                  <a:lumMod val="65000"/>
                  <a:lumOff val="35000"/>
                </a:schemeClr>
              </a:solidFill>
            </a:endParaRPr>
          </a:p>
          <a:p>
            <a:pPr marL="285750" indent="-285750">
              <a:buFont typeface="Wingdings" panose="05000000000000000000" pitchFamily="2" charset="2"/>
              <a:buChar char="ü"/>
            </a:pPr>
            <a:r>
              <a:rPr lang="sl-SI" dirty="0">
                <a:solidFill>
                  <a:schemeClr val="tx1">
                    <a:lumMod val="65000"/>
                    <a:lumOff val="35000"/>
                  </a:schemeClr>
                </a:solidFill>
              </a:rPr>
              <a:t>Za razjasnitev različnih vidikov opredelitve odpadka je treba razlikovati me:</a:t>
            </a:r>
          </a:p>
          <a:p>
            <a:pPr marL="742950" lvl="1" indent="-285750">
              <a:buFont typeface="Symbol" panose="05050102010706020507" pitchFamily="18" charset="2"/>
              <a:buChar char="-"/>
            </a:pPr>
            <a:r>
              <a:rPr lang="sl-SI" dirty="0">
                <a:solidFill>
                  <a:schemeClr val="tx1">
                    <a:lumMod val="65000"/>
                    <a:lumOff val="35000"/>
                  </a:schemeClr>
                </a:solidFill>
              </a:rPr>
              <a:t>stranskimi proizvodi, ki niso odpadki, </a:t>
            </a:r>
          </a:p>
          <a:p>
            <a:pPr marL="742950" lvl="1" indent="-285750">
              <a:buFont typeface="Symbol" panose="05050102010706020507" pitchFamily="18" charset="2"/>
              <a:buChar char="-"/>
            </a:pPr>
            <a:r>
              <a:rPr lang="sl-SI" dirty="0">
                <a:solidFill>
                  <a:schemeClr val="tx1">
                    <a:lumMod val="65000"/>
                    <a:lumOff val="35000"/>
                  </a:schemeClr>
                </a:solidFill>
              </a:rPr>
              <a:t>odpadki (kaj so odpadki je opredeljeno v 3. členu tega zakona) in </a:t>
            </a:r>
          </a:p>
          <a:p>
            <a:pPr marL="742950" lvl="1" indent="-285750">
              <a:buFont typeface="Symbol" panose="05050102010706020507" pitchFamily="18" charset="2"/>
              <a:buChar char="-"/>
            </a:pPr>
            <a:r>
              <a:rPr lang="sl-SI" dirty="0">
                <a:solidFill>
                  <a:schemeClr val="tx1">
                    <a:lumMod val="65000"/>
                    <a:lumOff val="35000"/>
                  </a:schemeClr>
                </a:solidFill>
              </a:rPr>
              <a:t>odpadki, ki prenehajo biti odpadki (glej 28. do 31. člen). </a:t>
            </a:r>
          </a:p>
          <a:p>
            <a:pPr marL="0" indent="0">
              <a:buNone/>
            </a:pPr>
            <a:endParaRPr lang="sl-SI" dirty="0">
              <a:solidFill>
                <a:schemeClr val="tx1">
                  <a:lumMod val="65000"/>
                  <a:lumOff val="35000"/>
                </a:schemeClr>
              </a:solidFill>
            </a:endParaRPr>
          </a:p>
          <a:p>
            <a:pPr indent="-400050" fontAlgn="base">
              <a:spcBef>
                <a:spcPts val="600"/>
              </a:spcBef>
              <a:buFont typeface="+mj-lt"/>
              <a:buAutoNum type="romanUcPeriod" startAt="3"/>
            </a:pPr>
            <a:endParaRPr lang="sl-SI" dirty="0">
              <a:solidFill>
                <a:schemeClr val="tx1">
                  <a:lumMod val="65000"/>
                  <a:lumOff val="35000"/>
                </a:schemeClr>
              </a:solidFill>
            </a:endParaRPr>
          </a:p>
          <a:p>
            <a:pPr marL="857250" lvl="1" indent="-400050" fontAlgn="base">
              <a:spcAft>
                <a:spcPts val="1200"/>
              </a:spcAft>
              <a:buFont typeface="+mj-lt"/>
              <a:buAutoNum type="romanLcPeriod"/>
            </a:pPr>
            <a:endParaRPr lang="sl-SI" dirty="0">
              <a:solidFill>
                <a:schemeClr val="tx1">
                  <a:lumMod val="65000"/>
                  <a:lumOff val="35000"/>
                </a:schemeClr>
              </a:solidFill>
            </a:endParaRP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985434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911018"/>
          </a:xfrm>
        </p:spPr>
        <p:txBody>
          <a:bodyPr anchor="t">
            <a:noAutofit/>
          </a:bodyPr>
          <a:lstStyle/>
          <a:p>
            <a:r>
              <a:rPr lang="sl-SI" sz="2800" b="1" dirty="0">
                <a:solidFill>
                  <a:srgbClr val="0095DA"/>
                </a:solidFill>
                <a:latin typeface="+mn-lt"/>
              </a:rPr>
              <a:t>Pogoji za prenehanje statusa odpadka</a:t>
            </a:r>
            <a:br>
              <a:rPr lang="sl-SI" sz="2800" b="1" dirty="0">
                <a:solidFill>
                  <a:srgbClr val="0095DA"/>
                </a:solidFill>
                <a:latin typeface="+mn-lt"/>
              </a:rPr>
            </a:br>
            <a:r>
              <a:rPr lang="sl-SI" sz="2800" b="1" dirty="0">
                <a:solidFill>
                  <a:srgbClr val="0095DA"/>
                </a:solidFill>
                <a:latin typeface="+mn-lt"/>
              </a:rPr>
              <a:t>(28. člen)</a:t>
            </a:r>
          </a:p>
        </p:txBody>
      </p:sp>
      <p:sp>
        <p:nvSpPr>
          <p:cNvPr id="5" name="Naslov 1"/>
          <p:cNvSpPr txBox="1">
            <a:spLocks/>
          </p:cNvSpPr>
          <p:nvPr/>
        </p:nvSpPr>
        <p:spPr>
          <a:xfrm>
            <a:off x="214282" y="1484784"/>
            <a:ext cx="8643998" cy="4824536"/>
          </a:xfrm>
          <a:prstGeom prst="rect">
            <a:avLst/>
          </a:prstGeom>
        </p:spPr>
        <p:txBody>
          <a:bodyPr vert="horz" lIns="91440" tIns="45720" rIns="91440" bIns="45720" rtlCol="0" anchor="t">
            <a:noAutofit/>
          </a:bodyPr>
          <a:lstStyle/>
          <a:p>
            <a:pPr marL="342900" indent="-342900" algn="just">
              <a:lnSpc>
                <a:spcPts val="1300"/>
              </a:lnSpc>
              <a:spcBef>
                <a:spcPts val="600"/>
              </a:spcBef>
              <a:spcAft>
                <a:spcPts val="600"/>
              </a:spcAft>
              <a:buFont typeface="+mj-lt"/>
              <a:buAutoNum type="arabicPeriod"/>
            </a:pPr>
            <a:r>
              <a:rPr lang="sl-SI" dirty="0">
                <a:solidFill>
                  <a:schemeClr val="tx1">
                    <a:lumMod val="65000"/>
                    <a:lumOff val="35000"/>
                  </a:schemeClr>
                </a:solidFill>
              </a:rPr>
              <a:t>Odpadki prenehajo biti odpadki, ko so reciklirani ali drugače predelani in če so izpolnjeni ti pogoji:</a:t>
            </a:r>
          </a:p>
          <a:p>
            <a:pPr marL="971550" lvl="1" indent="-571500" algn="just">
              <a:lnSpc>
                <a:spcPts val="1300"/>
              </a:lnSpc>
              <a:spcBef>
                <a:spcPts val="600"/>
              </a:spcBef>
              <a:spcAft>
                <a:spcPts val="600"/>
              </a:spcAft>
              <a:buFont typeface="+mj-lt"/>
              <a:buAutoNum type="romanLcPeriod"/>
            </a:pPr>
            <a:r>
              <a:rPr lang="sl-SI" sz="1600" dirty="0">
                <a:solidFill>
                  <a:schemeClr val="tx1">
                    <a:lumMod val="65000"/>
                    <a:lumOff val="35000"/>
                  </a:schemeClr>
                </a:solidFill>
              </a:rPr>
              <a:t>predelano snov ali predmet je treba uporabiti za specifične namene,</a:t>
            </a:r>
          </a:p>
          <a:p>
            <a:pPr marL="971550" lvl="1" indent="-571500" algn="just">
              <a:lnSpc>
                <a:spcPts val="1300"/>
              </a:lnSpc>
              <a:spcBef>
                <a:spcPts val="600"/>
              </a:spcBef>
              <a:spcAft>
                <a:spcPts val="600"/>
              </a:spcAft>
              <a:buFont typeface="+mj-lt"/>
              <a:buAutoNum type="romanLcPeriod"/>
            </a:pPr>
            <a:r>
              <a:rPr lang="sl-SI" sz="1600" dirty="0">
                <a:solidFill>
                  <a:schemeClr val="tx1">
                    <a:lumMod val="65000"/>
                    <a:lumOff val="35000"/>
                  </a:schemeClr>
                </a:solidFill>
              </a:rPr>
              <a:t>za predelano snov ali predmet obstaja trg ali povpraševanje, razen v primeru, ko predelovalec odpadkov predelano snov ali predmet uporabi sam,</a:t>
            </a:r>
          </a:p>
          <a:p>
            <a:pPr marL="971550" lvl="1" indent="-571500" algn="just">
              <a:lnSpc>
                <a:spcPts val="1300"/>
              </a:lnSpc>
              <a:spcBef>
                <a:spcPts val="600"/>
              </a:spcBef>
              <a:spcAft>
                <a:spcPts val="600"/>
              </a:spcAft>
              <a:buFont typeface="+mj-lt"/>
              <a:buAutoNum type="romanLcPeriod"/>
            </a:pPr>
            <a:r>
              <a:rPr lang="sl-SI" sz="1600" dirty="0">
                <a:solidFill>
                  <a:schemeClr val="tx1">
                    <a:lumMod val="65000"/>
                    <a:lumOff val="35000"/>
                  </a:schemeClr>
                </a:solidFill>
              </a:rPr>
              <a:t>predelana snov ali predmet izpolnjuje tehnične zahteve za specifične namene ter zadosti predpisom in standardom, ki se uporabljajo za proizvode, razen v primeru zasipanja, in</a:t>
            </a:r>
          </a:p>
          <a:p>
            <a:pPr marL="971550" lvl="1" indent="-571500" algn="just">
              <a:lnSpc>
                <a:spcPts val="1300"/>
              </a:lnSpc>
              <a:spcBef>
                <a:spcPts val="600"/>
              </a:spcBef>
              <a:spcAft>
                <a:spcPts val="600"/>
              </a:spcAft>
              <a:buFont typeface="+mj-lt"/>
              <a:buAutoNum type="romanLcPeriod"/>
            </a:pPr>
            <a:r>
              <a:rPr lang="sl-SI" sz="1600" dirty="0">
                <a:solidFill>
                  <a:schemeClr val="tx1">
                    <a:lumMod val="65000"/>
                    <a:lumOff val="35000"/>
                  </a:schemeClr>
                </a:solidFill>
              </a:rPr>
              <a:t>uporaba predelane snovi ali predmeta ne bo škodljivo vplivala na zdravje ljudi in okolje in ne bo poslabševala kakovosti okolja.</a:t>
            </a:r>
          </a:p>
          <a:p>
            <a:pPr marL="971550" lvl="1" indent="-571500" algn="just">
              <a:lnSpc>
                <a:spcPts val="1300"/>
              </a:lnSpc>
              <a:spcBef>
                <a:spcPts val="600"/>
              </a:spcBef>
              <a:spcAft>
                <a:spcPts val="600"/>
              </a:spcAft>
              <a:buFont typeface="+mj-lt"/>
              <a:buAutoNum type="romanLcPeriod"/>
            </a:pPr>
            <a:endParaRPr lang="sl-SI" sz="1600" dirty="0">
              <a:solidFill>
                <a:schemeClr val="tx1">
                  <a:lumMod val="65000"/>
                  <a:lumOff val="35000"/>
                </a:schemeClr>
              </a:solidFill>
            </a:endParaRPr>
          </a:p>
          <a:p>
            <a:pPr marL="571500" indent="-571500" algn="just">
              <a:lnSpc>
                <a:spcPts val="1300"/>
              </a:lnSpc>
              <a:spcBef>
                <a:spcPts val="600"/>
              </a:spcBef>
              <a:spcAft>
                <a:spcPts val="600"/>
              </a:spcAft>
              <a:buFont typeface="+mj-lt"/>
              <a:buAutoNum type="arabicPeriod"/>
            </a:pPr>
            <a:r>
              <a:rPr lang="sl-SI" dirty="0">
                <a:solidFill>
                  <a:schemeClr val="tx1">
                    <a:lumMod val="65000"/>
                    <a:lumOff val="35000"/>
                  </a:schemeClr>
                </a:solidFill>
              </a:rPr>
              <a:t>Šteje se, da so pogoji iz prvega odstavka izpolnjeni, ko je zaključena:</a:t>
            </a:r>
          </a:p>
          <a:p>
            <a:pPr marL="971550" lvl="1" indent="-571500" algn="just">
              <a:lnSpc>
                <a:spcPts val="1300"/>
              </a:lnSpc>
              <a:spcBef>
                <a:spcPts val="600"/>
              </a:spcBef>
              <a:spcAft>
                <a:spcPts val="600"/>
              </a:spcAft>
              <a:buFont typeface="+mj-lt"/>
              <a:buAutoNum type="romanLcPeriod"/>
            </a:pPr>
            <a:r>
              <a:rPr lang="sl-SI" sz="1600" dirty="0">
                <a:solidFill>
                  <a:schemeClr val="tx1">
                    <a:lumMod val="65000"/>
                    <a:lumOff val="35000"/>
                  </a:schemeClr>
                </a:solidFill>
              </a:rPr>
              <a:t>priprava odpadkov za ponovno uporabo,</a:t>
            </a:r>
          </a:p>
          <a:p>
            <a:pPr marL="971550" lvl="1" indent="-571500" algn="just">
              <a:lnSpc>
                <a:spcPts val="1300"/>
              </a:lnSpc>
              <a:spcBef>
                <a:spcPts val="600"/>
              </a:spcBef>
              <a:spcAft>
                <a:spcPts val="600"/>
              </a:spcAft>
              <a:buFont typeface="+mj-lt"/>
              <a:buAutoNum type="romanLcPeriod"/>
            </a:pPr>
            <a:r>
              <a:rPr lang="sl-SI" sz="1600" dirty="0">
                <a:solidFill>
                  <a:schemeClr val="tx1">
                    <a:lumMod val="65000"/>
                    <a:lumOff val="35000"/>
                  </a:schemeClr>
                </a:solidFill>
              </a:rPr>
              <a:t>postopek snovne predelave odpadkov, tako da predelana snov ali predmet nadomesti naravne vire ali druge surovine in pomožne materiale, ali</a:t>
            </a:r>
          </a:p>
          <a:p>
            <a:pPr marL="971550" lvl="1" indent="-571500" algn="just">
              <a:lnSpc>
                <a:spcPts val="1300"/>
              </a:lnSpc>
              <a:spcBef>
                <a:spcPts val="600"/>
              </a:spcBef>
              <a:spcAft>
                <a:spcPts val="600"/>
              </a:spcAft>
              <a:buFont typeface="+mj-lt"/>
              <a:buAutoNum type="romanLcPeriod"/>
            </a:pPr>
            <a:r>
              <a:rPr lang="sl-SI" sz="1600" dirty="0">
                <a:solidFill>
                  <a:schemeClr val="tx1">
                    <a:lumMod val="65000"/>
                    <a:lumOff val="35000"/>
                  </a:schemeClr>
                </a:solidFill>
              </a:rPr>
              <a:t>katerikoli drug postopek predelave odpadkov, če so za določene, v tem postopku pridobljene snovi ali predmete izpolnjena merila za določitev, kdaj določene predelane snovi ali predmeti prenehajo biti odpadki (v nadaljnjem besedilu: merila za prenehanje statusa odpadka), ki jih predpiše vlada, če niso predpisana z uredbo EU.</a:t>
            </a: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650254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911018"/>
          </a:xfrm>
        </p:spPr>
        <p:txBody>
          <a:bodyPr anchor="t">
            <a:noAutofit/>
          </a:bodyPr>
          <a:lstStyle/>
          <a:p>
            <a:r>
              <a:rPr lang="sl-SI" sz="2800" b="1" dirty="0">
                <a:solidFill>
                  <a:srgbClr val="0095DA"/>
                </a:solidFill>
                <a:latin typeface="+mn-lt"/>
              </a:rPr>
              <a:t>Merila za prenehanje statusa odpadka</a:t>
            </a:r>
            <a:br>
              <a:rPr lang="sl-SI" sz="2800" b="1" dirty="0">
                <a:solidFill>
                  <a:srgbClr val="0095DA"/>
                </a:solidFill>
                <a:latin typeface="+mn-lt"/>
              </a:rPr>
            </a:br>
            <a:r>
              <a:rPr lang="sl-SI" sz="2800" b="1" dirty="0">
                <a:solidFill>
                  <a:srgbClr val="0095DA"/>
                </a:solidFill>
                <a:latin typeface="+mn-lt"/>
              </a:rPr>
              <a:t>(29. člen)</a:t>
            </a:r>
          </a:p>
        </p:txBody>
      </p:sp>
      <p:sp>
        <p:nvSpPr>
          <p:cNvPr id="5" name="Naslov 1"/>
          <p:cNvSpPr txBox="1">
            <a:spLocks/>
          </p:cNvSpPr>
          <p:nvPr/>
        </p:nvSpPr>
        <p:spPr>
          <a:xfrm>
            <a:off x="214282" y="1484784"/>
            <a:ext cx="8643998" cy="4824536"/>
          </a:xfrm>
          <a:prstGeom prst="rect">
            <a:avLst/>
          </a:prstGeom>
        </p:spPr>
        <p:txBody>
          <a:bodyPr vert="horz" lIns="91440" tIns="45720" rIns="91440" bIns="45720" rtlCol="0" anchor="t">
            <a:noAutofit/>
          </a:bodyPr>
          <a:lstStyle/>
          <a:p>
            <a:pPr marL="400050" lvl="1" algn="just">
              <a:spcBef>
                <a:spcPts val="600"/>
              </a:spcBef>
              <a:spcAft>
                <a:spcPts val="600"/>
              </a:spcAft>
            </a:pPr>
            <a:r>
              <a:rPr lang="sl-SI" sz="1600" dirty="0">
                <a:solidFill>
                  <a:schemeClr val="tx1">
                    <a:lumMod val="65000"/>
                    <a:lumOff val="35000"/>
                  </a:schemeClr>
                </a:solidFill>
              </a:rPr>
              <a:t>Merila vsebujejo:</a:t>
            </a:r>
          </a:p>
          <a:p>
            <a:pPr marL="800100" lvl="1" indent="-400050" algn="just">
              <a:lnSpc>
                <a:spcPts val="1800"/>
              </a:lnSpc>
              <a:spcBef>
                <a:spcPts val="300"/>
              </a:spcBef>
              <a:spcAft>
                <a:spcPts val="300"/>
              </a:spcAft>
              <a:buFont typeface="+mj-lt"/>
              <a:buAutoNum type="romanLcPeriod"/>
            </a:pPr>
            <a:r>
              <a:rPr lang="sl-SI" sz="1600" dirty="0">
                <a:solidFill>
                  <a:schemeClr val="tx1">
                    <a:lumMod val="65000"/>
                    <a:lumOff val="35000"/>
                  </a:schemeClr>
                </a:solidFill>
              </a:rPr>
              <a:t>dopustne vhodne odpadke za postopek recikliranja ali drugačne predelave odpadkov,</a:t>
            </a:r>
          </a:p>
          <a:p>
            <a:pPr marL="800100" lvl="1" indent="-400050" algn="just">
              <a:lnSpc>
                <a:spcPts val="1800"/>
              </a:lnSpc>
              <a:spcBef>
                <a:spcPts val="300"/>
              </a:spcBef>
              <a:spcAft>
                <a:spcPts val="300"/>
              </a:spcAft>
              <a:buFont typeface="+mj-lt"/>
              <a:buAutoNum type="romanLcPeriod"/>
            </a:pPr>
            <a:r>
              <a:rPr lang="sl-SI" sz="1600" dirty="0">
                <a:solidFill>
                  <a:schemeClr val="tx1">
                    <a:lumMod val="65000"/>
                    <a:lumOff val="35000"/>
                  </a:schemeClr>
                </a:solidFill>
              </a:rPr>
              <a:t>dovoljene postopke in tehnike predelave odpadkov,</a:t>
            </a:r>
          </a:p>
          <a:p>
            <a:pPr marL="800100" lvl="1" indent="-400050" algn="just">
              <a:lnSpc>
                <a:spcPts val="1800"/>
              </a:lnSpc>
              <a:spcBef>
                <a:spcPts val="300"/>
              </a:spcBef>
              <a:spcAft>
                <a:spcPts val="300"/>
              </a:spcAft>
              <a:buFont typeface="+mj-lt"/>
              <a:buAutoNum type="romanLcPeriod"/>
            </a:pPr>
            <a:r>
              <a:rPr lang="sl-SI" sz="1600" dirty="0">
                <a:solidFill>
                  <a:schemeClr val="tx1">
                    <a:lumMod val="65000"/>
                    <a:lumOff val="35000"/>
                  </a:schemeClr>
                </a:solidFill>
              </a:rPr>
              <a:t>merila kakovosti za predelane snovi ali predmete, oblikovana na podlagi standardov, ki se uporabljajo za proizvode,</a:t>
            </a:r>
          </a:p>
          <a:p>
            <a:pPr marL="800100" lvl="1" indent="-400050" algn="just">
              <a:lnSpc>
                <a:spcPts val="1800"/>
              </a:lnSpc>
              <a:spcBef>
                <a:spcPts val="300"/>
              </a:spcBef>
              <a:spcAft>
                <a:spcPts val="300"/>
              </a:spcAft>
              <a:buFont typeface="+mj-lt"/>
              <a:buAutoNum type="romanLcPeriod"/>
            </a:pPr>
            <a:r>
              <a:rPr lang="sl-SI" sz="1600" dirty="0">
                <a:solidFill>
                  <a:schemeClr val="tx1">
                    <a:lumMod val="65000"/>
                    <a:lumOff val="35000"/>
                  </a:schemeClr>
                </a:solidFill>
              </a:rPr>
              <a:t>dopustne vsebnosti onesnaževal v </a:t>
            </a:r>
            <a:r>
              <a:rPr lang="sl-SI" sz="1600" dirty="0" err="1">
                <a:solidFill>
                  <a:schemeClr val="tx1">
                    <a:lumMod val="65000"/>
                    <a:lumOff val="35000"/>
                  </a:schemeClr>
                </a:solidFill>
              </a:rPr>
              <a:t>izlužkih</a:t>
            </a:r>
            <a:r>
              <a:rPr lang="sl-SI" sz="1600" dirty="0">
                <a:solidFill>
                  <a:schemeClr val="tx1">
                    <a:lumMod val="65000"/>
                    <a:lumOff val="35000"/>
                  </a:schemeClr>
                </a:solidFill>
              </a:rPr>
              <a:t> predelane snovi ali predmeta, ki bodo uporabljeni v zunanjem okolju in izpostavljeni atmosferskim vplivom in imajo lastnost izluževanja in za katere veljajo harmonizirane ali </a:t>
            </a:r>
            <a:r>
              <a:rPr lang="sl-SI" sz="1600" dirty="0" err="1">
                <a:solidFill>
                  <a:schemeClr val="tx1">
                    <a:lumMod val="65000"/>
                    <a:lumOff val="35000"/>
                  </a:schemeClr>
                </a:solidFill>
              </a:rPr>
              <a:t>neharmonizirane</a:t>
            </a:r>
            <a:r>
              <a:rPr lang="sl-SI" sz="1600" dirty="0">
                <a:solidFill>
                  <a:schemeClr val="tx1">
                    <a:lumMod val="65000"/>
                    <a:lumOff val="35000"/>
                  </a:schemeClr>
                </a:solidFill>
              </a:rPr>
              <a:t> tehnične specifikacije v skladu s predpisi, ki urejajo proizvode,</a:t>
            </a:r>
          </a:p>
          <a:p>
            <a:pPr marL="800100" lvl="1" indent="-400050" algn="just">
              <a:lnSpc>
                <a:spcPts val="1800"/>
              </a:lnSpc>
              <a:spcBef>
                <a:spcPts val="300"/>
              </a:spcBef>
              <a:spcAft>
                <a:spcPts val="300"/>
              </a:spcAft>
              <a:buFont typeface="+mj-lt"/>
              <a:buAutoNum type="romanLcPeriod"/>
            </a:pPr>
            <a:r>
              <a:rPr lang="sl-SI" sz="1600" dirty="0">
                <a:solidFill>
                  <a:schemeClr val="tx1">
                    <a:lumMod val="65000"/>
                    <a:lumOff val="35000"/>
                  </a:schemeClr>
                </a:solidFill>
              </a:rPr>
              <a:t>zahteve za sisteme upravljanja, da se dokaže skladnost z merili za prenehanje statusa odpadka, vključno z nadzorom kakovosti in notranjim spremljanjem ter akreditacijo in zahtevami glede izjave o skladnosti,</a:t>
            </a:r>
          </a:p>
          <a:p>
            <a:pPr marL="800100" lvl="1" indent="-400050" algn="just">
              <a:lnSpc>
                <a:spcPts val="1800"/>
              </a:lnSpc>
              <a:spcBef>
                <a:spcPts val="300"/>
              </a:spcBef>
              <a:spcAft>
                <a:spcPts val="300"/>
              </a:spcAft>
              <a:buFont typeface="+mj-lt"/>
              <a:buAutoNum type="romanLcPeriod"/>
            </a:pPr>
            <a:r>
              <a:rPr lang="sl-SI" sz="1600" dirty="0">
                <a:solidFill>
                  <a:schemeClr val="tx1">
                    <a:lumMod val="65000"/>
                    <a:lumOff val="35000"/>
                  </a:schemeClr>
                </a:solidFill>
              </a:rPr>
              <a:t>dovoljene načine uporabe predelanih snovi ali predmetov, in</a:t>
            </a:r>
          </a:p>
          <a:p>
            <a:pPr marL="800100" lvl="1" indent="-400050" algn="just">
              <a:lnSpc>
                <a:spcPts val="1800"/>
              </a:lnSpc>
              <a:spcBef>
                <a:spcPts val="300"/>
              </a:spcBef>
              <a:spcAft>
                <a:spcPts val="300"/>
              </a:spcAft>
              <a:buFont typeface="+mj-lt"/>
              <a:buAutoNum type="romanLcPeriod"/>
            </a:pPr>
            <a:r>
              <a:rPr lang="sl-SI" sz="1600" dirty="0">
                <a:solidFill>
                  <a:schemeClr val="tx1">
                    <a:lumMod val="65000"/>
                    <a:lumOff val="35000"/>
                  </a:schemeClr>
                </a:solidFill>
              </a:rPr>
              <a:t>način dokazovanja obstoja trga in povpraševanja iz 2. točke.</a:t>
            </a: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3083144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911018"/>
          </a:xfrm>
        </p:spPr>
        <p:txBody>
          <a:bodyPr anchor="t">
            <a:noAutofit/>
          </a:bodyPr>
          <a:lstStyle/>
          <a:p>
            <a:r>
              <a:rPr lang="sl-SI" sz="2800" b="1" dirty="0">
                <a:solidFill>
                  <a:srgbClr val="0095DA"/>
                </a:solidFill>
                <a:latin typeface="+mn-lt"/>
              </a:rPr>
              <a:t>Določitev meril za prenehanje statusa odpadka v vsakem primeru posebej (30. člen)</a:t>
            </a:r>
          </a:p>
        </p:txBody>
      </p:sp>
      <p:sp>
        <p:nvSpPr>
          <p:cNvPr id="5" name="Naslov 1"/>
          <p:cNvSpPr txBox="1">
            <a:spLocks/>
          </p:cNvSpPr>
          <p:nvPr/>
        </p:nvSpPr>
        <p:spPr>
          <a:xfrm>
            <a:off x="214282" y="1484784"/>
            <a:ext cx="8643998" cy="4824536"/>
          </a:xfrm>
          <a:prstGeom prst="rect">
            <a:avLst/>
          </a:prstGeom>
        </p:spPr>
        <p:txBody>
          <a:bodyPr vert="horz" lIns="91440" tIns="45720" rIns="91440" bIns="45720" rtlCol="0" anchor="t">
            <a:noAutofit/>
          </a:bodyPr>
          <a:lstStyle/>
          <a:p>
            <a:pPr marL="285750" indent="-285750">
              <a:buFont typeface="Wingdings" panose="05000000000000000000" pitchFamily="2" charset="2"/>
              <a:buChar char="ü"/>
            </a:pPr>
            <a:r>
              <a:rPr lang="sl-SI" sz="1600" dirty="0">
                <a:solidFill>
                  <a:schemeClr val="tx1">
                    <a:lumMod val="65000"/>
                    <a:lumOff val="35000"/>
                  </a:schemeClr>
                </a:solidFill>
              </a:rPr>
              <a:t>skladno z Direktivo 2008/98/ES je urejen postopek, v katerem se merila za prenehanje statusa odpadka, če ta niso določena z uredbo EU ali predpisom vlade, določijo v vsakem primeru posebej v okoljevarstvenem dovoljenju. </a:t>
            </a:r>
          </a:p>
          <a:p>
            <a:endParaRPr lang="sl-SI" sz="1600" dirty="0">
              <a:solidFill>
                <a:schemeClr val="tx1">
                  <a:lumMod val="65000"/>
                  <a:lumOff val="35000"/>
                </a:schemeClr>
              </a:solidFill>
            </a:endParaRPr>
          </a:p>
          <a:p>
            <a:r>
              <a:rPr lang="sl-SI" sz="1600" dirty="0">
                <a:solidFill>
                  <a:schemeClr val="tx1">
                    <a:lumMod val="65000"/>
                    <a:lumOff val="35000"/>
                  </a:schemeClr>
                </a:solidFill>
              </a:rPr>
              <a:t>Kadar merila za prenehanje statusa odpadka niso določena:</a:t>
            </a:r>
          </a:p>
          <a:p>
            <a:pPr marL="285750" indent="-285750">
              <a:buFont typeface="Wingdings" panose="05000000000000000000" pitchFamily="2" charset="2"/>
              <a:buChar char="ü"/>
            </a:pPr>
            <a:r>
              <a:rPr lang="sl-SI" sz="1600" dirty="0">
                <a:solidFill>
                  <a:schemeClr val="tx1">
                    <a:lumMod val="65000"/>
                    <a:lumOff val="35000"/>
                  </a:schemeClr>
                </a:solidFill>
              </a:rPr>
              <a:t>z uredbo EU ali </a:t>
            </a:r>
          </a:p>
          <a:p>
            <a:pPr marL="285750" indent="-285750">
              <a:buFont typeface="Wingdings" panose="05000000000000000000" pitchFamily="2" charset="2"/>
              <a:buChar char="ü"/>
            </a:pPr>
            <a:r>
              <a:rPr lang="sl-SI" sz="1600" dirty="0">
                <a:solidFill>
                  <a:schemeClr val="tx1">
                    <a:lumMod val="65000"/>
                    <a:lumOff val="35000"/>
                  </a:schemeClr>
                </a:solidFill>
              </a:rPr>
              <a:t>s predpisom iz prvega odstavka prejšnjega člena,</a:t>
            </a:r>
          </a:p>
          <a:p>
            <a:r>
              <a:rPr lang="sl-SI" sz="1600" dirty="0">
                <a:solidFill>
                  <a:schemeClr val="tx1">
                    <a:lumMod val="65000"/>
                    <a:lumOff val="35000"/>
                  </a:schemeClr>
                </a:solidFill>
              </a:rPr>
              <a:t>ministrstvo v okoljevarstvenem dovoljenju za naprave iz 110. ali 126. člena tega zakona, poleg vsebine iz 116. ali 129. člena tega zakona, za vsak primer predelave odpadkov iz 3. točke drugega odstavka 28. člena tega zakona in za vsako predelano snov ali predmet </a:t>
            </a:r>
            <a:r>
              <a:rPr lang="sl-SI" sz="1600" b="1" dirty="0">
                <a:solidFill>
                  <a:schemeClr val="tx1">
                    <a:lumMod val="65000"/>
                    <a:lumOff val="35000"/>
                  </a:schemeClr>
                </a:solidFill>
              </a:rPr>
              <a:t>določi merila za prenehanje statusa odpadka </a:t>
            </a:r>
            <a:r>
              <a:rPr lang="sl-SI" sz="1600" dirty="0">
                <a:solidFill>
                  <a:schemeClr val="tx1">
                    <a:lumMod val="65000"/>
                    <a:lumOff val="35000"/>
                  </a:schemeClr>
                </a:solidFill>
              </a:rPr>
              <a:t>v skladu s prvim odstavkom prejšnjega člena, ki morajo biti izpolnjena, da predelana snov ali predmet preneha biti odpadek. </a:t>
            </a:r>
          </a:p>
          <a:p>
            <a:endParaRPr lang="sl-SI" sz="1600" dirty="0">
              <a:solidFill>
                <a:schemeClr val="tx1">
                  <a:lumMod val="65000"/>
                  <a:lumOff val="35000"/>
                </a:schemeClr>
              </a:solidFill>
            </a:endParaRP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82021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SPLOŠNO O ZVO-2</a:t>
            </a:r>
          </a:p>
        </p:txBody>
      </p:sp>
      <p:sp>
        <p:nvSpPr>
          <p:cNvPr id="5" name="Naslov 1"/>
          <p:cNvSpPr txBox="1">
            <a:spLocks/>
          </p:cNvSpPr>
          <p:nvPr/>
        </p:nvSpPr>
        <p:spPr>
          <a:xfrm>
            <a:off x="185674" y="980728"/>
            <a:ext cx="8643998" cy="5256585"/>
          </a:xfrm>
          <a:prstGeom prst="rect">
            <a:avLst/>
          </a:prstGeom>
        </p:spPr>
        <p:txBody>
          <a:bodyPr vert="horz" lIns="91440" tIns="45720" rIns="91440" bIns="45720" rtlCol="0" anchor="t">
            <a:noAutofit/>
          </a:bodyPr>
          <a:lstStyle/>
          <a:p>
            <a:pPr marL="285750" indent="-285750">
              <a:lnSpc>
                <a:spcPct val="150000"/>
              </a:lnSpc>
              <a:spcBef>
                <a:spcPts val="600"/>
              </a:spcBef>
              <a:spcAft>
                <a:spcPts val="600"/>
              </a:spcAft>
              <a:buFont typeface="Wingdings" panose="05000000000000000000" pitchFamily="2" charset="2"/>
              <a:buChar char="ü"/>
            </a:pPr>
            <a:r>
              <a:rPr lang="sl-SI" dirty="0">
                <a:solidFill>
                  <a:schemeClr val="tx1">
                    <a:lumMod val="65000"/>
                    <a:lumOff val="35000"/>
                  </a:schemeClr>
                </a:solidFill>
              </a:rPr>
              <a:t>Temeljni sistemski predpis, ki na »horizontalen način« ureja pravne institute oziroma ukrepe varstva okolja;</a:t>
            </a:r>
          </a:p>
          <a:p>
            <a:pPr marL="285750" indent="-285750">
              <a:lnSpc>
                <a:spcPct val="150000"/>
              </a:lnSpc>
              <a:spcBef>
                <a:spcPts val="600"/>
              </a:spcBef>
              <a:spcAft>
                <a:spcPts val="600"/>
              </a:spcAft>
              <a:buFont typeface="Wingdings" panose="05000000000000000000" pitchFamily="2" charset="2"/>
              <a:buChar char="ü"/>
            </a:pPr>
            <a:r>
              <a:rPr lang="sl-SI" dirty="0">
                <a:solidFill>
                  <a:srgbClr val="00529C"/>
                </a:solidFill>
              </a:rPr>
              <a:t>Uzakonja nacionalno specifične institute</a:t>
            </a:r>
            <a:r>
              <a:rPr lang="sl-SI" dirty="0">
                <a:solidFill>
                  <a:schemeClr val="tx1">
                    <a:lumMod val="65000"/>
                    <a:lumOff val="35000"/>
                  </a:schemeClr>
                </a:solidFill>
              </a:rPr>
              <a:t>;</a:t>
            </a:r>
          </a:p>
          <a:p>
            <a:pPr marL="285750" indent="-285750">
              <a:lnSpc>
                <a:spcPct val="150000"/>
              </a:lnSpc>
              <a:spcBef>
                <a:spcPts val="600"/>
              </a:spcBef>
              <a:spcAft>
                <a:spcPts val="600"/>
              </a:spcAft>
              <a:buFont typeface="Wingdings" panose="05000000000000000000" pitchFamily="2" charset="2"/>
              <a:buChar char="ü"/>
            </a:pPr>
            <a:r>
              <a:rPr lang="sl-SI" dirty="0">
                <a:solidFill>
                  <a:schemeClr val="tx1">
                    <a:lumMod val="65000"/>
                    <a:lumOff val="35000"/>
                  </a:schemeClr>
                </a:solidFill>
              </a:rPr>
              <a:t>Prenaša predpise in odločitve, ki jih je na področju varstva okolja sprejela EU</a:t>
            </a:r>
          </a:p>
          <a:p>
            <a:pPr marL="285750" indent="-285750">
              <a:lnSpc>
                <a:spcPct val="150000"/>
              </a:lnSpc>
              <a:spcBef>
                <a:spcPts val="600"/>
              </a:spcBef>
              <a:spcAft>
                <a:spcPts val="600"/>
              </a:spcAft>
              <a:buFont typeface="Wingdings" panose="05000000000000000000" pitchFamily="2" charset="2"/>
              <a:buChar char="ü"/>
            </a:pPr>
            <a:r>
              <a:rPr lang="sl-SI" dirty="0">
                <a:solidFill>
                  <a:srgbClr val="00529C"/>
                </a:solidFill>
              </a:rPr>
              <a:t>Z ZVO-2 pa niso povezane direktive, ki  so v 1.  členu ZVO-2 izrecno navedene; </a:t>
            </a:r>
          </a:p>
          <a:p>
            <a:pPr marL="285750" indent="-285750">
              <a:lnSpc>
                <a:spcPct val="150000"/>
              </a:lnSpc>
              <a:spcBef>
                <a:spcPts val="600"/>
              </a:spcBef>
              <a:spcAft>
                <a:spcPts val="600"/>
              </a:spcAft>
              <a:buFont typeface="Wingdings" panose="05000000000000000000" pitchFamily="2" charset="2"/>
              <a:buChar char="ü"/>
            </a:pPr>
            <a:r>
              <a:rPr lang="sl-SI" dirty="0">
                <a:solidFill>
                  <a:schemeClr val="tx1">
                    <a:lumMod val="65000"/>
                    <a:lumOff val="35000"/>
                  </a:schemeClr>
                </a:solidFill>
              </a:rPr>
              <a:t>zakonske določbe ZVO-2 so podlaga za podrobnejše uresničevanje zahtev številnih drugih aktov EU na podzakonski ravni;  </a:t>
            </a:r>
          </a:p>
          <a:p>
            <a:pPr marL="285750" indent="-285750">
              <a:lnSpc>
                <a:spcPct val="150000"/>
              </a:lnSpc>
              <a:spcBef>
                <a:spcPts val="600"/>
              </a:spcBef>
              <a:spcAft>
                <a:spcPts val="600"/>
              </a:spcAft>
              <a:buFont typeface="Wingdings" panose="05000000000000000000" pitchFamily="2" charset="2"/>
              <a:buChar char="ü"/>
            </a:pPr>
            <a:r>
              <a:rPr lang="sl-SI" dirty="0">
                <a:solidFill>
                  <a:srgbClr val="00529C"/>
                </a:solidFill>
              </a:rPr>
              <a:t>ZVO-2 daje tudi podlage za mednarodno-pravne akte, ki jih mora, da bi bile zaveze iz njih uresničljive, Slovenija prenesti v svojo pravni red.</a:t>
            </a:r>
          </a:p>
          <a:p>
            <a:pPr marL="342900" indent="-342900">
              <a:lnSpc>
                <a:spcPct val="150000"/>
              </a:lnSpc>
              <a:buFont typeface="Arial" panose="020B0604020202020204" pitchFamily="34" charset="0"/>
              <a:buChar char="•"/>
            </a:pPr>
            <a:endParaRPr lang="sl-SI" dirty="0">
              <a:solidFill>
                <a:schemeClr val="tx1">
                  <a:lumMod val="65000"/>
                  <a:lumOff val="35000"/>
                </a:schemeClr>
              </a:solidFill>
            </a:endParaRPr>
          </a:p>
          <a:p>
            <a:pPr lvl="0">
              <a:lnSpc>
                <a:spcPct val="150000"/>
              </a:lnSpc>
              <a:spcBef>
                <a:spcPct val="0"/>
              </a:spcBef>
            </a:pPr>
            <a:endParaRPr lang="sl-SI" sz="2000" dirty="0">
              <a:solidFill>
                <a:schemeClr val="tx1">
                  <a:lumMod val="65000"/>
                  <a:lumOff val="35000"/>
                </a:schemeClr>
              </a:solidFill>
            </a:endParaRPr>
          </a:p>
        </p:txBody>
      </p:sp>
    </p:spTree>
    <p:extLst>
      <p:ext uri="{BB962C8B-B14F-4D97-AF65-F5344CB8AC3E}">
        <p14:creationId xmlns:p14="http://schemas.microsoft.com/office/powerpoint/2010/main" val="290692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911018"/>
          </a:xfrm>
        </p:spPr>
        <p:txBody>
          <a:bodyPr anchor="t">
            <a:noAutofit/>
          </a:bodyPr>
          <a:lstStyle/>
          <a:p>
            <a:r>
              <a:rPr lang="sl-SI" sz="2800" b="1" dirty="0">
                <a:solidFill>
                  <a:srgbClr val="0095DA"/>
                </a:solidFill>
                <a:latin typeface="+mn-lt"/>
              </a:rPr>
              <a:t>Prenehanje statusa odpadka </a:t>
            </a:r>
            <a:br>
              <a:rPr lang="sl-SI" sz="2800" b="1" dirty="0">
                <a:solidFill>
                  <a:srgbClr val="0095DA"/>
                </a:solidFill>
                <a:latin typeface="+mn-lt"/>
              </a:rPr>
            </a:br>
            <a:r>
              <a:rPr lang="sl-SI" sz="2800" b="1" dirty="0">
                <a:solidFill>
                  <a:srgbClr val="0095DA"/>
                </a:solidFill>
                <a:latin typeface="+mn-lt"/>
              </a:rPr>
              <a:t>(31. člen)</a:t>
            </a:r>
          </a:p>
        </p:txBody>
      </p:sp>
      <p:sp>
        <p:nvSpPr>
          <p:cNvPr id="5" name="Naslov 1"/>
          <p:cNvSpPr txBox="1">
            <a:spLocks/>
          </p:cNvSpPr>
          <p:nvPr/>
        </p:nvSpPr>
        <p:spPr>
          <a:xfrm>
            <a:off x="214282" y="1484784"/>
            <a:ext cx="8643998" cy="4824536"/>
          </a:xfrm>
          <a:prstGeom prst="rect">
            <a:avLst/>
          </a:prstGeom>
        </p:spPr>
        <p:txBody>
          <a:bodyPr vert="horz" lIns="91440" tIns="45720" rIns="91440" bIns="45720" rtlCol="0" anchor="t">
            <a:noAutofit/>
          </a:bodyPr>
          <a:lstStyle/>
          <a:p>
            <a:pPr marL="457200" indent="-457200" algn="just">
              <a:spcBef>
                <a:spcPts val="300"/>
              </a:spcBef>
              <a:spcAft>
                <a:spcPts val="300"/>
              </a:spcAft>
              <a:buFont typeface="+mj-lt"/>
              <a:buAutoNum type="arabicPeriod"/>
            </a:pPr>
            <a:r>
              <a:rPr lang="sl-SI" sz="1600" dirty="0">
                <a:solidFill>
                  <a:schemeClr val="tx1">
                    <a:lumMod val="65000"/>
                    <a:lumOff val="35000"/>
                  </a:schemeClr>
                </a:solidFill>
              </a:rPr>
              <a:t>Predelani snovi ali predmetu preneha status odpadka:</a:t>
            </a:r>
          </a:p>
          <a:p>
            <a:pPr marL="857250" lvl="1" indent="-457200" algn="just">
              <a:spcBef>
                <a:spcPts val="300"/>
              </a:spcBef>
              <a:spcAft>
                <a:spcPts val="300"/>
              </a:spcAft>
              <a:buFont typeface="+mj-lt"/>
              <a:buAutoNum type="romanLcPeriod"/>
            </a:pPr>
            <a:r>
              <a:rPr lang="sl-SI" sz="1600" dirty="0">
                <a:solidFill>
                  <a:schemeClr val="tx1">
                    <a:lumMod val="65000"/>
                    <a:lumOff val="35000"/>
                  </a:schemeClr>
                </a:solidFill>
              </a:rPr>
              <a:t>ko je zaključen postopek snovne predelave odpadkov iz 2. točke drugega odstavka 28. člena,</a:t>
            </a:r>
          </a:p>
          <a:p>
            <a:pPr marL="857250" lvl="1" indent="-457200" algn="just">
              <a:spcBef>
                <a:spcPts val="300"/>
              </a:spcBef>
              <a:spcAft>
                <a:spcPts val="300"/>
              </a:spcAft>
              <a:buFont typeface="+mj-lt"/>
              <a:buAutoNum type="romanLcPeriod"/>
            </a:pPr>
            <a:r>
              <a:rPr lang="sl-SI" sz="1600" dirty="0">
                <a:solidFill>
                  <a:schemeClr val="tx1">
                    <a:lumMod val="65000"/>
                    <a:lumOff val="35000"/>
                  </a:schemeClr>
                </a:solidFill>
              </a:rPr>
              <a:t>ko so izpolnjena merila, ki jih določi ministrstvo v OVD-ju na podlagi Uredbe EU ali na podlagi predpisa iz prvega odstavka 29. člena tega zakona, ali</a:t>
            </a:r>
          </a:p>
          <a:p>
            <a:pPr marL="857250" lvl="1" indent="-457200" algn="just">
              <a:spcBef>
                <a:spcPts val="300"/>
              </a:spcBef>
              <a:spcAft>
                <a:spcPts val="300"/>
              </a:spcAft>
              <a:buFont typeface="+mj-lt"/>
              <a:buAutoNum type="romanLcPeriod"/>
            </a:pPr>
            <a:r>
              <a:rPr lang="sl-SI" sz="1600" dirty="0">
                <a:solidFill>
                  <a:schemeClr val="tx1">
                    <a:lumMod val="65000"/>
                    <a:lumOff val="35000"/>
                  </a:schemeClr>
                </a:solidFill>
              </a:rPr>
              <a:t>ko so izpolnjena merila, ki jih določi ministrstvo v OVD-ju v vsakem primeru posebej na podlagi 30. člena tega zakona.</a:t>
            </a:r>
          </a:p>
          <a:p>
            <a:pPr marL="457200" indent="-457200" algn="just">
              <a:spcBef>
                <a:spcPts val="300"/>
              </a:spcBef>
              <a:spcAft>
                <a:spcPts val="300"/>
              </a:spcAft>
              <a:buFont typeface="+mj-lt"/>
              <a:buAutoNum type="arabicPeriod"/>
            </a:pPr>
            <a:r>
              <a:rPr lang="sl-SI" sz="1600" dirty="0">
                <a:solidFill>
                  <a:schemeClr val="tx1">
                    <a:lumMod val="65000"/>
                    <a:lumOff val="35000"/>
                  </a:schemeClr>
                </a:solidFill>
              </a:rPr>
              <a:t>Če za predelano snov ali predmet niso izpolnjena merila iz prejšnjega odstavka, predelani snovi ali predmetu ne preneha status odpadka.</a:t>
            </a:r>
          </a:p>
          <a:p>
            <a:pPr marL="457200" indent="-457200" algn="just">
              <a:spcBef>
                <a:spcPts val="300"/>
              </a:spcBef>
              <a:spcAft>
                <a:spcPts val="300"/>
              </a:spcAft>
              <a:buFont typeface="+mj-lt"/>
              <a:buAutoNum type="arabicPeriod"/>
            </a:pPr>
            <a:r>
              <a:rPr lang="sl-SI" sz="1600" dirty="0">
                <a:solidFill>
                  <a:schemeClr val="tx1">
                    <a:lumMod val="65000"/>
                    <a:lumOff val="35000"/>
                  </a:schemeClr>
                </a:solidFill>
              </a:rPr>
              <a:t>Predelovalec, ki:</a:t>
            </a:r>
          </a:p>
          <a:p>
            <a:pPr marL="800100" lvl="1" indent="-400050" algn="just">
              <a:spcBef>
                <a:spcPts val="300"/>
              </a:spcBef>
              <a:spcAft>
                <a:spcPts val="300"/>
              </a:spcAft>
              <a:buFont typeface="+mj-lt"/>
              <a:buAutoNum type="arabicPeriod"/>
            </a:pPr>
            <a:r>
              <a:rPr lang="sl-SI" sz="1600" dirty="0">
                <a:solidFill>
                  <a:schemeClr val="tx1">
                    <a:lumMod val="65000"/>
                    <a:lumOff val="35000"/>
                  </a:schemeClr>
                </a:solidFill>
              </a:rPr>
              <a:t>prvič uporablja predelano snov ali predmet, ki je prenehal biti odpadek in ni bil dan na trg, ali</a:t>
            </a:r>
          </a:p>
          <a:p>
            <a:pPr marL="800100" lvl="1" indent="-400050" algn="just">
              <a:spcBef>
                <a:spcPts val="300"/>
              </a:spcBef>
              <a:spcAft>
                <a:spcPts val="300"/>
              </a:spcAft>
              <a:buFont typeface="+mj-lt"/>
              <a:buAutoNum type="arabicPeriod"/>
            </a:pPr>
            <a:r>
              <a:rPr lang="sl-SI" sz="1600" dirty="0">
                <a:solidFill>
                  <a:schemeClr val="tx1">
                    <a:lumMod val="65000"/>
                    <a:lumOff val="35000"/>
                  </a:schemeClr>
                </a:solidFill>
              </a:rPr>
              <a:t>prvič da predelano snov ali predmet na trg po tem, ko je ta prenehal biti odpadek, </a:t>
            </a:r>
          </a:p>
          <a:p>
            <a:pPr marL="400050" lvl="1" indent="0" algn="just">
              <a:spcBef>
                <a:spcPts val="300"/>
              </a:spcBef>
              <a:spcAft>
                <a:spcPts val="300"/>
              </a:spcAft>
              <a:buNone/>
            </a:pPr>
            <a:r>
              <a:rPr lang="sl-SI" sz="1600" dirty="0">
                <a:solidFill>
                  <a:schemeClr val="tx1">
                    <a:lumMod val="65000"/>
                    <a:lumOff val="35000"/>
                  </a:schemeClr>
                </a:solidFill>
              </a:rPr>
              <a:t>zagotovi, da predelana snov ali predmet izpolnjuje zahteve iz predpisov, ki urejajo kemikalije, in predpisov, ki urejajo proizvode, pri čemer morajo biti pogoji iz prvega odstavka 28. člena tega zakona izpolnjeni prej, preden se za predelano snov ali predmet začnejo uporabljati predpisi o kemikalijah in proizvodih.</a:t>
            </a: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2889498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911018"/>
          </a:xfrm>
        </p:spPr>
        <p:txBody>
          <a:bodyPr anchor="t">
            <a:noAutofit/>
          </a:bodyPr>
          <a:lstStyle/>
          <a:p>
            <a:r>
              <a:rPr lang="sl-SI" sz="2800" b="1" dirty="0">
                <a:solidFill>
                  <a:srgbClr val="0095DA"/>
                </a:solidFill>
                <a:latin typeface="+mn-lt"/>
              </a:rPr>
              <a:t>Odgovornost za ravnanje z odpadki</a:t>
            </a:r>
            <a:br>
              <a:rPr lang="sl-SI" sz="2800" b="1" dirty="0">
                <a:solidFill>
                  <a:srgbClr val="0095DA"/>
                </a:solidFill>
                <a:latin typeface="+mn-lt"/>
              </a:rPr>
            </a:br>
            <a:r>
              <a:rPr lang="sl-SI" sz="2800" b="1" dirty="0">
                <a:solidFill>
                  <a:srgbClr val="0095DA"/>
                </a:solidFill>
                <a:latin typeface="+mn-lt"/>
              </a:rPr>
              <a:t>(32. člen)</a:t>
            </a:r>
          </a:p>
        </p:txBody>
      </p:sp>
      <p:sp>
        <p:nvSpPr>
          <p:cNvPr id="5" name="Naslov 1"/>
          <p:cNvSpPr txBox="1">
            <a:spLocks/>
          </p:cNvSpPr>
          <p:nvPr/>
        </p:nvSpPr>
        <p:spPr>
          <a:xfrm>
            <a:off x="214282" y="1196752"/>
            <a:ext cx="8643998" cy="5112568"/>
          </a:xfrm>
          <a:prstGeom prst="rect">
            <a:avLst/>
          </a:prstGeom>
        </p:spPr>
        <p:txBody>
          <a:bodyPr vert="horz" lIns="91440" tIns="45720" rIns="91440" bIns="45720" rtlCol="0" anchor="t">
            <a:noAutofit/>
          </a:bodyPr>
          <a:lstStyle/>
          <a:p>
            <a:pPr marL="342900" indent="-342900" algn="just">
              <a:buFont typeface="+mj-lt"/>
              <a:buAutoNum type="arabicPeriod"/>
            </a:pPr>
            <a:r>
              <a:rPr lang="sl-SI" sz="1600" dirty="0">
                <a:solidFill>
                  <a:schemeClr val="tx1">
                    <a:lumMod val="65000"/>
                    <a:lumOff val="35000"/>
                  </a:schemeClr>
                </a:solidFill>
              </a:rPr>
              <a:t>Izvirni povzročitelj odpadkov ali drug imetnik odpadkov mora zagotoviti njihovo obdelavo, tako da jih: 	</a:t>
            </a:r>
          </a:p>
          <a:p>
            <a:pPr marL="800100" lvl="1" indent="-342900" algn="just">
              <a:buFont typeface="Wingdings" panose="05000000000000000000" pitchFamily="2" charset="2"/>
              <a:buChar char="ü"/>
            </a:pPr>
            <a:r>
              <a:rPr lang="sl-SI" sz="1600" dirty="0">
                <a:solidFill>
                  <a:schemeClr val="tx1">
                    <a:lumMod val="65000"/>
                    <a:lumOff val="35000"/>
                  </a:schemeClr>
                </a:solidFill>
              </a:rPr>
              <a:t>obdela sam ali </a:t>
            </a:r>
          </a:p>
          <a:p>
            <a:pPr marL="800100" lvl="1" indent="-342900" algn="just">
              <a:buFont typeface="Wingdings" panose="05000000000000000000" pitchFamily="2" charset="2"/>
              <a:buChar char="ü"/>
            </a:pPr>
            <a:r>
              <a:rPr lang="sl-SI" sz="1600" dirty="0">
                <a:solidFill>
                  <a:schemeClr val="tx1">
                    <a:lumMod val="65000"/>
                    <a:lumOff val="35000"/>
                  </a:schemeClr>
                </a:solidFill>
              </a:rPr>
              <a:t>odda pravni ali fizični osebi, ki v skladu s tem zakonom zbira odpadke ali jih predeluje ali odstranjuje, ali da zanj obdelavo odpadkov uredi trgovec z odpadki.</a:t>
            </a:r>
          </a:p>
          <a:p>
            <a:pPr marL="342900" indent="-342900" algn="just">
              <a:spcBef>
                <a:spcPts val="600"/>
              </a:spcBef>
              <a:spcAft>
                <a:spcPts val="600"/>
              </a:spcAft>
              <a:buFont typeface="+mj-lt"/>
              <a:buAutoNum type="arabicPeriod"/>
            </a:pPr>
            <a:r>
              <a:rPr lang="sl-SI" sz="1600" dirty="0">
                <a:solidFill>
                  <a:schemeClr val="tx1">
                    <a:lumMod val="65000"/>
                    <a:lumOff val="35000"/>
                  </a:schemeClr>
                </a:solidFill>
              </a:rPr>
              <a:t>Odgovornost izvirnega povzročitelja odpadkov ali drugega imetnika odpadkov za izvedbo obdelave odpadkov preneha, ko odpadke odda pravni ali fizični osebi, ki zbira odpadke ali jih predeluje ali odstranjuje. Če izvirni povzročitelj odpadkov ali drug imetnik odpadkov sam obdeluje odpadke ali zanj obdelavo odpadkov uredi trgovec z odpadki, pa ta odgovornost preneha, ko je obdelava odpadkov izvedena v celoti.</a:t>
            </a:r>
          </a:p>
          <a:p>
            <a:pPr marL="342900" indent="-342900" algn="just">
              <a:spcBef>
                <a:spcPts val="600"/>
              </a:spcBef>
              <a:spcAft>
                <a:spcPts val="600"/>
              </a:spcAft>
              <a:buFont typeface="+mj-lt"/>
              <a:buAutoNum type="arabicPeriod"/>
            </a:pPr>
            <a:r>
              <a:rPr lang="sl-SI" sz="1600" dirty="0">
                <a:solidFill>
                  <a:schemeClr val="tx1">
                    <a:lumMod val="65000"/>
                    <a:lumOff val="35000"/>
                  </a:schemeClr>
                </a:solidFill>
              </a:rPr>
              <a:t>Odpadki se lahko pošiljajo v obdelavo tudi v drugo državo, pri čemer se pošiljanje odpadkov izvaja v skladu s predpisi, ki urejajo pošiljke odpadkov</a:t>
            </a:r>
          </a:p>
          <a:p>
            <a:pPr marL="342900" indent="-342900" algn="just">
              <a:spcBef>
                <a:spcPts val="600"/>
              </a:spcBef>
              <a:spcAft>
                <a:spcPts val="600"/>
              </a:spcAft>
              <a:buFont typeface="+mj-lt"/>
              <a:buAutoNum type="arabicPeriod"/>
            </a:pPr>
            <a:r>
              <a:rPr lang="sl-SI" sz="1600" dirty="0">
                <a:solidFill>
                  <a:schemeClr val="tx1">
                    <a:lumMod val="65000"/>
                    <a:lumOff val="35000"/>
                  </a:schemeClr>
                </a:solidFill>
              </a:rPr>
              <a:t>Pošiljanje odpadkov v odstranjevanje v drugo državo in pošiljanje mešanih komunalnih odpadkov v predelavo ali v odstranjevanje v drugo državo ni dovoljeno, če jih je mogoče ustrezno obdelati na območju RS.</a:t>
            </a:r>
          </a:p>
          <a:p>
            <a:pPr marL="342900" indent="-342900" algn="just">
              <a:spcBef>
                <a:spcPts val="600"/>
              </a:spcBef>
              <a:spcAft>
                <a:spcPts val="600"/>
              </a:spcAft>
              <a:buFont typeface="+mj-lt"/>
              <a:buAutoNum type="arabicPeriod"/>
            </a:pPr>
            <a:r>
              <a:rPr lang="sl-SI" sz="1600" dirty="0">
                <a:solidFill>
                  <a:schemeClr val="tx1">
                    <a:lumMod val="65000"/>
                    <a:lumOff val="35000"/>
                  </a:schemeClr>
                </a:solidFill>
              </a:rPr>
              <a:t>Pošiljanje odpadkov v obdelavo v RS se izvaja v skladu s predpisi, ki urejajo pošiljke odpadkov.</a:t>
            </a:r>
          </a:p>
          <a:p>
            <a:pPr marL="342900" indent="-342900" algn="just">
              <a:spcBef>
                <a:spcPts val="600"/>
              </a:spcBef>
              <a:spcAft>
                <a:spcPts val="600"/>
              </a:spcAft>
              <a:buFont typeface="+mj-lt"/>
              <a:buAutoNum type="arabicPeriod"/>
            </a:pPr>
            <a:r>
              <a:rPr lang="sl-SI" sz="1600" dirty="0">
                <a:solidFill>
                  <a:schemeClr val="tx1">
                    <a:lumMod val="65000"/>
                    <a:lumOff val="35000"/>
                  </a:schemeClr>
                </a:solidFill>
              </a:rPr>
              <a:t>V RS je prepovedano pošiljati odpadke v odstranjevanje z odlaganjem na odlagališčih odpadkov.</a:t>
            </a: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34611029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911018"/>
          </a:xfrm>
        </p:spPr>
        <p:txBody>
          <a:bodyPr anchor="t">
            <a:noAutofit/>
          </a:bodyPr>
          <a:lstStyle/>
          <a:p>
            <a:r>
              <a:rPr lang="sl-SI" sz="2800" b="1" dirty="0">
                <a:solidFill>
                  <a:srgbClr val="0095DA"/>
                </a:solidFill>
                <a:latin typeface="+mn-lt"/>
              </a:rPr>
              <a:t>Stroški ravnanja z odpadki</a:t>
            </a:r>
            <a:br>
              <a:rPr lang="sl-SI" sz="2800" b="1" dirty="0">
                <a:solidFill>
                  <a:srgbClr val="0095DA"/>
                </a:solidFill>
                <a:latin typeface="+mn-lt"/>
              </a:rPr>
            </a:br>
            <a:r>
              <a:rPr lang="sl-SI" sz="2800" b="1" dirty="0">
                <a:solidFill>
                  <a:srgbClr val="0095DA"/>
                </a:solidFill>
                <a:latin typeface="+mn-lt"/>
              </a:rPr>
              <a:t>(33. člen)</a:t>
            </a:r>
          </a:p>
        </p:txBody>
      </p:sp>
      <p:sp>
        <p:nvSpPr>
          <p:cNvPr id="5" name="Naslov 1"/>
          <p:cNvSpPr txBox="1">
            <a:spLocks/>
          </p:cNvSpPr>
          <p:nvPr/>
        </p:nvSpPr>
        <p:spPr>
          <a:xfrm>
            <a:off x="214282" y="1484784"/>
            <a:ext cx="8643998" cy="4824536"/>
          </a:xfrm>
          <a:prstGeom prst="rect">
            <a:avLst/>
          </a:prstGeom>
        </p:spPr>
        <p:txBody>
          <a:bodyPr vert="horz" lIns="91440" tIns="45720" rIns="91440" bIns="45720" rtlCol="0" anchor="t">
            <a:noAutofit/>
          </a:bodyPr>
          <a:lstStyle/>
          <a:p>
            <a:pPr marL="342900" indent="-342900">
              <a:buFont typeface="+mj-lt"/>
              <a:buAutoNum type="arabicPeriod"/>
            </a:pPr>
            <a:r>
              <a:rPr lang="sl-SI" sz="1600" dirty="0">
                <a:solidFill>
                  <a:schemeClr val="tx1">
                    <a:lumMod val="65000"/>
                    <a:lumOff val="35000"/>
                  </a:schemeClr>
                </a:solidFill>
              </a:rPr>
              <a:t>Vse stroške ravnanja z odpadki, vključno s stroški za potrebno infrastrukturo in njeno delovanje, krije izvirni povzročitelj odpadkov ali trenutni ali predhodni imetniki odpadkov.  </a:t>
            </a:r>
          </a:p>
          <a:p>
            <a:pPr marL="342900" indent="-342900">
              <a:buFont typeface="+mj-lt"/>
              <a:buAutoNum type="arabicPeriod"/>
            </a:pPr>
            <a:endParaRPr lang="sl-SI" sz="1600" dirty="0">
              <a:solidFill>
                <a:schemeClr val="tx1">
                  <a:lumMod val="65000"/>
                  <a:lumOff val="35000"/>
                </a:schemeClr>
              </a:solidFill>
            </a:endParaRPr>
          </a:p>
          <a:p>
            <a:pPr marL="342900" indent="-342900">
              <a:buFont typeface="+mj-lt"/>
              <a:buAutoNum type="arabicPeriod"/>
            </a:pPr>
            <a:r>
              <a:rPr lang="sl-SI" sz="1600" dirty="0">
                <a:solidFill>
                  <a:schemeClr val="tx1">
                    <a:lumMod val="65000"/>
                    <a:lumOff val="35000"/>
                  </a:schemeClr>
                </a:solidFill>
              </a:rPr>
              <a:t>Vlada  lahko v primeru, ko za te proizvode ne velja PRO iz 34 do 53. člena tega zakona, predpiše, da stroške ravnanja z odpadki delno ali v celoti krijejo proizvajalci proizvodov, od katerih odpadki izvirajo ali da jih krijejo proizvajalci proizvodov skupaj z distributerji takšnih proizvodov. </a:t>
            </a:r>
          </a:p>
          <a:p>
            <a:pPr marL="342900" indent="-342900">
              <a:buFont typeface="+mj-lt"/>
              <a:buAutoNum type="arabicPeriod"/>
            </a:pPr>
            <a:endParaRPr lang="sl-SI" sz="1600" dirty="0">
              <a:solidFill>
                <a:schemeClr val="tx1">
                  <a:lumMod val="65000"/>
                  <a:lumOff val="35000"/>
                </a:schemeClr>
              </a:solidFill>
            </a:endParaRPr>
          </a:p>
          <a:p>
            <a:pPr marL="342900" indent="-342900">
              <a:buFont typeface="+mj-lt"/>
              <a:buAutoNum type="arabicPeriod"/>
            </a:pPr>
            <a:r>
              <a:rPr lang="sl-SI" sz="1600" dirty="0">
                <a:solidFill>
                  <a:schemeClr val="tx1">
                    <a:lumMod val="65000"/>
                    <a:lumOff val="35000"/>
                  </a:schemeClr>
                </a:solidFill>
              </a:rPr>
              <a:t>S plačilom, ki ga upravljavec odlagališča zaračuna za storitve odlaganja odpadkov, morajo biti kriti vsi stroški, povezani z gradnjo in obratovanjem odlagališča, finančnim jamstvom, predvideni stroški zapiranja odlagališča ter stroški za izvedbo vseh ukrepov varstva okolja po zaprtju za obdobje najmanj 30 let. Sredstva iz prejšnjega stavka, zbrana za zapiranje odlagališča, se lahko v skladu z okoljevarstvenim dovoljenjem namenijo samo za zapiranje odlagališča. </a:t>
            </a:r>
          </a:p>
          <a:p>
            <a:pPr marL="342900" indent="-342900">
              <a:buFont typeface="+mj-lt"/>
              <a:buAutoNum type="arabicPeriod"/>
            </a:pPr>
            <a:endParaRPr lang="sl-SI" sz="1600" dirty="0">
              <a:solidFill>
                <a:schemeClr val="tx1">
                  <a:lumMod val="65000"/>
                  <a:lumOff val="35000"/>
                </a:schemeClr>
              </a:solidFill>
            </a:endParaRPr>
          </a:p>
          <a:p>
            <a:pPr marL="342900" indent="-342900">
              <a:buFont typeface="+mj-lt"/>
              <a:buAutoNum type="arabicPeriod"/>
            </a:pPr>
            <a:r>
              <a:rPr lang="sl-SI" sz="1600" dirty="0">
                <a:solidFill>
                  <a:schemeClr val="tx1">
                    <a:lumMod val="65000"/>
                    <a:lumOff val="35000"/>
                  </a:schemeClr>
                </a:solidFill>
              </a:rPr>
              <a:t>Ne glede na prejšnje odstavke tega člena izvajalec gospodarske javne službe urejanja voda prepusti odpadke iz urejanja voda izvajalcu javne službe ravnanja s komunalnimi odpadki z območja lokalne skupnosti, na območju katere so ti odpadki nastali, ta pa jih mora brezplačno prevzeti in z njimi ravnati na predpisan način. Stroške prevzema in ravnanja z odpadki iz prejšnjega stavka nosi lokalna skupnost, na območju katere so ti odpadki nastali, razen v primerih, če je urejanje voda posledica </a:t>
            </a:r>
            <a:r>
              <a:rPr lang="sl-SI" sz="1600" dirty="0" err="1">
                <a:solidFill>
                  <a:schemeClr val="tx1">
                    <a:lumMod val="65000"/>
                    <a:lumOff val="35000"/>
                  </a:schemeClr>
                </a:solidFill>
              </a:rPr>
              <a:t>okoljske</a:t>
            </a:r>
            <a:r>
              <a:rPr lang="sl-SI" sz="1600" dirty="0">
                <a:solidFill>
                  <a:schemeClr val="tx1">
                    <a:lumMod val="65000"/>
                    <a:lumOff val="35000"/>
                  </a:schemeClr>
                </a:solidFill>
              </a:rPr>
              <a:t> ali naravne nesreče. </a:t>
            </a:r>
          </a:p>
          <a:p>
            <a:pPr marL="400050" indent="-400050">
              <a:lnSpc>
                <a:spcPct val="150000"/>
              </a:lnSpc>
              <a:buFont typeface="+mj-lt"/>
              <a:buAutoNum type="romanUcPeriod" startAt="3"/>
            </a:pPr>
            <a:endParaRPr lang="sl-SI" dirty="0">
              <a:solidFill>
                <a:schemeClr val="tx1">
                  <a:lumMod val="65000"/>
                  <a:lumOff val="35000"/>
                </a:schemeClr>
              </a:solidFill>
            </a:endParaRPr>
          </a:p>
        </p:txBody>
      </p:sp>
    </p:spTree>
    <p:extLst>
      <p:ext uri="{BB962C8B-B14F-4D97-AF65-F5344CB8AC3E}">
        <p14:creationId xmlns:p14="http://schemas.microsoft.com/office/powerpoint/2010/main" val="17715061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911018"/>
          </a:xfrm>
        </p:spPr>
        <p:txBody>
          <a:bodyPr anchor="t">
            <a:noAutofit/>
          </a:bodyPr>
          <a:lstStyle/>
          <a:p>
            <a:r>
              <a:rPr lang="sl-SI" sz="2800" b="1" dirty="0">
                <a:solidFill>
                  <a:srgbClr val="0095DA"/>
                </a:solidFill>
                <a:latin typeface="+mn-lt"/>
              </a:rPr>
              <a:t>Skrbnik varstva okolja</a:t>
            </a:r>
            <a:br>
              <a:rPr lang="sl-SI" sz="2800" b="1" dirty="0">
                <a:solidFill>
                  <a:srgbClr val="0095DA"/>
                </a:solidFill>
                <a:latin typeface="+mn-lt"/>
              </a:rPr>
            </a:br>
            <a:r>
              <a:rPr lang="sl-SI" sz="2800" b="1" dirty="0">
                <a:solidFill>
                  <a:srgbClr val="0095DA"/>
                </a:solidFill>
                <a:latin typeface="+mn-lt"/>
              </a:rPr>
              <a:t>(66. člen)</a:t>
            </a:r>
          </a:p>
        </p:txBody>
      </p:sp>
      <p:sp>
        <p:nvSpPr>
          <p:cNvPr id="5" name="Naslov 1"/>
          <p:cNvSpPr txBox="1">
            <a:spLocks/>
          </p:cNvSpPr>
          <p:nvPr/>
        </p:nvSpPr>
        <p:spPr>
          <a:xfrm>
            <a:off x="214282" y="1484784"/>
            <a:ext cx="8643998" cy="4824536"/>
          </a:xfrm>
          <a:prstGeom prst="rect">
            <a:avLst/>
          </a:prstGeom>
        </p:spPr>
        <p:txBody>
          <a:bodyPr vert="horz" lIns="91440" tIns="45720" rIns="91440" bIns="45720" rtlCol="0" anchor="t">
            <a:noAutofit/>
          </a:bodyPr>
          <a:lstStyle/>
          <a:p>
            <a:pPr marL="400050" indent="-400050">
              <a:buFont typeface="+mj-lt"/>
              <a:buAutoNum type="arabicPeriod"/>
            </a:pPr>
            <a:r>
              <a:rPr lang="sl-SI" sz="1600" dirty="0">
                <a:solidFill>
                  <a:schemeClr val="tx1">
                    <a:lumMod val="65000"/>
                    <a:lumOff val="35000"/>
                  </a:schemeClr>
                </a:solidFill>
              </a:rPr>
              <a:t>Skrbnika varstva okolja mora imeti povzročitelj obremenitve, ki ima:</a:t>
            </a:r>
          </a:p>
          <a:p>
            <a:pPr marL="857250" lvl="1" indent="-400050">
              <a:buFont typeface="Arial" panose="020B0604020202020204" pitchFamily="34" charset="0"/>
              <a:buChar char="•"/>
            </a:pPr>
            <a:r>
              <a:rPr lang="sl-SI" sz="1600" dirty="0">
                <a:solidFill>
                  <a:schemeClr val="tx1">
                    <a:lumMod val="65000"/>
                    <a:lumOff val="35000"/>
                  </a:schemeClr>
                </a:solidFill>
              </a:rPr>
              <a:t>okoljevarstveno dovoljenje za napravo iz 110. člena tega zakona ali </a:t>
            </a:r>
          </a:p>
          <a:p>
            <a:pPr marL="857250" lvl="1" indent="-400050">
              <a:buFont typeface="Arial" panose="020B0604020202020204" pitchFamily="34" charset="0"/>
              <a:buChar char="•"/>
            </a:pPr>
            <a:r>
              <a:rPr lang="sl-SI" sz="1600" dirty="0">
                <a:solidFill>
                  <a:schemeClr val="tx1">
                    <a:lumMod val="65000"/>
                    <a:lumOff val="35000"/>
                  </a:schemeClr>
                </a:solidFill>
              </a:rPr>
              <a:t>obrat iz 131. člena tega zakona ali </a:t>
            </a:r>
          </a:p>
          <a:p>
            <a:pPr marL="857250" lvl="1" indent="-400050">
              <a:buFont typeface="Arial" panose="020B0604020202020204" pitchFamily="34" charset="0"/>
              <a:buChar char="•"/>
            </a:pPr>
            <a:r>
              <a:rPr lang="sl-SI" sz="1600" dirty="0">
                <a:solidFill>
                  <a:schemeClr val="tx1">
                    <a:lumMod val="65000"/>
                    <a:lumOff val="35000"/>
                  </a:schemeClr>
                </a:solidFill>
              </a:rPr>
              <a:t>okoljevarstveno dovoljenje za predelavo ali odstranjevanje odpadkov iz 126. člena tega zakona.</a:t>
            </a:r>
          </a:p>
          <a:p>
            <a:pPr marL="857250" lvl="1" indent="-400050">
              <a:buFont typeface="Arial" panose="020B0604020202020204" pitchFamily="34" charset="0"/>
              <a:buChar char="•"/>
            </a:pPr>
            <a:endParaRPr lang="sl-SI" sz="1600" dirty="0">
              <a:solidFill>
                <a:schemeClr val="tx1">
                  <a:lumMod val="65000"/>
                  <a:lumOff val="35000"/>
                </a:schemeClr>
              </a:solidFill>
            </a:endParaRPr>
          </a:p>
          <a:p>
            <a:pPr marL="342900" indent="-342900">
              <a:buFont typeface="+mj-lt"/>
              <a:buAutoNum type="arabicPeriod"/>
            </a:pPr>
            <a:r>
              <a:rPr lang="sl-SI" sz="1600" dirty="0">
                <a:solidFill>
                  <a:schemeClr val="tx1">
                    <a:lumMod val="65000"/>
                    <a:lumOff val="35000"/>
                  </a:schemeClr>
                </a:solidFill>
              </a:rPr>
              <a:t>Povzročitelj obremenitve mora imeti v delovnem ali pogodbenem razmerju najmanj eno osebo, ki opravlja naloge varstva okolja (v nadaljnjem besedilu: skrbnik varstva okolja). </a:t>
            </a:r>
          </a:p>
          <a:p>
            <a:pPr marL="342900" indent="-342900">
              <a:buFont typeface="+mj-lt"/>
              <a:buAutoNum type="arabicPeriod"/>
            </a:pPr>
            <a:endParaRPr lang="sl-SI" sz="1600" dirty="0">
              <a:solidFill>
                <a:schemeClr val="tx1">
                  <a:lumMod val="65000"/>
                  <a:lumOff val="35000"/>
                </a:schemeClr>
              </a:solidFill>
            </a:endParaRPr>
          </a:p>
          <a:p>
            <a:pPr marL="400050" indent="-400050">
              <a:lnSpc>
                <a:spcPct val="150000"/>
              </a:lnSpc>
              <a:buFont typeface="+mj-lt"/>
              <a:buAutoNum type="arabicPeriod"/>
            </a:pPr>
            <a:r>
              <a:rPr lang="sl-SI" sz="1600" dirty="0">
                <a:solidFill>
                  <a:schemeClr val="tx1">
                    <a:lumMod val="65000"/>
                    <a:lumOff val="35000"/>
                  </a:schemeClr>
                </a:solidFill>
              </a:rPr>
              <a:t>Naloge skrbnika varstva okolja: (14)…</a:t>
            </a:r>
          </a:p>
          <a:p>
            <a:pPr marL="400050" indent="-400050">
              <a:lnSpc>
                <a:spcPct val="150000"/>
              </a:lnSpc>
              <a:buFont typeface="+mj-lt"/>
              <a:buAutoNum type="arabicPeriod"/>
            </a:pPr>
            <a:endParaRPr lang="sl-SI" sz="1600" dirty="0">
              <a:solidFill>
                <a:schemeClr val="tx1">
                  <a:lumMod val="65000"/>
                  <a:lumOff val="35000"/>
                </a:schemeClr>
              </a:solidFill>
            </a:endParaRPr>
          </a:p>
          <a:p>
            <a:pPr marL="400050" indent="-400050">
              <a:lnSpc>
                <a:spcPct val="150000"/>
              </a:lnSpc>
              <a:buFont typeface="+mj-lt"/>
              <a:buAutoNum type="arabicPeriod"/>
            </a:pPr>
            <a:r>
              <a:rPr lang="sl-SI" sz="1600" dirty="0">
                <a:solidFill>
                  <a:schemeClr val="tx1">
                    <a:lumMod val="65000"/>
                    <a:lumOff val="35000"/>
                  </a:schemeClr>
                </a:solidFill>
              </a:rPr>
              <a:t>Skrbnika varstva okolja se mora vpisati v evidenco, ki vsebuje podatke o: </a:t>
            </a:r>
          </a:p>
          <a:p>
            <a:pPr marL="800100" marR="635" lvl="1" indent="-342900" algn="just" fontAlgn="base">
              <a:lnSpc>
                <a:spcPct val="104000"/>
              </a:lnSpc>
              <a:spcAft>
                <a:spcPts val="675"/>
              </a:spcAft>
              <a:buClr>
                <a:srgbClr val="000000"/>
              </a:buClr>
              <a:buSzPts val="1000"/>
              <a:buFont typeface="Wingdings" panose="05000000000000000000" pitchFamily="2" charset="2"/>
              <a:buChar char="ü"/>
            </a:pPr>
            <a:r>
              <a:rPr lang="sl-SI" sz="1600" dirty="0">
                <a:solidFill>
                  <a:schemeClr val="tx1">
                    <a:lumMod val="65000"/>
                    <a:lumOff val="35000"/>
                  </a:schemeClr>
                </a:solidFill>
              </a:rPr>
              <a:t>osebnem imenu, </a:t>
            </a:r>
          </a:p>
          <a:p>
            <a:pPr marL="800100" marR="635" lvl="1" indent="-342900" algn="just" fontAlgn="base">
              <a:lnSpc>
                <a:spcPct val="104000"/>
              </a:lnSpc>
              <a:spcAft>
                <a:spcPts val="565"/>
              </a:spcAft>
              <a:buClr>
                <a:srgbClr val="000000"/>
              </a:buClr>
              <a:buSzPts val="1000"/>
              <a:buFont typeface="Wingdings" panose="05000000000000000000" pitchFamily="2" charset="2"/>
              <a:buChar char="ü"/>
            </a:pPr>
            <a:r>
              <a:rPr lang="sl-SI" sz="1600" dirty="0">
                <a:solidFill>
                  <a:schemeClr val="tx1">
                    <a:lumMod val="65000"/>
                    <a:lumOff val="35000"/>
                  </a:schemeClr>
                </a:solidFill>
              </a:rPr>
              <a:t>podjetju, za katerega opravlja funkcijo skrbnika varstva okolja in </a:t>
            </a:r>
          </a:p>
          <a:p>
            <a:pPr marL="800100" marR="635" lvl="1" indent="-342900" algn="just" fontAlgn="base">
              <a:lnSpc>
                <a:spcPct val="104000"/>
              </a:lnSpc>
              <a:spcAft>
                <a:spcPts val="565"/>
              </a:spcAft>
              <a:buClr>
                <a:srgbClr val="000000"/>
              </a:buClr>
              <a:buSzPts val="1000"/>
              <a:buFont typeface="Wingdings" panose="05000000000000000000" pitchFamily="2" charset="2"/>
              <a:buChar char="ü"/>
            </a:pPr>
            <a:r>
              <a:rPr lang="sl-SI" sz="1600" dirty="0">
                <a:solidFill>
                  <a:schemeClr val="tx1">
                    <a:lumMod val="65000"/>
                    <a:lumOff val="35000"/>
                  </a:schemeClr>
                </a:solidFill>
              </a:rPr>
              <a:t>izobrazbi. </a:t>
            </a:r>
          </a:p>
          <a:p>
            <a:pPr marL="400050" indent="-400050">
              <a:lnSpc>
                <a:spcPct val="150000"/>
              </a:lnSpc>
              <a:buFont typeface="+mj-lt"/>
              <a:buAutoNum type="arabicPeriod"/>
            </a:pPr>
            <a:r>
              <a:rPr lang="sl-SI" dirty="0">
                <a:solidFill>
                  <a:schemeClr val="tx1">
                    <a:lumMod val="65000"/>
                    <a:lumOff val="35000"/>
                  </a:schemeClr>
                </a:solidFill>
              </a:rPr>
              <a:t>Uskladitev z zahtevami – v treh mesecih od uveljavitve ZVO-2</a:t>
            </a:r>
          </a:p>
        </p:txBody>
      </p:sp>
    </p:spTree>
    <p:extLst>
      <p:ext uri="{BB962C8B-B14F-4D97-AF65-F5344CB8AC3E}">
        <p14:creationId xmlns:p14="http://schemas.microsoft.com/office/powerpoint/2010/main" val="1550652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Struktura ZVO-2</a:t>
            </a:r>
          </a:p>
        </p:txBody>
      </p:sp>
      <p:sp>
        <p:nvSpPr>
          <p:cNvPr id="5" name="Naslov 1"/>
          <p:cNvSpPr txBox="1">
            <a:spLocks/>
          </p:cNvSpPr>
          <p:nvPr/>
        </p:nvSpPr>
        <p:spPr>
          <a:xfrm>
            <a:off x="185674" y="836712"/>
            <a:ext cx="8643998" cy="5544616"/>
          </a:xfrm>
          <a:prstGeom prst="rect">
            <a:avLst/>
          </a:prstGeom>
        </p:spPr>
        <p:txBody>
          <a:bodyPr vert="horz" lIns="91440" tIns="45720" rIns="91440" bIns="45720" rtlCol="0" anchor="t">
            <a:noAutofit/>
          </a:bodyPr>
          <a:lstStyle/>
          <a:p>
            <a:pPr marL="342900" indent="-342900">
              <a:lnSpc>
                <a:spcPct val="150000"/>
              </a:lnSpc>
              <a:buFont typeface="+mj-lt"/>
              <a:buAutoNum type="arabicPeriod"/>
            </a:pPr>
            <a:r>
              <a:rPr lang="sl-SI" sz="1600" dirty="0">
                <a:solidFill>
                  <a:schemeClr val="tx1">
                    <a:lumMod val="65000"/>
                    <a:lumOff val="35000"/>
                  </a:schemeClr>
                </a:solidFill>
              </a:rPr>
              <a:t>Ohranja se struktura iz ZVO-1</a:t>
            </a:r>
          </a:p>
          <a:p>
            <a:pPr marL="342900" indent="-342900">
              <a:lnSpc>
                <a:spcPct val="150000"/>
              </a:lnSpc>
              <a:buFont typeface="+mj-lt"/>
              <a:buAutoNum type="arabicPeriod"/>
            </a:pPr>
            <a:r>
              <a:rPr lang="sl-SI" sz="1600" dirty="0">
                <a:solidFill>
                  <a:schemeClr val="tx1">
                    <a:lumMod val="65000"/>
                    <a:lumOff val="35000"/>
                  </a:schemeClr>
                </a:solidFill>
              </a:rPr>
              <a:t>Ima 14 vsebinskih poglavij, ki pa vključujejo sledeče spremembe:</a:t>
            </a:r>
          </a:p>
          <a:p>
            <a:pPr marL="742950" lvl="1" indent="-285750">
              <a:lnSpc>
                <a:spcPct val="150000"/>
              </a:lnSpc>
              <a:buFont typeface="Wingdings" panose="05000000000000000000" pitchFamily="2" charset="2"/>
              <a:buChar char="ü"/>
            </a:pPr>
            <a:r>
              <a:rPr lang="sl-SI" sz="1600" dirty="0">
                <a:solidFill>
                  <a:schemeClr val="tx1">
                    <a:lumMod val="65000"/>
                    <a:lumOff val="35000"/>
                  </a:schemeClr>
                </a:solidFill>
              </a:rPr>
              <a:t>obsežnejši sklop določb namenjenih ravnanju z odpadki, vključno PRO</a:t>
            </a:r>
          </a:p>
          <a:p>
            <a:pPr marL="742950" lvl="1" indent="-285750">
              <a:lnSpc>
                <a:spcPct val="150000"/>
              </a:lnSpc>
              <a:buFont typeface="Wingdings" panose="05000000000000000000" pitchFamily="2" charset="2"/>
              <a:buChar char="ü"/>
            </a:pPr>
            <a:r>
              <a:rPr lang="sl-SI" sz="1600" dirty="0">
                <a:solidFill>
                  <a:schemeClr val="tx1">
                    <a:lumMod val="65000"/>
                    <a:lumOff val="35000"/>
                  </a:schemeClr>
                </a:solidFill>
              </a:rPr>
              <a:t>Spremenjena določila o PVO in izdaji OVD-jev, vključno s konceptualno drugačnim pogledom na vlogo (zainteresirane) javnosti;  </a:t>
            </a:r>
          </a:p>
          <a:p>
            <a:pPr marL="742950" lvl="1" indent="-285750">
              <a:lnSpc>
                <a:spcPct val="150000"/>
              </a:lnSpc>
              <a:buFont typeface="Wingdings" panose="05000000000000000000" pitchFamily="2" charset="2"/>
              <a:buChar char="ü"/>
            </a:pPr>
            <a:r>
              <a:rPr lang="sl-SI" sz="1600" dirty="0">
                <a:solidFill>
                  <a:schemeClr val="tx1">
                    <a:lumMod val="65000"/>
                    <a:lumOff val="35000"/>
                  </a:schemeClr>
                </a:solidFill>
              </a:rPr>
              <a:t>nekdanje načelo varstva pravice do zdravega življenjskega okolja je umeščeno med izvedbene določbe oziroma ukrepe; </a:t>
            </a:r>
          </a:p>
          <a:p>
            <a:pPr marL="742950" lvl="1" indent="-285750">
              <a:lnSpc>
                <a:spcPct val="150000"/>
              </a:lnSpc>
              <a:buFont typeface="Wingdings" panose="05000000000000000000" pitchFamily="2" charset="2"/>
              <a:buChar char="ü"/>
            </a:pPr>
            <a:r>
              <a:rPr lang="sl-SI" sz="1600" dirty="0">
                <a:solidFill>
                  <a:schemeClr val="tx1">
                    <a:lumMod val="65000"/>
                    <a:lumOff val="35000"/>
                  </a:schemeClr>
                </a:solidFill>
              </a:rPr>
              <a:t>nekoliko spremenjena ureditev GJS varstva okolja;</a:t>
            </a:r>
          </a:p>
          <a:p>
            <a:pPr marL="742950" lvl="1" indent="-285750">
              <a:lnSpc>
                <a:spcPct val="150000"/>
              </a:lnSpc>
              <a:buFont typeface="Wingdings" panose="05000000000000000000" pitchFamily="2" charset="2"/>
              <a:buChar char="ü"/>
            </a:pPr>
            <a:r>
              <a:rPr lang="sl-SI" sz="1600" dirty="0">
                <a:solidFill>
                  <a:schemeClr val="tx1">
                    <a:lumMod val="65000"/>
                    <a:lumOff val="35000"/>
                  </a:schemeClr>
                </a:solidFill>
              </a:rPr>
              <a:t>poenostavitev postopkov </a:t>
            </a:r>
            <a:r>
              <a:rPr lang="sl-SI" sz="1600" dirty="0" err="1">
                <a:solidFill>
                  <a:schemeClr val="tx1">
                    <a:lumMod val="65000"/>
                    <a:lumOff val="35000"/>
                  </a:schemeClr>
                </a:solidFill>
              </a:rPr>
              <a:t>Eko</a:t>
            </a:r>
            <a:r>
              <a:rPr lang="sl-SI" sz="1600" dirty="0">
                <a:solidFill>
                  <a:schemeClr val="tx1">
                    <a:lumMod val="65000"/>
                    <a:lumOff val="35000"/>
                  </a:schemeClr>
                </a:solidFill>
              </a:rPr>
              <a:t>-sklada ter </a:t>
            </a:r>
          </a:p>
          <a:p>
            <a:pPr marL="742950" lvl="1" indent="-285750">
              <a:lnSpc>
                <a:spcPct val="150000"/>
              </a:lnSpc>
              <a:buFont typeface="Wingdings" panose="05000000000000000000" pitchFamily="2" charset="2"/>
              <a:buChar char="ü"/>
            </a:pPr>
            <a:r>
              <a:rPr lang="sl-SI" sz="1600" dirty="0">
                <a:solidFill>
                  <a:schemeClr val="tx1">
                    <a:lumMod val="65000"/>
                    <a:lumOff val="35000"/>
                  </a:schemeClr>
                </a:solidFill>
              </a:rPr>
              <a:t>okrepitev določb o inšpekcijskem in naravovarstvenem nadzoru.</a:t>
            </a:r>
          </a:p>
          <a:p>
            <a:pPr marL="342900" indent="-342900">
              <a:lnSpc>
                <a:spcPct val="150000"/>
              </a:lnSpc>
              <a:buFont typeface="+mj-lt"/>
              <a:buAutoNum type="arabicPeriod"/>
            </a:pPr>
            <a:r>
              <a:rPr lang="sl-SI" sz="1600" dirty="0">
                <a:solidFill>
                  <a:schemeClr val="tx1">
                    <a:lumMod val="65000"/>
                    <a:lumOff val="35000"/>
                  </a:schemeClr>
                </a:solidFill>
              </a:rPr>
              <a:t>ZVO-2 bo imel posledice na:</a:t>
            </a:r>
          </a:p>
          <a:p>
            <a:pPr marL="742950" lvl="1" indent="-285750">
              <a:lnSpc>
                <a:spcPct val="150000"/>
              </a:lnSpc>
              <a:buFont typeface="Wingdings" panose="05000000000000000000" pitchFamily="2" charset="2"/>
              <a:buChar char="ü"/>
            </a:pPr>
            <a:r>
              <a:rPr lang="sl-SI" sz="1600" dirty="0">
                <a:solidFill>
                  <a:schemeClr val="tx1">
                    <a:lumMod val="65000"/>
                    <a:lumOff val="35000"/>
                  </a:schemeClr>
                </a:solidFill>
              </a:rPr>
              <a:t>usklajenost s pravnim redom EU</a:t>
            </a:r>
          </a:p>
          <a:p>
            <a:pPr marL="742950" lvl="1" indent="-285750">
              <a:lnSpc>
                <a:spcPct val="150000"/>
              </a:lnSpc>
              <a:buFont typeface="Wingdings" panose="05000000000000000000" pitchFamily="2" charset="2"/>
              <a:buChar char="ü"/>
            </a:pPr>
            <a:r>
              <a:rPr lang="sl-SI" sz="1600" dirty="0">
                <a:solidFill>
                  <a:schemeClr val="tx1">
                    <a:lumMod val="65000"/>
                    <a:lumOff val="35000"/>
                  </a:schemeClr>
                </a:solidFill>
              </a:rPr>
              <a:t>administrativne posledice</a:t>
            </a:r>
          </a:p>
          <a:p>
            <a:pPr marL="742950" lvl="1" indent="-285750">
              <a:lnSpc>
                <a:spcPct val="150000"/>
              </a:lnSpc>
              <a:buFont typeface="Wingdings" panose="05000000000000000000" pitchFamily="2" charset="2"/>
              <a:buChar char="ü"/>
            </a:pPr>
            <a:r>
              <a:rPr lang="sl-SI" sz="1600" dirty="0">
                <a:solidFill>
                  <a:schemeClr val="tx1">
                    <a:lumMod val="65000"/>
                    <a:lumOff val="35000"/>
                  </a:schemeClr>
                </a:solidFill>
              </a:rPr>
              <a:t>Posledice za gospodarstvo, zlasti na mala in srednja podjetja ter na konkurenčnost podjetij</a:t>
            </a:r>
          </a:p>
          <a:p>
            <a:pPr marL="742950" lvl="1" indent="-285750">
              <a:lnSpc>
                <a:spcPct val="150000"/>
              </a:lnSpc>
              <a:buFont typeface="Wingdings" panose="05000000000000000000" pitchFamily="2" charset="2"/>
              <a:buChar char="ü"/>
            </a:pPr>
            <a:r>
              <a:rPr lang="sl-SI" sz="1600" dirty="0">
                <a:solidFill>
                  <a:schemeClr val="tx1">
                    <a:lumMod val="65000"/>
                    <a:lumOff val="35000"/>
                  </a:schemeClr>
                </a:solidFill>
              </a:rPr>
              <a:t>Okolje, vključno s prostorskimi in varnostnimi vidiki.</a:t>
            </a:r>
          </a:p>
          <a:p>
            <a:pPr marL="0" indent="0">
              <a:buNone/>
            </a:pPr>
            <a:endParaRPr lang="sl-SI" dirty="0">
              <a:solidFill>
                <a:schemeClr val="tx1">
                  <a:lumMod val="65000"/>
                  <a:lumOff val="35000"/>
                </a:schemeClr>
              </a:solidFill>
            </a:endParaRPr>
          </a:p>
        </p:txBody>
      </p:sp>
    </p:spTree>
    <p:extLst>
      <p:ext uri="{BB962C8B-B14F-4D97-AF65-F5344CB8AC3E}">
        <p14:creationId xmlns:p14="http://schemas.microsoft.com/office/powerpoint/2010/main" val="2612450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Razlogi za sprejem ZVO-2</a:t>
            </a:r>
          </a:p>
        </p:txBody>
      </p:sp>
      <p:sp>
        <p:nvSpPr>
          <p:cNvPr id="5" name="Naslov 1"/>
          <p:cNvSpPr txBox="1">
            <a:spLocks/>
          </p:cNvSpPr>
          <p:nvPr/>
        </p:nvSpPr>
        <p:spPr>
          <a:xfrm>
            <a:off x="185674" y="1916832"/>
            <a:ext cx="8643998" cy="4248472"/>
          </a:xfrm>
          <a:prstGeom prst="rect">
            <a:avLst/>
          </a:prstGeom>
        </p:spPr>
        <p:txBody>
          <a:bodyPr vert="horz" lIns="91440" tIns="45720" rIns="91440" bIns="45720" rtlCol="0" anchor="t">
            <a:noAutofit/>
          </a:bodyPr>
          <a:lstStyle/>
          <a:p>
            <a:pPr marL="342900" indent="-342900">
              <a:lnSpc>
                <a:spcPct val="150000"/>
              </a:lnSpc>
              <a:buFont typeface="+mj-lt"/>
              <a:buAutoNum type="arabicPeriod"/>
            </a:pPr>
            <a:r>
              <a:rPr lang="sl-SI" dirty="0">
                <a:solidFill>
                  <a:schemeClr val="tx1">
                    <a:lumMod val="65000"/>
                    <a:lumOff val="35000"/>
                  </a:schemeClr>
                </a:solidFill>
              </a:rPr>
              <a:t>ZVO-1 besedilo doživelo že deset modifikacij in kar nekaj posegov drugih zakonov</a:t>
            </a:r>
          </a:p>
          <a:p>
            <a:pPr marL="342900" indent="-342900">
              <a:lnSpc>
                <a:spcPct val="150000"/>
              </a:lnSpc>
              <a:buFont typeface="+mj-lt"/>
              <a:buAutoNum type="arabicPeriod"/>
            </a:pPr>
            <a:r>
              <a:rPr lang="sl-SI" dirty="0">
                <a:solidFill>
                  <a:schemeClr val="tx1">
                    <a:lumMod val="65000"/>
                    <a:lumOff val="35000"/>
                  </a:schemeClr>
                </a:solidFill>
              </a:rPr>
              <a:t>Ohranja se »princip </a:t>
            </a:r>
            <a:r>
              <a:rPr lang="sl-SI" dirty="0" err="1">
                <a:solidFill>
                  <a:schemeClr val="tx1">
                    <a:lumMod val="65000"/>
                    <a:lumOff val="35000"/>
                  </a:schemeClr>
                </a:solidFill>
              </a:rPr>
              <a:t>horiznotalnosti</a:t>
            </a:r>
            <a:r>
              <a:rPr lang="sl-SI" dirty="0">
                <a:solidFill>
                  <a:schemeClr val="tx1">
                    <a:lumMod val="65000"/>
                    <a:lumOff val="35000"/>
                  </a:schemeClr>
                </a:solidFill>
              </a:rPr>
              <a:t>«</a:t>
            </a:r>
          </a:p>
          <a:p>
            <a:pPr marL="342900" indent="-342900">
              <a:lnSpc>
                <a:spcPct val="150000"/>
              </a:lnSpc>
              <a:buFont typeface="+mj-lt"/>
              <a:buAutoNum type="arabicPeriod"/>
            </a:pPr>
            <a:r>
              <a:rPr lang="sl-SI" dirty="0">
                <a:solidFill>
                  <a:schemeClr val="tx1">
                    <a:lumMod val="65000"/>
                    <a:lumOff val="35000"/>
                  </a:schemeClr>
                </a:solidFill>
              </a:rPr>
              <a:t>Uveljavlja temeljna načela in pristope za vso »področno zakonodajo«, ki se podrobneje ukvarja s posameznimi </a:t>
            </a:r>
            <a:r>
              <a:rPr lang="sl-SI" dirty="0" err="1">
                <a:solidFill>
                  <a:schemeClr val="tx1">
                    <a:lumMod val="65000"/>
                    <a:lumOff val="35000"/>
                  </a:schemeClr>
                </a:solidFill>
              </a:rPr>
              <a:t>okoljsko</a:t>
            </a:r>
            <a:r>
              <a:rPr lang="sl-SI" dirty="0">
                <a:solidFill>
                  <a:schemeClr val="tx1">
                    <a:lumMod val="65000"/>
                    <a:lumOff val="35000"/>
                  </a:schemeClr>
                </a:solidFill>
              </a:rPr>
              <a:t> relevantnimi področji</a:t>
            </a:r>
          </a:p>
          <a:p>
            <a:pPr marL="342900" indent="-342900">
              <a:lnSpc>
                <a:spcPct val="150000"/>
              </a:lnSpc>
              <a:buFont typeface="+mj-lt"/>
              <a:buAutoNum type="arabicPeriod"/>
            </a:pPr>
            <a:r>
              <a:rPr lang="sl-SI" dirty="0">
                <a:solidFill>
                  <a:schemeClr val="tx1">
                    <a:lumMod val="65000"/>
                    <a:lumOff val="35000"/>
                  </a:schemeClr>
                </a:solidFill>
              </a:rPr>
              <a:t>Številna vprašanja zakon ureja le okvirno in daje podlago za njihovo podrobnejše urejanje na podzakonski, zlasti uredbeni ravni.</a:t>
            </a:r>
          </a:p>
          <a:p>
            <a:pPr marL="342900" indent="-342900">
              <a:lnSpc>
                <a:spcPct val="150000"/>
              </a:lnSpc>
              <a:buFont typeface="+mj-lt"/>
              <a:buAutoNum type="arabicPeriod"/>
            </a:pPr>
            <a:r>
              <a:rPr lang="sl-SI" dirty="0">
                <a:solidFill>
                  <a:schemeClr val="tx1">
                    <a:lumMod val="65000"/>
                    <a:lumOff val="35000"/>
                  </a:schemeClr>
                </a:solidFill>
              </a:rPr>
              <a:t>Prinaša tudi določene novosti in spremembe</a:t>
            </a:r>
          </a:p>
        </p:txBody>
      </p:sp>
    </p:spTree>
    <p:extLst>
      <p:ext uri="{BB962C8B-B14F-4D97-AF65-F5344CB8AC3E}">
        <p14:creationId xmlns:p14="http://schemas.microsoft.com/office/powerpoint/2010/main" val="158188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Poglavja ZVO-2</a:t>
            </a:r>
          </a:p>
        </p:txBody>
      </p:sp>
      <p:sp>
        <p:nvSpPr>
          <p:cNvPr id="5" name="Naslov 1"/>
          <p:cNvSpPr txBox="1">
            <a:spLocks/>
          </p:cNvSpPr>
          <p:nvPr/>
        </p:nvSpPr>
        <p:spPr>
          <a:xfrm>
            <a:off x="185674" y="1916832"/>
            <a:ext cx="8643998" cy="4248472"/>
          </a:xfrm>
          <a:prstGeom prst="rect">
            <a:avLst/>
          </a:prstGeom>
        </p:spPr>
        <p:txBody>
          <a:bodyPr vert="horz" lIns="91440" tIns="45720" rIns="91440" bIns="45720" rtlCol="0" anchor="t">
            <a:noAutofit/>
          </a:bodyPr>
          <a:lstStyle/>
          <a:p>
            <a:pPr marL="342900" indent="-342900">
              <a:lnSpc>
                <a:spcPct val="150000"/>
              </a:lnSpc>
              <a:buFont typeface="+mj-lt"/>
              <a:buAutoNum type="arabicPeriod"/>
            </a:pPr>
            <a:endParaRPr lang="sl-SI" dirty="0">
              <a:solidFill>
                <a:schemeClr val="tx1">
                  <a:lumMod val="65000"/>
                  <a:lumOff val="35000"/>
                </a:schemeClr>
              </a:solidFill>
            </a:endParaRPr>
          </a:p>
        </p:txBody>
      </p:sp>
      <p:graphicFrame>
        <p:nvGraphicFramePr>
          <p:cNvPr id="2" name="Tabela 2">
            <a:extLst>
              <a:ext uri="{FF2B5EF4-FFF2-40B4-BE49-F238E27FC236}">
                <a16:creationId xmlns:a16="http://schemas.microsoft.com/office/drawing/2014/main" id="{34D76660-C180-419A-8445-DE21E2639349}"/>
              </a:ext>
            </a:extLst>
          </p:cNvPr>
          <p:cNvGraphicFramePr>
            <a:graphicFrameLocks noGrp="1"/>
          </p:cNvGraphicFramePr>
          <p:nvPr>
            <p:extLst>
              <p:ext uri="{D42A27DB-BD31-4B8C-83A1-F6EECF244321}">
                <p14:modId xmlns:p14="http://schemas.microsoft.com/office/powerpoint/2010/main" val="1206010961"/>
              </p:ext>
            </p:extLst>
          </p:nvPr>
        </p:nvGraphicFramePr>
        <p:xfrm>
          <a:off x="971600" y="1412776"/>
          <a:ext cx="7344816" cy="4546600"/>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val="2444171507"/>
                    </a:ext>
                  </a:extLst>
                </a:gridCol>
                <a:gridCol w="3672408">
                  <a:extLst>
                    <a:ext uri="{9D8B030D-6E8A-4147-A177-3AD203B41FA5}">
                      <a16:colId xmlns:a16="http://schemas.microsoft.com/office/drawing/2014/main" val="2886551053"/>
                    </a:ext>
                  </a:extLst>
                </a:gridCol>
              </a:tblGrid>
              <a:tr h="531059">
                <a:tc>
                  <a:txBody>
                    <a:bodyPr/>
                    <a:lstStyle/>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a:tabLst/>
                        <a:defRPr/>
                      </a:pPr>
                      <a:r>
                        <a:rPr lang="sl-SI" sz="1800" b="0" kern="1200" noProof="0" dirty="0">
                          <a:solidFill>
                            <a:schemeClr val="tx1">
                              <a:lumMod val="65000"/>
                              <a:lumOff val="35000"/>
                            </a:schemeClr>
                          </a:solidFill>
                          <a:latin typeface="+mn-lt"/>
                          <a:ea typeface="+mn-ea"/>
                          <a:cs typeface="+mn-cs"/>
                        </a:rPr>
                        <a:t>TEMELJNE DOLOČBE</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a:tabLst/>
                        <a:defRPr/>
                      </a:pPr>
                      <a:r>
                        <a:rPr lang="sl-SI" sz="1800" b="0" kern="1200" noProof="0" dirty="0">
                          <a:solidFill>
                            <a:schemeClr val="tx1">
                              <a:lumMod val="65000"/>
                              <a:lumOff val="35000"/>
                            </a:schemeClr>
                          </a:solidFill>
                          <a:latin typeface="+mn-lt"/>
                          <a:ea typeface="+mn-ea"/>
                          <a:cs typeface="+mn-cs"/>
                        </a:rPr>
                        <a:t>UKREPI VARSTVA OKOLJA</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a:tabLst/>
                        <a:defRPr/>
                      </a:pPr>
                      <a:r>
                        <a:rPr lang="sl-SI" sz="1800" b="0" kern="1200" noProof="0" dirty="0">
                          <a:solidFill>
                            <a:schemeClr val="tx1">
                              <a:lumMod val="65000"/>
                              <a:lumOff val="35000"/>
                            </a:schemeClr>
                          </a:solidFill>
                          <a:latin typeface="+mn-lt"/>
                          <a:ea typeface="+mn-ea"/>
                          <a:cs typeface="+mn-cs"/>
                        </a:rPr>
                        <a:t>PROGRAMI IN NAČRTI NA PODROČJU VARSTVA OKOLJA</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a:tabLst/>
                        <a:defRPr/>
                      </a:pPr>
                      <a:r>
                        <a:rPr lang="sl-SI" sz="1800" b="0" kern="1200" noProof="0" dirty="0">
                          <a:solidFill>
                            <a:schemeClr val="tx1">
                              <a:lumMod val="65000"/>
                              <a:lumOff val="35000"/>
                            </a:schemeClr>
                          </a:solidFill>
                          <a:latin typeface="+mn-lt"/>
                          <a:ea typeface="+mn-ea"/>
                          <a:cs typeface="+mn-cs"/>
                        </a:rPr>
                        <a:t>POSEGI V OKOLJE</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a:tabLst/>
                        <a:defRPr/>
                      </a:pPr>
                      <a:r>
                        <a:rPr lang="sl-SI" sz="1800" b="0" kern="1200" noProof="0" dirty="0">
                          <a:solidFill>
                            <a:schemeClr val="tx1">
                              <a:lumMod val="65000"/>
                              <a:lumOff val="35000"/>
                            </a:schemeClr>
                          </a:solidFill>
                          <a:latin typeface="+mn-lt"/>
                          <a:ea typeface="+mn-ea"/>
                          <a:cs typeface="+mn-cs"/>
                        </a:rPr>
                        <a:t>JAVNO POOBLASTILO</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a:tabLst/>
                        <a:defRPr/>
                      </a:pPr>
                      <a:r>
                        <a:rPr lang="sl-SI" sz="1800" b="0" kern="1200" noProof="0" dirty="0">
                          <a:solidFill>
                            <a:schemeClr val="tx1">
                              <a:lumMod val="65000"/>
                              <a:lumOff val="35000"/>
                            </a:schemeClr>
                          </a:solidFill>
                          <a:latin typeface="+mn-lt"/>
                          <a:ea typeface="+mn-ea"/>
                          <a:cs typeface="+mn-cs"/>
                        </a:rPr>
                        <a:t>SPREMLJANJE STANJA OKOLJA IN INFORMACIJE O OKOLJU</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a:tabLst/>
                        <a:defRPr/>
                      </a:pPr>
                      <a:r>
                        <a:rPr lang="sl-SI" sz="1800" b="0" kern="1200" noProof="0" dirty="0">
                          <a:solidFill>
                            <a:schemeClr val="tx1">
                              <a:lumMod val="65000"/>
                              <a:lumOff val="35000"/>
                            </a:schemeClr>
                          </a:solidFill>
                          <a:latin typeface="+mn-lt"/>
                          <a:ea typeface="+mn-ea"/>
                          <a:cs typeface="+mn-cs"/>
                        </a:rPr>
                        <a:t>ODGOVORNOST ZA PREPREČEVANJE IN SANACIJO OKOLJSKE ŠKODE</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startAt="8"/>
                        <a:tabLst/>
                        <a:defRPr/>
                      </a:pPr>
                      <a:r>
                        <a:rPr lang="sl-SI" sz="1800" b="0" kern="1200" noProof="0" dirty="0">
                          <a:solidFill>
                            <a:schemeClr val="tx1">
                              <a:lumMod val="65000"/>
                              <a:lumOff val="35000"/>
                            </a:schemeClr>
                          </a:solidFill>
                          <a:latin typeface="+mn-lt"/>
                          <a:ea typeface="+mn-ea"/>
                          <a:cs typeface="+mn-cs"/>
                        </a:rPr>
                        <a:t>EKONOMSKI IN FINANČNI INSTRUMENTI VARSTVA OKOLJA</a:t>
                      </a:r>
                    </a:p>
                  </a:txBody>
                  <a:tcPr/>
                </a:tc>
                <a:tc>
                  <a:txBody>
                    <a:bodyPr/>
                    <a:lstStyle/>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startAt="9"/>
                        <a:tabLst/>
                        <a:defRPr/>
                      </a:pPr>
                      <a:r>
                        <a:rPr lang="sl-SI" sz="1800" b="0" kern="1200" dirty="0">
                          <a:solidFill>
                            <a:schemeClr val="tx1">
                              <a:lumMod val="65000"/>
                              <a:lumOff val="35000"/>
                            </a:schemeClr>
                          </a:solidFill>
                          <a:latin typeface="+mn-lt"/>
                          <a:ea typeface="+mn-ea"/>
                          <a:cs typeface="+mn-cs"/>
                        </a:rPr>
                        <a:t>PRAVICA DO ZDRAVEGA ŽIVLJENJSKEGA OKOLJA IN NJENO PRAVNO VARSTVO</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startAt="9"/>
                        <a:tabLst/>
                        <a:defRPr/>
                      </a:pPr>
                      <a:r>
                        <a:rPr lang="sl-SI" sz="1800" b="0" kern="1200" dirty="0">
                          <a:solidFill>
                            <a:schemeClr val="tx1">
                              <a:lumMod val="65000"/>
                              <a:lumOff val="35000"/>
                            </a:schemeClr>
                          </a:solidFill>
                          <a:latin typeface="+mn-lt"/>
                          <a:ea typeface="+mn-ea"/>
                          <a:cs typeface="+mn-cs"/>
                        </a:rPr>
                        <a:t>OBVEZNE GOSPODARSKE JAVNE SLUŽBE VARSTVA OKOLJA</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startAt="8"/>
                        <a:tabLst/>
                        <a:defRPr/>
                      </a:pPr>
                      <a:r>
                        <a:rPr lang="sl-SI" sz="1800" b="0" kern="1200" dirty="0">
                          <a:solidFill>
                            <a:schemeClr val="tx1">
                              <a:lumMod val="65000"/>
                              <a:lumOff val="35000"/>
                            </a:schemeClr>
                          </a:solidFill>
                          <a:latin typeface="+mn-lt"/>
                          <a:ea typeface="+mn-ea"/>
                          <a:cs typeface="+mn-cs"/>
                        </a:rPr>
                        <a:t>ORGANIZACIJE NA PODROČJU VARSTVA OKOLJA</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startAt="8"/>
                        <a:tabLst/>
                        <a:defRPr/>
                      </a:pPr>
                      <a:r>
                        <a:rPr lang="sl-SI" sz="1800" b="0" kern="1200" dirty="0">
                          <a:solidFill>
                            <a:schemeClr val="tx1">
                              <a:lumMod val="65000"/>
                              <a:lumOff val="35000"/>
                            </a:schemeClr>
                          </a:solidFill>
                          <a:latin typeface="+mn-lt"/>
                          <a:ea typeface="+mn-ea"/>
                          <a:cs typeface="+mn-cs"/>
                        </a:rPr>
                        <a:t>USPOSABLJANJE</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startAt="8"/>
                        <a:tabLst/>
                        <a:defRPr/>
                      </a:pPr>
                      <a:r>
                        <a:rPr lang="sl-SI" sz="1800" b="0" kern="1200" dirty="0">
                          <a:solidFill>
                            <a:schemeClr val="tx1">
                              <a:lumMod val="65000"/>
                              <a:lumOff val="35000"/>
                            </a:schemeClr>
                          </a:solidFill>
                          <a:latin typeface="+mn-lt"/>
                          <a:ea typeface="+mn-ea"/>
                          <a:cs typeface="+mn-cs"/>
                        </a:rPr>
                        <a:t>NADZOR</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startAt="8"/>
                        <a:tabLst/>
                        <a:defRPr/>
                      </a:pPr>
                      <a:r>
                        <a:rPr lang="sl-SI" sz="1800" b="0" kern="1200" dirty="0">
                          <a:solidFill>
                            <a:schemeClr val="tx1">
                              <a:lumMod val="65000"/>
                              <a:lumOff val="35000"/>
                            </a:schemeClr>
                          </a:solidFill>
                          <a:latin typeface="+mn-lt"/>
                          <a:ea typeface="+mn-ea"/>
                          <a:cs typeface="+mn-cs"/>
                        </a:rPr>
                        <a:t>POSEBNE DOLOČBE</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startAt="8"/>
                        <a:tabLst/>
                        <a:defRPr/>
                      </a:pPr>
                      <a:r>
                        <a:rPr lang="sl-SI" sz="1800" b="0" kern="1200" dirty="0">
                          <a:solidFill>
                            <a:schemeClr val="tx1">
                              <a:lumMod val="65000"/>
                              <a:lumOff val="35000"/>
                            </a:schemeClr>
                          </a:solidFill>
                          <a:latin typeface="+mn-lt"/>
                          <a:ea typeface="+mn-ea"/>
                          <a:cs typeface="+mn-cs"/>
                        </a:rPr>
                        <a:t>KAZENSKE DOLOČBE</a:t>
                      </a:r>
                    </a:p>
                    <a:p>
                      <a:pPr marL="400050" marR="0" lvl="0" indent="-400050" algn="l" defTabSz="457200" rtl="0" eaLnBrk="1" fontAlgn="auto" latinLnBrk="0" hangingPunct="1">
                        <a:lnSpc>
                          <a:spcPct val="100000"/>
                        </a:lnSpc>
                        <a:spcBef>
                          <a:spcPts val="1000"/>
                        </a:spcBef>
                        <a:spcAft>
                          <a:spcPts val="0"/>
                        </a:spcAft>
                        <a:buClr>
                          <a:srgbClr val="A53010"/>
                        </a:buClr>
                        <a:buSzTx/>
                        <a:buFont typeface="+mj-lt"/>
                        <a:buAutoNum type="romanUcPeriod" startAt="8"/>
                        <a:tabLst/>
                        <a:defRPr/>
                      </a:pPr>
                      <a:r>
                        <a:rPr lang="sl-SI" sz="1800" b="0" kern="1200" dirty="0">
                          <a:solidFill>
                            <a:schemeClr val="tx1">
                              <a:lumMod val="65000"/>
                              <a:lumOff val="35000"/>
                            </a:schemeClr>
                          </a:solidFill>
                          <a:latin typeface="+mn-lt"/>
                          <a:ea typeface="+mn-ea"/>
                          <a:cs typeface="+mn-cs"/>
                        </a:rPr>
                        <a:t>PREHODNE IN KONČNE DOLOČBE</a:t>
                      </a:r>
                    </a:p>
                    <a:p>
                      <a:endParaRPr lang="sl-SI" dirty="0"/>
                    </a:p>
                  </a:txBody>
                  <a:tcPr/>
                </a:tc>
                <a:extLst>
                  <a:ext uri="{0D108BD9-81ED-4DB2-BD59-A6C34878D82A}">
                    <a16:rowId xmlns:a16="http://schemas.microsoft.com/office/drawing/2014/main" val="2246100643"/>
                  </a:ext>
                </a:extLst>
              </a:tr>
            </a:tbl>
          </a:graphicData>
        </a:graphic>
      </p:graphicFrame>
    </p:spTree>
    <p:extLst>
      <p:ext uri="{BB962C8B-B14F-4D97-AF65-F5344CB8AC3E}">
        <p14:creationId xmlns:p14="http://schemas.microsoft.com/office/powerpoint/2010/main" val="2685372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Ukrepi na področju odpadkov</a:t>
            </a:r>
          </a:p>
        </p:txBody>
      </p:sp>
      <p:sp>
        <p:nvSpPr>
          <p:cNvPr id="5" name="Naslov 1"/>
          <p:cNvSpPr txBox="1">
            <a:spLocks/>
          </p:cNvSpPr>
          <p:nvPr/>
        </p:nvSpPr>
        <p:spPr>
          <a:xfrm>
            <a:off x="185674" y="1071546"/>
            <a:ext cx="8643998" cy="5093758"/>
          </a:xfrm>
          <a:prstGeom prst="rect">
            <a:avLst/>
          </a:prstGeom>
        </p:spPr>
        <p:txBody>
          <a:bodyPr vert="horz" lIns="91440" tIns="45720" rIns="91440" bIns="45720" rtlCol="0" anchor="t">
            <a:noAutofit/>
          </a:bodyPr>
          <a:lstStyle/>
          <a:p>
            <a:pPr marL="342900" indent="-342900">
              <a:lnSpc>
                <a:spcPct val="150000"/>
              </a:lnSpc>
              <a:buFont typeface="Wingdings" panose="05000000000000000000" pitchFamily="2" charset="2"/>
              <a:buChar char="ü"/>
            </a:pPr>
            <a:r>
              <a:rPr lang="sl-SI" dirty="0">
                <a:solidFill>
                  <a:schemeClr val="tx1">
                    <a:lumMod val="65000"/>
                    <a:lumOff val="35000"/>
                  </a:schemeClr>
                </a:solidFill>
              </a:rPr>
              <a:t>Ukrepi so razdeljeni na dve veliki poglavji:</a:t>
            </a:r>
          </a:p>
          <a:p>
            <a:pPr lvl="1">
              <a:lnSpc>
                <a:spcPct val="150000"/>
              </a:lnSpc>
            </a:pPr>
            <a:r>
              <a:rPr lang="sl-SI" dirty="0">
                <a:solidFill>
                  <a:schemeClr val="tx1">
                    <a:lumMod val="65000"/>
                    <a:lumOff val="35000"/>
                  </a:schemeClr>
                </a:solidFill>
              </a:rPr>
              <a:t>2.1. 	Ravnanje z odpadki: 22.člena – 33. člena:</a:t>
            </a:r>
          </a:p>
          <a:p>
            <a:pPr lvl="1">
              <a:lnSpc>
                <a:spcPct val="150000"/>
              </a:lnSpc>
            </a:pPr>
            <a:r>
              <a:rPr lang="sl-SI" dirty="0">
                <a:solidFill>
                  <a:schemeClr val="tx1">
                    <a:lumMod val="65000"/>
                    <a:lumOff val="35000"/>
                  </a:schemeClr>
                </a:solidFill>
              </a:rPr>
              <a:t>2.2.	Sistem PRO </a:t>
            </a:r>
          </a:p>
        </p:txBody>
      </p:sp>
    </p:spTree>
    <p:extLst>
      <p:ext uri="{BB962C8B-B14F-4D97-AF65-F5344CB8AC3E}">
        <p14:creationId xmlns:p14="http://schemas.microsoft.com/office/powerpoint/2010/main" val="420907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Odpadek – 7. točka 3. člena ZVO-2</a:t>
            </a:r>
          </a:p>
        </p:txBody>
      </p:sp>
      <p:sp>
        <p:nvSpPr>
          <p:cNvPr id="5" name="Naslov 1"/>
          <p:cNvSpPr txBox="1">
            <a:spLocks/>
          </p:cNvSpPr>
          <p:nvPr/>
        </p:nvSpPr>
        <p:spPr>
          <a:xfrm>
            <a:off x="185674" y="1071546"/>
            <a:ext cx="8643998" cy="5093758"/>
          </a:xfrm>
          <a:prstGeom prst="rect">
            <a:avLst/>
          </a:prstGeom>
        </p:spPr>
        <p:txBody>
          <a:bodyPr vert="horz" lIns="91440" tIns="45720" rIns="91440" bIns="45720" rtlCol="0" anchor="t">
            <a:noAutofit/>
          </a:bodyPr>
          <a:lstStyle/>
          <a:p>
            <a:pPr marL="342900" indent="-342900">
              <a:spcAft>
                <a:spcPts val="1200"/>
              </a:spcAft>
              <a:buFont typeface="+mj-lt"/>
              <a:buAutoNum type="arabicPeriod" startAt="7"/>
            </a:pPr>
            <a:r>
              <a:rPr lang="sl-SI" dirty="0">
                <a:solidFill>
                  <a:schemeClr val="tx1">
                    <a:lumMod val="65000"/>
                    <a:lumOff val="35000"/>
                  </a:schemeClr>
                </a:solidFill>
              </a:rPr>
              <a:t>Odpadek je vsaka snov ali predmet, ki ga imetnik zavrže, namerava zavreči ali mora zavreči.</a:t>
            </a:r>
          </a:p>
          <a:p>
            <a:pPr lvl="1">
              <a:spcAft>
                <a:spcPts val="1200"/>
              </a:spcAft>
            </a:pPr>
            <a:r>
              <a:rPr lang="sl-SI" dirty="0">
                <a:solidFill>
                  <a:schemeClr val="tx1">
                    <a:lumMod val="65000"/>
                    <a:lumOff val="35000"/>
                  </a:schemeClr>
                </a:solidFill>
              </a:rPr>
              <a:t>7.1.	Nevarni odpadek </a:t>
            </a:r>
          </a:p>
          <a:p>
            <a:pPr lvl="1">
              <a:spcAft>
                <a:spcPts val="1200"/>
              </a:spcAft>
            </a:pPr>
            <a:r>
              <a:rPr lang="sl-SI" dirty="0">
                <a:solidFill>
                  <a:schemeClr val="tx1">
                    <a:lumMod val="65000"/>
                    <a:lumOff val="35000"/>
                  </a:schemeClr>
                </a:solidFill>
              </a:rPr>
              <a:t>7.2.	Nenevarni odpadki</a:t>
            </a:r>
          </a:p>
          <a:p>
            <a:pPr lvl="1">
              <a:spcAft>
                <a:spcPts val="1200"/>
              </a:spcAft>
            </a:pPr>
            <a:r>
              <a:rPr lang="sl-SI" dirty="0">
                <a:solidFill>
                  <a:schemeClr val="tx1">
                    <a:lumMod val="65000"/>
                    <a:lumOff val="35000"/>
                  </a:schemeClr>
                </a:solidFill>
              </a:rPr>
              <a:t>7.3.	Radioaktivni odpadek </a:t>
            </a:r>
          </a:p>
          <a:p>
            <a:pPr lvl="1">
              <a:spcAft>
                <a:spcPts val="1200"/>
              </a:spcAft>
            </a:pPr>
            <a:r>
              <a:rPr lang="sl-SI" dirty="0">
                <a:solidFill>
                  <a:schemeClr val="tx1">
                    <a:lumMod val="65000"/>
                    <a:lumOff val="35000"/>
                  </a:schemeClr>
                </a:solidFill>
              </a:rPr>
              <a:t>7.4.	Komunalni odpadki so:</a:t>
            </a:r>
          </a:p>
          <a:p>
            <a:pPr lvl="2">
              <a:spcBef>
                <a:spcPts val="1200"/>
              </a:spcBef>
              <a:buFont typeface="Wingdings" panose="05000000000000000000" pitchFamily="2" charset="2"/>
              <a:buChar char="ü"/>
            </a:pPr>
            <a:r>
              <a:rPr lang="sl-SI" dirty="0">
                <a:solidFill>
                  <a:schemeClr val="tx1">
                    <a:lumMod val="65000"/>
                    <a:lumOff val="35000"/>
                  </a:schemeClr>
                </a:solidFill>
              </a:rPr>
              <a:t>mešani odpadki in ločeno zbrani odpadki iz gospodinjstev</a:t>
            </a:r>
          </a:p>
          <a:p>
            <a:pPr lvl="2">
              <a:spcBef>
                <a:spcPts val="1200"/>
              </a:spcBef>
              <a:buFont typeface="Wingdings" panose="05000000000000000000" pitchFamily="2" charset="2"/>
              <a:buChar char="ü"/>
            </a:pPr>
            <a:r>
              <a:rPr lang="sl-SI" dirty="0">
                <a:solidFill>
                  <a:schemeClr val="tx1">
                    <a:lumMod val="65000"/>
                    <a:lumOff val="35000"/>
                  </a:schemeClr>
                </a:solidFill>
              </a:rPr>
              <a:t>mešani odpadki in ločeno zbrani odpadki iz drugih virov, kadar so po lastnostih in sestavi podobni odpadkom iz gospodinjstev. </a:t>
            </a:r>
          </a:p>
          <a:p>
            <a:pPr lvl="1">
              <a:spcBef>
                <a:spcPts val="1200"/>
              </a:spcBef>
            </a:pPr>
            <a:r>
              <a:rPr lang="sl-SI" dirty="0">
                <a:solidFill>
                  <a:schemeClr val="tx1">
                    <a:lumMod val="65000"/>
                    <a:lumOff val="35000"/>
                  </a:schemeClr>
                </a:solidFill>
              </a:rPr>
              <a:t>7.5.	Gradbeni odpadki in odpadki iz odstranitve objektov</a:t>
            </a:r>
          </a:p>
          <a:p>
            <a:pPr marL="342900" indent="-342900">
              <a:lnSpc>
                <a:spcPct val="150000"/>
              </a:lnSpc>
              <a:buFont typeface="Wingdings" panose="05000000000000000000" pitchFamily="2" charset="2"/>
              <a:buChar char="ü"/>
            </a:pPr>
            <a:endParaRPr lang="sl-SI" dirty="0">
              <a:solidFill>
                <a:schemeClr val="tx1">
                  <a:lumMod val="65000"/>
                  <a:lumOff val="35000"/>
                </a:schemeClr>
              </a:solidFill>
            </a:endParaRPr>
          </a:p>
        </p:txBody>
      </p:sp>
    </p:spTree>
    <p:extLst>
      <p:ext uri="{BB962C8B-B14F-4D97-AF65-F5344CB8AC3E}">
        <p14:creationId xmlns:p14="http://schemas.microsoft.com/office/powerpoint/2010/main" val="323842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Naslov 1"/>
          <p:cNvSpPr>
            <a:spLocks noGrp="1"/>
          </p:cNvSpPr>
          <p:nvPr>
            <p:ph type="title"/>
          </p:nvPr>
        </p:nvSpPr>
        <p:spPr>
          <a:xfrm>
            <a:off x="214282" y="285734"/>
            <a:ext cx="8715436" cy="785812"/>
          </a:xfrm>
        </p:spPr>
        <p:txBody>
          <a:bodyPr anchor="t">
            <a:noAutofit/>
          </a:bodyPr>
          <a:lstStyle/>
          <a:p>
            <a:r>
              <a:rPr lang="sl-SI" sz="2800" b="1" dirty="0">
                <a:solidFill>
                  <a:srgbClr val="0095DA"/>
                </a:solidFill>
                <a:latin typeface="+mn-lt"/>
              </a:rPr>
              <a:t> Odpadek – 7. točka 3. člena ZVO-2</a:t>
            </a:r>
          </a:p>
        </p:txBody>
      </p:sp>
      <p:sp>
        <p:nvSpPr>
          <p:cNvPr id="5" name="Naslov 1"/>
          <p:cNvSpPr txBox="1">
            <a:spLocks/>
          </p:cNvSpPr>
          <p:nvPr/>
        </p:nvSpPr>
        <p:spPr>
          <a:xfrm>
            <a:off x="185674" y="1071546"/>
            <a:ext cx="8643998" cy="5093758"/>
          </a:xfrm>
          <a:prstGeom prst="rect">
            <a:avLst/>
          </a:prstGeom>
        </p:spPr>
        <p:txBody>
          <a:bodyPr vert="horz" lIns="91440" tIns="45720" rIns="91440" bIns="45720" rtlCol="0" anchor="t">
            <a:noAutofit/>
          </a:bodyPr>
          <a:lstStyle/>
          <a:p>
            <a:pPr lvl="1" fontAlgn="base">
              <a:spcAft>
                <a:spcPts val="1200"/>
              </a:spcAft>
            </a:pPr>
            <a:r>
              <a:rPr lang="sl-SI" dirty="0">
                <a:solidFill>
                  <a:schemeClr val="tx1">
                    <a:lumMod val="65000"/>
                    <a:lumOff val="35000"/>
                  </a:schemeClr>
                </a:solidFill>
              </a:rPr>
              <a:t>7.6.	</a:t>
            </a:r>
            <a:r>
              <a:rPr lang="sl-SI" b="1" dirty="0">
                <a:solidFill>
                  <a:schemeClr val="tx1">
                    <a:lumMod val="65000"/>
                    <a:lumOff val="35000"/>
                  </a:schemeClr>
                </a:solidFill>
              </a:rPr>
              <a:t>Preprečevanje odpadkov </a:t>
            </a:r>
            <a:r>
              <a:rPr lang="sl-SI" dirty="0">
                <a:solidFill>
                  <a:schemeClr val="tx1">
                    <a:lumMod val="65000"/>
                    <a:lumOff val="35000"/>
                  </a:schemeClr>
                </a:solidFill>
              </a:rPr>
              <a:t>so ukrepi, sprejeti preden snov, material ali proizvod 	postane odpadek, in s katerimi se zmanjša:  </a:t>
            </a:r>
          </a:p>
          <a:p>
            <a:pPr marL="1200150" lvl="2" indent="-285750" fontAlgn="base">
              <a:spcAft>
                <a:spcPts val="1200"/>
              </a:spcAft>
              <a:buFont typeface="Wingdings" panose="05000000000000000000" pitchFamily="2" charset="2"/>
              <a:buChar char="ü"/>
            </a:pPr>
            <a:r>
              <a:rPr lang="sl-SI" dirty="0">
                <a:solidFill>
                  <a:schemeClr val="tx1">
                    <a:lumMod val="65000"/>
                    <a:lumOff val="35000"/>
                  </a:schemeClr>
                </a:solidFill>
              </a:rPr>
              <a:t>količina odpadkov, vključno s ponovno uporabo proizvodov ali podaljšanjem življenjske dobe proizvodov, </a:t>
            </a:r>
          </a:p>
          <a:p>
            <a:pPr marL="1200150" lvl="2" indent="-285750" fontAlgn="base">
              <a:spcAft>
                <a:spcPts val="1200"/>
              </a:spcAft>
              <a:buFont typeface="Wingdings" panose="05000000000000000000" pitchFamily="2" charset="2"/>
              <a:buChar char="ü"/>
            </a:pPr>
            <a:r>
              <a:rPr lang="sl-SI" dirty="0">
                <a:solidFill>
                  <a:schemeClr val="tx1">
                    <a:lumMod val="65000"/>
                    <a:lumOff val="35000"/>
                  </a:schemeClr>
                </a:solidFill>
              </a:rPr>
              <a:t>škodljivi vplivi nastalih odpadkov na okolje in zdravje ljudi ali </a:t>
            </a:r>
          </a:p>
          <a:p>
            <a:pPr marL="1200150" lvl="2" indent="-285750" fontAlgn="base">
              <a:spcAft>
                <a:spcPts val="1200"/>
              </a:spcAft>
              <a:buFont typeface="Wingdings" panose="05000000000000000000" pitchFamily="2" charset="2"/>
              <a:buChar char="ü"/>
            </a:pPr>
            <a:r>
              <a:rPr lang="sl-SI" dirty="0">
                <a:solidFill>
                  <a:schemeClr val="tx1">
                    <a:lumMod val="65000"/>
                    <a:lumOff val="35000"/>
                  </a:schemeClr>
                </a:solidFill>
              </a:rPr>
              <a:t>vsebnost nevarnih snovi v materialih in proizvodih. </a:t>
            </a:r>
          </a:p>
          <a:p>
            <a:pPr lvl="1" fontAlgn="base">
              <a:spcAft>
                <a:spcPts val="1200"/>
              </a:spcAft>
            </a:pPr>
            <a:r>
              <a:rPr lang="sl-SI" dirty="0">
                <a:solidFill>
                  <a:schemeClr val="tx1">
                    <a:lumMod val="65000"/>
                    <a:lumOff val="35000"/>
                  </a:schemeClr>
                </a:solidFill>
              </a:rPr>
              <a:t>7.7.	</a:t>
            </a:r>
            <a:r>
              <a:rPr lang="sl-SI" b="1" dirty="0">
                <a:solidFill>
                  <a:schemeClr val="tx1">
                    <a:lumMod val="65000"/>
                    <a:lumOff val="35000"/>
                  </a:schemeClr>
                </a:solidFill>
              </a:rPr>
              <a:t>Ponovna uporaba proizvodov </a:t>
            </a:r>
            <a:r>
              <a:rPr lang="sl-SI" dirty="0">
                <a:solidFill>
                  <a:schemeClr val="tx1">
                    <a:lumMod val="65000"/>
                    <a:lumOff val="35000"/>
                  </a:schemeClr>
                </a:solidFill>
              </a:rPr>
              <a:t>je postopek, v katerem se proizvodi ali njihovi 	sestavni deli, ki niso odpadki, ponovno uporabijo za namene, za katere so bili 	prvotno izdelani. </a:t>
            </a:r>
          </a:p>
          <a:p>
            <a:pPr marL="342900" indent="-342900">
              <a:lnSpc>
                <a:spcPct val="150000"/>
              </a:lnSpc>
              <a:buFont typeface="Wingdings" panose="05000000000000000000" pitchFamily="2" charset="2"/>
              <a:buChar char="ü"/>
            </a:pPr>
            <a:endParaRPr lang="sl-SI" dirty="0">
              <a:solidFill>
                <a:schemeClr val="tx1">
                  <a:lumMod val="65000"/>
                  <a:lumOff val="35000"/>
                </a:schemeClr>
              </a:solidFill>
            </a:endParaRPr>
          </a:p>
        </p:txBody>
      </p:sp>
    </p:spTree>
    <p:extLst>
      <p:ext uri="{BB962C8B-B14F-4D97-AF65-F5344CB8AC3E}">
        <p14:creationId xmlns:p14="http://schemas.microsoft.com/office/powerpoint/2010/main" val="295655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ova tema">
  <a:themeElements>
    <a:clrScheme name="Sivin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TotalTime>
  <Words>9998</Words>
  <Application>Microsoft Office PowerPoint</Application>
  <PresentationFormat>Diaprojekcija na zaslonu (4:3)</PresentationFormat>
  <Paragraphs>592</Paragraphs>
  <Slides>33</Slides>
  <Notes>33</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33</vt:i4>
      </vt:variant>
    </vt:vector>
  </HeadingPairs>
  <TitlesOfParts>
    <vt:vector size="38" baseType="lpstr">
      <vt:lpstr>Arial</vt:lpstr>
      <vt:lpstr>Calibri</vt:lpstr>
      <vt:lpstr>Symbol</vt:lpstr>
      <vt:lpstr>Wingdings</vt:lpstr>
      <vt:lpstr>Officeova tema</vt:lpstr>
      <vt:lpstr>PowerPointova predstavitev</vt:lpstr>
      <vt:lpstr>Zgodovina ZVO – 2 </vt:lpstr>
      <vt:lpstr>SPLOŠNO O ZVO-2</vt:lpstr>
      <vt:lpstr>Struktura ZVO-2</vt:lpstr>
      <vt:lpstr> Razlogi za sprejem ZVO-2</vt:lpstr>
      <vt:lpstr> Poglavja ZVO-2</vt:lpstr>
      <vt:lpstr>Ukrepi na področju odpadkov</vt:lpstr>
      <vt:lpstr> Odpadek – 7. točka 3. člena ZVO-2</vt:lpstr>
      <vt:lpstr> Odpadek – 7. točka 3. člena ZVO-2</vt:lpstr>
      <vt:lpstr> Odpadek – 7. točka 3. člena ZVO-2</vt:lpstr>
      <vt:lpstr> Odpadek – 7. točka 3. člena ZVO-2</vt:lpstr>
      <vt:lpstr> Odpadek – 7. točka 3. člena ZVO-2</vt:lpstr>
      <vt:lpstr> Odpadek – 7. točka 3. člena ZVO-2</vt:lpstr>
      <vt:lpstr> Splošne določbe o odpadkih (22. člen)</vt:lpstr>
      <vt:lpstr> Hierarhija ravnanja z odpadki (23. člen)</vt:lpstr>
      <vt:lpstr> Pravila ravnanja z odpadki (24. člen)</vt:lpstr>
      <vt:lpstr> Pravila ravnanja z odpadki (24. člen)</vt:lpstr>
      <vt:lpstr> Pravila ravnanja z odpadki (24. člen)</vt:lpstr>
      <vt:lpstr> OVD in odločba o dovolitvi opravljanja priglašene dejavnosti (25. člen)</vt:lpstr>
      <vt:lpstr> OVD  (25. člen)</vt:lpstr>
      <vt:lpstr> Odločba o dovolitvi opravljanja priglašene dejavnosti  (25. člen)</vt:lpstr>
      <vt:lpstr> Odločba o dovolitvi opravljanja priglašene dejavnosti  (25. člen)</vt:lpstr>
      <vt:lpstr>OVD in odločba o dovolitvi opravljanja priglašene dejavnosti  (25. člen)</vt:lpstr>
      <vt:lpstr>OVD in odločba o dovolitvi opravljanja priglašene dejavnosti  (25. člen)</vt:lpstr>
      <vt:lpstr>Prepovedi (26. člen)</vt:lpstr>
      <vt:lpstr>Stranski proizvodi (27. člen)</vt:lpstr>
      <vt:lpstr>Pogoji za prenehanje statusa odpadka (28. člen)</vt:lpstr>
      <vt:lpstr>Merila za prenehanje statusa odpadka (29. člen)</vt:lpstr>
      <vt:lpstr>Določitev meril za prenehanje statusa odpadka v vsakem primeru posebej (30. člen)</vt:lpstr>
      <vt:lpstr>Prenehanje statusa odpadka  (31. člen)</vt:lpstr>
      <vt:lpstr>Odgovornost za ravnanje z odpadki (32. člen)</vt:lpstr>
      <vt:lpstr>Stroški ravnanja z odpadki (33. člen)</vt:lpstr>
      <vt:lpstr>Skrbnik varstva okolja (66. člen)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Natasa</dc:creator>
  <cp:lastModifiedBy>Brigita Šarc</cp:lastModifiedBy>
  <cp:revision>34</cp:revision>
  <cp:lastPrinted>2021-10-20T14:03:55Z</cp:lastPrinted>
  <dcterms:created xsi:type="dcterms:W3CDTF">2018-06-25T21:43:12Z</dcterms:created>
  <dcterms:modified xsi:type="dcterms:W3CDTF">2021-10-20T20:35:51Z</dcterms:modified>
</cp:coreProperties>
</file>