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62" r:id="rId5"/>
    <p:sldId id="260" r:id="rId6"/>
    <p:sldId id="267" r:id="rId7"/>
    <p:sldId id="266" r:id="rId8"/>
    <p:sldId id="594" r:id="rId9"/>
    <p:sldId id="595" r:id="rId10"/>
    <p:sldId id="597" r:id="rId11"/>
    <p:sldId id="596" r:id="rId12"/>
    <p:sldId id="265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Miklavčič" initials="JM" lastIdx="2" clrIdx="0">
    <p:extLst>
      <p:ext uri="{19B8F6BF-5375-455C-9EA6-DF929625EA0E}">
        <p15:presenceInfo xmlns:p15="http://schemas.microsoft.com/office/powerpoint/2012/main" userId="S::Jana.Miklavcic@gov.si::c159a643-bc19-4f9b-b5f9-31aca97face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>
        <p:scale>
          <a:sx n="80" d="100"/>
          <a:sy n="80" d="100"/>
        </p:scale>
        <p:origin x="912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0-18T15:26:43.464" idx="2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921D5-122B-43DB-8152-AFF5C6836B20}"/>
              </a:ext>
            </a:extLst>
          </p:cNvPr>
          <p:cNvSpPr/>
          <p:nvPr userDrawn="1"/>
        </p:nvSpPr>
        <p:spPr>
          <a:xfrm>
            <a:off x="0" y="0"/>
            <a:ext cx="12192000" cy="3014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62D475-DAA0-4EFC-A1DF-EBC7340E1BB3}"/>
              </a:ext>
            </a:extLst>
          </p:cNvPr>
          <p:cNvSpPr/>
          <p:nvPr userDrawn="1"/>
        </p:nvSpPr>
        <p:spPr>
          <a:xfrm>
            <a:off x="0" y="6105143"/>
            <a:ext cx="12192000" cy="75285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9115E-A56A-4D66-B25F-71B3FAFA92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400" y="6212824"/>
            <a:ext cx="2179561" cy="53749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75AFA77-829E-411D-AB6C-7D1E6C33E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27" y="301423"/>
            <a:ext cx="11523133" cy="865187"/>
          </a:xfr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GB" sz="2800" b="1" kern="1200" dirty="0">
                <a:solidFill>
                  <a:schemeClr val="accent3"/>
                </a:solidFill>
                <a:latin typeface="Poppins" pitchFamily="2" charset="77"/>
                <a:ea typeface="League Spartan" charset="0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C6B943D-7DE2-4F5A-898D-6DEB81748CA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4434" y="1468033"/>
            <a:ext cx="11523133" cy="4234028"/>
          </a:xfrm>
        </p:spPr>
        <p:txBody>
          <a:bodyPr>
            <a:normAutofit/>
          </a:bodyPr>
          <a:lstStyle>
            <a:lvl1pPr>
              <a:defRPr b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>
                <a:solidFill>
                  <a:schemeClr val="accent3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b="0">
                <a:latin typeface="Poppins" panose="00000500000000000000" pitchFamily="2" charset="0"/>
                <a:cs typeface="Poppins" panose="00000500000000000000" pitchFamily="2" charset="0"/>
              </a:defRPr>
            </a:lvl3pPr>
            <a:lvl4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4pPr>
            <a:lvl5pPr>
              <a:defRPr>
                <a:latin typeface="Poppins" panose="00000500000000000000" pitchFamily="2" charset="0"/>
                <a:cs typeface="Poppins" panose="00000500000000000000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11034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  <p:sldLayoutId id="214748366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1FC02F-5C34-421D-95B0-F36238B7D0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sz="2800" b="1" i="0" dirty="0">
                <a:solidFill>
                  <a:srgbClr val="626060"/>
                </a:solidFill>
                <a:effectLst/>
                <a:latin typeface="Arial" panose="020B0604020202020204" pitchFamily="34" charset="0"/>
              </a:rPr>
              <a:t>Uredba o prepovedi dajanja nekaterih plastičnih proizvodov za enkratno uporabo na trg v Republiki Sloveniji in o označevanju nekaterih plastičnih proizvodov   +</a:t>
            </a:r>
            <a:endParaRPr lang="sl-SI" sz="28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2A946E4-A266-4204-B237-07B160D323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483970"/>
            <a:ext cx="7766936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sl-SI" dirty="0"/>
              <a:t>mag. Jana Miklavčič</a:t>
            </a:r>
          </a:p>
          <a:p>
            <a:pPr algn="ctr"/>
            <a:r>
              <a:rPr lang="sl-SI" dirty="0"/>
              <a:t>Sektor za odpadke</a:t>
            </a:r>
          </a:p>
          <a:p>
            <a:pPr algn="ctr"/>
            <a:r>
              <a:rPr lang="sl-SI" dirty="0"/>
              <a:t>Ministrstvo za okolje in prostor</a:t>
            </a:r>
          </a:p>
        </p:txBody>
      </p:sp>
    </p:spTree>
    <p:extLst>
      <p:ext uri="{BB962C8B-B14F-4D97-AF65-F5344CB8AC3E}">
        <p14:creationId xmlns:p14="http://schemas.microsoft.com/office/powerpoint/2010/main" val="495479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0CFF75-4A39-4B0B-9408-71D4FC62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07" y="98418"/>
            <a:ext cx="9970615" cy="653716"/>
          </a:xfrm>
        </p:spPr>
        <p:txBody>
          <a:bodyPr>
            <a:normAutofit fontScale="90000"/>
          </a:bodyPr>
          <a:lstStyle/>
          <a:p>
            <a:r>
              <a:rPr lang="sl-SI" sz="2400" b="1" dirty="0">
                <a:solidFill>
                  <a:schemeClr val="tx1"/>
                </a:solidFill>
              </a:rPr>
              <a:t>Stroški v PRO sistemu za proizvajalce SUP proizvodov </a:t>
            </a:r>
            <a:r>
              <a:rPr lang="sl-SI" sz="1800" b="1" dirty="0">
                <a:solidFill>
                  <a:schemeClr val="bg1">
                    <a:lumMod val="50000"/>
                  </a:schemeClr>
                </a:solidFill>
              </a:rPr>
              <a:t>(osnutek SUP Uredbe)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691D5463-10C2-4A6C-AE30-760277A8C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207" y="719252"/>
            <a:ext cx="8596668" cy="49931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1400" dirty="0"/>
              <a:t>		</a:t>
            </a:r>
            <a:r>
              <a:rPr lang="sl-SI" sz="1400" b="1" dirty="0">
                <a:solidFill>
                  <a:schemeClr val="tx1"/>
                </a:solidFill>
              </a:rPr>
              <a:t>E I  </a:t>
            </a:r>
          </a:p>
          <a:p>
            <a:pPr marL="800100" lvl="2" indent="0">
              <a:buNone/>
            </a:pPr>
            <a:r>
              <a:rPr lang="sl-SI" b="1" dirty="0">
                <a:solidFill>
                  <a:schemeClr val="tx1"/>
                </a:solidFill>
              </a:rPr>
              <a:t>posode za živila, </a:t>
            </a:r>
          </a:p>
          <a:p>
            <a:pPr marL="800100" lvl="2" indent="0">
              <a:buNone/>
            </a:pPr>
            <a:r>
              <a:rPr lang="sl-SI" b="1" dirty="0">
                <a:solidFill>
                  <a:schemeClr val="tx1"/>
                </a:solidFill>
              </a:rPr>
              <a:t>zavitki in ovoji, </a:t>
            </a:r>
          </a:p>
          <a:p>
            <a:pPr marL="800100" lvl="2" indent="0">
              <a:buNone/>
            </a:pPr>
            <a:r>
              <a:rPr lang="sl-SI" b="1" dirty="0">
                <a:solidFill>
                  <a:schemeClr val="tx1"/>
                </a:solidFill>
              </a:rPr>
              <a:t>vsebniki za pijačo (3 L), </a:t>
            </a:r>
          </a:p>
          <a:p>
            <a:pPr marL="800100" lvl="2" indent="0">
              <a:buNone/>
            </a:pPr>
            <a:r>
              <a:rPr lang="sl-SI" b="1" dirty="0">
                <a:solidFill>
                  <a:schemeClr val="tx1"/>
                </a:solidFill>
              </a:rPr>
              <a:t>lončki za pijačo, </a:t>
            </a:r>
          </a:p>
          <a:p>
            <a:pPr marL="800100" lvl="2" indent="0">
              <a:buNone/>
            </a:pPr>
            <a:r>
              <a:rPr lang="sl-SI" b="1" dirty="0">
                <a:solidFill>
                  <a:schemeClr val="tx1"/>
                </a:solidFill>
              </a:rPr>
              <a:t>LPN vrečke</a:t>
            </a:r>
          </a:p>
          <a:p>
            <a:endParaRPr lang="sl-SI" sz="1400" b="1" dirty="0"/>
          </a:p>
          <a:p>
            <a:pPr marL="0" indent="0">
              <a:buNone/>
            </a:pPr>
            <a:r>
              <a:rPr lang="sl-SI" sz="1400" b="1" dirty="0"/>
              <a:t>			</a:t>
            </a:r>
            <a:r>
              <a:rPr lang="sl-SI" sz="1400" b="1" dirty="0">
                <a:solidFill>
                  <a:schemeClr val="tx1"/>
                </a:solidFill>
              </a:rPr>
              <a:t>E II 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	vlažilni robčki, baloni</a:t>
            </a:r>
          </a:p>
          <a:p>
            <a:endParaRPr lang="sl-SI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		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			E III 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	tobačni izdelki s filtri + filtri</a:t>
            </a:r>
          </a:p>
          <a:p>
            <a:endParaRPr lang="sl-SI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	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	Ribolovno orodje</a:t>
            </a:r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98E33CC8-2C60-446D-9A51-E162C32755C0}"/>
              </a:ext>
            </a:extLst>
          </p:cNvPr>
          <p:cNvSpPr/>
          <p:nvPr/>
        </p:nvSpPr>
        <p:spPr>
          <a:xfrm>
            <a:off x="695130" y="731919"/>
            <a:ext cx="3112614" cy="2145634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0760422C-E0A6-47C4-A38C-FF629CE314AF}"/>
              </a:ext>
            </a:extLst>
          </p:cNvPr>
          <p:cNvSpPr/>
          <p:nvPr/>
        </p:nvSpPr>
        <p:spPr>
          <a:xfrm>
            <a:off x="692776" y="3134904"/>
            <a:ext cx="3112614" cy="950495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268A2FDF-F1AE-416B-92E5-1C80FACDD390}"/>
              </a:ext>
            </a:extLst>
          </p:cNvPr>
          <p:cNvSpPr/>
          <p:nvPr/>
        </p:nvSpPr>
        <p:spPr>
          <a:xfrm>
            <a:off x="712606" y="4329714"/>
            <a:ext cx="3112614" cy="950495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CA327F77-9DE7-4581-BFA6-890B3C7FF25F}"/>
              </a:ext>
            </a:extLst>
          </p:cNvPr>
          <p:cNvSpPr/>
          <p:nvPr/>
        </p:nvSpPr>
        <p:spPr>
          <a:xfrm>
            <a:off x="712606" y="5781875"/>
            <a:ext cx="3112614" cy="950495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8E1F96D3-2C17-487C-AB77-12B74F8447D7}"/>
              </a:ext>
            </a:extLst>
          </p:cNvPr>
          <p:cNvSpPr txBox="1"/>
          <p:nvPr/>
        </p:nvSpPr>
        <p:spPr>
          <a:xfrm>
            <a:off x="5305990" y="3215804"/>
            <a:ext cx="34225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1500" b="1" dirty="0"/>
          </a:p>
          <a:p>
            <a:r>
              <a:rPr lang="sl-SI" sz="1500" b="1" dirty="0"/>
              <a:t>OZAVEŠČANJE</a:t>
            </a:r>
          </a:p>
          <a:p>
            <a:endParaRPr lang="sl-SI" sz="1500" b="1" dirty="0"/>
          </a:p>
          <a:p>
            <a:r>
              <a:rPr lang="sl-SI" sz="1500" b="1" dirty="0"/>
              <a:t>STROŠKE ČIŠČENJA OKOLJA ODVRŽENIH SMETI</a:t>
            </a:r>
          </a:p>
          <a:p>
            <a:endParaRPr lang="sl-SI" sz="1500" b="1" dirty="0"/>
          </a:p>
          <a:p>
            <a:r>
              <a:rPr lang="sl-SI" sz="1500" b="1" dirty="0"/>
              <a:t>PREVOZ IN OBDELAVA SMETI</a:t>
            </a:r>
          </a:p>
          <a:p>
            <a:endParaRPr lang="sl-SI" sz="1500" b="1" dirty="0"/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DA5C11F0-E399-42A5-B4C1-13E652B2CE17}"/>
              </a:ext>
            </a:extLst>
          </p:cNvPr>
          <p:cNvSpPr txBox="1"/>
          <p:nvPr/>
        </p:nvSpPr>
        <p:spPr>
          <a:xfrm>
            <a:off x="5417842" y="734247"/>
            <a:ext cx="63675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" b="1" dirty="0"/>
              <a:t>OZAVEŠČANJE</a:t>
            </a:r>
          </a:p>
          <a:p>
            <a:endParaRPr lang="sl-SI" sz="1500" b="1" dirty="0"/>
          </a:p>
          <a:p>
            <a:r>
              <a:rPr lang="sl-SI" sz="1500" b="1" dirty="0"/>
              <a:t>ZBIRANJE ODPADKOV IZ JAVNEGA SISTEMA +INFRASTRUKTURA</a:t>
            </a:r>
          </a:p>
          <a:p>
            <a:r>
              <a:rPr lang="sl-SI" sz="1500" b="1" dirty="0"/>
              <a:t>PREVOZ IN OBDELAVA ODPADKOV</a:t>
            </a:r>
          </a:p>
          <a:p>
            <a:endParaRPr lang="sl-SI" sz="1500" b="1" dirty="0"/>
          </a:p>
          <a:p>
            <a:r>
              <a:rPr lang="sl-SI" sz="1500" b="1" dirty="0"/>
              <a:t>STROŠKE ČIŠČENJA OKOLJA ODVRŽENIH SMETI</a:t>
            </a:r>
          </a:p>
          <a:p>
            <a:r>
              <a:rPr lang="sl-SI" sz="1500" b="1" dirty="0"/>
              <a:t>PREVOZ IN OBDELAVA SMETI</a:t>
            </a:r>
          </a:p>
          <a:p>
            <a:endParaRPr lang="sl-SI" sz="1500" b="1" dirty="0"/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8C0B01FB-DC4D-46D9-947F-B0EFF479BD3C}"/>
              </a:ext>
            </a:extLst>
          </p:cNvPr>
          <p:cNvSpPr txBox="1"/>
          <p:nvPr/>
        </p:nvSpPr>
        <p:spPr>
          <a:xfrm>
            <a:off x="4348172" y="439314"/>
            <a:ext cx="810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3600" dirty="0">
                <a:solidFill>
                  <a:srgbClr val="FF0000"/>
                </a:solidFill>
              </a:rPr>
              <a:t>€</a:t>
            </a:r>
          </a:p>
        </p:txBody>
      </p:sp>
      <p:sp>
        <p:nvSpPr>
          <p:cNvPr id="18" name="Pravokotnik: zaokroženi vogali 17">
            <a:extLst>
              <a:ext uri="{FF2B5EF4-FFF2-40B4-BE49-F238E27FC236}">
                <a16:creationId xmlns:a16="http://schemas.microsoft.com/office/drawing/2014/main" id="{72FF261F-2B2E-4A78-870A-608942FF159B}"/>
              </a:ext>
            </a:extLst>
          </p:cNvPr>
          <p:cNvSpPr/>
          <p:nvPr/>
        </p:nvSpPr>
        <p:spPr>
          <a:xfrm>
            <a:off x="5048891" y="671258"/>
            <a:ext cx="6736520" cy="2263944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Pravokotnik: zaokroženi vogali 18">
            <a:extLst>
              <a:ext uri="{FF2B5EF4-FFF2-40B4-BE49-F238E27FC236}">
                <a16:creationId xmlns:a16="http://schemas.microsoft.com/office/drawing/2014/main" id="{AA977172-CC1B-46A7-9764-B51A6CA8539F}"/>
              </a:ext>
            </a:extLst>
          </p:cNvPr>
          <p:cNvSpPr/>
          <p:nvPr/>
        </p:nvSpPr>
        <p:spPr>
          <a:xfrm>
            <a:off x="5048891" y="3368689"/>
            <a:ext cx="3527742" cy="1910180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ravokotnik: zaokroženi vogali 19">
            <a:extLst>
              <a:ext uri="{FF2B5EF4-FFF2-40B4-BE49-F238E27FC236}">
                <a16:creationId xmlns:a16="http://schemas.microsoft.com/office/drawing/2014/main" id="{36F7958A-6B86-4935-981E-0D144969D767}"/>
              </a:ext>
            </a:extLst>
          </p:cNvPr>
          <p:cNvSpPr/>
          <p:nvPr/>
        </p:nvSpPr>
        <p:spPr>
          <a:xfrm>
            <a:off x="8672798" y="4334309"/>
            <a:ext cx="3112614" cy="950495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4F3C3186-32B6-4456-B21D-F9E14F7ABDF0}"/>
              </a:ext>
            </a:extLst>
          </p:cNvPr>
          <p:cNvSpPr txBox="1"/>
          <p:nvPr/>
        </p:nvSpPr>
        <p:spPr>
          <a:xfrm>
            <a:off x="8758041" y="4329714"/>
            <a:ext cx="342251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" b="1" dirty="0"/>
              <a:t>ZBIRANJE ODPADKOV IZ JAVNEGA SISTEMA +INFRASTRUKTURA</a:t>
            </a:r>
          </a:p>
          <a:p>
            <a:r>
              <a:rPr lang="sl-SI" sz="1500" b="1" dirty="0"/>
              <a:t>PREVOZ IN OBDELAVA ODPADKOV</a:t>
            </a:r>
          </a:p>
        </p:txBody>
      </p:sp>
      <p:sp>
        <p:nvSpPr>
          <p:cNvPr id="21" name="Pravokotnik: zaokroženi vogali 20">
            <a:extLst>
              <a:ext uri="{FF2B5EF4-FFF2-40B4-BE49-F238E27FC236}">
                <a16:creationId xmlns:a16="http://schemas.microsoft.com/office/drawing/2014/main" id="{B7F77A2B-DA47-48CE-BC03-F249A281D84E}"/>
              </a:ext>
            </a:extLst>
          </p:cNvPr>
          <p:cNvSpPr/>
          <p:nvPr/>
        </p:nvSpPr>
        <p:spPr>
          <a:xfrm>
            <a:off x="5048889" y="5782444"/>
            <a:ext cx="6736522" cy="975607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CEF14C34-9197-4330-B4E6-015367BE0057}"/>
              </a:ext>
            </a:extLst>
          </p:cNvPr>
          <p:cNvSpPr txBox="1"/>
          <p:nvPr/>
        </p:nvSpPr>
        <p:spPr>
          <a:xfrm>
            <a:off x="5158347" y="5795438"/>
            <a:ext cx="544147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500" b="1" dirty="0"/>
              <a:t>LOČENO ZBIRANJE ODPADNEGA RIBOLOVNEGA ORODJA</a:t>
            </a:r>
          </a:p>
          <a:p>
            <a:r>
              <a:rPr lang="sl-SI" sz="1500" b="1" dirty="0"/>
              <a:t>PREVOZ IN OBDELAVA</a:t>
            </a:r>
          </a:p>
          <a:p>
            <a:endParaRPr lang="sl-SI" sz="1500" b="1" dirty="0"/>
          </a:p>
          <a:p>
            <a:r>
              <a:rPr lang="sl-SI" sz="1500" b="1" dirty="0"/>
              <a:t>OZAVEŠČANJE</a:t>
            </a:r>
          </a:p>
          <a:p>
            <a:endParaRPr lang="sl-SI" sz="1500" b="1" dirty="0"/>
          </a:p>
        </p:txBody>
      </p:sp>
    </p:spTree>
    <p:extLst>
      <p:ext uri="{BB962C8B-B14F-4D97-AF65-F5344CB8AC3E}">
        <p14:creationId xmlns:p14="http://schemas.microsoft.com/office/powerpoint/2010/main" val="3126065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besedilo, tabla&#10;&#10;Opis je samodejno ustvarjen">
            <a:extLst>
              <a:ext uri="{FF2B5EF4-FFF2-40B4-BE49-F238E27FC236}">
                <a16:creationId xmlns:a16="http://schemas.microsoft.com/office/drawing/2014/main" id="{2BC88917-6DE9-472E-971C-DE7412468E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207" y="1113589"/>
            <a:ext cx="7347730" cy="5510798"/>
          </a:xfr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3B7D38B6-46E3-4BEF-9F00-09C0C28FD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44" y="233613"/>
            <a:ext cx="9970615" cy="653716"/>
          </a:xfrm>
        </p:spPr>
        <p:txBody>
          <a:bodyPr>
            <a:normAutofit fontScale="90000"/>
          </a:bodyPr>
          <a:lstStyle/>
          <a:p>
            <a:r>
              <a:rPr lang="sl-SI" sz="2400" b="1" dirty="0">
                <a:solidFill>
                  <a:schemeClr val="tx1"/>
                </a:solidFill>
              </a:rPr>
              <a:t>Stroški čiščenja smetenja v PRO sistemu za proizvajalce SUP proizvodov </a:t>
            </a:r>
            <a:r>
              <a:rPr lang="sl-SI" sz="1800" b="1" dirty="0">
                <a:solidFill>
                  <a:schemeClr val="bg1">
                    <a:lumMod val="50000"/>
                  </a:schemeClr>
                </a:solidFill>
              </a:rPr>
              <a:t>(osnutek SUP Uredbe) – metodologija?</a:t>
            </a:r>
          </a:p>
        </p:txBody>
      </p:sp>
    </p:spTree>
    <p:extLst>
      <p:ext uri="{BB962C8B-B14F-4D97-AF65-F5344CB8AC3E}">
        <p14:creationId xmlns:p14="http://schemas.microsoft.com/office/powerpoint/2010/main" val="2833488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E20C849-E3C3-40B9-A43A-4D49C685C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90B67D2-2D4C-4C62-8862-063B708E0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 descr="Prikaži izvorno sliko">
            <a:extLst>
              <a:ext uri="{FF2B5EF4-FFF2-40B4-BE49-F238E27FC236}">
                <a16:creationId xmlns:a16="http://schemas.microsoft.com/office/drawing/2014/main" id="{2F551017-DD6A-432B-98B9-EC350E217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46194" cy="695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60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DADCD5-F232-4A83-8454-416D95D6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9F8497D-0DB2-49A5-9102-5FB241EDC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sl-SI" dirty="0"/>
              <a:t>PRO sistem (vzpostavitev in stroški sistema in ozaveščanja)</a:t>
            </a:r>
          </a:p>
        </p:txBody>
      </p:sp>
      <p:pic>
        <p:nvPicPr>
          <p:cNvPr id="3074" name="Picture 2" descr="Prikaži izvorno sliko">
            <a:extLst>
              <a:ext uri="{FF2B5EF4-FFF2-40B4-BE49-F238E27FC236}">
                <a16:creationId xmlns:a16="http://schemas.microsoft.com/office/drawing/2014/main" id="{20AC6FDC-241B-45AE-8C09-15D6CE636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512842" cy="835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42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:a16="http://schemas.microsoft.com/office/drawing/2014/main" id="{80157B3B-72A4-400A-BA30-945FFB98780A}"/>
              </a:ext>
            </a:extLst>
          </p:cNvPr>
          <p:cNvSpPr txBox="1">
            <a:spLocks/>
          </p:cNvSpPr>
          <p:nvPr/>
        </p:nvSpPr>
        <p:spPr>
          <a:xfrm>
            <a:off x="617176" y="224731"/>
            <a:ext cx="8596668" cy="7524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sl-SI" sz="2000" b="1" dirty="0">
                <a:solidFill>
                  <a:srgbClr val="0070C0"/>
                </a:solidFill>
              </a:rPr>
              <a:t>Ključni datumi za sprejem in implementacijo Direktive (EU) o zmanjšanju vpliva nekaterih plastičnih proizvodov na okolje (SUP Uredba)</a:t>
            </a:r>
          </a:p>
        </p:txBody>
      </p:sp>
      <p:cxnSp>
        <p:nvCxnSpPr>
          <p:cNvPr id="6" name="Raven povezovalnik 5">
            <a:extLst>
              <a:ext uri="{FF2B5EF4-FFF2-40B4-BE49-F238E27FC236}">
                <a16:creationId xmlns:a16="http://schemas.microsoft.com/office/drawing/2014/main" id="{24CE4C8F-03CB-45EC-AB6F-06AD5D6103A3}"/>
              </a:ext>
            </a:extLst>
          </p:cNvPr>
          <p:cNvCxnSpPr/>
          <p:nvPr/>
        </p:nvCxnSpPr>
        <p:spPr>
          <a:xfrm flipV="1">
            <a:off x="2919664" y="6027821"/>
            <a:ext cx="0" cy="52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en povezovalnik 6">
            <a:extLst>
              <a:ext uri="{FF2B5EF4-FFF2-40B4-BE49-F238E27FC236}">
                <a16:creationId xmlns:a16="http://schemas.microsoft.com/office/drawing/2014/main" id="{62B634FA-6177-4247-A6AF-9F1B4EEB210F}"/>
              </a:ext>
            </a:extLst>
          </p:cNvPr>
          <p:cNvCxnSpPr/>
          <p:nvPr/>
        </p:nvCxnSpPr>
        <p:spPr>
          <a:xfrm flipV="1">
            <a:off x="2923674" y="5362074"/>
            <a:ext cx="0" cy="52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en povezovalnik 7">
            <a:extLst>
              <a:ext uri="{FF2B5EF4-FFF2-40B4-BE49-F238E27FC236}">
                <a16:creationId xmlns:a16="http://schemas.microsoft.com/office/drawing/2014/main" id="{343855ED-060B-4580-96FC-1C5FBC12D689}"/>
              </a:ext>
            </a:extLst>
          </p:cNvPr>
          <p:cNvCxnSpPr/>
          <p:nvPr/>
        </p:nvCxnSpPr>
        <p:spPr>
          <a:xfrm flipV="1">
            <a:off x="2923674" y="4563979"/>
            <a:ext cx="0" cy="52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ovezovalnik 8">
            <a:extLst>
              <a:ext uri="{FF2B5EF4-FFF2-40B4-BE49-F238E27FC236}">
                <a16:creationId xmlns:a16="http://schemas.microsoft.com/office/drawing/2014/main" id="{E8DE4FB9-2232-41F9-A35B-0893630138FF}"/>
              </a:ext>
            </a:extLst>
          </p:cNvPr>
          <p:cNvCxnSpPr/>
          <p:nvPr/>
        </p:nvCxnSpPr>
        <p:spPr>
          <a:xfrm flipV="1">
            <a:off x="2923674" y="3729790"/>
            <a:ext cx="0" cy="52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ovezovalnik 9">
            <a:extLst>
              <a:ext uri="{FF2B5EF4-FFF2-40B4-BE49-F238E27FC236}">
                <a16:creationId xmlns:a16="http://schemas.microsoft.com/office/drawing/2014/main" id="{42B8C513-5032-4731-A86F-A0315BABFF3D}"/>
              </a:ext>
            </a:extLst>
          </p:cNvPr>
          <p:cNvCxnSpPr/>
          <p:nvPr/>
        </p:nvCxnSpPr>
        <p:spPr>
          <a:xfrm flipV="1">
            <a:off x="2919664" y="2899610"/>
            <a:ext cx="0" cy="52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CB5A5295-1D3A-478F-892E-853AEBDC4313}"/>
              </a:ext>
            </a:extLst>
          </p:cNvPr>
          <p:cNvSpPr txBox="1"/>
          <p:nvPr/>
        </p:nvSpPr>
        <p:spPr>
          <a:xfrm>
            <a:off x="3169159" y="5843155"/>
            <a:ext cx="592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Izvedbeni sklep Komisija - ribolovna oprema 2021/958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A3D4D9E7-399E-469E-A171-F89C24068DF7}"/>
              </a:ext>
            </a:extLst>
          </p:cNvPr>
          <p:cNvSpPr txBox="1"/>
          <p:nvPr/>
        </p:nvSpPr>
        <p:spPr>
          <a:xfrm>
            <a:off x="3188365" y="5001315"/>
            <a:ext cx="365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Smernice za SUP proizvode C216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34909931-FE7A-44DF-B2DE-E0114103B90B}"/>
              </a:ext>
            </a:extLst>
          </p:cNvPr>
          <p:cNvSpPr txBox="1"/>
          <p:nvPr/>
        </p:nvSpPr>
        <p:spPr>
          <a:xfrm>
            <a:off x="3169159" y="2484743"/>
            <a:ext cx="4427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Sprejeta skrajšana SUP uredba (Ur.l.RS, št.131/2021)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2CABABE3-A91D-44CE-8138-8C32677A7520}"/>
              </a:ext>
            </a:extLst>
          </p:cNvPr>
          <p:cNvSpPr txBox="1"/>
          <p:nvPr/>
        </p:nvSpPr>
        <p:spPr>
          <a:xfrm>
            <a:off x="3188365" y="4247149"/>
            <a:ext cx="443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Konec javne obravnave za SUP Uredbo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C9AB3CA9-A978-48A1-8151-089DAFE53D9E}"/>
              </a:ext>
            </a:extLst>
          </p:cNvPr>
          <p:cNvSpPr txBox="1"/>
          <p:nvPr/>
        </p:nvSpPr>
        <p:spPr>
          <a:xfrm>
            <a:off x="1246441" y="5891464"/>
            <a:ext cx="142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31.5.2021</a:t>
            </a:r>
          </a:p>
        </p:txBody>
      </p:sp>
      <p:sp>
        <p:nvSpPr>
          <p:cNvPr id="16" name="PoljeZBesedilom 15">
            <a:extLst>
              <a:ext uri="{FF2B5EF4-FFF2-40B4-BE49-F238E27FC236}">
                <a16:creationId xmlns:a16="http://schemas.microsoft.com/office/drawing/2014/main" id="{0595164E-4331-47CF-BC92-A89C08D9789B}"/>
              </a:ext>
            </a:extLst>
          </p:cNvPr>
          <p:cNvSpPr txBox="1"/>
          <p:nvPr/>
        </p:nvSpPr>
        <p:spPr>
          <a:xfrm>
            <a:off x="1289392" y="5049805"/>
            <a:ext cx="142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7.6.2021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90BECE80-13BE-48EB-B614-E25A2C9F88BA}"/>
              </a:ext>
            </a:extLst>
          </p:cNvPr>
          <p:cNvSpPr txBox="1"/>
          <p:nvPr/>
        </p:nvSpPr>
        <p:spPr>
          <a:xfrm>
            <a:off x="1289393" y="4259180"/>
            <a:ext cx="142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18.6.2021</a:t>
            </a:r>
          </a:p>
        </p:txBody>
      </p: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id="{9A64F7A2-5FB4-4C05-BEC9-6FC103E064F6}"/>
              </a:ext>
            </a:extLst>
          </p:cNvPr>
          <p:cNvCxnSpPr/>
          <p:nvPr/>
        </p:nvCxnSpPr>
        <p:spPr>
          <a:xfrm flipV="1">
            <a:off x="2919664" y="1981199"/>
            <a:ext cx="0" cy="52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ovezovalnik 18">
            <a:extLst>
              <a:ext uri="{FF2B5EF4-FFF2-40B4-BE49-F238E27FC236}">
                <a16:creationId xmlns:a16="http://schemas.microsoft.com/office/drawing/2014/main" id="{537606F4-60B6-4C33-A0DC-0F2D43D9FB5A}"/>
              </a:ext>
            </a:extLst>
          </p:cNvPr>
          <p:cNvCxnSpPr/>
          <p:nvPr/>
        </p:nvCxnSpPr>
        <p:spPr>
          <a:xfrm flipV="1">
            <a:off x="2919664" y="1207168"/>
            <a:ext cx="0" cy="52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jeZBesedilom 20">
            <a:extLst>
              <a:ext uri="{FF2B5EF4-FFF2-40B4-BE49-F238E27FC236}">
                <a16:creationId xmlns:a16="http://schemas.microsoft.com/office/drawing/2014/main" id="{08B5A430-E2B6-4099-AC69-9FAF36470292}"/>
              </a:ext>
            </a:extLst>
          </p:cNvPr>
          <p:cNvSpPr txBox="1"/>
          <p:nvPr/>
        </p:nvSpPr>
        <p:spPr>
          <a:xfrm>
            <a:off x="3151959" y="1631767"/>
            <a:ext cx="4788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Izvedbeni sklep Komisije ločeno zbiranje odpadnih plastenk 2021/1752</a:t>
            </a:r>
          </a:p>
        </p:txBody>
      </p:sp>
      <p:sp>
        <p:nvSpPr>
          <p:cNvPr id="22" name="PoljeZBesedilom 21">
            <a:extLst>
              <a:ext uri="{FF2B5EF4-FFF2-40B4-BE49-F238E27FC236}">
                <a16:creationId xmlns:a16="http://schemas.microsoft.com/office/drawing/2014/main" id="{C1EEC6A1-B673-40BD-A0D1-5D3541CE12A4}"/>
              </a:ext>
            </a:extLst>
          </p:cNvPr>
          <p:cNvSpPr txBox="1"/>
          <p:nvPr/>
        </p:nvSpPr>
        <p:spPr>
          <a:xfrm>
            <a:off x="1289392" y="2530278"/>
            <a:ext cx="142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20.8.2021</a:t>
            </a:r>
          </a:p>
        </p:txBody>
      </p: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95D4DFC3-2AA8-437D-BA52-DFC8D8BE8B74}"/>
              </a:ext>
            </a:extLst>
          </p:cNvPr>
          <p:cNvSpPr txBox="1"/>
          <p:nvPr/>
        </p:nvSpPr>
        <p:spPr>
          <a:xfrm>
            <a:off x="1289392" y="3324910"/>
            <a:ext cx="142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3.7.2021</a:t>
            </a:r>
          </a:p>
        </p:txBody>
      </p:sp>
      <p:sp>
        <p:nvSpPr>
          <p:cNvPr id="24" name="PoljeZBesedilom 23">
            <a:extLst>
              <a:ext uri="{FF2B5EF4-FFF2-40B4-BE49-F238E27FC236}">
                <a16:creationId xmlns:a16="http://schemas.microsoft.com/office/drawing/2014/main" id="{994F4AEF-8CD3-43DF-88C8-15BA854830CC}"/>
              </a:ext>
            </a:extLst>
          </p:cNvPr>
          <p:cNvSpPr txBox="1"/>
          <p:nvPr/>
        </p:nvSpPr>
        <p:spPr>
          <a:xfrm>
            <a:off x="1259315" y="1693811"/>
            <a:ext cx="1423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1.10.2021</a:t>
            </a:r>
          </a:p>
        </p:txBody>
      </p:sp>
      <p:sp>
        <p:nvSpPr>
          <p:cNvPr id="25" name="PoljeZBesedilom 24">
            <a:extLst>
              <a:ext uri="{FF2B5EF4-FFF2-40B4-BE49-F238E27FC236}">
                <a16:creationId xmlns:a16="http://schemas.microsoft.com/office/drawing/2014/main" id="{641C5581-3149-4A41-B02D-D87801C91120}"/>
              </a:ext>
            </a:extLst>
          </p:cNvPr>
          <p:cNvSpPr txBox="1"/>
          <p:nvPr/>
        </p:nvSpPr>
        <p:spPr>
          <a:xfrm>
            <a:off x="3188365" y="3321170"/>
            <a:ext cx="391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Rok za prenos Direktive 2019/904</a:t>
            </a:r>
          </a:p>
        </p:txBody>
      </p:sp>
      <p:sp>
        <p:nvSpPr>
          <p:cNvPr id="27" name="Puščica: desno 26">
            <a:extLst>
              <a:ext uri="{FF2B5EF4-FFF2-40B4-BE49-F238E27FC236}">
                <a16:creationId xmlns:a16="http://schemas.microsoft.com/office/drawing/2014/main" id="{EED55649-12F2-41E2-AE89-B38B51FA16C0}"/>
              </a:ext>
            </a:extLst>
          </p:cNvPr>
          <p:cNvSpPr/>
          <p:nvPr/>
        </p:nvSpPr>
        <p:spPr>
          <a:xfrm>
            <a:off x="84221" y="3691775"/>
            <a:ext cx="1423720" cy="3446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PoljeZBesedilom 28">
            <a:extLst>
              <a:ext uri="{FF2B5EF4-FFF2-40B4-BE49-F238E27FC236}">
                <a16:creationId xmlns:a16="http://schemas.microsoft.com/office/drawing/2014/main" id="{FE953600-F182-4901-B63A-C8D2ACB44A31}"/>
              </a:ext>
            </a:extLst>
          </p:cNvPr>
          <p:cNvSpPr txBox="1"/>
          <p:nvPr/>
        </p:nvSpPr>
        <p:spPr>
          <a:xfrm>
            <a:off x="84221" y="4036421"/>
            <a:ext cx="1423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400" b="1" dirty="0"/>
              <a:t>predsedovanje</a:t>
            </a:r>
          </a:p>
        </p:txBody>
      </p:sp>
      <p:sp>
        <p:nvSpPr>
          <p:cNvPr id="30" name="Diagram poteka: povezovalnik 29">
            <a:extLst>
              <a:ext uri="{FF2B5EF4-FFF2-40B4-BE49-F238E27FC236}">
                <a16:creationId xmlns:a16="http://schemas.microsoft.com/office/drawing/2014/main" id="{925B6920-702A-482A-9B85-8AFB56B78FA7}"/>
              </a:ext>
            </a:extLst>
          </p:cNvPr>
          <p:cNvSpPr/>
          <p:nvPr/>
        </p:nvSpPr>
        <p:spPr>
          <a:xfrm>
            <a:off x="2783462" y="5049805"/>
            <a:ext cx="334562" cy="2982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Diagram poteka: povezovalnik 30">
            <a:extLst>
              <a:ext uri="{FF2B5EF4-FFF2-40B4-BE49-F238E27FC236}">
                <a16:creationId xmlns:a16="http://schemas.microsoft.com/office/drawing/2014/main" id="{1A4D721D-4739-4E73-9160-54B3E317033D}"/>
              </a:ext>
            </a:extLst>
          </p:cNvPr>
          <p:cNvSpPr/>
          <p:nvPr/>
        </p:nvSpPr>
        <p:spPr>
          <a:xfrm>
            <a:off x="2752383" y="4178243"/>
            <a:ext cx="334562" cy="2982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Diagram poteka: povezovalnik 31">
            <a:extLst>
              <a:ext uri="{FF2B5EF4-FFF2-40B4-BE49-F238E27FC236}">
                <a16:creationId xmlns:a16="http://schemas.microsoft.com/office/drawing/2014/main" id="{F2B3B91F-0CBB-4FC3-8276-87E95705384A}"/>
              </a:ext>
            </a:extLst>
          </p:cNvPr>
          <p:cNvSpPr/>
          <p:nvPr/>
        </p:nvSpPr>
        <p:spPr>
          <a:xfrm>
            <a:off x="2768581" y="3407218"/>
            <a:ext cx="334562" cy="2982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3" name="Diagram poteka: povezovalnik 32">
            <a:extLst>
              <a:ext uri="{FF2B5EF4-FFF2-40B4-BE49-F238E27FC236}">
                <a16:creationId xmlns:a16="http://schemas.microsoft.com/office/drawing/2014/main" id="{FCA9CF67-95A6-4F42-A5BC-1EBF1352BBF3}"/>
              </a:ext>
            </a:extLst>
          </p:cNvPr>
          <p:cNvSpPr/>
          <p:nvPr/>
        </p:nvSpPr>
        <p:spPr>
          <a:xfrm>
            <a:off x="2756393" y="2560176"/>
            <a:ext cx="334562" cy="2982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4" name="Diagram poteka: povezovalnik 33">
            <a:extLst>
              <a:ext uri="{FF2B5EF4-FFF2-40B4-BE49-F238E27FC236}">
                <a16:creationId xmlns:a16="http://schemas.microsoft.com/office/drawing/2014/main" id="{21DD1E82-904A-48E7-9791-1E70A9CC59B6}"/>
              </a:ext>
            </a:extLst>
          </p:cNvPr>
          <p:cNvSpPr/>
          <p:nvPr/>
        </p:nvSpPr>
        <p:spPr>
          <a:xfrm>
            <a:off x="2756393" y="1633608"/>
            <a:ext cx="334562" cy="304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Diagram poteka: povezovalnik 34">
            <a:extLst>
              <a:ext uri="{FF2B5EF4-FFF2-40B4-BE49-F238E27FC236}">
                <a16:creationId xmlns:a16="http://schemas.microsoft.com/office/drawing/2014/main" id="{962D7487-F565-4521-9D87-5497E4BA45B9}"/>
              </a:ext>
            </a:extLst>
          </p:cNvPr>
          <p:cNvSpPr/>
          <p:nvPr/>
        </p:nvSpPr>
        <p:spPr>
          <a:xfrm>
            <a:off x="2756393" y="5826846"/>
            <a:ext cx="334562" cy="298232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oljeZBesedilom 25">
            <a:extLst>
              <a:ext uri="{FF2B5EF4-FFF2-40B4-BE49-F238E27FC236}">
                <a16:creationId xmlns:a16="http://schemas.microsoft.com/office/drawing/2014/main" id="{D3EC6CEA-1F32-4E3F-B9E1-991FA15478BA}"/>
              </a:ext>
            </a:extLst>
          </p:cNvPr>
          <p:cNvSpPr txBox="1"/>
          <p:nvPr/>
        </p:nvSpPr>
        <p:spPr>
          <a:xfrm>
            <a:off x="7865461" y="1113519"/>
            <a:ext cx="4209045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sl-SI" b="1" dirty="0"/>
              <a:t>Iz Komisije še manjkajo izvedbeni akti: </a:t>
            </a:r>
          </a:p>
          <a:p>
            <a:r>
              <a:rPr lang="sl-SI" dirty="0"/>
              <a:t>- zmanjšanje potrošnje </a:t>
            </a:r>
          </a:p>
          <a:p>
            <a:r>
              <a:rPr lang="sl-SI" dirty="0"/>
              <a:t>- poročanje za odvržene tobačne izdelke</a:t>
            </a:r>
          </a:p>
          <a:p>
            <a:r>
              <a:rPr lang="sl-SI" dirty="0"/>
              <a:t>- vsebnost reciklata v plastenkah</a:t>
            </a:r>
          </a:p>
          <a:p>
            <a:endParaRPr lang="sl-SI" dirty="0"/>
          </a:p>
          <a:p>
            <a:r>
              <a:rPr lang="sl-SI" b="1" dirty="0"/>
              <a:t>Smernice:</a:t>
            </a:r>
            <a:r>
              <a:rPr lang="sl-SI" dirty="0"/>
              <a:t> stroški smetenja</a:t>
            </a:r>
          </a:p>
        </p:txBody>
      </p:sp>
    </p:spTree>
    <p:extLst>
      <p:ext uri="{BB962C8B-B14F-4D97-AF65-F5344CB8AC3E}">
        <p14:creationId xmlns:p14="http://schemas.microsoft.com/office/powerpoint/2010/main" val="3429868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8F4970-971D-435C-A3B8-AD65B0482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2000" dirty="0">
                <a:solidFill>
                  <a:srgbClr val="FF0000"/>
                </a:solidFill>
              </a:rPr>
              <a:t>Prepoved dajanja na trg proizvodov iz oksorazgradljive plastike in plastičnih proizvodov za enkratno uporabo – skrajšana SUP Uredba: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8C4BC0D-AFF1-4119-817F-641F038B87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4853" y="1488613"/>
            <a:ext cx="4800599" cy="4948281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sl-SI" sz="1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plastični jedilni pribor (vilice, noži, žlice in palčke),</a:t>
            </a:r>
          </a:p>
          <a:p>
            <a:pPr lvl="0" algn="just"/>
            <a:r>
              <a:rPr lang="sl-SI" sz="1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plastični krožniki,</a:t>
            </a:r>
          </a:p>
          <a:p>
            <a:pPr lvl="0" algn="just"/>
            <a:r>
              <a:rPr lang="sl-SI" sz="1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plastične slamice,</a:t>
            </a:r>
          </a:p>
          <a:p>
            <a:pPr lvl="0" algn="just"/>
            <a:r>
              <a:rPr lang="sl-SI" sz="1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palčke za pritrditev na balone,</a:t>
            </a:r>
          </a:p>
          <a:p>
            <a:pPr lvl="0" algn="just"/>
            <a:r>
              <a:rPr lang="sl-SI" sz="1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posode za živila, izdelane iz ekspandiranega polistirena, </a:t>
            </a:r>
            <a:r>
              <a:rPr lang="sl-SI" sz="1200" i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kot so škatle za hitro prehrano, s pokrovom ali brez njega, ki se uporablja za hrano, ki je namenjena za takojšnjo zaužitje na kraju samem ali jih potrošniki odnesejo s seboj, in je pripravljena za uporabo brez nadaljnje priprave, kot sta kuhanje, vrenje ali segrevanje,</a:t>
            </a:r>
          </a:p>
          <a:p>
            <a:pPr lvl="0" algn="just"/>
            <a:r>
              <a:rPr lang="sl-SI" sz="1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vsebniki za pijačo iz ekspandiranega polistirena,</a:t>
            </a:r>
          </a:p>
          <a:p>
            <a:pPr lvl="0" algn="just"/>
            <a:r>
              <a:rPr lang="sl-SI" sz="1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lončki za pijačo iz ekspandiranega polistirena,</a:t>
            </a:r>
          </a:p>
          <a:p>
            <a:pPr lvl="0" algn="just"/>
            <a:r>
              <a:rPr lang="sl-SI" sz="1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vatirane palčke iz plastike.</a:t>
            </a:r>
          </a:p>
          <a:p>
            <a:endParaRPr lang="sl-SI" dirty="0">
              <a:latin typeface="+mj-lt"/>
            </a:endParaRP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38FF4C2A-82BE-4ED3-8982-A6850D9881F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87223" y="1822235"/>
            <a:ext cx="6456388" cy="339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67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E26679-F85D-4CAC-B087-D357F2CB8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17" y="2259690"/>
            <a:ext cx="5896617" cy="2323331"/>
          </a:xfrm>
        </p:spPr>
        <p:txBody>
          <a:bodyPr>
            <a:noAutofit/>
          </a:bodyPr>
          <a:lstStyle/>
          <a:p>
            <a:r>
              <a:rPr lang="sl-SI" sz="1800" b="1" dirty="0">
                <a:solidFill>
                  <a:schemeClr val="accent4">
                    <a:lumMod val="75000"/>
                  </a:schemeClr>
                </a:solidFill>
              </a:rPr>
              <a:t>Zahteve za označevanje:</a:t>
            </a:r>
            <a:br>
              <a:rPr lang="sl-SI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sl-SI" sz="1800" b="1" dirty="0">
                <a:solidFill>
                  <a:schemeClr val="accent4">
                    <a:lumMod val="75000"/>
                  </a:schemeClr>
                </a:solidFill>
              </a:rPr>
              <a:t>- higienski vložki, tamponi, </a:t>
            </a:r>
            <a:r>
              <a:rPr lang="sl-SI" sz="1800" b="1" dirty="0" err="1">
                <a:solidFill>
                  <a:schemeClr val="accent4">
                    <a:lumMod val="75000"/>
                  </a:schemeClr>
                </a:solidFill>
              </a:rPr>
              <a:t>aplikatorji</a:t>
            </a:r>
            <a:r>
              <a:rPr lang="sl-SI" sz="1800" b="1" dirty="0">
                <a:solidFill>
                  <a:schemeClr val="accent4">
                    <a:lumMod val="75000"/>
                  </a:schemeClr>
                </a:solidFill>
              </a:rPr>
              <a:t> tamponov,</a:t>
            </a:r>
            <a:br>
              <a:rPr lang="sl-SI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sl-SI" sz="1800" b="1" dirty="0">
                <a:solidFill>
                  <a:schemeClr val="accent4">
                    <a:lumMod val="75000"/>
                  </a:schemeClr>
                </a:solidFill>
              </a:rPr>
              <a:t>- vlažilni robčki,</a:t>
            </a:r>
            <a:br>
              <a:rPr lang="sl-SI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sl-SI" sz="1800" b="1" dirty="0">
                <a:solidFill>
                  <a:schemeClr val="accent4">
                    <a:lumMod val="75000"/>
                  </a:schemeClr>
                </a:solidFill>
              </a:rPr>
              <a:t>- tobačni izdelki s filtri in filtri,</a:t>
            </a:r>
            <a:br>
              <a:rPr lang="sl-SI" sz="18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sl-SI" sz="1800" b="1" dirty="0">
                <a:solidFill>
                  <a:schemeClr val="accent4">
                    <a:lumMod val="75000"/>
                  </a:schemeClr>
                </a:solidFill>
              </a:rPr>
              <a:t>- lončki za pijačo.</a:t>
            </a:r>
            <a:br>
              <a:rPr lang="sl-SI" sz="18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sl-SI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3F883A9-8405-4984-8459-CDAB98927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628" y="127404"/>
            <a:ext cx="11305813" cy="1414957"/>
          </a:xfrm>
        </p:spPr>
        <p:txBody>
          <a:bodyPr/>
          <a:lstStyle/>
          <a:p>
            <a:pPr marL="0" indent="0" algn="ctr">
              <a:buNone/>
            </a:pPr>
            <a:r>
              <a:rPr lang="sl-SI" b="1" i="0" dirty="0">
                <a:solidFill>
                  <a:srgbClr val="000000"/>
                </a:solidFill>
                <a:effectLst/>
                <a:latin typeface="+mj-lt"/>
              </a:rPr>
              <a:t>IZVEDBENA UREDBA KOMISIJE (EU) 2020/2151 z dne 17. decembra 2020 o določitvi pravil o </a:t>
            </a:r>
            <a:r>
              <a:rPr lang="sl-SI" b="1" i="0" dirty="0" err="1">
                <a:solidFill>
                  <a:srgbClr val="000000"/>
                </a:solidFill>
                <a:effectLst/>
                <a:latin typeface="+mj-lt"/>
              </a:rPr>
              <a:t>harmoniziranih</a:t>
            </a:r>
            <a:r>
              <a:rPr lang="sl-SI" b="1" i="0" dirty="0">
                <a:solidFill>
                  <a:srgbClr val="000000"/>
                </a:solidFill>
                <a:effectLst/>
                <a:latin typeface="+mj-lt"/>
              </a:rPr>
              <a:t> specifikacijah za označevanje plastičnih proizvodov za enkratno uporabo iz dela D Priloge k Direktivi (EU) 2019/904 Evropskega parlamenta in Sveta o zmanjšanju vpliva nekaterih plastičnih proizvodov na okolje</a:t>
            </a:r>
          </a:p>
          <a:p>
            <a:pPr algn="ctr"/>
            <a:endParaRPr lang="sl-SI" dirty="0">
              <a:latin typeface="+mj-lt"/>
            </a:endParaRPr>
          </a:p>
        </p:txBody>
      </p:sp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id="{4C845576-DFFB-43FD-8814-3266B0F05C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08075" y="1857564"/>
            <a:ext cx="2110133" cy="1107820"/>
          </a:xfr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78C3282-BD64-43DF-9CD1-AE495CAB5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1252" y="1857564"/>
            <a:ext cx="2191825" cy="1161667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AAB4F959-D19E-4430-B8FA-FBB0FFCC8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7678" y="4153975"/>
            <a:ext cx="2183574" cy="1146376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BB22E00F-6695-4E30-893B-B9750B70B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678" y="5315640"/>
            <a:ext cx="2130530" cy="1146377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CB7BAFD8-CAFE-4684-BB68-57B818AAA1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7876" y="3010126"/>
            <a:ext cx="2110133" cy="1090002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BDD2C117-E354-4B49-99EC-A9E21BBE138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71252" y="5300351"/>
            <a:ext cx="2191825" cy="114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7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43AC7BC-4FF1-4121-87DD-9EE7E65A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650" y="92242"/>
            <a:ext cx="10247339" cy="1808748"/>
          </a:xfrm>
          <a:custGeom>
            <a:avLst/>
            <a:gdLst>
              <a:gd name="connsiteX0" fmla="*/ 0 w 10247339"/>
              <a:gd name="connsiteY0" fmla="*/ 0 h 1808748"/>
              <a:gd name="connsiteX1" fmla="*/ 466823 w 10247339"/>
              <a:gd name="connsiteY1" fmla="*/ 0 h 1808748"/>
              <a:gd name="connsiteX2" fmla="*/ 1036120 w 10247339"/>
              <a:gd name="connsiteY2" fmla="*/ 0 h 1808748"/>
              <a:gd name="connsiteX3" fmla="*/ 1707890 w 10247339"/>
              <a:gd name="connsiteY3" fmla="*/ 0 h 1808748"/>
              <a:gd name="connsiteX4" fmla="*/ 2379660 w 10247339"/>
              <a:gd name="connsiteY4" fmla="*/ 0 h 1808748"/>
              <a:gd name="connsiteX5" fmla="*/ 3051430 w 10247339"/>
              <a:gd name="connsiteY5" fmla="*/ 0 h 1808748"/>
              <a:gd name="connsiteX6" fmla="*/ 3825673 w 10247339"/>
              <a:gd name="connsiteY6" fmla="*/ 0 h 1808748"/>
              <a:gd name="connsiteX7" fmla="*/ 4394970 w 10247339"/>
              <a:gd name="connsiteY7" fmla="*/ 0 h 1808748"/>
              <a:gd name="connsiteX8" fmla="*/ 5066740 w 10247339"/>
              <a:gd name="connsiteY8" fmla="*/ 0 h 1808748"/>
              <a:gd name="connsiteX9" fmla="*/ 5636036 w 10247339"/>
              <a:gd name="connsiteY9" fmla="*/ 0 h 1808748"/>
              <a:gd name="connsiteX10" fmla="*/ 6205333 w 10247339"/>
              <a:gd name="connsiteY10" fmla="*/ 0 h 1808748"/>
              <a:gd name="connsiteX11" fmla="*/ 6774630 w 10247339"/>
              <a:gd name="connsiteY11" fmla="*/ 0 h 1808748"/>
              <a:gd name="connsiteX12" fmla="*/ 7036506 w 10247339"/>
              <a:gd name="connsiteY12" fmla="*/ 0 h 1808748"/>
              <a:gd name="connsiteX13" fmla="*/ 7708276 w 10247339"/>
              <a:gd name="connsiteY13" fmla="*/ 0 h 1808748"/>
              <a:gd name="connsiteX14" fmla="*/ 7970153 w 10247339"/>
              <a:gd name="connsiteY14" fmla="*/ 0 h 1808748"/>
              <a:gd name="connsiteX15" fmla="*/ 8539449 w 10247339"/>
              <a:gd name="connsiteY15" fmla="*/ 0 h 1808748"/>
              <a:gd name="connsiteX16" fmla="*/ 9313693 w 10247339"/>
              <a:gd name="connsiteY16" fmla="*/ 0 h 1808748"/>
              <a:gd name="connsiteX17" fmla="*/ 10247339 w 10247339"/>
              <a:gd name="connsiteY17" fmla="*/ 0 h 1808748"/>
              <a:gd name="connsiteX18" fmla="*/ 10247339 w 10247339"/>
              <a:gd name="connsiteY18" fmla="*/ 470274 h 1808748"/>
              <a:gd name="connsiteX19" fmla="*/ 10247339 w 10247339"/>
              <a:gd name="connsiteY19" fmla="*/ 886287 h 1808748"/>
              <a:gd name="connsiteX20" fmla="*/ 10247339 w 10247339"/>
              <a:gd name="connsiteY20" fmla="*/ 1302299 h 1808748"/>
              <a:gd name="connsiteX21" fmla="*/ 10247339 w 10247339"/>
              <a:gd name="connsiteY21" fmla="*/ 1808748 h 1808748"/>
              <a:gd name="connsiteX22" fmla="*/ 9678042 w 10247339"/>
              <a:gd name="connsiteY22" fmla="*/ 1808748 h 1808748"/>
              <a:gd name="connsiteX23" fmla="*/ 8903799 w 10247339"/>
              <a:gd name="connsiteY23" fmla="*/ 1808748 h 1808748"/>
              <a:gd name="connsiteX24" fmla="*/ 8334502 w 10247339"/>
              <a:gd name="connsiteY24" fmla="*/ 1808748 h 1808748"/>
              <a:gd name="connsiteX25" fmla="*/ 7560259 w 10247339"/>
              <a:gd name="connsiteY25" fmla="*/ 1808748 h 1808748"/>
              <a:gd name="connsiteX26" fmla="*/ 6990962 w 10247339"/>
              <a:gd name="connsiteY26" fmla="*/ 1808748 h 1808748"/>
              <a:gd name="connsiteX27" fmla="*/ 6319192 w 10247339"/>
              <a:gd name="connsiteY27" fmla="*/ 1808748 h 1808748"/>
              <a:gd name="connsiteX28" fmla="*/ 6057316 w 10247339"/>
              <a:gd name="connsiteY28" fmla="*/ 1808748 h 1808748"/>
              <a:gd name="connsiteX29" fmla="*/ 5283073 w 10247339"/>
              <a:gd name="connsiteY29" fmla="*/ 1808748 h 1808748"/>
              <a:gd name="connsiteX30" fmla="*/ 4816249 w 10247339"/>
              <a:gd name="connsiteY30" fmla="*/ 1808748 h 1808748"/>
              <a:gd name="connsiteX31" fmla="*/ 4144479 w 10247339"/>
              <a:gd name="connsiteY31" fmla="*/ 1808748 h 1808748"/>
              <a:gd name="connsiteX32" fmla="*/ 3882603 w 10247339"/>
              <a:gd name="connsiteY32" fmla="*/ 1808748 h 1808748"/>
              <a:gd name="connsiteX33" fmla="*/ 3108359 w 10247339"/>
              <a:gd name="connsiteY33" fmla="*/ 1808748 h 1808748"/>
              <a:gd name="connsiteX34" fmla="*/ 2641536 w 10247339"/>
              <a:gd name="connsiteY34" fmla="*/ 1808748 h 1808748"/>
              <a:gd name="connsiteX35" fmla="*/ 2072240 w 10247339"/>
              <a:gd name="connsiteY35" fmla="*/ 1808748 h 1808748"/>
              <a:gd name="connsiteX36" fmla="*/ 1707890 w 10247339"/>
              <a:gd name="connsiteY36" fmla="*/ 1808748 h 1808748"/>
              <a:gd name="connsiteX37" fmla="*/ 1036120 w 10247339"/>
              <a:gd name="connsiteY37" fmla="*/ 1808748 h 1808748"/>
              <a:gd name="connsiteX38" fmla="*/ 0 w 10247339"/>
              <a:gd name="connsiteY38" fmla="*/ 1808748 h 1808748"/>
              <a:gd name="connsiteX39" fmla="*/ 0 w 10247339"/>
              <a:gd name="connsiteY39" fmla="*/ 1374648 h 1808748"/>
              <a:gd name="connsiteX40" fmla="*/ 0 w 10247339"/>
              <a:gd name="connsiteY40" fmla="*/ 976724 h 1808748"/>
              <a:gd name="connsiteX41" fmla="*/ 0 w 10247339"/>
              <a:gd name="connsiteY41" fmla="*/ 506449 h 1808748"/>
              <a:gd name="connsiteX42" fmla="*/ 0 w 10247339"/>
              <a:gd name="connsiteY42" fmla="*/ 0 h 1808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0247339" h="1808748" fill="none" extrusionOk="0">
                <a:moveTo>
                  <a:pt x="0" y="0"/>
                </a:moveTo>
                <a:cubicBezTo>
                  <a:pt x="227303" y="-6512"/>
                  <a:pt x="311483" y="24837"/>
                  <a:pt x="466823" y="0"/>
                </a:cubicBezTo>
                <a:cubicBezTo>
                  <a:pt x="622163" y="-24837"/>
                  <a:pt x="829252" y="35307"/>
                  <a:pt x="1036120" y="0"/>
                </a:cubicBezTo>
                <a:cubicBezTo>
                  <a:pt x="1242988" y="-35307"/>
                  <a:pt x="1440318" y="76578"/>
                  <a:pt x="1707890" y="0"/>
                </a:cubicBezTo>
                <a:cubicBezTo>
                  <a:pt x="1975462" y="-76578"/>
                  <a:pt x="2052702" y="26653"/>
                  <a:pt x="2379660" y="0"/>
                </a:cubicBezTo>
                <a:cubicBezTo>
                  <a:pt x="2706618" y="-26653"/>
                  <a:pt x="2819647" y="69013"/>
                  <a:pt x="3051430" y="0"/>
                </a:cubicBezTo>
                <a:cubicBezTo>
                  <a:pt x="3283213" y="-69013"/>
                  <a:pt x="3532796" y="80877"/>
                  <a:pt x="3825673" y="0"/>
                </a:cubicBezTo>
                <a:cubicBezTo>
                  <a:pt x="4118550" y="-80877"/>
                  <a:pt x="4172521" y="4995"/>
                  <a:pt x="4394970" y="0"/>
                </a:cubicBezTo>
                <a:cubicBezTo>
                  <a:pt x="4617419" y="-4995"/>
                  <a:pt x="4858688" y="58767"/>
                  <a:pt x="5066740" y="0"/>
                </a:cubicBezTo>
                <a:cubicBezTo>
                  <a:pt x="5274792" y="-58767"/>
                  <a:pt x="5424062" y="44083"/>
                  <a:pt x="5636036" y="0"/>
                </a:cubicBezTo>
                <a:cubicBezTo>
                  <a:pt x="5848010" y="-44083"/>
                  <a:pt x="5957282" y="53072"/>
                  <a:pt x="6205333" y="0"/>
                </a:cubicBezTo>
                <a:cubicBezTo>
                  <a:pt x="6453384" y="-53072"/>
                  <a:pt x="6521283" y="66066"/>
                  <a:pt x="6774630" y="0"/>
                </a:cubicBezTo>
                <a:cubicBezTo>
                  <a:pt x="7027977" y="-66066"/>
                  <a:pt x="6961359" y="26171"/>
                  <a:pt x="7036506" y="0"/>
                </a:cubicBezTo>
                <a:cubicBezTo>
                  <a:pt x="7111653" y="-26171"/>
                  <a:pt x="7433851" y="53790"/>
                  <a:pt x="7708276" y="0"/>
                </a:cubicBezTo>
                <a:cubicBezTo>
                  <a:pt x="7982701" y="-53790"/>
                  <a:pt x="7847102" y="20954"/>
                  <a:pt x="7970153" y="0"/>
                </a:cubicBezTo>
                <a:cubicBezTo>
                  <a:pt x="8093204" y="-20954"/>
                  <a:pt x="8388726" y="59765"/>
                  <a:pt x="8539449" y="0"/>
                </a:cubicBezTo>
                <a:cubicBezTo>
                  <a:pt x="8690172" y="-59765"/>
                  <a:pt x="9119917" y="64112"/>
                  <a:pt x="9313693" y="0"/>
                </a:cubicBezTo>
                <a:cubicBezTo>
                  <a:pt x="9507469" y="-64112"/>
                  <a:pt x="9793487" y="100826"/>
                  <a:pt x="10247339" y="0"/>
                </a:cubicBezTo>
                <a:cubicBezTo>
                  <a:pt x="10282480" y="183837"/>
                  <a:pt x="10238085" y="339192"/>
                  <a:pt x="10247339" y="470274"/>
                </a:cubicBezTo>
                <a:cubicBezTo>
                  <a:pt x="10256593" y="601356"/>
                  <a:pt x="10247060" y="770969"/>
                  <a:pt x="10247339" y="886287"/>
                </a:cubicBezTo>
                <a:cubicBezTo>
                  <a:pt x="10247618" y="1001605"/>
                  <a:pt x="10241367" y="1103095"/>
                  <a:pt x="10247339" y="1302299"/>
                </a:cubicBezTo>
                <a:cubicBezTo>
                  <a:pt x="10253311" y="1501503"/>
                  <a:pt x="10246766" y="1626699"/>
                  <a:pt x="10247339" y="1808748"/>
                </a:cubicBezTo>
                <a:cubicBezTo>
                  <a:pt x="9973122" y="1815290"/>
                  <a:pt x="9922023" y="1770003"/>
                  <a:pt x="9678042" y="1808748"/>
                </a:cubicBezTo>
                <a:cubicBezTo>
                  <a:pt x="9434061" y="1847493"/>
                  <a:pt x="9214338" y="1717497"/>
                  <a:pt x="8903799" y="1808748"/>
                </a:cubicBezTo>
                <a:cubicBezTo>
                  <a:pt x="8593260" y="1899999"/>
                  <a:pt x="8480050" y="1799403"/>
                  <a:pt x="8334502" y="1808748"/>
                </a:cubicBezTo>
                <a:cubicBezTo>
                  <a:pt x="8188954" y="1818093"/>
                  <a:pt x="7867139" y="1723156"/>
                  <a:pt x="7560259" y="1808748"/>
                </a:cubicBezTo>
                <a:cubicBezTo>
                  <a:pt x="7253379" y="1894340"/>
                  <a:pt x="7204923" y="1760562"/>
                  <a:pt x="6990962" y="1808748"/>
                </a:cubicBezTo>
                <a:cubicBezTo>
                  <a:pt x="6777001" y="1856934"/>
                  <a:pt x="6496789" y="1775935"/>
                  <a:pt x="6319192" y="1808748"/>
                </a:cubicBezTo>
                <a:cubicBezTo>
                  <a:pt x="6141595" y="1841561"/>
                  <a:pt x="6167732" y="1797987"/>
                  <a:pt x="6057316" y="1808748"/>
                </a:cubicBezTo>
                <a:cubicBezTo>
                  <a:pt x="5946900" y="1819509"/>
                  <a:pt x="5603975" y="1789943"/>
                  <a:pt x="5283073" y="1808748"/>
                </a:cubicBezTo>
                <a:cubicBezTo>
                  <a:pt x="4962171" y="1827553"/>
                  <a:pt x="4949267" y="1777139"/>
                  <a:pt x="4816249" y="1808748"/>
                </a:cubicBezTo>
                <a:cubicBezTo>
                  <a:pt x="4683231" y="1840357"/>
                  <a:pt x="4420391" y="1742367"/>
                  <a:pt x="4144479" y="1808748"/>
                </a:cubicBezTo>
                <a:cubicBezTo>
                  <a:pt x="3868567" y="1875129"/>
                  <a:pt x="4002007" y="1800976"/>
                  <a:pt x="3882603" y="1808748"/>
                </a:cubicBezTo>
                <a:cubicBezTo>
                  <a:pt x="3763199" y="1816520"/>
                  <a:pt x="3394287" y="1750407"/>
                  <a:pt x="3108359" y="1808748"/>
                </a:cubicBezTo>
                <a:cubicBezTo>
                  <a:pt x="2822431" y="1867089"/>
                  <a:pt x="2804874" y="1778072"/>
                  <a:pt x="2641536" y="1808748"/>
                </a:cubicBezTo>
                <a:cubicBezTo>
                  <a:pt x="2478198" y="1839424"/>
                  <a:pt x="2293513" y="1807748"/>
                  <a:pt x="2072240" y="1808748"/>
                </a:cubicBezTo>
                <a:cubicBezTo>
                  <a:pt x="1850967" y="1809748"/>
                  <a:pt x="1859745" y="1765056"/>
                  <a:pt x="1707890" y="1808748"/>
                </a:cubicBezTo>
                <a:cubicBezTo>
                  <a:pt x="1556035" y="1852440"/>
                  <a:pt x="1352577" y="1785011"/>
                  <a:pt x="1036120" y="1808748"/>
                </a:cubicBezTo>
                <a:cubicBezTo>
                  <a:pt x="719663" y="1832485"/>
                  <a:pt x="270438" y="1696444"/>
                  <a:pt x="0" y="1808748"/>
                </a:cubicBezTo>
                <a:cubicBezTo>
                  <a:pt x="-17703" y="1606555"/>
                  <a:pt x="10818" y="1464824"/>
                  <a:pt x="0" y="1374648"/>
                </a:cubicBezTo>
                <a:cubicBezTo>
                  <a:pt x="-10818" y="1284472"/>
                  <a:pt x="44702" y="1138954"/>
                  <a:pt x="0" y="976724"/>
                </a:cubicBezTo>
                <a:cubicBezTo>
                  <a:pt x="-44702" y="814494"/>
                  <a:pt x="2118" y="710013"/>
                  <a:pt x="0" y="506449"/>
                </a:cubicBezTo>
                <a:cubicBezTo>
                  <a:pt x="-2118" y="302885"/>
                  <a:pt x="39325" y="182247"/>
                  <a:pt x="0" y="0"/>
                </a:cubicBezTo>
                <a:close/>
              </a:path>
              <a:path w="10247339" h="1808748" stroke="0" extrusionOk="0">
                <a:moveTo>
                  <a:pt x="0" y="0"/>
                </a:moveTo>
                <a:cubicBezTo>
                  <a:pt x="155269" y="-26077"/>
                  <a:pt x="325939" y="44418"/>
                  <a:pt x="466823" y="0"/>
                </a:cubicBezTo>
                <a:cubicBezTo>
                  <a:pt x="607707" y="-44418"/>
                  <a:pt x="602742" y="15980"/>
                  <a:pt x="728700" y="0"/>
                </a:cubicBezTo>
                <a:cubicBezTo>
                  <a:pt x="854658" y="-15980"/>
                  <a:pt x="1146221" y="59715"/>
                  <a:pt x="1502943" y="0"/>
                </a:cubicBezTo>
                <a:cubicBezTo>
                  <a:pt x="1859665" y="-59715"/>
                  <a:pt x="1788333" y="46249"/>
                  <a:pt x="1969766" y="0"/>
                </a:cubicBezTo>
                <a:cubicBezTo>
                  <a:pt x="2151199" y="-46249"/>
                  <a:pt x="2211363" y="25476"/>
                  <a:pt x="2436589" y="0"/>
                </a:cubicBezTo>
                <a:cubicBezTo>
                  <a:pt x="2661815" y="-25476"/>
                  <a:pt x="2827352" y="76687"/>
                  <a:pt x="3210833" y="0"/>
                </a:cubicBezTo>
                <a:cubicBezTo>
                  <a:pt x="3594314" y="-76687"/>
                  <a:pt x="3435435" y="22095"/>
                  <a:pt x="3575183" y="0"/>
                </a:cubicBezTo>
                <a:cubicBezTo>
                  <a:pt x="3714931" y="-22095"/>
                  <a:pt x="4131746" y="21658"/>
                  <a:pt x="4349426" y="0"/>
                </a:cubicBezTo>
                <a:cubicBezTo>
                  <a:pt x="4567106" y="-21658"/>
                  <a:pt x="4914997" y="50146"/>
                  <a:pt x="5123669" y="0"/>
                </a:cubicBezTo>
                <a:cubicBezTo>
                  <a:pt x="5332341" y="-50146"/>
                  <a:pt x="5561110" y="47824"/>
                  <a:pt x="5692966" y="0"/>
                </a:cubicBezTo>
                <a:cubicBezTo>
                  <a:pt x="5824822" y="-47824"/>
                  <a:pt x="6192062" y="62364"/>
                  <a:pt x="6467210" y="0"/>
                </a:cubicBezTo>
                <a:cubicBezTo>
                  <a:pt x="6742358" y="-62364"/>
                  <a:pt x="6819018" y="20191"/>
                  <a:pt x="6934033" y="0"/>
                </a:cubicBezTo>
                <a:cubicBezTo>
                  <a:pt x="7049048" y="-20191"/>
                  <a:pt x="7221570" y="35152"/>
                  <a:pt x="7400856" y="0"/>
                </a:cubicBezTo>
                <a:cubicBezTo>
                  <a:pt x="7580142" y="-35152"/>
                  <a:pt x="7791138" y="14914"/>
                  <a:pt x="8072626" y="0"/>
                </a:cubicBezTo>
                <a:cubicBezTo>
                  <a:pt x="8354114" y="-14914"/>
                  <a:pt x="8337353" y="15584"/>
                  <a:pt x="8539449" y="0"/>
                </a:cubicBezTo>
                <a:cubicBezTo>
                  <a:pt x="8741545" y="-15584"/>
                  <a:pt x="9077484" y="12304"/>
                  <a:pt x="9313693" y="0"/>
                </a:cubicBezTo>
                <a:cubicBezTo>
                  <a:pt x="9549902" y="-12304"/>
                  <a:pt x="9810356" y="31411"/>
                  <a:pt x="10247339" y="0"/>
                </a:cubicBezTo>
                <a:cubicBezTo>
                  <a:pt x="10300882" y="134103"/>
                  <a:pt x="10243981" y="353187"/>
                  <a:pt x="10247339" y="452187"/>
                </a:cubicBezTo>
                <a:cubicBezTo>
                  <a:pt x="10250697" y="551187"/>
                  <a:pt x="10215794" y="701092"/>
                  <a:pt x="10247339" y="922461"/>
                </a:cubicBezTo>
                <a:cubicBezTo>
                  <a:pt x="10278884" y="1143830"/>
                  <a:pt x="10217575" y="1172965"/>
                  <a:pt x="10247339" y="1320386"/>
                </a:cubicBezTo>
                <a:cubicBezTo>
                  <a:pt x="10277103" y="1467807"/>
                  <a:pt x="10219759" y="1699392"/>
                  <a:pt x="10247339" y="1808748"/>
                </a:cubicBezTo>
                <a:cubicBezTo>
                  <a:pt x="9961917" y="1827399"/>
                  <a:pt x="9721958" y="1739442"/>
                  <a:pt x="9575569" y="1808748"/>
                </a:cubicBezTo>
                <a:cubicBezTo>
                  <a:pt x="9429180" y="1878054"/>
                  <a:pt x="9377885" y="1778811"/>
                  <a:pt x="9211219" y="1808748"/>
                </a:cubicBezTo>
                <a:cubicBezTo>
                  <a:pt x="9044553" y="1838685"/>
                  <a:pt x="8848971" y="1781239"/>
                  <a:pt x="8641923" y="1808748"/>
                </a:cubicBezTo>
                <a:cubicBezTo>
                  <a:pt x="8434875" y="1836257"/>
                  <a:pt x="8510003" y="1784598"/>
                  <a:pt x="8380046" y="1808748"/>
                </a:cubicBezTo>
                <a:cubicBezTo>
                  <a:pt x="8250089" y="1832898"/>
                  <a:pt x="8202637" y="1807537"/>
                  <a:pt x="8118170" y="1808748"/>
                </a:cubicBezTo>
                <a:cubicBezTo>
                  <a:pt x="8033703" y="1809959"/>
                  <a:pt x="7669478" y="1795952"/>
                  <a:pt x="7548873" y="1808748"/>
                </a:cubicBezTo>
                <a:cubicBezTo>
                  <a:pt x="7428268" y="1821544"/>
                  <a:pt x="7305400" y="1803761"/>
                  <a:pt x="7184523" y="1808748"/>
                </a:cubicBezTo>
                <a:cubicBezTo>
                  <a:pt x="7063646" y="1813735"/>
                  <a:pt x="6753830" y="1793057"/>
                  <a:pt x="6512753" y="1808748"/>
                </a:cubicBezTo>
                <a:cubicBezTo>
                  <a:pt x="6271676" y="1824439"/>
                  <a:pt x="6304934" y="1795564"/>
                  <a:pt x="6148403" y="1808748"/>
                </a:cubicBezTo>
                <a:cubicBezTo>
                  <a:pt x="5991872" y="1821932"/>
                  <a:pt x="5678527" y="1772375"/>
                  <a:pt x="5476633" y="1808748"/>
                </a:cubicBezTo>
                <a:cubicBezTo>
                  <a:pt x="5274739" y="1845121"/>
                  <a:pt x="5278869" y="1780584"/>
                  <a:pt x="5214757" y="1808748"/>
                </a:cubicBezTo>
                <a:cubicBezTo>
                  <a:pt x="5150645" y="1836912"/>
                  <a:pt x="4728268" y="1731724"/>
                  <a:pt x="4542987" y="1808748"/>
                </a:cubicBezTo>
                <a:cubicBezTo>
                  <a:pt x="4357706" y="1885772"/>
                  <a:pt x="4300108" y="1770674"/>
                  <a:pt x="4178637" y="1808748"/>
                </a:cubicBezTo>
                <a:cubicBezTo>
                  <a:pt x="4057166" y="1846822"/>
                  <a:pt x="4033374" y="1801502"/>
                  <a:pt x="3916761" y="1808748"/>
                </a:cubicBezTo>
                <a:cubicBezTo>
                  <a:pt x="3800148" y="1815994"/>
                  <a:pt x="3719351" y="1781752"/>
                  <a:pt x="3552411" y="1808748"/>
                </a:cubicBezTo>
                <a:cubicBezTo>
                  <a:pt x="3385471" y="1835744"/>
                  <a:pt x="3179251" y="1797683"/>
                  <a:pt x="2880641" y="1808748"/>
                </a:cubicBezTo>
                <a:cubicBezTo>
                  <a:pt x="2582031" y="1819813"/>
                  <a:pt x="2659126" y="1807157"/>
                  <a:pt x="2516291" y="1808748"/>
                </a:cubicBezTo>
                <a:cubicBezTo>
                  <a:pt x="2373456" y="1810339"/>
                  <a:pt x="2375700" y="1795958"/>
                  <a:pt x="2254415" y="1808748"/>
                </a:cubicBezTo>
                <a:cubicBezTo>
                  <a:pt x="2133130" y="1821538"/>
                  <a:pt x="2052075" y="1806390"/>
                  <a:pt x="1890065" y="1808748"/>
                </a:cubicBezTo>
                <a:cubicBezTo>
                  <a:pt x="1728055" y="1811106"/>
                  <a:pt x="1602575" y="1767350"/>
                  <a:pt x="1423242" y="1808748"/>
                </a:cubicBezTo>
                <a:cubicBezTo>
                  <a:pt x="1243909" y="1850146"/>
                  <a:pt x="1096865" y="1749465"/>
                  <a:pt x="853945" y="1808748"/>
                </a:cubicBezTo>
                <a:cubicBezTo>
                  <a:pt x="611025" y="1868031"/>
                  <a:pt x="636242" y="1802967"/>
                  <a:pt x="489595" y="1808748"/>
                </a:cubicBezTo>
                <a:cubicBezTo>
                  <a:pt x="342948" y="1814529"/>
                  <a:pt x="100860" y="1778420"/>
                  <a:pt x="0" y="1808748"/>
                </a:cubicBezTo>
                <a:cubicBezTo>
                  <a:pt x="-8924" y="1632643"/>
                  <a:pt x="24108" y="1457016"/>
                  <a:pt x="0" y="1356561"/>
                </a:cubicBezTo>
                <a:cubicBezTo>
                  <a:pt x="-24108" y="1256106"/>
                  <a:pt x="52502" y="1081463"/>
                  <a:pt x="0" y="904374"/>
                </a:cubicBezTo>
                <a:cubicBezTo>
                  <a:pt x="-52502" y="727285"/>
                  <a:pt x="48084" y="622869"/>
                  <a:pt x="0" y="452187"/>
                </a:cubicBezTo>
                <a:cubicBezTo>
                  <a:pt x="-48084" y="281505"/>
                  <a:pt x="30062" y="115224"/>
                  <a:pt x="0" y="0"/>
                </a:cubicBezTo>
                <a:close/>
              </a:path>
            </a:pathLst>
          </a:custGeom>
          <a:ln w="2222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219033472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Autofit/>
          </a:bodyPr>
          <a:lstStyle/>
          <a:p>
            <a:r>
              <a:rPr lang="sl-SI" sz="1600" b="1" i="0" dirty="0">
                <a:solidFill>
                  <a:srgbClr val="444444"/>
                </a:solidFill>
                <a:effectLst/>
              </a:rPr>
              <a:t>IZVEDBENI SKLEP KOMISIJE (EU) 2021/1752 z dne 1. oktobra 2021 o določitvi pravil za uporabo Direktive (EU) 2019/904 Evropskega parlamenta in Sveta v zvezi z izračunom, preverjanjem in sporočanjem podatkov o ločenem zbiranju odpadnih plastenk za pijačo za enkratno  uporabo</a:t>
            </a:r>
            <a:br>
              <a:rPr lang="sl-SI" sz="1600" b="1" dirty="0">
                <a:solidFill>
                  <a:srgbClr val="444444"/>
                </a:solidFill>
              </a:rPr>
            </a:br>
            <a:br>
              <a:rPr lang="sl-SI" sz="1600" b="1" dirty="0">
                <a:solidFill>
                  <a:srgbClr val="444444"/>
                </a:solidFill>
              </a:rPr>
            </a:br>
            <a:r>
              <a:rPr lang="sl-SI" sz="1600" b="1" i="0" dirty="0">
                <a:solidFill>
                  <a:srgbClr val="444444"/>
                </a:solidFill>
                <a:effectLst/>
              </a:rPr>
              <a:t>osnutek SUP uredbe</a:t>
            </a:r>
            <a:br>
              <a:rPr lang="sl-SI" sz="1600" b="1" i="0" dirty="0">
                <a:solidFill>
                  <a:srgbClr val="444444"/>
                </a:solidFill>
                <a:effectLst/>
              </a:rPr>
            </a:br>
            <a:br>
              <a:rPr lang="sl-SI" sz="1600" b="1" i="0" dirty="0">
                <a:solidFill>
                  <a:srgbClr val="444444"/>
                </a:solidFill>
                <a:effectLst/>
              </a:rPr>
            </a:br>
            <a:r>
              <a:rPr lang="sl-SI" sz="1600" b="1" i="0" dirty="0">
                <a:solidFill>
                  <a:srgbClr val="444444"/>
                </a:solidFill>
                <a:effectLst/>
              </a:rPr>
              <a:t>osnutek dajatvene uredbe</a:t>
            </a:r>
            <a:br>
              <a:rPr lang="sl-SI" sz="1600" b="1" i="0" dirty="0">
                <a:solidFill>
                  <a:srgbClr val="444444"/>
                </a:solidFill>
                <a:effectLst/>
              </a:rPr>
            </a:br>
            <a:br>
              <a:rPr lang="sl-SI" sz="1600" b="1" i="0" dirty="0">
                <a:solidFill>
                  <a:srgbClr val="444444"/>
                </a:solidFill>
                <a:effectLst/>
              </a:rPr>
            </a:br>
            <a:br>
              <a:rPr lang="sl-SI" sz="1600" b="1" i="0" dirty="0">
                <a:solidFill>
                  <a:srgbClr val="444444"/>
                </a:solidFill>
                <a:effectLst/>
              </a:rPr>
            </a:br>
            <a:endParaRPr lang="sl-SI" sz="1600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3D1F4B5-5269-4C6C-9F7B-AC5B2A6C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092" y="2100432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sz="1600" b="1" dirty="0">
                <a:solidFill>
                  <a:srgbClr val="0070C0"/>
                </a:solidFill>
                <a:latin typeface="+mj-lt"/>
              </a:rPr>
              <a:t>SUP:</a:t>
            </a:r>
            <a:r>
              <a:rPr lang="sl-SI" sz="1600" b="1" dirty="0">
                <a:solidFill>
                  <a:schemeClr val="tx1"/>
                </a:solidFill>
                <a:latin typeface="+mj-lt"/>
              </a:rPr>
              <a:t> </a:t>
            </a:r>
            <a:r>
              <a:rPr lang="sl-SI" sz="16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delež ločeno zbranih odpadnih plastenk, izračunan glede na dane plastenke pijač na trg v RS v posameznem koledarskem letu mora znašati:</a:t>
            </a:r>
            <a:endParaRPr lang="sl-SI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l-SI" sz="1600" b="0" dirty="0">
                <a:effectLst/>
                <a:latin typeface="+mj-lt"/>
                <a:ea typeface="Calibri" panose="020F0502020204030204" pitchFamily="34" charset="0"/>
                <a:cs typeface="TimesLTStd-Roman"/>
              </a:rPr>
              <a:t>do 1. januarja 2025 najmanj 77 masnih %</a:t>
            </a:r>
            <a:r>
              <a:rPr lang="sl-SI" sz="1600" b="0" dirty="0">
                <a:effectLst/>
                <a:latin typeface="+mj-lt"/>
                <a:ea typeface="Calibri" panose="020F0502020204030204" pitchFamily="34" charset="0"/>
                <a:cs typeface="Book Antiqua" panose="02040602050305030304" pitchFamily="18" charset="0"/>
              </a:rPr>
              <a:t>;</a:t>
            </a:r>
            <a:r>
              <a:rPr lang="sl-SI" sz="1600" b="0" dirty="0">
                <a:effectLst/>
                <a:latin typeface="+mj-lt"/>
                <a:ea typeface="Calibri" panose="020F0502020204030204" pitchFamily="34" charset="0"/>
                <a:cs typeface="TimesLTStd-Roman"/>
              </a:rPr>
              <a:t> </a:t>
            </a:r>
            <a:endParaRPr lang="sl-SI" sz="1600" b="1" dirty="0">
              <a:effectLst/>
              <a:latin typeface="+mj-lt"/>
              <a:ea typeface="Calibri" panose="020F0502020204030204" pitchFamily="34" charset="0"/>
              <a:cs typeface="TimesLTStd-Roman"/>
            </a:endParaRPr>
          </a:p>
          <a:p>
            <a:pPr marL="800100" lvl="2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l-SI" sz="1600" b="0" dirty="0">
                <a:effectLst/>
                <a:latin typeface="+mj-lt"/>
                <a:ea typeface="Calibri" panose="020F0502020204030204" pitchFamily="34" charset="0"/>
                <a:cs typeface="TimesLTStd-Roman"/>
              </a:rPr>
              <a:t>do 1. januarja 2029 najmanj 90 masnih %.</a:t>
            </a:r>
            <a:endParaRPr lang="sl-SI" sz="1600" b="1" dirty="0">
              <a:effectLst/>
              <a:latin typeface="+mj-lt"/>
              <a:ea typeface="Calibri" panose="020F0502020204030204" pitchFamily="34" charset="0"/>
              <a:cs typeface="TimesLTStd-Roman"/>
            </a:endParaRP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l-SI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Predelovalec</a:t>
            </a:r>
            <a:r>
              <a:rPr lang="sl-SI" sz="16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odpadne plastične embalaže </a:t>
            </a:r>
            <a:r>
              <a:rPr lang="sl-SI" sz="1600" b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izsortira</a:t>
            </a:r>
            <a:r>
              <a:rPr lang="sl-SI" sz="16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odpadke po različnih frakcijah plastičnih odpadkov in ostalih odpadkov, vodi evidenco o ravnanju z odpadki in o tem poroča.</a:t>
            </a:r>
            <a:endParaRPr lang="sl-SI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l-SI" sz="140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NOVO:</a:t>
            </a:r>
            <a:r>
              <a:rPr lang="sl-SI" sz="1600" b="1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Družba za ravnanje z odpadno embalažo </a:t>
            </a:r>
            <a:r>
              <a:rPr lang="sl-SI" sz="16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 snovnem toku mešane komunalne odpadne </a:t>
            </a:r>
            <a:r>
              <a:rPr lang="sl-SI" sz="16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embalaže pred njenim sortiranjem izdela </a:t>
            </a:r>
            <a:r>
              <a:rPr lang="sl-SI" sz="1600" b="0" dirty="0" err="1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sortirno</a:t>
            </a:r>
            <a:r>
              <a:rPr lang="sl-SI" sz="1600" b="0" dirty="0">
                <a:solidFill>
                  <a:srgbClr val="FF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analizo.</a:t>
            </a:r>
          </a:p>
          <a:p>
            <a:pPr marL="0" lv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sl-SI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Družba za ravnanje z odpadno embalažo </a:t>
            </a:r>
            <a:r>
              <a:rPr lang="sl-SI" sz="16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ministrstvu do 31. marca tekočega leta predložiti poročilo o ravnanju z odpadno embalažo za preteklo koledarsko leto, skupaj s podatki o masi </a:t>
            </a:r>
            <a:r>
              <a:rPr lang="sl-SI" sz="1600" b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izsortiranih</a:t>
            </a:r>
            <a:r>
              <a:rPr lang="sl-SI" sz="16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odpadnih plastenk pijač po posameznih predelovalcih odpadkov.</a:t>
            </a:r>
            <a:endParaRPr lang="sl-SI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l-SI" sz="16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Dajatvena:</a:t>
            </a:r>
            <a:r>
              <a:rPr lang="sl-SI" sz="16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sz="16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Proizvajalec plastenk pijač </a:t>
            </a:r>
            <a:r>
              <a:rPr lang="sl-SI" sz="16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sl-SI" sz="1600" b="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embaler</a:t>
            </a:r>
            <a:r>
              <a:rPr lang="sl-SI" sz="1600" b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pridobitelj ali uvoznik embaliranega blaga) vodi evidenco o danih plastenkah pijač na trg v RS.</a:t>
            </a:r>
            <a:endParaRPr lang="sl-SI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l-SI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9734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BB6D95-2148-49C0-9560-C5ED07976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635" y="126331"/>
            <a:ext cx="10776729" cy="966537"/>
          </a:xfrm>
        </p:spPr>
        <p:txBody>
          <a:bodyPr>
            <a:noAutofit/>
          </a:bodyPr>
          <a:lstStyle/>
          <a:p>
            <a:r>
              <a:rPr lang="sl-SI" sz="1800" b="1" i="0" dirty="0">
                <a:solidFill>
                  <a:srgbClr val="0070C0"/>
                </a:solidFill>
                <a:effectLst/>
              </a:rPr>
              <a:t>IZVEDBENI SKLEP KOMISIJE (EU) 2021/1752 z dne 1. oktobra 2021 o določitvi pravil za uporabo Direktive (EU) 2019/904 Evropskega parlamenta in Sveta v zvezi z izračunom, preverjanjem in sporočanjem podatkov o ločenem zbiranju odpadnih plastenk za pijačo za enkratno  uporabo</a:t>
            </a:r>
            <a:br>
              <a:rPr lang="sl-SI" sz="1800" b="1" dirty="0">
                <a:solidFill>
                  <a:srgbClr val="0070C0"/>
                </a:solidFill>
              </a:rPr>
            </a:br>
            <a:endParaRPr lang="sl-SI" sz="1800" dirty="0">
              <a:solidFill>
                <a:srgbClr val="0070C0"/>
              </a:solidFill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FB901CC-F4A9-4A08-9C66-34A1D83957E7}"/>
              </a:ext>
            </a:extLst>
          </p:cNvPr>
          <p:cNvSpPr txBox="1"/>
          <p:nvPr/>
        </p:nvSpPr>
        <p:spPr>
          <a:xfrm>
            <a:off x="707635" y="1166842"/>
            <a:ext cx="1053164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Ločeno zbiranje odpadnih plastenk z drugimi frakcijami odpadkov (odpadne embalaže)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(b)(4) 2. člen</a:t>
            </a:r>
          </a:p>
          <a:p>
            <a:endParaRPr lang="sl-SI" dirty="0"/>
          </a:p>
          <a:p>
            <a:r>
              <a:rPr lang="sl-SI" dirty="0"/>
              <a:t>Zagotavljanje sistema kakovosti: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(b)(4) 2. člen + (5) 2. člen</a:t>
            </a:r>
          </a:p>
          <a:p>
            <a:pPr marL="285750" indent="-285750">
              <a:buFontTx/>
              <a:buChar char="-"/>
            </a:pPr>
            <a:r>
              <a:rPr lang="sl-SI" dirty="0"/>
              <a:t>Ustreznost osebja, organizacija prostorov in opreme, da se zagotovita pogoja: </a:t>
            </a:r>
          </a:p>
          <a:p>
            <a:r>
              <a:rPr lang="sl-SI" dirty="0"/>
              <a:t>		- v sistemu zbiranja se ne zbirajo odpadki, ki bi lahko vsebovali nevarne snovi;</a:t>
            </a:r>
          </a:p>
          <a:p>
            <a:r>
              <a:rPr lang="sl-SI" dirty="0"/>
              <a:t>		- zbiranje odpadkov in nadaljnje sortiranje zasnovana/izvedena, da se zmanjša 			</a:t>
            </a:r>
          </a:p>
          <a:p>
            <a:r>
              <a:rPr lang="sl-SI" dirty="0"/>
              <a:t>		  kontaminacija plastenk z ostalimi plastičnimi ali drugimi odpadki. </a:t>
            </a:r>
          </a:p>
          <a:p>
            <a:pPr marL="285750" indent="-285750">
              <a:buFontTx/>
              <a:buChar char="-"/>
            </a:pPr>
            <a:r>
              <a:rPr lang="sl-SI" dirty="0"/>
              <a:t>Izvajanje preverjanja v skladu s predhodno določenimi navodili in postopki.</a:t>
            </a:r>
          </a:p>
          <a:p>
            <a:pPr marL="285750" indent="-285750">
              <a:buFontTx/>
              <a:buChar char="-"/>
            </a:pPr>
            <a:r>
              <a:rPr lang="sl-SI" dirty="0"/>
              <a:t>Potrditev s strani neodvisne tretje strani.</a:t>
            </a:r>
          </a:p>
          <a:p>
            <a:pPr marL="285750" indent="-285750">
              <a:buFontTx/>
              <a:buChar char="-"/>
            </a:pPr>
            <a:endParaRPr lang="sl-SI" dirty="0"/>
          </a:p>
          <a:p>
            <a:pPr marL="285750" indent="-285750">
              <a:buFontTx/>
              <a:buChar char="-"/>
            </a:pPr>
            <a:r>
              <a:rPr lang="sl-SI" dirty="0"/>
              <a:t>Teža odpadnih plastenk se meri na izhodu iz postopkov sortiranja.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(7) 2. člen</a:t>
            </a:r>
          </a:p>
          <a:p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	</a:t>
            </a:r>
            <a:r>
              <a:rPr lang="sl-SI" dirty="0">
                <a:solidFill>
                  <a:srgbClr val="FF0000"/>
                </a:solidFill>
              </a:rPr>
              <a:t>Kakovostno sortiranje?</a:t>
            </a:r>
          </a:p>
          <a:p>
            <a:pPr marL="285750" indent="-285750">
              <a:buFontTx/>
              <a:buChar char="-"/>
            </a:pPr>
            <a:endParaRPr lang="sl-SI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l-SI" dirty="0"/>
              <a:t>Plastenke </a:t>
            </a:r>
            <a:r>
              <a:rPr lang="sl-SI" dirty="0" err="1"/>
              <a:t>izsortirane</a:t>
            </a:r>
            <a:r>
              <a:rPr lang="sl-SI" dirty="0"/>
              <a:t> skupaj z drugo odpadno embalažo iz istega polimera  - reprezentativno vzorčenje in analiza sestave pri vhodu v postopek sortiranja ALI z uporabo elektronskih registrov. </a:t>
            </a:r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(8) 2. člen</a:t>
            </a:r>
          </a:p>
          <a:p>
            <a:pPr marL="285750" indent="-285750">
              <a:buFontTx/>
              <a:buChar char="-"/>
            </a:pPr>
            <a:endParaRPr lang="sl-SI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endParaRPr lang="sl-SI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sl-SI" b="1" dirty="0">
                <a:solidFill>
                  <a:srgbClr val="FF0000"/>
                </a:solidFill>
              </a:rPr>
              <a:t>!PLAČILO DRŽAVE v EU proračun kot davek na </a:t>
            </a:r>
            <a:r>
              <a:rPr lang="sl-SI" b="1" dirty="0" err="1">
                <a:solidFill>
                  <a:srgbClr val="FF0000"/>
                </a:solidFill>
              </a:rPr>
              <a:t>nereciklirano</a:t>
            </a:r>
            <a:r>
              <a:rPr lang="sl-SI" b="1" dirty="0">
                <a:solidFill>
                  <a:srgbClr val="FF0000"/>
                </a:solidFill>
              </a:rPr>
              <a:t> odpadno plastično embalažo.</a:t>
            </a:r>
          </a:p>
        </p:txBody>
      </p:sp>
    </p:spTree>
    <p:extLst>
      <p:ext uri="{BB962C8B-B14F-4D97-AF65-F5344CB8AC3E}">
        <p14:creationId xmlns:p14="http://schemas.microsoft.com/office/powerpoint/2010/main" val="10356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37C1BAAD-74FE-4535-8E91-DDBA63A20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589" y="1930400"/>
            <a:ext cx="5773916" cy="3991276"/>
          </a:xfrm>
          <a:prstGeom prst="rect">
            <a:avLst/>
          </a:prstGeom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2AC6B639-0A92-429F-A869-DB04440C0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245" y="275924"/>
            <a:ext cx="8596312" cy="1320800"/>
          </a:xfrm>
          <a:custGeom>
            <a:avLst/>
            <a:gdLst>
              <a:gd name="connsiteX0" fmla="*/ 0 w 8596668"/>
              <a:gd name="connsiteY0" fmla="*/ 0 h 810127"/>
              <a:gd name="connsiteX1" fmla="*/ 315211 w 8596668"/>
              <a:gd name="connsiteY1" fmla="*/ 0 h 810127"/>
              <a:gd name="connsiteX2" fmla="*/ 1060256 w 8596668"/>
              <a:gd name="connsiteY2" fmla="*/ 0 h 810127"/>
              <a:gd name="connsiteX3" fmla="*/ 1547400 w 8596668"/>
              <a:gd name="connsiteY3" fmla="*/ 0 h 810127"/>
              <a:gd name="connsiteX4" fmla="*/ 2034545 w 8596668"/>
              <a:gd name="connsiteY4" fmla="*/ 0 h 810127"/>
              <a:gd name="connsiteX5" fmla="*/ 2521689 w 8596668"/>
              <a:gd name="connsiteY5" fmla="*/ 0 h 810127"/>
              <a:gd name="connsiteX6" fmla="*/ 3008834 w 8596668"/>
              <a:gd name="connsiteY6" fmla="*/ 0 h 810127"/>
              <a:gd name="connsiteX7" fmla="*/ 3753878 w 8596668"/>
              <a:gd name="connsiteY7" fmla="*/ 0 h 810127"/>
              <a:gd name="connsiteX8" fmla="*/ 4241023 w 8596668"/>
              <a:gd name="connsiteY8" fmla="*/ 0 h 810127"/>
              <a:gd name="connsiteX9" fmla="*/ 4814134 w 8596668"/>
              <a:gd name="connsiteY9" fmla="*/ 0 h 810127"/>
              <a:gd name="connsiteX10" fmla="*/ 5473212 w 8596668"/>
              <a:gd name="connsiteY10" fmla="*/ 0 h 810127"/>
              <a:gd name="connsiteX11" fmla="*/ 6046323 w 8596668"/>
              <a:gd name="connsiteY11" fmla="*/ 0 h 810127"/>
              <a:gd name="connsiteX12" fmla="*/ 6619434 w 8596668"/>
              <a:gd name="connsiteY12" fmla="*/ 0 h 810127"/>
              <a:gd name="connsiteX13" fmla="*/ 6934646 w 8596668"/>
              <a:gd name="connsiteY13" fmla="*/ 0 h 810127"/>
              <a:gd name="connsiteX14" fmla="*/ 7593723 w 8596668"/>
              <a:gd name="connsiteY14" fmla="*/ 0 h 810127"/>
              <a:gd name="connsiteX15" fmla="*/ 8596668 w 8596668"/>
              <a:gd name="connsiteY15" fmla="*/ 0 h 810127"/>
              <a:gd name="connsiteX16" fmla="*/ 8596668 w 8596668"/>
              <a:gd name="connsiteY16" fmla="*/ 405064 h 810127"/>
              <a:gd name="connsiteX17" fmla="*/ 8596668 w 8596668"/>
              <a:gd name="connsiteY17" fmla="*/ 810127 h 810127"/>
              <a:gd name="connsiteX18" fmla="*/ 8195490 w 8596668"/>
              <a:gd name="connsiteY18" fmla="*/ 810127 h 810127"/>
              <a:gd name="connsiteX19" fmla="*/ 7708346 w 8596668"/>
              <a:gd name="connsiteY19" fmla="*/ 810127 h 810127"/>
              <a:gd name="connsiteX20" fmla="*/ 7307168 w 8596668"/>
              <a:gd name="connsiteY20" fmla="*/ 810127 h 810127"/>
              <a:gd name="connsiteX21" fmla="*/ 6648090 w 8596668"/>
              <a:gd name="connsiteY21" fmla="*/ 810127 h 810127"/>
              <a:gd name="connsiteX22" fmla="*/ 5989012 w 8596668"/>
              <a:gd name="connsiteY22" fmla="*/ 810127 h 810127"/>
              <a:gd name="connsiteX23" fmla="*/ 5415901 w 8596668"/>
              <a:gd name="connsiteY23" fmla="*/ 810127 h 810127"/>
              <a:gd name="connsiteX24" fmla="*/ 4670856 w 8596668"/>
              <a:gd name="connsiteY24" fmla="*/ 810127 h 810127"/>
              <a:gd name="connsiteX25" fmla="*/ 4183712 w 8596668"/>
              <a:gd name="connsiteY25" fmla="*/ 810127 h 810127"/>
              <a:gd name="connsiteX26" fmla="*/ 3696567 w 8596668"/>
              <a:gd name="connsiteY26" fmla="*/ 810127 h 810127"/>
              <a:gd name="connsiteX27" fmla="*/ 3381356 w 8596668"/>
              <a:gd name="connsiteY27" fmla="*/ 810127 h 810127"/>
              <a:gd name="connsiteX28" fmla="*/ 2636312 w 8596668"/>
              <a:gd name="connsiteY28" fmla="*/ 810127 h 810127"/>
              <a:gd name="connsiteX29" fmla="*/ 1977234 w 8596668"/>
              <a:gd name="connsiteY29" fmla="*/ 810127 h 810127"/>
              <a:gd name="connsiteX30" fmla="*/ 1318156 w 8596668"/>
              <a:gd name="connsiteY30" fmla="*/ 810127 h 810127"/>
              <a:gd name="connsiteX31" fmla="*/ 573111 w 8596668"/>
              <a:gd name="connsiteY31" fmla="*/ 810127 h 810127"/>
              <a:gd name="connsiteX32" fmla="*/ 0 w 8596668"/>
              <a:gd name="connsiteY32" fmla="*/ 810127 h 810127"/>
              <a:gd name="connsiteX33" fmla="*/ 0 w 8596668"/>
              <a:gd name="connsiteY33" fmla="*/ 405064 h 810127"/>
              <a:gd name="connsiteX34" fmla="*/ 0 w 8596668"/>
              <a:gd name="connsiteY34" fmla="*/ 0 h 81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596668" h="810127" fill="none" extrusionOk="0">
                <a:moveTo>
                  <a:pt x="0" y="0"/>
                </a:moveTo>
                <a:cubicBezTo>
                  <a:pt x="87136" y="-16730"/>
                  <a:pt x="199597" y="3964"/>
                  <a:pt x="315211" y="0"/>
                </a:cubicBezTo>
                <a:cubicBezTo>
                  <a:pt x="430825" y="-3964"/>
                  <a:pt x="856497" y="65195"/>
                  <a:pt x="1060256" y="0"/>
                </a:cubicBezTo>
                <a:cubicBezTo>
                  <a:pt x="1264016" y="-65195"/>
                  <a:pt x="1362655" y="4446"/>
                  <a:pt x="1547400" y="0"/>
                </a:cubicBezTo>
                <a:cubicBezTo>
                  <a:pt x="1732145" y="-4446"/>
                  <a:pt x="1934972" y="33050"/>
                  <a:pt x="2034545" y="0"/>
                </a:cubicBezTo>
                <a:cubicBezTo>
                  <a:pt x="2134119" y="-33050"/>
                  <a:pt x="2419268" y="18465"/>
                  <a:pt x="2521689" y="0"/>
                </a:cubicBezTo>
                <a:cubicBezTo>
                  <a:pt x="2624110" y="-18465"/>
                  <a:pt x="2882337" y="10158"/>
                  <a:pt x="3008834" y="0"/>
                </a:cubicBezTo>
                <a:cubicBezTo>
                  <a:pt x="3135331" y="-10158"/>
                  <a:pt x="3525597" y="38700"/>
                  <a:pt x="3753878" y="0"/>
                </a:cubicBezTo>
                <a:cubicBezTo>
                  <a:pt x="3982159" y="-38700"/>
                  <a:pt x="4024337" y="33216"/>
                  <a:pt x="4241023" y="0"/>
                </a:cubicBezTo>
                <a:cubicBezTo>
                  <a:pt x="4457709" y="-33216"/>
                  <a:pt x="4667706" y="41965"/>
                  <a:pt x="4814134" y="0"/>
                </a:cubicBezTo>
                <a:cubicBezTo>
                  <a:pt x="4960562" y="-41965"/>
                  <a:pt x="5220121" y="20588"/>
                  <a:pt x="5473212" y="0"/>
                </a:cubicBezTo>
                <a:cubicBezTo>
                  <a:pt x="5726303" y="-20588"/>
                  <a:pt x="5770223" y="20747"/>
                  <a:pt x="6046323" y="0"/>
                </a:cubicBezTo>
                <a:cubicBezTo>
                  <a:pt x="6322423" y="-20747"/>
                  <a:pt x="6444677" y="22273"/>
                  <a:pt x="6619434" y="0"/>
                </a:cubicBezTo>
                <a:cubicBezTo>
                  <a:pt x="6794191" y="-22273"/>
                  <a:pt x="6799113" y="18385"/>
                  <a:pt x="6934646" y="0"/>
                </a:cubicBezTo>
                <a:cubicBezTo>
                  <a:pt x="7070179" y="-18385"/>
                  <a:pt x="7365696" y="55486"/>
                  <a:pt x="7593723" y="0"/>
                </a:cubicBezTo>
                <a:cubicBezTo>
                  <a:pt x="7821750" y="-55486"/>
                  <a:pt x="8098196" y="77781"/>
                  <a:pt x="8596668" y="0"/>
                </a:cubicBezTo>
                <a:cubicBezTo>
                  <a:pt x="8629926" y="94003"/>
                  <a:pt x="8558087" y="275367"/>
                  <a:pt x="8596668" y="405064"/>
                </a:cubicBezTo>
                <a:cubicBezTo>
                  <a:pt x="8635249" y="534761"/>
                  <a:pt x="8551466" y="684342"/>
                  <a:pt x="8596668" y="810127"/>
                </a:cubicBezTo>
                <a:cubicBezTo>
                  <a:pt x="8458715" y="845404"/>
                  <a:pt x="8278435" y="784022"/>
                  <a:pt x="8195490" y="810127"/>
                </a:cubicBezTo>
                <a:cubicBezTo>
                  <a:pt x="8112545" y="836232"/>
                  <a:pt x="7905994" y="799319"/>
                  <a:pt x="7708346" y="810127"/>
                </a:cubicBezTo>
                <a:cubicBezTo>
                  <a:pt x="7510698" y="820935"/>
                  <a:pt x="7420837" y="802400"/>
                  <a:pt x="7307168" y="810127"/>
                </a:cubicBezTo>
                <a:cubicBezTo>
                  <a:pt x="7193499" y="817854"/>
                  <a:pt x="6849848" y="740421"/>
                  <a:pt x="6648090" y="810127"/>
                </a:cubicBezTo>
                <a:cubicBezTo>
                  <a:pt x="6446332" y="879833"/>
                  <a:pt x="6263705" y="792900"/>
                  <a:pt x="5989012" y="810127"/>
                </a:cubicBezTo>
                <a:cubicBezTo>
                  <a:pt x="5714319" y="827354"/>
                  <a:pt x="5535009" y="778899"/>
                  <a:pt x="5415901" y="810127"/>
                </a:cubicBezTo>
                <a:cubicBezTo>
                  <a:pt x="5296793" y="841355"/>
                  <a:pt x="4962345" y="809976"/>
                  <a:pt x="4670856" y="810127"/>
                </a:cubicBezTo>
                <a:cubicBezTo>
                  <a:pt x="4379368" y="810278"/>
                  <a:pt x="4407815" y="766565"/>
                  <a:pt x="4183712" y="810127"/>
                </a:cubicBezTo>
                <a:cubicBezTo>
                  <a:pt x="3959609" y="853689"/>
                  <a:pt x="3826400" y="761767"/>
                  <a:pt x="3696567" y="810127"/>
                </a:cubicBezTo>
                <a:cubicBezTo>
                  <a:pt x="3566734" y="858487"/>
                  <a:pt x="3509948" y="772816"/>
                  <a:pt x="3381356" y="810127"/>
                </a:cubicBezTo>
                <a:cubicBezTo>
                  <a:pt x="3252764" y="847438"/>
                  <a:pt x="2793399" y="729264"/>
                  <a:pt x="2636312" y="810127"/>
                </a:cubicBezTo>
                <a:cubicBezTo>
                  <a:pt x="2479225" y="890990"/>
                  <a:pt x="2270751" y="756436"/>
                  <a:pt x="1977234" y="810127"/>
                </a:cubicBezTo>
                <a:cubicBezTo>
                  <a:pt x="1683717" y="863818"/>
                  <a:pt x="1471690" y="732604"/>
                  <a:pt x="1318156" y="810127"/>
                </a:cubicBezTo>
                <a:cubicBezTo>
                  <a:pt x="1164622" y="887650"/>
                  <a:pt x="943717" y="787164"/>
                  <a:pt x="573111" y="810127"/>
                </a:cubicBezTo>
                <a:cubicBezTo>
                  <a:pt x="202506" y="833090"/>
                  <a:pt x="181483" y="745370"/>
                  <a:pt x="0" y="810127"/>
                </a:cubicBezTo>
                <a:cubicBezTo>
                  <a:pt x="-8724" y="610587"/>
                  <a:pt x="35205" y="555340"/>
                  <a:pt x="0" y="405064"/>
                </a:cubicBezTo>
                <a:cubicBezTo>
                  <a:pt x="-35205" y="254788"/>
                  <a:pt x="47328" y="119282"/>
                  <a:pt x="0" y="0"/>
                </a:cubicBezTo>
                <a:close/>
              </a:path>
              <a:path w="8596668" h="810127" stroke="0" extrusionOk="0">
                <a:moveTo>
                  <a:pt x="0" y="0"/>
                </a:moveTo>
                <a:cubicBezTo>
                  <a:pt x="242213" y="-67590"/>
                  <a:pt x="441900" y="11918"/>
                  <a:pt x="659078" y="0"/>
                </a:cubicBezTo>
                <a:cubicBezTo>
                  <a:pt x="876256" y="-11918"/>
                  <a:pt x="922632" y="37085"/>
                  <a:pt x="1060256" y="0"/>
                </a:cubicBezTo>
                <a:cubicBezTo>
                  <a:pt x="1197880" y="-37085"/>
                  <a:pt x="1298303" y="27999"/>
                  <a:pt x="1375467" y="0"/>
                </a:cubicBezTo>
                <a:cubicBezTo>
                  <a:pt x="1452631" y="-27999"/>
                  <a:pt x="1767870" y="23784"/>
                  <a:pt x="1948578" y="0"/>
                </a:cubicBezTo>
                <a:cubicBezTo>
                  <a:pt x="2129286" y="-23784"/>
                  <a:pt x="2264037" y="28097"/>
                  <a:pt x="2349756" y="0"/>
                </a:cubicBezTo>
                <a:cubicBezTo>
                  <a:pt x="2435475" y="-28097"/>
                  <a:pt x="2593736" y="11795"/>
                  <a:pt x="2664967" y="0"/>
                </a:cubicBezTo>
                <a:cubicBezTo>
                  <a:pt x="2736198" y="-11795"/>
                  <a:pt x="3105550" y="27777"/>
                  <a:pt x="3238078" y="0"/>
                </a:cubicBezTo>
                <a:cubicBezTo>
                  <a:pt x="3370606" y="-27777"/>
                  <a:pt x="3777184" y="8155"/>
                  <a:pt x="3983123" y="0"/>
                </a:cubicBezTo>
                <a:cubicBezTo>
                  <a:pt x="4189062" y="-8155"/>
                  <a:pt x="4170206" y="6047"/>
                  <a:pt x="4298334" y="0"/>
                </a:cubicBezTo>
                <a:cubicBezTo>
                  <a:pt x="4426462" y="-6047"/>
                  <a:pt x="4507971" y="31575"/>
                  <a:pt x="4699512" y="0"/>
                </a:cubicBezTo>
                <a:cubicBezTo>
                  <a:pt x="4891053" y="-31575"/>
                  <a:pt x="4957890" y="23952"/>
                  <a:pt x="5100690" y="0"/>
                </a:cubicBezTo>
                <a:cubicBezTo>
                  <a:pt x="5243490" y="-23952"/>
                  <a:pt x="5317075" y="27336"/>
                  <a:pt x="5415901" y="0"/>
                </a:cubicBezTo>
                <a:cubicBezTo>
                  <a:pt x="5514727" y="-27336"/>
                  <a:pt x="5689876" y="4756"/>
                  <a:pt x="5817079" y="0"/>
                </a:cubicBezTo>
                <a:cubicBezTo>
                  <a:pt x="5944282" y="-4756"/>
                  <a:pt x="6172339" y="22283"/>
                  <a:pt x="6476157" y="0"/>
                </a:cubicBezTo>
                <a:cubicBezTo>
                  <a:pt x="6779975" y="-22283"/>
                  <a:pt x="6689496" y="33520"/>
                  <a:pt x="6877334" y="0"/>
                </a:cubicBezTo>
                <a:cubicBezTo>
                  <a:pt x="7065172" y="-33520"/>
                  <a:pt x="7292845" y="66619"/>
                  <a:pt x="7450446" y="0"/>
                </a:cubicBezTo>
                <a:cubicBezTo>
                  <a:pt x="7608047" y="-66619"/>
                  <a:pt x="8142738" y="30127"/>
                  <a:pt x="8596668" y="0"/>
                </a:cubicBezTo>
                <a:cubicBezTo>
                  <a:pt x="8598530" y="158193"/>
                  <a:pt x="8596326" y="280075"/>
                  <a:pt x="8596668" y="396962"/>
                </a:cubicBezTo>
                <a:cubicBezTo>
                  <a:pt x="8597010" y="513849"/>
                  <a:pt x="8567602" y="644032"/>
                  <a:pt x="8596668" y="810127"/>
                </a:cubicBezTo>
                <a:cubicBezTo>
                  <a:pt x="8323954" y="832950"/>
                  <a:pt x="8143603" y="769258"/>
                  <a:pt x="7937590" y="810127"/>
                </a:cubicBezTo>
                <a:cubicBezTo>
                  <a:pt x="7731577" y="850996"/>
                  <a:pt x="7482732" y="778869"/>
                  <a:pt x="7364479" y="810127"/>
                </a:cubicBezTo>
                <a:cubicBezTo>
                  <a:pt x="7246226" y="841385"/>
                  <a:pt x="6873496" y="789252"/>
                  <a:pt x="6705401" y="810127"/>
                </a:cubicBezTo>
                <a:cubicBezTo>
                  <a:pt x="6537306" y="831002"/>
                  <a:pt x="6484150" y="790929"/>
                  <a:pt x="6390190" y="810127"/>
                </a:cubicBezTo>
                <a:cubicBezTo>
                  <a:pt x="6296230" y="829325"/>
                  <a:pt x="6177767" y="809064"/>
                  <a:pt x="5989012" y="810127"/>
                </a:cubicBezTo>
                <a:cubicBezTo>
                  <a:pt x="5800257" y="811190"/>
                  <a:pt x="5762158" y="789844"/>
                  <a:pt x="5587834" y="810127"/>
                </a:cubicBezTo>
                <a:cubicBezTo>
                  <a:pt x="5413510" y="830410"/>
                  <a:pt x="5193995" y="804019"/>
                  <a:pt x="5014723" y="810127"/>
                </a:cubicBezTo>
                <a:cubicBezTo>
                  <a:pt x="4835451" y="816235"/>
                  <a:pt x="4720800" y="770317"/>
                  <a:pt x="4441612" y="810127"/>
                </a:cubicBezTo>
                <a:cubicBezTo>
                  <a:pt x="4162424" y="849937"/>
                  <a:pt x="4263158" y="789553"/>
                  <a:pt x="4126401" y="810127"/>
                </a:cubicBezTo>
                <a:cubicBezTo>
                  <a:pt x="3989644" y="830701"/>
                  <a:pt x="3818622" y="753890"/>
                  <a:pt x="3553289" y="810127"/>
                </a:cubicBezTo>
                <a:cubicBezTo>
                  <a:pt x="3287956" y="866364"/>
                  <a:pt x="3164484" y="754312"/>
                  <a:pt x="2808245" y="810127"/>
                </a:cubicBezTo>
                <a:cubicBezTo>
                  <a:pt x="2452006" y="865942"/>
                  <a:pt x="2232239" y="745107"/>
                  <a:pt x="2063200" y="810127"/>
                </a:cubicBezTo>
                <a:cubicBezTo>
                  <a:pt x="1894162" y="875147"/>
                  <a:pt x="1585354" y="762139"/>
                  <a:pt x="1404122" y="810127"/>
                </a:cubicBezTo>
                <a:cubicBezTo>
                  <a:pt x="1222890" y="858115"/>
                  <a:pt x="1190537" y="800732"/>
                  <a:pt x="1088911" y="810127"/>
                </a:cubicBezTo>
                <a:cubicBezTo>
                  <a:pt x="987285" y="819522"/>
                  <a:pt x="844130" y="803089"/>
                  <a:pt x="687733" y="810127"/>
                </a:cubicBezTo>
                <a:cubicBezTo>
                  <a:pt x="531336" y="817165"/>
                  <a:pt x="161303" y="768222"/>
                  <a:pt x="0" y="810127"/>
                </a:cubicBezTo>
                <a:cubicBezTo>
                  <a:pt x="-10645" y="720166"/>
                  <a:pt x="25046" y="524587"/>
                  <a:pt x="0" y="388861"/>
                </a:cubicBezTo>
                <a:cubicBezTo>
                  <a:pt x="-25046" y="253135"/>
                  <a:pt x="15308" y="105039"/>
                  <a:pt x="0" y="0"/>
                </a:cubicBezTo>
                <a:close/>
              </a:path>
            </a:pathLst>
          </a:cu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800" b="1" dirty="0" err="1">
                <a:solidFill>
                  <a:srgbClr val="0070C0"/>
                </a:solidFill>
              </a:rPr>
              <a:t>Osnutek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izvedbenega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akta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Komisije</a:t>
            </a:r>
            <a:r>
              <a:rPr lang="en-US" sz="1800" b="1" dirty="0">
                <a:solidFill>
                  <a:srgbClr val="0070C0"/>
                </a:solidFill>
              </a:rPr>
              <a:t> za </a:t>
            </a:r>
            <a:r>
              <a:rPr lang="en-US" sz="1800" b="1" dirty="0" err="1">
                <a:solidFill>
                  <a:srgbClr val="0070C0"/>
                </a:solidFill>
              </a:rPr>
              <a:t>poročanje</a:t>
            </a:r>
            <a:r>
              <a:rPr lang="en-US" sz="1800" b="1" dirty="0">
                <a:solidFill>
                  <a:srgbClr val="0070C0"/>
                </a:solidFill>
              </a:rPr>
              <a:t> in </a:t>
            </a:r>
            <a:r>
              <a:rPr lang="en-US" sz="1800" b="1" dirty="0" err="1">
                <a:solidFill>
                  <a:srgbClr val="0070C0"/>
                </a:solidFill>
              </a:rPr>
              <a:t>verificiranje</a:t>
            </a:r>
            <a:r>
              <a:rPr lang="en-US" sz="1800" b="1" dirty="0">
                <a:solidFill>
                  <a:srgbClr val="0070C0"/>
                </a:solidFill>
              </a:rPr>
              <a:t> </a:t>
            </a:r>
            <a:r>
              <a:rPr lang="en-US" sz="1800" b="1" dirty="0" err="1">
                <a:solidFill>
                  <a:srgbClr val="0070C0"/>
                </a:solidFill>
              </a:rPr>
              <a:t>vsebnosti</a:t>
            </a:r>
            <a:r>
              <a:rPr lang="en-US" sz="1800" b="1" dirty="0">
                <a:solidFill>
                  <a:srgbClr val="0070C0"/>
                </a:solidFill>
              </a:rPr>
              <a:t> reciklata v </a:t>
            </a:r>
            <a:r>
              <a:rPr lang="en-US" sz="1800" b="1" dirty="0" err="1">
                <a:solidFill>
                  <a:srgbClr val="0070C0"/>
                </a:solidFill>
              </a:rPr>
              <a:t>plastenkah</a:t>
            </a:r>
            <a:r>
              <a:rPr lang="en-US" sz="1800" b="1" dirty="0">
                <a:solidFill>
                  <a:srgbClr val="0070C0"/>
                </a:solidFill>
              </a:rPr>
              <a:t> - </a:t>
            </a:r>
            <a:r>
              <a:rPr lang="sl-SI" sz="1800" b="1" dirty="0">
                <a:solidFill>
                  <a:srgbClr val="0070C0"/>
                </a:solidFill>
              </a:rPr>
              <a:t>X</a:t>
            </a:r>
            <a:endParaRPr lang="en-US" sz="1800" b="1" dirty="0">
              <a:solidFill>
                <a:srgbClr val="0070C0"/>
              </a:solidFill>
            </a:endParaRPr>
          </a:p>
        </p:txBody>
      </p:sp>
      <p:pic>
        <p:nvPicPr>
          <p:cNvPr id="1032" name="Picture 8" descr="Prikaži izvorno sliko">
            <a:extLst>
              <a:ext uri="{FF2B5EF4-FFF2-40B4-BE49-F238E27FC236}">
                <a16:creationId xmlns:a16="http://schemas.microsoft.com/office/drawing/2014/main" id="{DBBBBB33-C736-4FBE-8E0E-83CFF2A4D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9202">
            <a:off x="7541924" y="2285999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24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FC4A3-A583-4892-AEF7-8961D1877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Auditing and Compliance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08963B-C682-4642-904B-481223A59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993" y="1311563"/>
            <a:ext cx="9144000" cy="20393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88BB3-439F-4FA0-B6A0-A5FE809BA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993" y="3738004"/>
            <a:ext cx="9144000" cy="203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5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0CFF75-4A39-4B0B-9408-71D4FC621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176529" cy="653716"/>
          </a:xfrm>
        </p:spPr>
        <p:txBody>
          <a:bodyPr>
            <a:normAutofit/>
          </a:bodyPr>
          <a:lstStyle/>
          <a:p>
            <a:r>
              <a:rPr lang="sl-SI" sz="2400" b="1" dirty="0">
                <a:solidFill>
                  <a:schemeClr val="tx1"/>
                </a:solidFill>
              </a:rPr>
              <a:t>PRO sistem za SUP proizvode </a:t>
            </a:r>
            <a:r>
              <a:rPr lang="sl-SI" sz="1800" b="1" dirty="0">
                <a:solidFill>
                  <a:schemeClr val="bg1">
                    <a:lumMod val="50000"/>
                  </a:schemeClr>
                </a:solidFill>
              </a:rPr>
              <a:t>(osnutek, Priloga, del E)</a:t>
            </a:r>
          </a:p>
        </p:txBody>
      </p:sp>
      <p:sp>
        <p:nvSpPr>
          <p:cNvPr id="5" name="Označba mesta vsebine 4">
            <a:extLst>
              <a:ext uri="{FF2B5EF4-FFF2-40B4-BE49-F238E27FC236}">
                <a16:creationId xmlns:a16="http://schemas.microsoft.com/office/drawing/2014/main" id="{691D5463-10C2-4A6C-AE30-760277A8C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51285"/>
            <a:ext cx="8596668" cy="49931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l-SI" sz="1400" dirty="0"/>
              <a:t>		</a:t>
            </a:r>
            <a:r>
              <a:rPr lang="sl-SI" sz="1400" b="1" dirty="0">
                <a:solidFill>
                  <a:schemeClr val="tx1"/>
                </a:solidFill>
              </a:rPr>
              <a:t>E I  </a:t>
            </a:r>
          </a:p>
          <a:p>
            <a:pPr marL="800100" lvl="2" indent="0">
              <a:buNone/>
            </a:pPr>
            <a:r>
              <a:rPr lang="sl-SI" b="1" dirty="0">
                <a:solidFill>
                  <a:schemeClr val="tx1"/>
                </a:solidFill>
              </a:rPr>
              <a:t>posode za živila, </a:t>
            </a:r>
          </a:p>
          <a:p>
            <a:pPr marL="800100" lvl="2" indent="0">
              <a:buNone/>
            </a:pPr>
            <a:r>
              <a:rPr lang="sl-SI" b="1" dirty="0">
                <a:solidFill>
                  <a:schemeClr val="tx1"/>
                </a:solidFill>
              </a:rPr>
              <a:t>zavitki in ovoji, </a:t>
            </a:r>
          </a:p>
          <a:p>
            <a:pPr marL="800100" lvl="2" indent="0">
              <a:buNone/>
            </a:pPr>
            <a:r>
              <a:rPr lang="sl-SI" b="1" dirty="0">
                <a:solidFill>
                  <a:schemeClr val="tx1"/>
                </a:solidFill>
              </a:rPr>
              <a:t>vsebniki za pijačo (3 L), </a:t>
            </a:r>
          </a:p>
          <a:p>
            <a:pPr marL="800100" lvl="2" indent="0">
              <a:buNone/>
            </a:pPr>
            <a:r>
              <a:rPr lang="sl-SI" b="1" dirty="0">
                <a:solidFill>
                  <a:schemeClr val="tx1"/>
                </a:solidFill>
              </a:rPr>
              <a:t>lončki za pijačo, </a:t>
            </a:r>
          </a:p>
          <a:p>
            <a:pPr marL="800100" lvl="2" indent="0">
              <a:buNone/>
            </a:pPr>
            <a:r>
              <a:rPr lang="sl-SI" b="1" dirty="0">
                <a:solidFill>
                  <a:schemeClr val="tx1"/>
                </a:solidFill>
              </a:rPr>
              <a:t>LPN vrečke</a:t>
            </a:r>
          </a:p>
          <a:p>
            <a:endParaRPr lang="sl-SI" sz="1400" b="1" dirty="0"/>
          </a:p>
          <a:p>
            <a:pPr marL="0" indent="0">
              <a:buNone/>
            </a:pPr>
            <a:r>
              <a:rPr lang="sl-SI" sz="1400" b="1" dirty="0"/>
              <a:t>		</a:t>
            </a:r>
            <a:r>
              <a:rPr lang="sl-SI" sz="1400" b="1" dirty="0">
                <a:solidFill>
                  <a:schemeClr val="tx1"/>
                </a:solidFill>
              </a:rPr>
              <a:t>E II 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	vlažilni robčki, baloni</a:t>
            </a:r>
          </a:p>
          <a:p>
            <a:endParaRPr lang="sl-SI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		E III </a:t>
            </a: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	tobačni izdelki s filtri + filtri</a:t>
            </a:r>
          </a:p>
          <a:p>
            <a:endParaRPr lang="sl-SI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l-SI" sz="14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l-SI" sz="1400" b="1" dirty="0">
                <a:solidFill>
                  <a:schemeClr val="tx1"/>
                </a:solidFill>
              </a:rPr>
              <a:t>	Ribolovno orodje</a:t>
            </a:r>
          </a:p>
        </p:txBody>
      </p:sp>
      <p:sp>
        <p:nvSpPr>
          <p:cNvPr id="6" name="Pravokotnik: zaokroženi vogali 5">
            <a:extLst>
              <a:ext uri="{FF2B5EF4-FFF2-40B4-BE49-F238E27FC236}">
                <a16:creationId xmlns:a16="http://schemas.microsoft.com/office/drawing/2014/main" id="{98E33CC8-2C60-446D-9A51-E162C32755C0}"/>
              </a:ext>
            </a:extLst>
          </p:cNvPr>
          <p:cNvSpPr/>
          <p:nvPr/>
        </p:nvSpPr>
        <p:spPr>
          <a:xfrm>
            <a:off x="677333" y="1251285"/>
            <a:ext cx="3112614" cy="2145634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7" name="Pravokotnik: zaokroženi vogali 6">
            <a:extLst>
              <a:ext uri="{FF2B5EF4-FFF2-40B4-BE49-F238E27FC236}">
                <a16:creationId xmlns:a16="http://schemas.microsoft.com/office/drawing/2014/main" id="{0760422C-E0A6-47C4-A38C-FF629CE314AF}"/>
              </a:ext>
            </a:extLst>
          </p:cNvPr>
          <p:cNvSpPr/>
          <p:nvPr/>
        </p:nvSpPr>
        <p:spPr>
          <a:xfrm>
            <a:off x="677333" y="3563354"/>
            <a:ext cx="3112614" cy="950495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Pravokotnik: zaokroženi vogali 7">
            <a:extLst>
              <a:ext uri="{FF2B5EF4-FFF2-40B4-BE49-F238E27FC236}">
                <a16:creationId xmlns:a16="http://schemas.microsoft.com/office/drawing/2014/main" id="{268A2FDF-F1AE-416B-92E5-1C80FACDD390}"/>
              </a:ext>
            </a:extLst>
          </p:cNvPr>
          <p:cNvSpPr/>
          <p:nvPr/>
        </p:nvSpPr>
        <p:spPr>
          <a:xfrm>
            <a:off x="677333" y="4608094"/>
            <a:ext cx="3112614" cy="950495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ravokotnik: zaokroženi vogali 8">
            <a:extLst>
              <a:ext uri="{FF2B5EF4-FFF2-40B4-BE49-F238E27FC236}">
                <a16:creationId xmlns:a16="http://schemas.microsoft.com/office/drawing/2014/main" id="{CA327F77-9DE7-4581-BFA6-890B3C7FF25F}"/>
              </a:ext>
            </a:extLst>
          </p:cNvPr>
          <p:cNvSpPr/>
          <p:nvPr/>
        </p:nvSpPr>
        <p:spPr>
          <a:xfrm>
            <a:off x="677333" y="5725024"/>
            <a:ext cx="3112614" cy="950495"/>
          </a:xfrm>
          <a:prstGeom prst="roundRect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Desni zaviti oklepaj 9">
            <a:extLst>
              <a:ext uri="{FF2B5EF4-FFF2-40B4-BE49-F238E27FC236}">
                <a16:creationId xmlns:a16="http://schemas.microsoft.com/office/drawing/2014/main" id="{73A2B676-3402-4C17-9256-5FE0C7F4ADBE}"/>
              </a:ext>
            </a:extLst>
          </p:cNvPr>
          <p:cNvSpPr/>
          <p:nvPr/>
        </p:nvSpPr>
        <p:spPr>
          <a:xfrm>
            <a:off x="4102768" y="1263316"/>
            <a:ext cx="721895" cy="2057399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Desni zaviti oklepaj 10">
            <a:extLst>
              <a:ext uri="{FF2B5EF4-FFF2-40B4-BE49-F238E27FC236}">
                <a16:creationId xmlns:a16="http://schemas.microsoft.com/office/drawing/2014/main" id="{1BD82CA9-43CE-4829-A501-0AA9395C3EE1}"/>
              </a:ext>
            </a:extLst>
          </p:cNvPr>
          <p:cNvSpPr/>
          <p:nvPr/>
        </p:nvSpPr>
        <p:spPr>
          <a:xfrm>
            <a:off x="4086726" y="3549316"/>
            <a:ext cx="721895" cy="3126203"/>
          </a:xfrm>
          <a:prstGeom prst="rightBrac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id="{C310105B-6B81-4D73-961C-F688DA00A6F8}"/>
              </a:ext>
            </a:extLst>
          </p:cNvPr>
          <p:cNvSpPr txBox="1"/>
          <p:nvPr/>
        </p:nvSpPr>
        <p:spPr>
          <a:xfrm>
            <a:off x="4991885" y="1921044"/>
            <a:ext cx="1660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Sistem embalaže/</a:t>
            </a:r>
          </a:p>
          <a:p>
            <a:r>
              <a:rPr lang="sl-SI" dirty="0"/>
              <a:t>DROE</a:t>
            </a:r>
          </a:p>
        </p:txBody>
      </p:sp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95E17FD2-2B26-4310-AB3B-A235C10662FE}"/>
              </a:ext>
            </a:extLst>
          </p:cNvPr>
          <p:cNvSpPr txBox="1"/>
          <p:nvPr/>
        </p:nvSpPr>
        <p:spPr>
          <a:xfrm>
            <a:off x="4975667" y="4632156"/>
            <a:ext cx="14678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Sistem OEEO, ONS /skupni načrti</a:t>
            </a:r>
          </a:p>
        </p:txBody>
      </p:sp>
      <p:sp>
        <p:nvSpPr>
          <p:cNvPr id="14" name="Desni zaviti oklepaj 13">
            <a:extLst>
              <a:ext uri="{FF2B5EF4-FFF2-40B4-BE49-F238E27FC236}">
                <a16:creationId xmlns:a16="http://schemas.microsoft.com/office/drawing/2014/main" id="{A58F31CF-22BF-42AF-8FD9-403465EF37DC}"/>
              </a:ext>
            </a:extLst>
          </p:cNvPr>
          <p:cNvSpPr/>
          <p:nvPr/>
        </p:nvSpPr>
        <p:spPr>
          <a:xfrm>
            <a:off x="6581225" y="1251284"/>
            <a:ext cx="721895" cy="5424235"/>
          </a:xfrm>
          <a:prstGeom prst="rightBrac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8E1F96D3-2C17-487C-AB77-12B74F8447D7}"/>
              </a:ext>
            </a:extLst>
          </p:cNvPr>
          <p:cNvSpPr txBox="1"/>
          <p:nvPr/>
        </p:nvSpPr>
        <p:spPr>
          <a:xfrm>
            <a:off x="7440826" y="2722801"/>
            <a:ext cx="34225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/>
              <a:t>VPIS V EVIDENCO PROIZVAJALCEV</a:t>
            </a:r>
          </a:p>
          <a:p>
            <a:endParaRPr lang="sl-SI" sz="1600" dirty="0"/>
          </a:p>
          <a:p>
            <a:r>
              <a:rPr lang="sl-SI" sz="1600" dirty="0"/>
              <a:t>VODENJE EVIDENCE IN POROČANJE </a:t>
            </a:r>
            <a:r>
              <a:rPr lang="sl-SI" sz="1600" dirty="0" err="1"/>
              <a:t>SUPp</a:t>
            </a:r>
            <a:r>
              <a:rPr lang="sl-SI" sz="1600" dirty="0"/>
              <a:t> DANIH NA TRG V RS</a:t>
            </a:r>
          </a:p>
          <a:p>
            <a:endParaRPr lang="sl-SI" sz="1600" dirty="0"/>
          </a:p>
          <a:p>
            <a:r>
              <a:rPr lang="sl-SI" sz="1600" dirty="0"/>
              <a:t>€</a:t>
            </a:r>
          </a:p>
          <a:p>
            <a:endParaRPr lang="sl-SI" sz="1600" dirty="0"/>
          </a:p>
          <a:p>
            <a:r>
              <a:rPr lang="sl-SI" sz="1600" dirty="0"/>
              <a:t>OZAVEŠČANJE</a:t>
            </a:r>
          </a:p>
        </p:txBody>
      </p:sp>
    </p:spTree>
    <p:extLst>
      <p:ext uri="{BB962C8B-B14F-4D97-AF65-F5344CB8AC3E}">
        <p14:creationId xmlns:p14="http://schemas.microsoft.com/office/powerpoint/2010/main" val="3608882268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3240</TotalTime>
  <Words>1038</Words>
  <Application>Microsoft Office PowerPoint</Application>
  <PresentationFormat>Širokozaslonsko</PresentationFormat>
  <Paragraphs>129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9" baseType="lpstr">
      <vt:lpstr>Arial</vt:lpstr>
      <vt:lpstr>Poppins</vt:lpstr>
      <vt:lpstr>Trebuchet MS</vt:lpstr>
      <vt:lpstr>Wingdings</vt:lpstr>
      <vt:lpstr>Wingdings 3</vt:lpstr>
      <vt:lpstr>Gladko</vt:lpstr>
      <vt:lpstr>Uredba o prepovedi dajanja nekaterih plastičnih proizvodov za enkratno uporabo na trg v Republiki Sloveniji in o označevanju nekaterih plastičnih proizvodov   +</vt:lpstr>
      <vt:lpstr>PowerPointova predstavitev</vt:lpstr>
      <vt:lpstr>Prepoved dajanja na trg proizvodov iz oksorazgradljive plastike in plastičnih proizvodov za enkratno uporabo – skrajšana SUP Uredba:</vt:lpstr>
      <vt:lpstr>Zahteve za označevanje: - higienski vložki, tamponi, aplikatorji tamponov, - vlažilni robčki, - tobačni izdelki s filtri in filtri, - lončki za pijačo. </vt:lpstr>
      <vt:lpstr>IZVEDBENI SKLEP KOMISIJE (EU) 2021/1752 z dne 1. oktobra 2021 o določitvi pravil za uporabo Direktive (EU) 2019/904 Evropskega parlamenta in Sveta v zvezi z izračunom, preverjanjem in sporočanjem podatkov o ločenem zbiranju odpadnih plastenk za pijačo za enkratno  uporabo  osnutek SUP uredbe  osnutek dajatvene uredbe   </vt:lpstr>
      <vt:lpstr>IZVEDBENI SKLEP KOMISIJE (EU) 2021/1752 z dne 1. oktobra 2021 o določitvi pravil za uporabo Direktive (EU) 2019/904 Evropskega parlamenta in Sveta v zvezi z izračunom, preverjanjem in sporočanjem podatkov o ločenem zbiranju odpadnih plastenk za pijačo za enkratno  uporabo </vt:lpstr>
      <vt:lpstr>Osnutek izvedbenega akta Komisije za poročanje in verificiranje vsebnosti reciklata v plastenkah - X</vt:lpstr>
      <vt:lpstr>Auditing and Compliance</vt:lpstr>
      <vt:lpstr>PRO sistem za SUP proizvode (osnutek, Priloga, del E)</vt:lpstr>
      <vt:lpstr>Stroški v PRO sistemu za proizvajalce SUP proizvodov (osnutek SUP Uredbe)</vt:lpstr>
      <vt:lpstr>Stroški čiščenja smetenja v PRO sistemu za proizvajalce SUP proizvodov (osnutek SUP Uredbe) – metodologija?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Jana Miklavčič</dc:creator>
  <cp:lastModifiedBy>Jana Miklavčič</cp:lastModifiedBy>
  <cp:revision>54</cp:revision>
  <dcterms:created xsi:type="dcterms:W3CDTF">2021-10-15T10:48:24Z</dcterms:created>
  <dcterms:modified xsi:type="dcterms:W3CDTF">2021-10-20T14:41:34Z</dcterms:modified>
</cp:coreProperties>
</file>