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9" r:id="rId5"/>
    <p:sldId id="265" r:id="rId6"/>
    <p:sldId id="275" r:id="rId7"/>
    <p:sldId id="262" r:id="rId8"/>
    <p:sldId id="270" r:id="rId9"/>
    <p:sldId id="271" r:id="rId10"/>
    <p:sldId id="272" r:id="rId11"/>
    <p:sldId id="263" r:id="rId12"/>
    <p:sldId id="274" r:id="rId13"/>
    <p:sldId id="278" r:id="rId14"/>
    <p:sldId id="273" r:id="rId15"/>
    <p:sldId id="276" r:id="rId16"/>
    <p:sldId id="261" r:id="rId17"/>
    <p:sldId id="277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DA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57F0-8A02-4753-B5AC-654624B26C2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8EA3-1070-4591-87F4-8B9E21D5F2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57F0-8A02-4753-B5AC-654624B26C2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8EA3-1070-4591-87F4-8B9E21D5F2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57F0-8A02-4753-B5AC-654624B26C2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8EA3-1070-4591-87F4-8B9E21D5F2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57F0-8A02-4753-B5AC-654624B26C2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8EA3-1070-4591-87F4-8B9E21D5F2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57F0-8A02-4753-B5AC-654624B26C2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8EA3-1070-4591-87F4-8B9E21D5F2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57F0-8A02-4753-B5AC-654624B26C2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8EA3-1070-4591-87F4-8B9E21D5F2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57F0-8A02-4753-B5AC-654624B26C2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8EA3-1070-4591-87F4-8B9E21D5F2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57F0-8A02-4753-B5AC-654624B26C2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8EA3-1070-4591-87F4-8B9E21D5F2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57F0-8A02-4753-B5AC-654624B26C2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8EA3-1070-4591-87F4-8B9E21D5F2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57F0-8A02-4753-B5AC-654624B26C2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8EA3-1070-4591-87F4-8B9E21D5F2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57F0-8A02-4753-B5AC-654624B26C2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8EA3-1070-4591-87F4-8B9E21D5F22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B57F0-8A02-4753-B5AC-654624B26C2D}" type="datetimeFigureOut">
              <a:rPr lang="sl-SI" smtClean="0"/>
              <a:t>19. 10. 2021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78EA3-1070-4591-87F4-8B9E21D5F224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entobegreener.com/new-blog/2017/7/10/the-circular-economy-the-new-th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485804" y="2500318"/>
            <a:ext cx="8229600" cy="2000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Vloga sekundarnih surovin v krožnem gospodarstvu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771920" y="60007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Tomaž Vozel</a:t>
            </a:r>
            <a:endParaRPr kumimoji="0" lang="sl-SI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-36512" y="333344"/>
            <a:ext cx="8715436" cy="1143017"/>
          </a:xfrm>
        </p:spPr>
        <p:txBody>
          <a:bodyPr anchor="t">
            <a:noAutofit/>
          </a:bodyPr>
          <a:lstStyle/>
          <a:p>
            <a:r>
              <a:rPr lang="sl-SI" sz="2800" b="1" dirty="0">
                <a:solidFill>
                  <a:srgbClr val="0095DA"/>
                </a:solidFill>
                <a:latin typeface="+mn-lt"/>
              </a:rPr>
              <a:t>Stopnja krožnosti po državah EU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14282" y="2000240"/>
            <a:ext cx="8643998" cy="450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8554E70-8F23-46F0-A37C-487113F7B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97" y="908720"/>
            <a:ext cx="840280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214282" y="285734"/>
            <a:ext cx="8715436" cy="911018"/>
          </a:xfrm>
        </p:spPr>
        <p:txBody>
          <a:bodyPr anchor="t">
            <a:noAutofit/>
          </a:bodyPr>
          <a:lstStyle/>
          <a:p>
            <a:r>
              <a:rPr lang="sl-SI" sz="2800" b="1" dirty="0">
                <a:solidFill>
                  <a:srgbClr val="0095DA"/>
                </a:solidFill>
                <a:latin typeface="+mn-lt"/>
              </a:rPr>
              <a:t>Prispevek recikliranih materialov k potrebam po surovinah v Sloveniji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14282" y="2000240"/>
            <a:ext cx="8643998" cy="450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30AA8B-F8BC-4064-8BF3-51EA2F7AB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7863"/>
            <a:ext cx="7632848" cy="38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851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Trg sekundarnih surovin v EU</a:t>
            </a:r>
            <a:r>
              <a:rPr lang="sl-SI" sz="3600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E17751-6A5D-4F68-9AEC-06C79530B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Povečanje uporabe sekundarnih surovin je eden glavnih ciljev EU,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Konkuriranje s primarnimi surovinami,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Vprašanje varnosti, razpoložljivosti, učinkovitosti in stroškov,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Zahteve glede vsebnosti recikliranih materialov v izdelkih,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Povečanje povpraševanja in širitev recikliranja v EU,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Prenehanje statusa odpadka,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Standardizacija postopkov.</a:t>
            </a:r>
          </a:p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  <a:p>
            <a:endParaRPr lang="sl-SI" sz="20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14282" y="2000240"/>
            <a:ext cx="8643998" cy="450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369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Trg sekundarnih surovin v EU</a:t>
            </a:r>
            <a:r>
              <a:rPr lang="sl-SI" sz="3600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E17751-6A5D-4F68-9AEC-06C79530B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buClr>
                <a:srgbClr val="0070C0"/>
              </a:buClr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Obravnava izvoza odpadkov iz EU,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„Reciklirano v EU“ kot merilo za kakovostne sekundarne materiale.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14282" y="2000240"/>
            <a:ext cx="8643998" cy="450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Raw Materials Information System">
            <a:extLst>
              <a:ext uri="{FF2B5EF4-FFF2-40B4-BE49-F238E27FC236}">
                <a16:creationId xmlns:a16="http://schemas.microsoft.com/office/drawing/2014/main" id="{CDD8DB42-FAEC-4C78-A5E7-32E8AF36C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697523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214282" y="285734"/>
            <a:ext cx="8715436" cy="785812"/>
          </a:xfrm>
        </p:spPr>
        <p:txBody>
          <a:bodyPr anchor="t">
            <a:noAutofit/>
          </a:bodyPr>
          <a:lstStyle/>
          <a:p>
            <a:r>
              <a:rPr lang="sl-SI" sz="2800" b="1" dirty="0">
                <a:solidFill>
                  <a:srgbClr val="0070C0"/>
                </a:solidFill>
                <a:latin typeface="open_sansregular"/>
              </a:rPr>
              <a:t>Ukrepi za krepitev zaupanja v uporabo sekundarnih surovin</a:t>
            </a:r>
            <a:endParaRPr lang="sl-SI" sz="2800" b="1" dirty="0">
              <a:solidFill>
                <a:srgbClr val="0095DA"/>
              </a:solidFill>
              <a:latin typeface="+mn-lt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14282" y="2000240"/>
            <a:ext cx="8643998" cy="450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630E262-FDB3-4362-8A12-B4C6D4D1C1C6}"/>
              </a:ext>
            </a:extLst>
          </p:cNvPr>
          <p:cNvSpPr txBox="1"/>
          <p:nvPr/>
        </p:nvSpPr>
        <p:spPr>
          <a:xfrm>
            <a:off x="611560" y="1340768"/>
            <a:ext cx="7632848" cy="309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lvl="0" indent="-182563">
              <a:lnSpc>
                <a:spcPct val="150000"/>
              </a:lnSpc>
              <a:spcBef>
                <a:spcPct val="0"/>
              </a:spcBef>
              <a:buClr>
                <a:srgbClr val="0095DA"/>
              </a:buClr>
              <a:buFont typeface="Arial" pitchFamily="34" charset="0"/>
              <a:buChar char="•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Visoko kakovostno razvrščanje in odstranjevanje onesnaževal iz odpadkov,</a:t>
            </a:r>
          </a:p>
          <a:p>
            <a:pPr marL="182563" lvl="0" indent="-182563">
              <a:lnSpc>
                <a:spcPct val="150000"/>
              </a:lnSpc>
              <a:spcBef>
                <a:spcPct val="0"/>
              </a:spcBef>
              <a:buClr>
                <a:srgbClr val="0095DA"/>
              </a:buClr>
              <a:buFont typeface="Arial" pitchFamily="34" charset="0"/>
              <a:buChar char="•"/>
            </a:pP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Čim večje zmanjšanje prisotnosti snovi, ki povzročajo zdravstvene in </a:t>
            </a:r>
            <a:r>
              <a:rPr lang="sl-S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okoljske</a:t>
            </a:r>
            <a:r>
              <a:rPr 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probleme,</a:t>
            </a:r>
          </a:p>
          <a:p>
            <a:pPr marL="182563" marR="0" lvl="0" indent="-182563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Upravljanje informacij o snoveh (ECHA),</a:t>
            </a:r>
          </a:p>
          <a:p>
            <a:pPr marL="182563" marR="0" lvl="0" indent="-182563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Izboljšanje razvrščanja nevarnih odpadkov in ravnanja z njimi.</a:t>
            </a:r>
          </a:p>
          <a:p>
            <a:pPr marL="182563" marR="0" lvl="0" indent="-182563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2563" lvl="0" indent="-182563">
              <a:lnSpc>
                <a:spcPct val="150000"/>
              </a:lnSpc>
              <a:spcBef>
                <a:spcPct val="0"/>
              </a:spcBef>
              <a:buClr>
                <a:srgbClr val="0095DA"/>
              </a:buClr>
              <a:buFont typeface="Arial" pitchFamily="34" charset="0"/>
              <a:buChar char="•"/>
            </a:pPr>
            <a:endParaRPr lang="sl-S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2" name="Picture 4" descr="Sekundarne surovine">
            <a:extLst>
              <a:ext uri="{FF2B5EF4-FFF2-40B4-BE49-F238E27FC236}">
                <a16:creationId xmlns:a16="http://schemas.microsoft.com/office/drawing/2014/main" id="{5851F5FD-661C-4D27-9D84-BA493B99C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48965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3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Dinos in krožno gospodarstvo</a:t>
            </a:r>
            <a:endParaRPr lang="sl-SI" sz="36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E17751-6A5D-4F68-9AEC-06C79530B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50001" y="1988840"/>
            <a:ext cx="8643998" cy="450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28DE432-E7B1-4A8B-8F63-D96BBBB314E3}"/>
              </a:ext>
            </a:extLst>
          </p:cNvPr>
          <p:cNvSpPr txBox="1"/>
          <p:nvPr/>
        </p:nvSpPr>
        <p:spPr>
          <a:xfrm>
            <a:off x="457200" y="1292172"/>
            <a:ext cx="836327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Dajmo Industriji Nazaj Odpadne Surovine,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 let izkušenj </a:t>
            </a:r>
            <a:r>
              <a:rPr lang="sl-SI" sz="2000" dirty="0">
                <a:solidFill>
                  <a:prstClr val="black"/>
                </a:solidFill>
                <a:latin typeface="Calibri"/>
              </a:rPr>
              <a:t>o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predelavi odpadnih materialov v sekundarne surovine,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Pionir krožnega gospodarstva v Sloveniji,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Predelava kovin in nekovin,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Regranulacija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plastike</a:t>
            </a:r>
            <a:r>
              <a:rPr lang="sl-SI" sz="2000" dirty="0">
                <a:solidFill>
                  <a:prstClr val="black"/>
                </a:solidFill>
                <a:latin typeface="Calibri"/>
              </a:rPr>
              <a:t>.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Slika 11">
            <a:extLst>
              <a:ext uri="{FF2B5EF4-FFF2-40B4-BE49-F238E27FC236}">
                <a16:creationId xmlns:a16="http://schemas.microsoft.com/office/drawing/2014/main" id="{FE7DC91A-050E-4144-865B-87F6C8C82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44"/>
          <a:stretch/>
        </p:blipFill>
        <p:spPr>
          <a:xfrm>
            <a:off x="611560" y="4646937"/>
            <a:ext cx="1835927" cy="1440160"/>
          </a:xfrm>
          <a:prstGeom prst="rect">
            <a:avLst/>
          </a:prstGeom>
        </p:spPr>
      </p:pic>
      <p:pic>
        <p:nvPicPr>
          <p:cNvPr id="8" name="Slika 6">
            <a:extLst>
              <a:ext uri="{FF2B5EF4-FFF2-40B4-BE49-F238E27FC236}">
                <a16:creationId xmlns:a16="http://schemas.microsoft.com/office/drawing/2014/main" id="{62F50A48-F0C8-41F0-BB6F-C6FBCBB9A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4710720"/>
            <a:ext cx="1607828" cy="131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40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285734"/>
            <a:ext cx="8715436" cy="785812"/>
          </a:xfrm>
        </p:spPr>
        <p:txBody>
          <a:bodyPr anchor="t">
            <a:noAutofit/>
          </a:bodyPr>
          <a:lstStyle/>
          <a:p>
            <a:pPr algn="l"/>
            <a:r>
              <a:rPr lang="sl-SI" sz="2800" b="1" dirty="0">
                <a:solidFill>
                  <a:srgbClr val="0095DA"/>
                </a:solidFill>
                <a:latin typeface="+mn-lt"/>
              </a:rPr>
              <a:t>Pogled v prihodnost BMW i </a:t>
            </a:r>
            <a:r>
              <a:rPr lang="sl-SI" sz="2800" b="1" dirty="0" err="1">
                <a:solidFill>
                  <a:srgbClr val="0095DA"/>
                </a:solidFill>
                <a:latin typeface="+mn-lt"/>
              </a:rPr>
              <a:t>vision</a:t>
            </a:r>
            <a:r>
              <a:rPr lang="sl-SI" sz="2800" b="1" dirty="0">
                <a:solidFill>
                  <a:srgbClr val="0095DA"/>
                </a:solidFill>
                <a:latin typeface="+mn-lt"/>
              </a:rPr>
              <a:t> </a:t>
            </a:r>
            <a:r>
              <a:rPr lang="sl-SI" sz="2800" b="1" dirty="0" err="1">
                <a:solidFill>
                  <a:srgbClr val="0095DA"/>
                </a:solidFill>
                <a:latin typeface="+mn-lt"/>
              </a:rPr>
              <a:t>circular</a:t>
            </a:r>
            <a:endParaRPr lang="sl-SI" sz="2800" b="1" dirty="0">
              <a:solidFill>
                <a:srgbClr val="0095DA"/>
              </a:solidFill>
              <a:latin typeface="+mn-lt"/>
            </a:endParaRP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214282" y="1285860"/>
            <a:ext cx="4714908" cy="450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sl-SI" dirty="0"/>
              <a:t>BMW je predstavil avtomobil, ki je v celoti izdelan iz recikliranih materialov in ga je po koncu življenjske dobe mogoče v celoti reciklirati.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sl-SI" dirty="0"/>
          </a:p>
          <a:p>
            <a:pPr marL="182563" lvl="0" indent="-182563">
              <a:lnSpc>
                <a:spcPct val="150000"/>
              </a:lnSpc>
              <a:spcBef>
                <a:spcPct val="0"/>
              </a:spcBef>
              <a:buClr>
                <a:srgbClr val="0095DA"/>
              </a:buClr>
              <a:buFont typeface="Arial" pitchFamily="34" charset="0"/>
              <a:buChar char="•"/>
            </a:pPr>
            <a:r>
              <a:rPr lang="sl-SI" dirty="0"/>
              <a:t>za dosego </a:t>
            </a:r>
            <a:r>
              <a:rPr lang="sl-SI" dirty="0" err="1"/>
              <a:t>ogljične</a:t>
            </a:r>
            <a:r>
              <a:rPr lang="sl-SI" dirty="0"/>
              <a:t> nevtralnosti je treba načrtovati celoten avtomobilski cikel,</a:t>
            </a:r>
          </a:p>
          <a:p>
            <a:pPr marL="182563" lvl="0" indent="-182563">
              <a:lnSpc>
                <a:spcPct val="150000"/>
              </a:lnSpc>
              <a:spcBef>
                <a:spcPct val="0"/>
              </a:spcBef>
              <a:buClr>
                <a:srgbClr val="0095DA"/>
              </a:buClr>
              <a:buFont typeface="Arial" pitchFamily="34" charset="0"/>
              <a:buChar char="•"/>
            </a:pPr>
            <a:r>
              <a:rPr lang="sl-SI" dirty="0"/>
              <a:t>od modela, izdelave, življenjskega cikla do primerne razgradnje. </a:t>
            </a:r>
          </a:p>
          <a:p>
            <a:pPr marL="182563" lvl="0" indent="-182563">
              <a:lnSpc>
                <a:spcPct val="150000"/>
              </a:lnSpc>
              <a:spcBef>
                <a:spcPct val="0"/>
              </a:spcBef>
              <a:buClr>
                <a:srgbClr val="0095DA"/>
              </a:buClr>
              <a:buFont typeface="Arial" pitchFamily="34" charset="0"/>
              <a:buChar char="•"/>
            </a:pPr>
            <a:endParaRPr lang="sl-SI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buClr>
                <a:srgbClr val="0095DA"/>
              </a:buClr>
            </a:pPr>
            <a:r>
              <a:rPr lang="sl-SI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Vir: www.siol.net</a:t>
            </a:r>
          </a:p>
        </p:txBody>
      </p:sp>
      <p:sp>
        <p:nvSpPr>
          <p:cNvPr id="4" name="Pravokotnik 3"/>
          <p:cNvSpPr/>
          <p:nvPr/>
        </p:nvSpPr>
        <p:spPr>
          <a:xfrm>
            <a:off x="5286380" y="1285860"/>
            <a:ext cx="3571900" cy="4286280"/>
          </a:xfrm>
          <a:prstGeom prst="rect">
            <a:avLst/>
          </a:prstGeom>
          <a:solidFill>
            <a:srgbClr val="0095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6357950" y="2928934"/>
            <a:ext cx="1490674" cy="990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slika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DCE018-DB5C-4DEF-84CD-82E8111EC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285861"/>
            <a:ext cx="4000528" cy="257689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7D7085B-8E44-4DE0-AE98-16E2CDCD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862758"/>
            <a:ext cx="4000528" cy="2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00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Hvala za pozornost</a:t>
            </a:r>
            <a:r>
              <a:rPr lang="sl-SI" sz="3600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E17751-6A5D-4F68-9AEC-06C79530B3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14282" y="2000240"/>
            <a:ext cx="8643998" cy="450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73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Zakaj krožno gospodarstvo?</a:t>
            </a:r>
            <a:r>
              <a:rPr lang="sl-SI" sz="3600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E17751-6A5D-4F68-9AEC-06C79530B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l-SI" sz="2000" dirty="0"/>
              <a:t>Človeška potrošnja bi do leta 2050 potrebovala 3 Zemlje,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Svetovna poraba surovin naj bi se v naslednjih 40 letih podvojila,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Letna količina nastalih odpadkov naj bi se do leta 2050 povečala za 70%,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Do leta 2050 bo 2/3 svetovnega prebivalstva živelo v mestih,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Mesta potrošijo več kot 75% naravnih virov,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Proizvedejo več kot 50% odpadkov in med 60 in 80% toplogrednih plinov.</a:t>
            </a:r>
          </a:p>
          <a:p>
            <a:endParaRPr lang="sl-SI" sz="20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14282" y="2000240"/>
            <a:ext cx="8643998" cy="450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Zemlja">
            <a:extLst>
              <a:ext uri="{FF2B5EF4-FFF2-40B4-BE49-F238E27FC236}">
                <a16:creationId xmlns:a16="http://schemas.microsoft.com/office/drawing/2014/main" id="{5AA2988D-F2D6-4FEA-A88C-D4A304E8E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56058"/>
            <a:ext cx="5472608" cy="235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214282" y="285734"/>
            <a:ext cx="8715436" cy="785812"/>
          </a:xfrm>
        </p:spPr>
        <p:txBody>
          <a:bodyPr anchor="t">
            <a:noAutofit/>
          </a:bodyPr>
          <a:lstStyle/>
          <a:p>
            <a:pPr algn="l"/>
            <a:r>
              <a:rPr lang="sl-SI" sz="2400" b="1" dirty="0">
                <a:solidFill>
                  <a:srgbClr val="0095DA"/>
                </a:solidFill>
                <a:latin typeface="+mn-lt"/>
              </a:rPr>
              <a:t>Shematska primerjava med linearnim in krožnim gospodarstvom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14282" y="2000240"/>
            <a:ext cx="8643998" cy="450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04D6BD-8BE1-45AB-BAD2-51F1F721D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525"/>
            <a:ext cx="9144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6DD2B6E-E35F-49E3-BBD3-AC862FEBE8AD}"/>
              </a:ext>
            </a:extLst>
          </p:cNvPr>
          <p:cNvSpPr txBox="1"/>
          <p:nvPr/>
        </p:nvSpPr>
        <p:spPr>
          <a:xfrm>
            <a:off x="395536" y="5459641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700" b="0" i="0" dirty="0">
                <a:solidFill>
                  <a:srgbClr val="58585A"/>
                </a:solidFill>
                <a:effectLst/>
                <a:latin typeface="Open Sans" panose="020B0606030504020204" pitchFamily="34" charset="0"/>
              </a:rPr>
              <a:t>Vir: </a:t>
            </a:r>
            <a:r>
              <a:rPr lang="sl-SI" sz="700" b="0" i="0" u="sng" dirty="0">
                <a:solidFill>
                  <a:srgbClr val="0A0000"/>
                </a:solidFill>
                <a:effectLst/>
                <a:latin typeface="Open Sans" panose="020B0606030504020204" pitchFamily="34" charset="0"/>
                <a:hlinkClick r:id="rId4"/>
              </a:rPr>
              <a:t>http://www.keentobegreener.com/new-blog/2017/7/10/the-circular-economy-the-new-thing</a:t>
            </a:r>
            <a:r>
              <a:rPr lang="sl-SI" sz="700" b="0" i="0" dirty="0">
                <a:solidFill>
                  <a:srgbClr val="58585A"/>
                </a:solidFill>
                <a:effectLst/>
                <a:latin typeface="Open Sans" panose="020B0606030504020204" pitchFamily="34" charset="0"/>
              </a:rPr>
              <a:t>)</a:t>
            </a:r>
            <a:endParaRPr lang="sl-SI" sz="700" dirty="0"/>
          </a:p>
        </p:txBody>
      </p:sp>
    </p:spTree>
    <p:extLst>
      <p:ext uri="{BB962C8B-B14F-4D97-AF65-F5344CB8AC3E}">
        <p14:creationId xmlns:p14="http://schemas.microsoft.com/office/powerpoint/2010/main" val="188465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EU in krožno gospodarstvo</a:t>
            </a:r>
            <a:r>
              <a:rPr lang="sl-SI" sz="3600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E17751-6A5D-4F68-9AEC-06C79530B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l-SI" sz="2000" dirty="0"/>
              <a:t>Gospodarska dejavnost EU letno pridela 2,5 milijarde ton odpadkov,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Vsak prebivalec EU povprečno proizvede skoraj 500 kg komunalnih odpadkov na leto.</a:t>
            </a:r>
          </a:p>
          <a:p>
            <a:pPr>
              <a:buClr>
                <a:srgbClr val="0070C0"/>
              </a:buClr>
            </a:pPr>
            <a:endParaRPr lang="sl-SI" sz="2000" dirty="0"/>
          </a:p>
          <a:p>
            <a:pPr>
              <a:buClr>
                <a:srgbClr val="0070C0"/>
              </a:buClr>
            </a:pPr>
            <a:endParaRPr lang="sl-SI" sz="2000" dirty="0"/>
          </a:p>
          <a:p>
            <a:pPr>
              <a:buClr>
                <a:srgbClr val="0070C0"/>
              </a:buClr>
            </a:pPr>
            <a:endParaRPr lang="sl-SI" sz="2000" dirty="0"/>
          </a:p>
          <a:p>
            <a:pPr>
              <a:buClr>
                <a:srgbClr val="0070C0"/>
              </a:buClr>
            </a:pPr>
            <a:endParaRPr lang="sl-SI" sz="2000" dirty="0"/>
          </a:p>
          <a:p>
            <a:pPr>
              <a:buClr>
                <a:srgbClr val="0070C0"/>
              </a:buClr>
            </a:pPr>
            <a:endParaRPr lang="sl-SI" sz="2000" dirty="0"/>
          </a:p>
          <a:p>
            <a:pPr>
              <a:buClr>
                <a:srgbClr val="0070C0"/>
              </a:buClr>
            </a:pPr>
            <a:endParaRPr lang="sl-SI" sz="2000" dirty="0"/>
          </a:p>
          <a:p>
            <a:pPr>
              <a:buClr>
                <a:srgbClr val="0070C0"/>
              </a:buClr>
            </a:pPr>
            <a:endParaRPr lang="sl-SI" sz="2000" dirty="0"/>
          </a:p>
          <a:p>
            <a:pPr>
              <a:buClr>
                <a:srgbClr val="0070C0"/>
              </a:buClr>
            </a:pPr>
            <a:endParaRPr lang="sl-SI" sz="2000" dirty="0"/>
          </a:p>
          <a:p>
            <a:endParaRPr lang="sl-SI" sz="20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14282" y="2000240"/>
            <a:ext cx="8643998" cy="450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Evropska komisija sprejela nov akcijski načrt za krožno gospodarstvo - SRIP  - Krožno gospodarstvo">
            <a:extLst>
              <a:ext uri="{FF2B5EF4-FFF2-40B4-BE49-F238E27FC236}">
                <a16:creationId xmlns:a16="http://schemas.microsoft.com/office/drawing/2014/main" id="{CE889A93-55C8-4AF6-9201-4B39357C8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5832648" cy="2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EU in  krožno gospodarstvo</a:t>
            </a:r>
            <a:r>
              <a:rPr lang="sl-SI" sz="3600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E17751-6A5D-4F68-9AEC-06C79530B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 vodilna na področju krožnega gospodarstva na svetovni ravni,</a:t>
            </a:r>
            <a:endParaRPr lang="sl-SI" sz="2000" dirty="0"/>
          </a:p>
          <a:p>
            <a:pPr>
              <a:buClr>
                <a:srgbClr val="0070C0"/>
              </a:buClr>
            </a:pPr>
            <a:r>
              <a:rPr lang="sl-SI" sz="2000" dirty="0"/>
              <a:t>Model regenerativne rasti: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Planetu vračati več kot jemati,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Poraba virov v okviru zmogljivosti planeta.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Podvojitev stopnje uporabe krožnih materialov do 2030,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Povečanje BDP-ja EU za dodatnih 0,5% in pridobitev 700.000 novih delovnih mest do 2030,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Priložnosti za gospodarstvo EU,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Trajnostna zasnova izdelkov.</a:t>
            </a:r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14282" y="2000240"/>
            <a:ext cx="8643998" cy="450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10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Trajnostna načela</a:t>
            </a:r>
            <a:endParaRPr lang="sl-SI" sz="36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E17751-6A5D-4F68-9AEC-06C79530B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l-SI" sz="2000" dirty="0"/>
              <a:t>Možnost ponovne uporabe, nadgradljivosti in popravljivosti izdelkov,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Povečanje vsebnosti recikliranih materialov v izdelkih,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Omogočanje ponovne izdelave in visokokakovostnega recikliranja,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Omejitev enkratne uporabe,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Prepoved uničenja neprodanega nepokvarljivega blaga,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Izdelek kot storitev,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Digitalizacija informacij o izdelku,</a:t>
            </a:r>
          </a:p>
          <a:p>
            <a:pPr>
              <a:buClr>
                <a:srgbClr val="0070C0"/>
              </a:buClr>
            </a:pPr>
            <a:r>
              <a:rPr lang="sl-SI" sz="2000" dirty="0"/>
              <a:t>Nagrajevanje trajnostnih izdelkov.</a:t>
            </a:r>
          </a:p>
          <a:p>
            <a:endParaRPr lang="sl-SI" sz="2000" dirty="0"/>
          </a:p>
          <a:p>
            <a:endParaRPr lang="sl-SI" sz="2000" dirty="0"/>
          </a:p>
          <a:p>
            <a:endParaRPr lang="sl-SI" sz="20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14282" y="2000240"/>
            <a:ext cx="8643998" cy="450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961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214282" y="285733"/>
            <a:ext cx="8715436" cy="1143017"/>
          </a:xfrm>
        </p:spPr>
        <p:txBody>
          <a:bodyPr anchor="t">
            <a:noAutofit/>
          </a:bodyPr>
          <a:lstStyle/>
          <a:p>
            <a:r>
              <a:rPr lang="sl-SI" sz="2800" b="1" dirty="0">
                <a:solidFill>
                  <a:srgbClr val="0095DA"/>
                </a:solidFill>
                <a:latin typeface="+mn-lt"/>
              </a:rPr>
              <a:t>Tok materiala v EU –</a:t>
            </a:r>
            <a:br>
              <a:rPr lang="sl-SI" sz="2800" b="1" dirty="0">
                <a:solidFill>
                  <a:srgbClr val="0095DA"/>
                </a:solidFill>
                <a:latin typeface="+mn-lt"/>
              </a:rPr>
            </a:br>
            <a:r>
              <a:rPr lang="sl-SI" sz="1800" b="1" dirty="0">
                <a:solidFill>
                  <a:srgbClr val="0095DA"/>
                </a:solidFill>
                <a:latin typeface="+mn-lt"/>
              </a:rPr>
              <a:t>uporaba sekundarnih surovin 11,8%,</a:t>
            </a:r>
            <a:br>
              <a:rPr lang="sl-SI" sz="1800" b="1" dirty="0">
                <a:solidFill>
                  <a:srgbClr val="0095DA"/>
                </a:solidFill>
                <a:latin typeface="+mn-lt"/>
              </a:rPr>
            </a:br>
            <a:endParaRPr lang="sl-SI" sz="1800" b="1" dirty="0">
              <a:solidFill>
                <a:srgbClr val="0095DA"/>
              </a:solidFill>
              <a:latin typeface="+mn-lt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14282" y="2000240"/>
            <a:ext cx="8643998" cy="450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D31370-3551-4164-A20D-153292462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8750"/>
            <a:ext cx="7632848" cy="473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77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214282" y="285733"/>
            <a:ext cx="8715436" cy="1143017"/>
          </a:xfrm>
        </p:spPr>
        <p:txBody>
          <a:bodyPr anchor="t">
            <a:noAutofit/>
          </a:bodyPr>
          <a:lstStyle/>
          <a:p>
            <a:pPr algn="l"/>
            <a:r>
              <a:rPr lang="sl-SI" sz="2800" b="1" dirty="0">
                <a:solidFill>
                  <a:srgbClr val="0095DA"/>
                </a:solidFill>
                <a:latin typeface="+mn-lt"/>
              </a:rPr>
              <a:t>Stopnja krožnosti  </a:t>
            </a:r>
            <a:br>
              <a:rPr lang="sl-SI" sz="2800" b="1" dirty="0">
                <a:solidFill>
                  <a:srgbClr val="0095DA"/>
                </a:solidFill>
                <a:latin typeface="+mn-lt"/>
              </a:rPr>
            </a:br>
            <a:r>
              <a:rPr lang="sl-SI" sz="1600" dirty="0">
                <a:latin typeface="+mn-lt"/>
              </a:rPr>
              <a:t>Meri prispevek recikliranih materialov k celotni uporabi materialov. Prihranek primarnih virov.</a:t>
            </a:r>
            <a:br>
              <a:rPr lang="sl-SI" sz="1600" dirty="0">
                <a:latin typeface="+mn-lt"/>
              </a:rPr>
            </a:br>
            <a:r>
              <a:rPr lang="sl-SI" sz="1600" dirty="0">
                <a:latin typeface="+mn-lt"/>
              </a:rPr>
              <a:t>Ni enako stopnji recikliranja, ki je v EU 56%.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14282" y="2000240"/>
            <a:ext cx="8643998" cy="450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B8479E8-CF1C-47D6-AA26-635154DC8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6768752" cy="375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7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-36512" y="333344"/>
            <a:ext cx="8715436" cy="1143017"/>
          </a:xfrm>
        </p:spPr>
        <p:txBody>
          <a:bodyPr anchor="t">
            <a:noAutofit/>
          </a:bodyPr>
          <a:lstStyle/>
          <a:p>
            <a:r>
              <a:rPr lang="sl-SI" sz="2800" b="1" dirty="0">
                <a:solidFill>
                  <a:srgbClr val="0095DA"/>
                </a:solidFill>
                <a:latin typeface="+mn-lt"/>
              </a:rPr>
              <a:t>Stopnja krožnosti po materialih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214282" y="2000240"/>
            <a:ext cx="8643998" cy="450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6FD4C2E-F199-4E93-A804-687FEE817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2124"/>
            <a:ext cx="6673924" cy="40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74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524</Words>
  <Application>Microsoft Office PowerPoint</Application>
  <PresentationFormat>Diaprojekcija na zaslonu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Arial</vt:lpstr>
      <vt:lpstr>Calibri</vt:lpstr>
      <vt:lpstr>Open Sans</vt:lpstr>
      <vt:lpstr>open_sansregular</vt:lpstr>
      <vt:lpstr>Officeova tema</vt:lpstr>
      <vt:lpstr>PowerPointova predstavitev</vt:lpstr>
      <vt:lpstr>Zakaj krožno gospodarstvo? </vt:lpstr>
      <vt:lpstr>Shematska primerjava med linearnim in krožnim gospodarstvom</vt:lpstr>
      <vt:lpstr>EU in krožno gospodarstvo </vt:lpstr>
      <vt:lpstr>EU in  krožno gospodarstvo </vt:lpstr>
      <vt:lpstr>Trajnostna načela</vt:lpstr>
      <vt:lpstr>Tok materiala v EU – uporaba sekundarnih surovin 11,8%, </vt:lpstr>
      <vt:lpstr>Stopnja krožnosti   Meri prispevek recikliranih materialov k celotni uporabi materialov. Prihranek primarnih virov. Ni enako stopnji recikliranja, ki je v EU 56%.</vt:lpstr>
      <vt:lpstr>Stopnja krožnosti po materialih</vt:lpstr>
      <vt:lpstr>Stopnja krožnosti po državah EU</vt:lpstr>
      <vt:lpstr>Prispevek recikliranih materialov k potrebam po surovinah v Sloveniji</vt:lpstr>
      <vt:lpstr>Trg sekundarnih surovin v EU </vt:lpstr>
      <vt:lpstr>Trg sekundarnih surovin v EU </vt:lpstr>
      <vt:lpstr>Ukrepi za krepitev zaupanja v uporabo sekundarnih surovin</vt:lpstr>
      <vt:lpstr>Dinos in krožno gospodarstvo</vt:lpstr>
      <vt:lpstr>Pogled v prihodnost BMW i vision circular</vt:lpstr>
      <vt:lpstr>Hvala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Natasa</dc:creator>
  <cp:lastModifiedBy>Tomaž Vozel</cp:lastModifiedBy>
  <cp:revision>45</cp:revision>
  <dcterms:created xsi:type="dcterms:W3CDTF">2018-06-25T21:43:12Z</dcterms:created>
  <dcterms:modified xsi:type="dcterms:W3CDTF">2021-10-19T11:47:21Z</dcterms:modified>
</cp:coreProperties>
</file>