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15" r:id="rId5"/>
    <p:sldId id="316" r:id="rId6"/>
    <p:sldId id="317" r:id="rId7"/>
    <p:sldId id="318" r:id="rId8"/>
    <p:sldId id="319" r:id="rId9"/>
    <p:sldId id="322" r:id="rId10"/>
    <p:sldId id="321" r:id="rId11"/>
    <p:sldId id="323"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44" r:id="rId26"/>
    <p:sldId id="339" r:id="rId27"/>
    <p:sldId id="340" r:id="rId28"/>
    <p:sldId id="341" r:id="rId29"/>
    <p:sldId id="342" r:id="rId30"/>
    <p:sldId id="343" r:id="rId31"/>
    <p:sldId id="345" r:id="rId32"/>
    <p:sldId id="346" r:id="rId33"/>
    <p:sldId id="347" r:id="rId34"/>
    <p:sldId id="348" r:id="rId35"/>
    <p:sldId id="349" r:id="rId36"/>
    <p:sldId id="350" r:id="rId37"/>
    <p:sldId id="351" r:id="rId38"/>
    <p:sldId id="352" r:id="rId39"/>
    <p:sldId id="353" r:id="rId40"/>
    <p:sldId id="355" r:id="rId41"/>
    <p:sldId id="354" r:id="rId42"/>
    <p:sldId id="381" r:id="rId43"/>
    <p:sldId id="357" r:id="rId44"/>
    <p:sldId id="359" r:id="rId45"/>
    <p:sldId id="360" r:id="rId46"/>
    <p:sldId id="363" r:id="rId47"/>
    <p:sldId id="362" r:id="rId48"/>
    <p:sldId id="364" r:id="rId49"/>
    <p:sldId id="365" r:id="rId50"/>
    <p:sldId id="366" r:id="rId51"/>
    <p:sldId id="367" r:id="rId52"/>
    <p:sldId id="368" r:id="rId53"/>
    <p:sldId id="369" r:id="rId54"/>
    <p:sldId id="370" r:id="rId55"/>
    <p:sldId id="371" r:id="rId56"/>
    <p:sldId id="372" r:id="rId57"/>
    <p:sldId id="373" r:id="rId58"/>
    <p:sldId id="378" r:id="rId59"/>
    <p:sldId id="377" r:id="rId60"/>
    <p:sldId id="379" r:id="rId61"/>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F4FE08-6D4F-46C0-B02C-AE3C8844BC8B}" v="3" dt="2019-10-14T05:59:53.794"/>
  </p1510:revLst>
</p1510:revInfo>
</file>

<file path=ppt/tableStyles.xml><?xml version="1.0" encoding="utf-8"?>
<a:tblStyleLst xmlns:a="http://schemas.openxmlformats.org/drawingml/2006/main" def="{5C22544A-7EE6-4342-B048-85BDC9FD1C3A}">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rez sloga, brez mrež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tski slog 1 – poudarek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rednji slog 2 – poudare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rednji slog 2 – poudarek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6D9F66E-5EB9-4882-86FB-DCBF35E3C3E4}" styleName="Srednji slog 4 – poudarek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FD4443E-F989-4FC4-A0C8-D5A2AF1F390B}" styleName="Temni slog 1 – poudarek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Temni slog 1 – poudarek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Temni slog 2 – poudarek 3/poudarek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Temni slog 2 – poudarek 5/poudarek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ematski slog 2 – poudarek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Svetel slog 1 – poudarek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Svetel slog 3 – poudarek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0" d="100"/>
          <a:sy n="90" d="100"/>
        </p:scale>
        <p:origin x="-834" y="-6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Uredite slog podnaslova matrice</a:t>
            </a:r>
          </a:p>
        </p:txBody>
      </p:sp>
      <p:sp>
        <p:nvSpPr>
          <p:cNvPr id="4" name="Označba mesta datuma 3"/>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31431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127357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46271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3800088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5" name="Označba mesta noge 4"/>
          <p:cNvSpPr>
            <a:spLocks noGrp="1"/>
          </p:cNvSpPr>
          <p:nvPr>
            <p:ph type="ftr" sz="quarter" idx="11"/>
          </p:nvPr>
        </p:nvSpPr>
        <p:spPr/>
        <p:txBody>
          <a:bodyPr/>
          <a:lstStyle/>
          <a:p>
            <a:endParaRPr lang="sl-SI" dirty="0"/>
          </a:p>
        </p:txBody>
      </p:sp>
      <p:sp>
        <p:nvSpPr>
          <p:cNvPr id="6" name="Označba mesta številke diapozitiva 5"/>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263087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6" name="Označba mesta noge 5"/>
          <p:cNvSpPr>
            <a:spLocks noGrp="1"/>
          </p:cNvSpPr>
          <p:nvPr>
            <p:ph type="ftr" sz="quarter" idx="11"/>
          </p:nvPr>
        </p:nvSpPr>
        <p:spPr/>
        <p:txBody>
          <a:bodyPr/>
          <a:lstStyle/>
          <a:p>
            <a:endParaRPr lang="sl-SI" dirty="0"/>
          </a:p>
        </p:txBody>
      </p:sp>
      <p:sp>
        <p:nvSpPr>
          <p:cNvPr id="7" name="Označba mesta številke diapozitiva 6"/>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227544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8" name="Označba mesta noge 7"/>
          <p:cNvSpPr>
            <a:spLocks noGrp="1"/>
          </p:cNvSpPr>
          <p:nvPr>
            <p:ph type="ftr" sz="quarter" idx="11"/>
          </p:nvPr>
        </p:nvSpPr>
        <p:spPr/>
        <p:txBody>
          <a:bodyPr/>
          <a:lstStyle/>
          <a:p>
            <a:endParaRPr lang="sl-SI" dirty="0"/>
          </a:p>
        </p:txBody>
      </p:sp>
      <p:sp>
        <p:nvSpPr>
          <p:cNvPr id="9" name="Označba mesta številke diapozitiva 8"/>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309928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51116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3" name="Označba mesta noge 2"/>
          <p:cNvSpPr>
            <a:spLocks noGrp="1"/>
          </p:cNvSpPr>
          <p:nvPr>
            <p:ph type="ftr" sz="quarter" idx="11"/>
          </p:nvPr>
        </p:nvSpPr>
        <p:spPr/>
        <p:txBody>
          <a:bodyPr/>
          <a:lstStyle/>
          <a:p>
            <a:endParaRPr lang="sl-SI" dirty="0"/>
          </a:p>
        </p:txBody>
      </p:sp>
      <p:sp>
        <p:nvSpPr>
          <p:cNvPr id="4" name="Označba mesta številke diapozitiva 3"/>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111324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6" name="Označba mesta noge 5"/>
          <p:cNvSpPr>
            <a:spLocks noGrp="1"/>
          </p:cNvSpPr>
          <p:nvPr>
            <p:ph type="ftr" sz="quarter" idx="11"/>
          </p:nvPr>
        </p:nvSpPr>
        <p:spPr/>
        <p:txBody>
          <a:bodyPr/>
          <a:lstStyle/>
          <a:p>
            <a:endParaRPr lang="sl-SI" dirty="0"/>
          </a:p>
        </p:txBody>
      </p:sp>
      <p:sp>
        <p:nvSpPr>
          <p:cNvPr id="7" name="Označba mesta številke diapozitiva 6"/>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249428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dirty="0"/>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B0EE0325-951B-434F-986E-9ED73B42B0C3}" type="datetimeFigureOut">
              <a:rPr lang="sl-SI" smtClean="0"/>
              <a:t>16.10.2019</a:t>
            </a:fld>
            <a:endParaRPr lang="sl-SI" dirty="0"/>
          </a:p>
        </p:txBody>
      </p:sp>
      <p:sp>
        <p:nvSpPr>
          <p:cNvPr id="6" name="Označba mesta noge 5"/>
          <p:cNvSpPr>
            <a:spLocks noGrp="1"/>
          </p:cNvSpPr>
          <p:nvPr>
            <p:ph type="ftr" sz="quarter" idx="11"/>
          </p:nvPr>
        </p:nvSpPr>
        <p:spPr/>
        <p:txBody>
          <a:bodyPr/>
          <a:lstStyle/>
          <a:p>
            <a:endParaRPr lang="sl-SI" dirty="0"/>
          </a:p>
        </p:txBody>
      </p:sp>
      <p:sp>
        <p:nvSpPr>
          <p:cNvPr id="7" name="Označba mesta številke diapozitiva 6"/>
          <p:cNvSpPr>
            <a:spLocks noGrp="1"/>
          </p:cNvSpPr>
          <p:nvPr>
            <p:ph type="sldNum" sz="quarter" idx="12"/>
          </p:nvPr>
        </p:nvSpPr>
        <p:spPr/>
        <p:txBody>
          <a:bodyPr/>
          <a:lstStyle/>
          <a:p>
            <a:fld id="{0704A46D-B5BE-4778-A990-BCCF4FCB5593}" type="slidenum">
              <a:rPr lang="sl-SI" smtClean="0"/>
              <a:t>‹#›</a:t>
            </a:fld>
            <a:endParaRPr lang="sl-SI" dirty="0"/>
          </a:p>
        </p:txBody>
      </p:sp>
    </p:spTree>
    <p:extLst>
      <p:ext uri="{BB962C8B-B14F-4D97-AF65-F5344CB8AC3E}">
        <p14:creationId xmlns:p14="http://schemas.microsoft.com/office/powerpoint/2010/main" val="164455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E0325-951B-434F-986E-9ED73B42B0C3}" type="datetimeFigureOut">
              <a:rPr lang="sl-SI" smtClean="0"/>
              <a:t>16.10.2019</a:t>
            </a:fld>
            <a:endParaRPr lang="sl-SI" dirty="0"/>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4A46D-B5BE-4778-A990-BCCF4FCB5593}" type="slidenum">
              <a:rPr lang="sl-SI" smtClean="0"/>
              <a:t>‹#›</a:t>
            </a:fld>
            <a:endParaRPr lang="sl-SI" dirty="0"/>
          </a:p>
        </p:txBody>
      </p:sp>
    </p:spTree>
    <p:extLst>
      <p:ext uri="{BB962C8B-B14F-4D97-AF65-F5344CB8AC3E}">
        <p14:creationId xmlns:p14="http://schemas.microsoft.com/office/powerpoint/2010/main" val="2375011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3871" y="1868557"/>
            <a:ext cx="2239913" cy="1648501"/>
          </a:xfrm>
          <a:prstGeom prst="rect">
            <a:avLst/>
          </a:prstGeom>
        </p:spPr>
      </p:pic>
      <p:pic>
        <p:nvPicPr>
          <p:cNvPr id="2" name="Slika 1">
            <a:extLst>
              <a:ext uri="{FF2B5EF4-FFF2-40B4-BE49-F238E27FC236}">
                <a16:creationId xmlns="" xmlns:a16="http://schemas.microsoft.com/office/drawing/2014/main" id="{986049E3-3FDD-4B12-A3C8-81DAFE5FDB65}"/>
              </a:ext>
            </a:extLst>
          </p:cNvPr>
          <p:cNvPicPr>
            <a:picLocks noChangeAspect="1"/>
          </p:cNvPicPr>
          <p:nvPr/>
        </p:nvPicPr>
        <p:blipFill>
          <a:blip r:embed="rId3"/>
          <a:stretch>
            <a:fillRect/>
          </a:stretch>
        </p:blipFill>
        <p:spPr>
          <a:xfrm>
            <a:off x="190127" y="117383"/>
            <a:ext cx="11539314" cy="1619720"/>
          </a:xfrm>
          <a:prstGeom prst="rect">
            <a:avLst/>
          </a:prstGeom>
        </p:spPr>
      </p:pic>
      <p:sp>
        <p:nvSpPr>
          <p:cNvPr id="7" name="PoljeZBesedilom 6">
            <a:extLst>
              <a:ext uri="{FF2B5EF4-FFF2-40B4-BE49-F238E27FC236}">
                <a16:creationId xmlns="" xmlns:a16="http://schemas.microsoft.com/office/drawing/2014/main" id="{9B3CA462-C446-47A3-AD90-8E2F62FE5A7C}"/>
              </a:ext>
            </a:extLst>
          </p:cNvPr>
          <p:cNvSpPr txBox="1"/>
          <p:nvPr/>
        </p:nvSpPr>
        <p:spPr>
          <a:xfrm>
            <a:off x="6365289" y="5726097"/>
            <a:ext cx="4065973" cy="369332"/>
          </a:xfrm>
          <a:prstGeom prst="rect">
            <a:avLst/>
          </a:prstGeom>
          <a:noFill/>
        </p:spPr>
        <p:txBody>
          <a:bodyPr wrap="square" rtlCol="0">
            <a:spAutoFit/>
          </a:bodyPr>
          <a:lstStyle/>
          <a:p>
            <a:r>
              <a:rPr lang="sl-SI" dirty="0" smtClean="0"/>
              <a:t>Pripravila: Brigita Šarc</a:t>
            </a:r>
            <a:endParaRPr lang="sl-SI" dirty="0"/>
          </a:p>
        </p:txBody>
      </p:sp>
      <p:sp>
        <p:nvSpPr>
          <p:cNvPr id="4" name="Pravokotnik 3"/>
          <p:cNvSpPr/>
          <p:nvPr/>
        </p:nvSpPr>
        <p:spPr>
          <a:xfrm>
            <a:off x="1991536" y="2546911"/>
            <a:ext cx="6882783" cy="2308324"/>
          </a:xfrm>
          <a:prstGeom prst="rect">
            <a:avLst/>
          </a:prstGeom>
        </p:spPr>
        <p:txBody>
          <a:bodyPr wrap="none">
            <a:spAutoFit/>
          </a:bodyPr>
          <a:lstStyle/>
          <a:p>
            <a:pPr algn="ctr"/>
            <a:r>
              <a:rPr lang="sl-SI" sz="4800" b="1" dirty="0" smtClean="0"/>
              <a:t>Vpliv nove zakonodaje </a:t>
            </a:r>
          </a:p>
          <a:p>
            <a:pPr algn="ctr"/>
            <a:r>
              <a:rPr lang="sl-SI" sz="4800" b="1" dirty="0" smtClean="0"/>
              <a:t>na </a:t>
            </a:r>
          </a:p>
          <a:p>
            <a:pPr algn="ctr"/>
            <a:r>
              <a:rPr lang="sl-SI" sz="4800" b="1" dirty="0" smtClean="0"/>
              <a:t>sektor </a:t>
            </a:r>
            <a:r>
              <a:rPr lang="sl-SI" sz="4800" b="1" dirty="0" smtClean="0"/>
              <a:t>ravnanja z odpadki </a:t>
            </a:r>
            <a:endParaRPr lang="sl-SI" sz="4800" b="1" dirty="0"/>
          </a:p>
        </p:txBody>
      </p:sp>
    </p:spTree>
    <p:extLst>
      <p:ext uri="{BB962C8B-B14F-4D97-AF65-F5344CB8AC3E}">
        <p14:creationId xmlns:p14="http://schemas.microsoft.com/office/powerpoint/2010/main" val="2190876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325563"/>
          </a:xfrm>
        </p:spPr>
        <p:txBody>
          <a:bodyPr>
            <a:normAutofit/>
          </a:bodyPr>
          <a:lstStyle/>
          <a:p>
            <a:pPr hangingPunct="0"/>
            <a:r>
              <a:rPr lang="sl-SI" sz="4000" b="1" dirty="0">
                <a:solidFill>
                  <a:schemeClr val="accent6">
                    <a:lumMod val="75000"/>
                  </a:schemeClr>
                </a:solidFill>
                <a:latin typeface="+mn-lt"/>
              </a:rPr>
              <a:t>Za katere odpadke velja uredba?</a:t>
            </a:r>
          </a:p>
        </p:txBody>
      </p:sp>
      <p:sp>
        <p:nvSpPr>
          <p:cNvPr id="3" name="Ograda vsebine 2"/>
          <p:cNvSpPr>
            <a:spLocks noGrp="1"/>
          </p:cNvSpPr>
          <p:nvPr>
            <p:ph idx="1"/>
          </p:nvPr>
        </p:nvSpPr>
        <p:spPr/>
        <p:txBody>
          <a:bodyPr>
            <a:noAutofit/>
          </a:bodyPr>
          <a:lstStyle/>
          <a:p>
            <a:pPr marL="0" lvl="0" indent="0" fontAlgn="base">
              <a:lnSpc>
                <a:spcPct val="70000"/>
              </a:lnSpc>
              <a:spcBef>
                <a:spcPts val="600"/>
              </a:spcBef>
              <a:spcAft>
                <a:spcPts val="600"/>
              </a:spcAft>
              <a:buNone/>
            </a:pPr>
            <a:r>
              <a:rPr lang="sl-SI" b="1" dirty="0" smtClean="0">
                <a:solidFill>
                  <a:srgbClr val="0070C0"/>
                </a:solidFill>
              </a:rPr>
              <a:t>Trdni </a:t>
            </a:r>
            <a:r>
              <a:rPr lang="sl-SI" b="1" dirty="0">
                <a:solidFill>
                  <a:srgbClr val="0070C0"/>
                </a:solidFill>
              </a:rPr>
              <a:t>gorljivi odpadki so</a:t>
            </a:r>
          </a:p>
          <a:p>
            <a:pPr lvl="1" fontAlgn="base">
              <a:lnSpc>
                <a:spcPct val="70000"/>
              </a:lnSpc>
              <a:spcBef>
                <a:spcPts val="600"/>
              </a:spcBef>
              <a:spcAft>
                <a:spcPts val="600"/>
              </a:spcAft>
            </a:pPr>
            <a:r>
              <a:rPr lang="sl-SI" sz="2000" dirty="0" smtClean="0">
                <a:effectLst>
                  <a:glow>
                    <a:srgbClr val="000000"/>
                  </a:glow>
                  <a:reflection stA="0" endPos="0" fadeDir="0" sx="0" sy="0"/>
                </a:effectLst>
              </a:rPr>
              <a:t>odpadna </a:t>
            </a:r>
            <a:r>
              <a:rPr lang="sl-SI" sz="2000" dirty="0">
                <a:effectLst>
                  <a:glow>
                    <a:srgbClr val="000000"/>
                  </a:glow>
                  <a:reflection stA="0" endPos="0" fadeDir="0" sx="0" sy="0"/>
                </a:effectLst>
              </a:rPr>
              <a:t>plastika, </a:t>
            </a:r>
            <a:endParaRPr lang="sl-SI" sz="2000" dirty="0" smtClean="0">
              <a:effectLst>
                <a:glow>
                  <a:srgbClr val="000000"/>
                </a:glow>
                <a:reflection stA="0" endPos="0" fadeDir="0" sx="0" sy="0"/>
              </a:effectLst>
            </a:endParaRPr>
          </a:p>
          <a:p>
            <a:pPr lvl="1" fontAlgn="base">
              <a:lnSpc>
                <a:spcPct val="70000"/>
              </a:lnSpc>
              <a:spcBef>
                <a:spcPts val="600"/>
              </a:spcBef>
              <a:spcAft>
                <a:spcPts val="600"/>
              </a:spcAft>
            </a:pPr>
            <a:r>
              <a:rPr lang="sl-SI" sz="2000" dirty="0" smtClean="0">
                <a:effectLst>
                  <a:glow>
                    <a:srgbClr val="000000"/>
                  </a:glow>
                  <a:reflection stA="0" endPos="0" fadeDir="0" sx="0" sy="0"/>
                </a:effectLst>
              </a:rPr>
              <a:t>odpadna </a:t>
            </a:r>
            <a:r>
              <a:rPr lang="sl-SI" sz="2000" dirty="0">
                <a:effectLst>
                  <a:glow>
                    <a:srgbClr val="000000"/>
                  </a:glow>
                  <a:reflection stA="0" endPos="0" fadeDir="0" sx="0" sy="0"/>
                </a:effectLst>
              </a:rPr>
              <a:t>guma, razen izrabljenih gum iz predpisa, ki ureja ravnanje z izrabljenimi gumami, </a:t>
            </a:r>
            <a:endParaRPr lang="sl-SI" sz="2000" dirty="0" smtClean="0">
              <a:effectLst>
                <a:glow>
                  <a:srgbClr val="000000"/>
                </a:glow>
                <a:reflection stA="0" endPos="0" fadeDir="0" sx="0" sy="0"/>
              </a:effectLst>
            </a:endParaRPr>
          </a:p>
          <a:p>
            <a:pPr lvl="1" fontAlgn="base">
              <a:lnSpc>
                <a:spcPct val="70000"/>
              </a:lnSpc>
              <a:spcBef>
                <a:spcPts val="600"/>
              </a:spcBef>
              <a:spcAft>
                <a:spcPts val="600"/>
              </a:spcAft>
            </a:pPr>
            <a:r>
              <a:rPr lang="sl-SI" sz="2000" dirty="0" smtClean="0">
                <a:effectLst>
                  <a:glow>
                    <a:srgbClr val="000000"/>
                  </a:glow>
                  <a:reflection stA="0" endPos="0" fadeDir="0" sx="0" sy="0"/>
                </a:effectLst>
              </a:rPr>
              <a:t>odpadni </a:t>
            </a:r>
            <a:r>
              <a:rPr lang="sl-SI" sz="2000" dirty="0">
                <a:effectLst>
                  <a:glow>
                    <a:srgbClr val="000000"/>
                  </a:glow>
                  <a:reflection stA="0" endPos="0" fadeDir="0" sx="0" sy="0"/>
                </a:effectLst>
              </a:rPr>
              <a:t>papir, </a:t>
            </a:r>
            <a:endParaRPr lang="sl-SI" sz="2000" dirty="0" smtClean="0">
              <a:effectLst>
                <a:glow>
                  <a:srgbClr val="000000"/>
                </a:glow>
                <a:reflection stA="0" endPos="0" fadeDir="0" sx="0" sy="0"/>
              </a:effectLst>
            </a:endParaRPr>
          </a:p>
          <a:p>
            <a:pPr lvl="1" fontAlgn="base">
              <a:lnSpc>
                <a:spcPct val="70000"/>
              </a:lnSpc>
              <a:spcBef>
                <a:spcPts val="600"/>
              </a:spcBef>
              <a:spcAft>
                <a:spcPts val="600"/>
              </a:spcAft>
            </a:pPr>
            <a:r>
              <a:rPr lang="sl-SI" sz="2000" dirty="0" smtClean="0">
                <a:effectLst>
                  <a:glow>
                    <a:srgbClr val="000000"/>
                  </a:glow>
                  <a:reflection stA="0" endPos="0" fadeDir="0" sx="0" sy="0"/>
                </a:effectLst>
              </a:rPr>
              <a:t>odpadni </a:t>
            </a:r>
            <a:r>
              <a:rPr lang="sl-SI" sz="2000" dirty="0">
                <a:effectLst>
                  <a:glow>
                    <a:srgbClr val="000000"/>
                  </a:glow>
                  <a:reflection stA="0" endPos="0" fadeDir="0" sx="0" sy="0"/>
                </a:effectLst>
              </a:rPr>
              <a:t>les, </a:t>
            </a:r>
            <a:endParaRPr lang="sl-SI" sz="2000" dirty="0" smtClean="0">
              <a:effectLst>
                <a:glow>
                  <a:srgbClr val="000000"/>
                </a:glow>
                <a:reflection stA="0" endPos="0" fadeDir="0" sx="0" sy="0"/>
              </a:effectLst>
            </a:endParaRPr>
          </a:p>
          <a:p>
            <a:pPr lvl="1" fontAlgn="base">
              <a:lnSpc>
                <a:spcPct val="70000"/>
              </a:lnSpc>
              <a:spcBef>
                <a:spcPts val="600"/>
              </a:spcBef>
              <a:spcAft>
                <a:spcPts val="600"/>
              </a:spcAft>
            </a:pPr>
            <a:r>
              <a:rPr lang="sl-SI" sz="2000" dirty="0" smtClean="0">
                <a:effectLst>
                  <a:glow>
                    <a:srgbClr val="000000"/>
                  </a:glow>
                  <a:reflection stA="0" endPos="0" fadeDir="0" sx="0" sy="0"/>
                </a:effectLst>
              </a:rPr>
              <a:t>odpadni </a:t>
            </a:r>
            <a:r>
              <a:rPr lang="sl-SI" sz="2000" dirty="0">
                <a:effectLst>
                  <a:glow>
                    <a:srgbClr val="000000"/>
                  </a:glow>
                  <a:reflection stA="0" endPos="0" fadeDir="0" sx="0" sy="0"/>
                </a:effectLst>
              </a:rPr>
              <a:t>tekstil ali </a:t>
            </a:r>
            <a:endParaRPr lang="sl-SI" sz="2000" dirty="0" smtClean="0">
              <a:effectLst>
                <a:glow>
                  <a:srgbClr val="000000"/>
                </a:glow>
                <a:reflection stA="0" endPos="0" fadeDir="0" sx="0" sy="0"/>
              </a:effectLst>
            </a:endParaRPr>
          </a:p>
          <a:p>
            <a:pPr lvl="1" fontAlgn="base">
              <a:lnSpc>
                <a:spcPct val="70000"/>
              </a:lnSpc>
              <a:spcBef>
                <a:spcPts val="600"/>
              </a:spcBef>
              <a:spcAft>
                <a:spcPts val="600"/>
              </a:spcAft>
            </a:pPr>
            <a:r>
              <a:rPr lang="sl-SI" sz="2000" dirty="0" smtClean="0">
                <a:effectLst>
                  <a:glow>
                    <a:srgbClr val="000000"/>
                  </a:glow>
                  <a:reflection stA="0" endPos="0" fadeDir="0" sx="0" sy="0"/>
                </a:effectLst>
              </a:rPr>
              <a:t>mešanica </a:t>
            </a:r>
            <a:r>
              <a:rPr lang="sl-SI" sz="2000" dirty="0">
                <a:effectLst>
                  <a:glow>
                    <a:srgbClr val="000000"/>
                  </a:glow>
                  <a:reflection stA="0" endPos="0" fadeDir="0" sx="0" sy="0"/>
                </a:effectLst>
              </a:rPr>
              <a:t>teh odpadkov</a:t>
            </a:r>
            <a:r>
              <a:rPr lang="sl-SI" sz="2000" dirty="0" smtClean="0">
                <a:effectLst>
                  <a:glow>
                    <a:srgbClr val="000000"/>
                  </a:glow>
                  <a:reflection stA="0" endPos="0" fadeDir="0" sx="0" sy="0"/>
                </a:effectLst>
              </a:rPr>
              <a:t>,</a:t>
            </a:r>
          </a:p>
          <a:p>
            <a:pPr lvl="1" fontAlgn="base">
              <a:lnSpc>
                <a:spcPct val="70000"/>
              </a:lnSpc>
              <a:spcBef>
                <a:spcPts val="600"/>
              </a:spcBef>
              <a:spcAft>
                <a:spcPts val="600"/>
              </a:spcAft>
            </a:pPr>
            <a:r>
              <a:rPr lang="sl-SI" sz="2000" dirty="0" smtClean="0">
                <a:effectLst>
                  <a:glow>
                    <a:srgbClr val="000000"/>
                  </a:glow>
                  <a:reflection stA="0" endPos="0" fadeDir="0" sx="0" sy="0"/>
                </a:effectLst>
              </a:rPr>
              <a:t>trdni </a:t>
            </a:r>
            <a:r>
              <a:rPr lang="sl-SI" sz="2000" dirty="0">
                <a:effectLst>
                  <a:glow>
                    <a:srgbClr val="000000"/>
                  </a:glow>
                  <a:reflection stA="0" endPos="0" fadeDir="0" sx="0" sy="0"/>
                </a:effectLst>
              </a:rPr>
              <a:t>odpadki, ki vsebujejo plastiko, gumo, papir, les ali tekstil ali druge gorljive odpadne materiale ter </a:t>
            </a:r>
            <a:endParaRPr lang="sl-SI" sz="2000" dirty="0" smtClean="0">
              <a:effectLst>
                <a:glow>
                  <a:srgbClr val="000000"/>
                </a:glow>
                <a:reflection stA="0" endPos="0" fadeDir="0" sx="0" sy="0"/>
              </a:effectLst>
            </a:endParaRPr>
          </a:p>
          <a:p>
            <a:pPr lvl="1" fontAlgn="base">
              <a:lnSpc>
                <a:spcPct val="70000"/>
              </a:lnSpc>
              <a:spcBef>
                <a:spcPts val="600"/>
              </a:spcBef>
              <a:spcAft>
                <a:spcPts val="600"/>
              </a:spcAft>
            </a:pPr>
            <a:r>
              <a:rPr lang="sl-SI" sz="2000" dirty="0" smtClean="0">
                <a:effectLst>
                  <a:glow>
                    <a:srgbClr val="000000"/>
                  </a:glow>
                  <a:reflection stA="0" endPos="0" fadeDir="0" sx="0" sy="0"/>
                </a:effectLst>
              </a:rPr>
              <a:t>trdno </a:t>
            </a:r>
            <a:r>
              <a:rPr lang="sl-SI" sz="2000" dirty="0">
                <a:effectLst>
                  <a:glow>
                    <a:srgbClr val="000000"/>
                  </a:glow>
                  <a:reflection stA="0" endPos="0" fadeDir="0" sx="0" sy="0"/>
                </a:effectLst>
              </a:rPr>
              <a:t>gorivo iz predpisa, ki ureja predelavo nenevarnih odpadkov v trdno gorivo in njegovo </a:t>
            </a:r>
            <a:r>
              <a:rPr lang="sl-SI" sz="2000" dirty="0" smtClean="0">
                <a:effectLst>
                  <a:glow>
                    <a:srgbClr val="000000"/>
                  </a:glow>
                  <a:reflection stA="0" endPos="0" fadeDir="0" sx="0" sy="0"/>
                </a:effectLst>
              </a:rPr>
              <a:t>uporabo.</a:t>
            </a:r>
            <a:endParaRPr lang="sl-SI" sz="2000" dirty="0">
              <a:effectLst>
                <a:glow>
                  <a:srgbClr val="000000"/>
                </a:glow>
                <a:reflection stA="0" endPos="0" fadeDir="0" sx="0" sy="0"/>
              </a:effectLst>
            </a:endParaRPr>
          </a:p>
          <a:p>
            <a:pPr marL="0" lvl="0" indent="0" algn="ctr" fontAlgn="base">
              <a:lnSpc>
                <a:spcPct val="70000"/>
              </a:lnSpc>
              <a:spcBef>
                <a:spcPts val="600"/>
              </a:spcBef>
              <a:spcAft>
                <a:spcPts val="600"/>
              </a:spcAft>
              <a:buNone/>
            </a:pPr>
            <a:r>
              <a:rPr lang="sl-SI" sz="2000" b="1" dirty="0">
                <a:solidFill>
                  <a:srgbClr val="FF0000"/>
                </a:solidFill>
                <a:effectLst>
                  <a:glow>
                    <a:srgbClr val="000000"/>
                  </a:glow>
                  <a:reflection stA="0" endPos="0" fadeDir="0" sx="0" sy="0"/>
                </a:effectLst>
              </a:rPr>
              <a:t>ǃ</a:t>
            </a:r>
            <a:r>
              <a:rPr lang="sl-SI" sz="2000" b="1" dirty="0">
                <a:effectLst>
                  <a:glow>
                    <a:srgbClr val="000000"/>
                  </a:glow>
                  <a:reflection stA="0" endPos="0" fadeDir="0" sx="0" sy="0"/>
                </a:effectLst>
              </a:rPr>
              <a:t> Uredba ne dela razlike med nevarnimi in nenevarnimi gorljivimi </a:t>
            </a:r>
            <a:r>
              <a:rPr lang="sl-SI" sz="2000" b="1" dirty="0" smtClean="0">
                <a:effectLst>
                  <a:glow>
                    <a:srgbClr val="000000"/>
                  </a:glow>
                  <a:reflection stA="0" endPos="0" fadeDir="0" sx="0" sy="0"/>
                </a:effectLst>
              </a:rPr>
              <a:t>odpadki. </a:t>
            </a:r>
            <a:r>
              <a:rPr lang="sl-SI" sz="2000" b="1" dirty="0">
                <a:solidFill>
                  <a:srgbClr val="FF0000"/>
                </a:solidFill>
                <a:effectLst>
                  <a:glow>
                    <a:srgbClr val="000000"/>
                  </a:glow>
                  <a:reflection stA="0" endPos="0" fadeDir="0" sx="0" sy="0"/>
                </a:effectLst>
              </a:rPr>
              <a:t>ǃ</a:t>
            </a:r>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31968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325563"/>
          </a:xfrm>
        </p:spPr>
        <p:txBody>
          <a:bodyPr>
            <a:normAutofit/>
          </a:bodyPr>
          <a:lstStyle/>
          <a:p>
            <a:pPr lvl="0" hangingPunct="0"/>
            <a:r>
              <a:rPr lang="sl-SI" sz="4000" b="1" dirty="0" smtClean="0">
                <a:solidFill>
                  <a:schemeClr val="accent6">
                    <a:lumMod val="75000"/>
                  </a:schemeClr>
                </a:solidFill>
                <a:latin typeface="+mn-lt"/>
              </a:rPr>
              <a:t>Uredba </a:t>
            </a:r>
            <a:r>
              <a:rPr lang="sl-SI" sz="4000" b="1" dirty="0">
                <a:solidFill>
                  <a:schemeClr val="accent6">
                    <a:lumMod val="75000"/>
                  </a:schemeClr>
                </a:solidFill>
                <a:latin typeface="+mn-lt"/>
              </a:rPr>
              <a:t>določa</a:t>
            </a:r>
            <a:r>
              <a:rPr lang="sl-SI" sz="4000" b="1" dirty="0" smtClean="0">
                <a:solidFill>
                  <a:schemeClr val="accent6">
                    <a:lumMod val="75000"/>
                  </a:schemeClr>
                </a:solidFill>
                <a:latin typeface="+mn-lt"/>
              </a:rPr>
              <a:t>:</a:t>
            </a:r>
            <a:endParaRPr lang="sl-SI" sz="4000" b="1" dirty="0">
              <a:solidFill>
                <a:schemeClr val="accent6">
                  <a:lumMod val="75000"/>
                </a:schemeClr>
              </a:solidFill>
              <a:latin typeface="+mn-lt"/>
            </a:endParaRPr>
          </a:p>
        </p:txBody>
      </p:sp>
      <p:sp>
        <p:nvSpPr>
          <p:cNvPr id="3" name="Ograda vsebine 2"/>
          <p:cNvSpPr>
            <a:spLocks noGrp="1"/>
          </p:cNvSpPr>
          <p:nvPr>
            <p:ph idx="1"/>
          </p:nvPr>
        </p:nvSpPr>
        <p:spPr>
          <a:xfrm>
            <a:off x="838200" y="1792968"/>
            <a:ext cx="10515600" cy="4351338"/>
          </a:xfrm>
        </p:spPr>
        <p:txBody>
          <a:bodyPr>
            <a:noAutofit/>
          </a:bodyPr>
          <a:lstStyle/>
          <a:p>
            <a:pPr marL="0" lvl="0" indent="0" fontAlgn="base">
              <a:lnSpc>
                <a:spcPct val="70000"/>
              </a:lnSpc>
              <a:spcBef>
                <a:spcPts val="600"/>
              </a:spcBef>
              <a:spcAft>
                <a:spcPts val="600"/>
              </a:spcAft>
              <a:buNone/>
            </a:pPr>
            <a:endParaRPr lang="sl-SI" sz="1800" b="1" dirty="0" smtClean="0">
              <a:effectLst>
                <a:glow>
                  <a:srgbClr val="000000"/>
                </a:glow>
                <a:reflection stA="0" endPos="0" fadeDir="0" sx="0" sy="0"/>
              </a:effectLst>
            </a:endParaRPr>
          </a:p>
          <a:p>
            <a:pPr lvl="0" fontAlgn="base">
              <a:lnSpc>
                <a:spcPct val="70000"/>
              </a:lnSpc>
              <a:spcBef>
                <a:spcPts val="600"/>
              </a:spcBef>
              <a:spcAft>
                <a:spcPts val="600"/>
              </a:spcAft>
              <a:buFont typeface="Wingdings" panose="05000000000000000000" pitchFamily="2" charset="2"/>
              <a:buChar char="ü"/>
            </a:pPr>
            <a:r>
              <a:rPr lang="sl-SI" sz="2400" dirty="0">
                <a:effectLst>
                  <a:glow>
                    <a:srgbClr val="000000"/>
                  </a:glow>
                  <a:reflection stA="0" endPos="0" fadeDir="0" sx="0" sy="0"/>
                </a:effectLst>
              </a:rPr>
              <a:t>Zahteve</a:t>
            </a:r>
            <a:r>
              <a:rPr lang="sl-SI" sz="2400" dirty="0" smtClean="0">
                <a:effectLst>
                  <a:glow>
                    <a:srgbClr val="000000"/>
                  </a:glow>
                  <a:reflection stA="0" endPos="0" fadeDir="0" sx="0" sy="0"/>
                </a:effectLst>
              </a:rPr>
              <a:t> za skladišče odpadkov na prostem – 4. člen</a:t>
            </a:r>
          </a:p>
          <a:p>
            <a:pPr lvl="0" fontAlgn="base">
              <a:lnSpc>
                <a:spcPct val="70000"/>
              </a:lnSpc>
              <a:spcBef>
                <a:spcPts val="600"/>
              </a:spcBef>
              <a:spcAft>
                <a:spcPts val="600"/>
              </a:spcAft>
              <a:buFont typeface="Wingdings" panose="05000000000000000000" pitchFamily="2" charset="2"/>
              <a:buChar char="ü"/>
            </a:pPr>
            <a:r>
              <a:rPr lang="sl-SI" sz="2400" dirty="0" smtClean="0">
                <a:effectLst>
                  <a:glow>
                    <a:srgbClr val="000000"/>
                  </a:glow>
                  <a:reflection stA="0" endPos="0" fadeDir="0" sx="0" sy="0"/>
                </a:effectLst>
              </a:rPr>
              <a:t>Prepoved – 5. člen</a:t>
            </a:r>
          </a:p>
          <a:p>
            <a:pPr lvl="0" fontAlgn="base">
              <a:lnSpc>
                <a:spcPct val="70000"/>
              </a:lnSpc>
              <a:spcBef>
                <a:spcPts val="600"/>
              </a:spcBef>
              <a:spcAft>
                <a:spcPts val="600"/>
              </a:spcAft>
              <a:buFont typeface="Wingdings" panose="05000000000000000000" pitchFamily="2" charset="2"/>
              <a:buChar char="ü"/>
            </a:pPr>
            <a:r>
              <a:rPr lang="sl-SI" sz="2400" dirty="0" smtClean="0">
                <a:effectLst>
                  <a:glow>
                    <a:srgbClr val="000000"/>
                  </a:glow>
                  <a:reflection stA="0" endPos="0" fadeDir="0" sx="0" sy="0"/>
                </a:effectLst>
              </a:rPr>
              <a:t>Zahteve za skladiščenje trdnih gorljivih odpadkov na prostem – 6. člen</a:t>
            </a:r>
          </a:p>
          <a:p>
            <a:pPr lvl="0" fontAlgn="base">
              <a:lnSpc>
                <a:spcPct val="70000"/>
              </a:lnSpc>
              <a:spcBef>
                <a:spcPts val="600"/>
              </a:spcBef>
              <a:spcAft>
                <a:spcPts val="600"/>
              </a:spcAft>
              <a:buFont typeface="Wingdings" panose="05000000000000000000" pitchFamily="2" charset="2"/>
              <a:buChar char="ü"/>
            </a:pPr>
            <a:r>
              <a:rPr lang="sl-SI" sz="2400" dirty="0" smtClean="0">
                <a:effectLst>
                  <a:glow>
                    <a:srgbClr val="000000"/>
                  </a:glow>
                  <a:reflection stA="0" endPos="0" fadeDir="0" sx="0" sy="0"/>
                </a:effectLst>
              </a:rPr>
              <a:t>Ukrepi varstva pred požarom – 7. člen</a:t>
            </a:r>
          </a:p>
          <a:p>
            <a:pPr lvl="0" fontAlgn="base">
              <a:lnSpc>
                <a:spcPct val="70000"/>
              </a:lnSpc>
              <a:spcBef>
                <a:spcPts val="600"/>
              </a:spcBef>
              <a:spcAft>
                <a:spcPts val="600"/>
              </a:spcAft>
              <a:buFont typeface="Wingdings" panose="05000000000000000000" pitchFamily="2" charset="2"/>
              <a:buChar char="ü"/>
            </a:pPr>
            <a:r>
              <a:rPr lang="sl-SI" sz="2400" dirty="0" smtClean="0">
                <a:effectLst>
                  <a:glow>
                    <a:srgbClr val="000000"/>
                  </a:glow>
                  <a:reflection stA="0" endPos="0" fadeDir="0" sx="0" sy="0"/>
                </a:effectLst>
              </a:rPr>
              <a:t>Zahteve za požarni zid – 8. člen</a:t>
            </a:r>
          </a:p>
          <a:p>
            <a:pPr lvl="0" fontAlgn="base">
              <a:lnSpc>
                <a:spcPct val="70000"/>
              </a:lnSpc>
              <a:spcBef>
                <a:spcPts val="600"/>
              </a:spcBef>
              <a:spcAft>
                <a:spcPts val="600"/>
              </a:spcAft>
              <a:buFont typeface="Wingdings" panose="05000000000000000000" pitchFamily="2" charset="2"/>
              <a:buChar char="ü"/>
            </a:pPr>
            <a:r>
              <a:rPr lang="sl-SI" sz="2400" dirty="0" smtClean="0">
                <a:effectLst>
                  <a:glow>
                    <a:srgbClr val="000000"/>
                  </a:glow>
                  <a:reflection stA="0" endPos="0" fadeDir="0" sx="0" sy="0"/>
                </a:effectLst>
              </a:rPr>
              <a:t>Zahteve za ravnanje z zadržano gasilno vodo – 9. člen</a:t>
            </a:r>
          </a:p>
          <a:p>
            <a:pPr lvl="0" fontAlgn="base">
              <a:lnSpc>
                <a:spcPct val="70000"/>
              </a:lnSpc>
              <a:spcBef>
                <a:spcPts val="600"/>
              </a:spcBef>
              <a:spcAft>
                <a:spcPts val="600"/>
              </a:spcAft>
              <a:buFont typeface="Wingdings" panose="05000000000000000000" pitchFamily="2" charset="2"/>
              <a:buChar char="ü"/>
            </a:pPr>
            <a:r>
              <a:rPr lang="sl-SI" sz="2400" dirty="0" smtClean="0">
                <a:effectLst>
                  <a:glow>
                    <a:srgbClr val="000000"/>
                  </a:glow>
                  <a:reflection stA="0" endPos="0" fadeDir="0" sx="0" sy="0"/>
                </a:effectLst>
              </a:rPr>
              <a:t>Možnost uporabe drugih gradbeno-tehničnih ukrepov in zahtev – 10. člen</a:t>
            </a:r>
          </a:p>
          <a:p>
            <a:pPr lvl="0" fontAlgn="base">
              <a:lnSpc>
                <a:spcPct val="70000"/>
              </a:lnSpc>
              <a:spcBef>
                <a:spcPts val="600"/>
              </a:spcBef>
              <a:spcAft>
                <a:spcPts val="600"/>
              </a:spcAft>
              <a:buFont typeface="Wingdings" panose="05000000000000000000" pitchFamily="2" charset="2"/>
              <a:buChar char="ü"/>
            </a:pPr>
            <a:endParaRPr lang="sl-SI" sz="2000" dirty="0" smtClean="0">
              <a:effectLst>
                <a:glow>
                  <a:srgbClr val="000000"/>
                </a:glow>
                <a:reflection stA="0" endPos="0" fadeDir="0" sx="0" sy="0"/>
              </a:effectLst>
            </a:endParaRPr>
          </a:p>
          <a:p>
            <a:pPr fontAlgn="base">
              <a:lnSpc>
                <a:spcPct val="70000"/>
              </a:lnSpc>
              <a:spcBef>
                <a:spcPts val="600"/>
              </a:spcBef>
              <a:spcAft>
                <a:spcPts val="600"/>
              </a:spcAft>
              <a:buFont typeface="Wingdings" panose="05000000000000000000" pitchFamily="2" charset="2"/>
              <a:buChar char="ü"/>
            </a:pPr>
            <a:endParaRPr lang="sl-SI" sz="2000" b="1" dirty="0">
              <a:solidFill>
                <a:srgbClr val="FF0000"/>
              </a:solidFill>
              <a:effectLst>
                <a:glow>
                  <a:srgbClr val="000000"/>
                </a:glow>
                <a:reflection stA="0" endPos="0" fadeDir="0" sx="0" sy="0"/>
              </a:effectLst>
            </a:endParaRPr>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49933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103067"/>
          </a:xfrm>
        </p:spPr>
        <p:txBody>
          <a:bodyPr>
            <a:normAutofit/>
          </a:bodyPr>
          <a:lstStyle/>
          <a:p>
            <a:pPr hangingPunct="0"/>
            <a:r>
              <a:rPr lang="sl-SI" sz="3600" b="1" dirty="0">
                <a:solidFill>
                  <a:schemeClr val="accent6">
                    <a:lumMod val="75000"/>
                  </a:schemeClr>
                </a:solidFill>
                <a:latin typeface="+mn-lt"/>
              </a:rPr>
              <a:t>Zahteve za skladišče odpadkov na </a:t>
            </a:r>
            <a:r>
              <a:rPr lang="sl-SI" sz="3600" b="1" dirty="0" smtClean="0">
                <a:solidFill>
                  <a:schemeClr val="accent6">
                    <a:lumMod val="75000"/>
                  </a:schemeClr>
                </a:solidFill>
                <a:latin typeface="+mn-lt"/>
              </a:rPr>
              <a:t>prostem (</a:t>
            </a:r>
            <a:r>
              <a:rPr lang="sl-SI" sz="3600" b="1" dirty="0">
                <a:solidFill>
                  <a:schemeClr val="accent6">
                    <a:lumMod val="75000"/>
                  </a:schemeClr>
                </a:solidFill>
                <a:latin typeface="+mn-lt"/>
              </a:rPr>
              <a:t>1/3)</a:t>
            </a:r>
          </a:p>
        </p:txBody>
      </p:sp>
      <p:sp>
        <p:nvSpPr>
          <p:cNvPr id="3" name="Ograda vsebine 2"/>
          <p:cNvSpPr>
            <a:spLocks noGrp="1"/>
          </p:cNvSpPr>
          <p:nvPr>
            <p:ph idx="1"/>
          </p:nvPr>
        </p:nvSpPr>
        <p:spPr>
          <a:xfrm>
            <a:off x="748939" y="1534885"/>
            <a:ext cx="10515600" cy="5149249"/>
          </a:xfrm>
        </p:spPr>
        <p:txBody>
          <a:bodyPr>
            <a:noAutofit/>
          </a:bodyPr>
          <a:lstStyle/>
          <a:p>
            <a:pPr marL="457200" indent="-457200" hangingPunct="0">
              <a:lnSpc>
                <a:spcPct val="70000"/>
              </a:lnSpc>
              <a:spcBef>
                <a:spcPts val="600"/>
              </a:spcBef>
              <a:spcAft>
                <a:spcPts val="600"/>
              </a:spcAft>
              <a:buFont typeface="+mj-lt"/>
              <a:buAutoNum type="arabicPeriod"/>
            </a:pPr>
            <a:r>
              <a:rPr lang="sl-SI" sz="2200" dirty="0"/>
              <a:t>V</a:t>
            </a:r>
            <a:r>
              <a:rPr lang="sl-SI" sz="2200" dirty="0" smtClean="0"/>
              <a:t> celoti mora </a:t>
            </a:r>
            <a:r>
              <a:rPr lang="sl-SI" sz="2200" u="sng" dirty="0" smtClean="0"/>
              <a:t>biti ograjeno </a:t>
            </a:r>
            <a:r>
              <a:rPr lang="sl-SI" sz="2200" dirty="0" smtClean="0"/>
              <a:t>z najmanj 1,8 m visoko ograjo, razen če je to skladišče že del ograjenega območja.</a:t>
            </a:r>
          </a:p>
          <a:p>
            <a:pPr marL="457200" lvl="0" indent="-457200" hangingPunct="0">
              <a:lnSpc>
                <a:spcPct val="70000"/>
              </a:lnSpc>
              <a:spcBef>
                <a:spcPts val="600"/>
              </a:spcBef>
              <a:spcAft>
                <a:spcPts val="600"/>
              </a:spcAft>
              <a:buFont typeface="+mj-lt"/>
              <a:buAutoNum type="arabicPeriod"/>
            </a:pPr>
            <a:r>
              <a:rPr lang="sl-SI" sz="2200" dirty="0"/>
              <a:t>N</a:t>
            </a:r>
            <a:r>
              <a:rPr lang="sl-SI" sz="2200" dirty="0" smtClean="0"/>
              <a:t>a vidnem mestu </a:t>
            </a:r>
            <a:r>
              <a:rPr lang="sl-SI" sz="2200" dirty="0"/>
              <a:t>mora biti </a:t>
            </a:r>
            <a:r>
              <a:rPr lang="sl-SI" sz="2200" u="sng" dirty="0"/>
              <a:t>nameščena tabla z napisom </a:t>
            </a:r>
            <a:r>
              <a:rPr lang="sl-SI" sz="2200" dirty="0"/>
              <a:t>"Skladišče odpadkov" </a:t>
            </a:r>
            <a:r>
              <a:rPr lang="sl-SI" sz="2200" dirty="0" smtClean="0"/>
              <a:t>in </a:t>
            </a:r>
            <a:r>
              <a:rPr lang="sl-SI" sz="2200" dirty="0"/>
              <a:t>naveden naziv upravljavca skladišča; </a:t>
            </a:r>
          </a:p>
          <a:p>
            <a:pPr marL="457200" lvl="0" indent="-457200" hangingPunct="0">
              <a:lnSpc>
                <a:spcPct val="70000"/>
              </a:lnSpc>
              <a:spcBef>
                <a:spcPts val="600"/>
              </a:spcBef>
              <a:spcAft>
                <a:spcPts val="600"/>
              </a:spcAft>
              <a:buFont typeface="+mj-lt"/>
              <a:buAutoNum type="arabicPeriod"/>
            </a:pPr>
            <a:r>
              <a:rPr lang="sl-SI" sz="2200" u="sng" dirty="0"/>
              <a:t>T</a:t>
            </a:r>
            <a:r>
              <a:rPr lang="sl-SI" sz="2200" u="sng" dirty="0" smtClean="0"/>
              <a:t>la</a:t>
            </a:r>
            <a:r>
              <a:rPr lang="sl-SI" sz="2200" dirty="0" smtClean="0"/>
              <a:t> </a:t>
            </a:r>
            <a:r>
              <a:rPr lang="sl-SI" sz="2200" dirty="0"/>
              <a:t>skladišča morajo biti </a:t>
            </a:r>
            <a:r>
              <a:rPr lang="sl-SI" sz="2200" dirty="0" smtClean="0"/>
              <a:t>nepropustna</a:t>
            </a:r>
            <a:r>
              <a:rPr lang="sl-SI" sz="2200" dirty="0"/>
              <a:t>, odporna na učinkovanje skladiščenih odpadkov in na gasilno </a:t>
            </a:r>
            <a:r>
              <a:rPr lang="sl-SI" sz="2200" dirty="0" smtClean="0"/>
              <a:t>vodo; omogočati morajo učinkovito odtekanje odpadnih vod brez zastajanja in nastajanja luž.</a:t>
            </a:r>
            <a:endParaRPr lang="sl-SI" sz="2200" dirty="0"/>
          </a:p>
          <a:p>
            <a:pPr marL="457200" lvl="0" indent="-457200" hangingPunct="0">
              <a:lnSpc>
                <a:spcPct val="70000"/>
              </a:lnSpc>
              <a:spcBef>
                <a:spcPts val="600"/>
              </a:spcBef>
              <a:spcAft>
                <a:spcPts val="600"/>
              </a:spcAft>
              <a:buFont typeface="+mj-lt"/>
              <a:buAutoNum type="arabicPeriod"/>
            </a:pPr>
            <a:r>
              <a:rPr lang="sl-SI" sz="2200" dirty="0" smtClean="0"/>
              <a:t>S padavinskimi vodami z manipulativnih površin, ki lahko pridejo v stik s temi odpadki in drugimi odpadnimi vodami, je treba ravnati tako kot določa zakonodaja s področja industrijskih odpadnih voda.</a:t>
            </a:r>
          </a:p>
          <a:p>
            <a:pPr marL="457200" lvl="0" indent="-457200" hangingPunct="0">
              <a:lnSpc>
                <a:spcPct val="70000"/>
              </a:lnSpc>
              <a:spcBef>
                <a:spcPts val="600"/>
              </a:spcBef>
              <a:spcAft>
                <a:spcPts val="600"/>
              </a:spcAft>
              <a:buFont typeface="+mj-lt"/>
              <a:buAutoNum type="arabicPeriod"/>
            </a:pPr>
            <a:r>
              <a:rPr lang="sl-SI" sz="2200" dirty="0"/>
              <a:t>Č</a:t>
            </a:r>
            <a:r>
              <a:rPr lang="sl-SI" sz="2200" dirty="0" smtClean="0"/>
              <a:t>e se za gašenje odpadkov uporablja </a:t>
            </a:r>
            <a:r>
              <a:rPr lang="sl-SI" sz="2200" dirty="0"/>
              <a:t>kot </a:t>
            </a:r>
            <a:r>
              <a:rPr lang="sl-SI" sz="2200" u="sng" dirty="0"/>
              <a:t>gasilno sredstvo </a:t>
            </a:r>
            <a:r>
              <a:rPr lang="sl-SI" sz="2200" u="sng" dirty="0" smtClean="0"/>
              <a:t>izključno voda</a:t>
            </a:r>
            <a:r>
              <a:rPr lang="sl-SI" sz="2200" dirty="0"/>
              <a:t>, morajo biti </a:t>
            </a:r>
            <a:r>
              <a:rPr lang="sl-SI" sz="2200" dirty="0" smtClean="0"/>
              <a:t> ob pogoju, da so na voljo vsaj dve uri pri pretočnem tlaku 2,5 bar (zahteva za pretočni tlak velja le, če se voda zajema iz hidrantnega omrežja) zagotovljeni </a:t>
            </a:r>
            <a:r>
              <a:rPr lang="sl-SI" sz="2200" dirty="0"/>
              <a:t>najmanj naslednji </a:t>
            </a:r>
            <a:r>
              <a:rPr lang="sl-SI" sz="2200" dirty="0" smtClean="0"/>
              <a:t>količine vode </a:t>
            </a:r>
            <a:r>
              <a:rPr lang="sl-SI" sz="2200" dirty="0"/>
              <a:t>za </a:t>
            </a:r>
            <a:r>
              <a:rPr lang="sl-SI" sz="2200" dirty="0" smtClean="0"/>
              <a:t>gašenje:</a:t>
            </a:r>
            <a:endParaRPr lang="sl-SI" sz="2200" dirty="0"/>
          </a:p>
          <a:p>
            <a:pPr lvl="2" hangingPunct="0">
              <a:lnSpc>
                <a:spcPct val="70000"/>
              </a:lnSpc>
              <a:spcBef>
                <a:spcPts val="600"/>
              </a:spcBef>
              <a:spcAft>
                <a:spcPts val="600"/>
              </a:spcAft>
              <a:buFont typeface="Calibri" panose="020F0502020204030204" pitchFamily="34" charset="0"/>
              <a:buChar char="–"/>
            </a:pPr>
            <a:r>
              <a:rPr lang="sl-SI" sz="1800" dirty="0"/>
              <a:t>za požarne sektorje s površino manjšo od 1.600 m</a:t>
            </a:r>
            <a:r>
              <a:rPr lang="sl-SI" sz="1800" baseline="30000" dirty="0"/>
              <a:t>2</a:t>
            </a:r>
            <a:r>
              <a:rPr lang="sl-SI" sz="1800" dirty="0"/>
              <a:t>: 96 m</a:t>
            </a:r>
            <a:r>
              <a:rPr lang="sl-SI" sz="1800" baseline="30000" dirty="0"/>
              <a:t>3</a:t>
            </a:r>
            <a:r>
              <a:rPr lang="sl-SI" sz="1800" dirty="0"/>
              <a:t>/h,</a:t>
            </a:r>
          </a:p>
          <a:p>
            <a:pPr lvl="2" hangingPunct="0">
              <a:lnSpc>
                <a:spcPct val="70000"/>
              </a:lnSpc>
              <a:spcBef>
                <a:spcPts val="600"/>
              </a:spcBef>
              <a:spcAft>
                <a:spcPts val="600"/>
              </a:spcAft>
              <a:buFont typeface="Calibri" panose="020F0502020204030204" pitchFamily="34" charset="0"/>
              <a:buChar char="–"/>
            </a:pPr>
            <a:r>
              <a:rPr lang="sl-SI" sz="1800" dirty="0"/>
              <a:t>za požarne sektorje s površino enako ali večjo od 1.600 m</a:t>
            </a:r>
            <a:r>
              <a:rPr lang="sl-SI" sz="1800" baseline="30000" dirty="0"/>
              <a:t>2</a:t>
            </a:r>
            <a:r>
              <a:rPr lang="sl-SI" sz="1800" dirty="0"/>
              <a:t>: 192 </a:t>
            </a:r>
            <a:r>
              <a:rPr lang="sl-SI" sz="1800" dirty="0" smtClean="0"/>
              <a:t>m</a:t>
            </a:r>
            <a:r>
              <a:rPr lang="sl-SI" sz="1800" baseline="30000" dirty="0" smtClean="0"/>
              <a:t>3</a:t>
            </a:r>
            <a:r>
              <a:rPr lang="sl-SI" sz="1800" dirty="0" smtClean="0"/>
              <a:t>/h.</a:t>
            </a:r>
            <a:endParaRPr lang="sl-SI" sz="1800" dirty="0"/>
          </a:p>
          <a:p>
            <a:pPr marL="457200" lvl="0" indent="-457200" hangingPunct="0">
              <a:lnSpc>
                <a:spcPct val="70000"/>
              </a:lnSpc>
              <a:spcBef>
                <a:spcPts val="600"/>
              </a:spcBef>
              <a:spcAft>
                <a:spcPts val="600"/>
              </a:spcAft>
              <a:buFont typeface="+mj-lt"/>
              <a:buAutoNum type="arabicPeriod"/>
            </a:pPr>
            <a:r>
              <a:rPr lang="sl-SI" sz="2200" dirty="0"/>
              <a:t>Z</a:t>
            </a:r>
            <a:r>
              <a:rPr lang="sl-SI" sz="2200" dirty="0" smtClean="0"/>
              <a:t>agotovljeni </a:t>
            </a:r>
            <a:r>
              <a:rPr lang="sl-SI" sz="2200" dirty="0"/>
              <a:t>morajo biti dostopi, dovozi, delovne površine in postavitvene površine za gasilsko ali drugo </a:t>
            </a:r>
            <a:r>
              <a:rPr lang="sl-SI" sz="2200" dirty="0" smtClean="0"/>
              <a:t>intervencijo</a:t>
            </a:r>
            <a:r>
              <a:rPr lang="sl-SI" sz="2200" dirty="0"/>
              <a:t>.</a:t>
            </a:r>
            <a:endParaRPr lang="sl-SI" sz="2200" dirty="0" smtClean="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21452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4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4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40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40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40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4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69936" y="372874"/>
            <a:ext cx="9498878" cy="1103067"/>
          </a:xfrm>
        </p:spPr>
        <p:txBody>
          <a:bodyPr>
            <a:normAutofit fontScale="90000"/>
          </a:bodyPr>
          <a:lstStyle/>
          <a:p>
            <a:pPr hangingPunct="0"/>
            <a:r>
              <a:rPr lang="sl-SI" sz="4000" b="1" dirty="0">
                <a:solidFill>
                  <a:schemeClr val="accent6">
                    <a:lumMod val="75000"/>
                  </a:schemeClr>
                </a:solidFill>
                <a:latin typeface="+mn-lt"/>
              </a:rPr>
              <a:t>Zahteve za skladišče </a:t>
            </a:r>
            <a:r>
              <a:rPr lang="sl-SI" sz="4000" b="1" dirty="0" smtClean="0">
                <a:solidFill>
                  <a:schemeClr val="accent6">
                    <a:lumMod val="75000"/>
                  </a:schemeClr>
                </a:solidFill>
                <a:latin typeface="+mn-lt"/>
              </a:rPr>
              <a:t>odpadkov </a:t>
            </a:r>
            <a:r>
              <a:rPr lang="sl-SI" sz="4000" b="1" dirty="0">
                <a:solidFill>
                  <a:schemeClr val="accent6">
                    <a:lumMod val="75000"/>
                  </a:schemeClr>
                </a:solidFill>
                <a:latin typeface="+mn-lt"/>
              </a:rPr>
              <a:t>na prostem(2/3)</a:t>
            </a:r>
          </a:p>
        </p:txBody>
      </p:sp>
      <p:sp>
        <p:nvSpPr>
          <p:cNvPr id="3" name="Ograda vsebine 2"/>
          <p:cNvSpPr>
            <a:spLocks noGrp="1"/>
          </p:cNvSpPr>
          <p:nvPr>
            <p:ph idx="1"/>
          </p:nvPr>
        </p:nvSpPr>
        <p:spPr>
          <a:xfrm>
            <a:off x="748939" y="1561104"/>
            <a:ext cx="10515600" cy="4958366"/>
          </a:xfrm>
        </p:spPr>
        <p:txBody>
          <a:bodyPr>
            <a:noAutofit/>
          </a:bodyPr>
          <a:lstStyle/>
          <a:p>
            <a:pPr marL="0" indent="0" hangingPunct="0">
              <a:lnSpc>
                <a:spcPct val="70000"/>
              </a:lnSpc>
              <a:spcBef>
                <a:spcPts val="600"/>
              </a:spcBef>
              <a:spcAft>
                <a:spcPts val="600"/>
              </a:spcAft>
              <a:buNone/>
            </a:pPr>
            <a:r>
              <a:rPr lang="sl-SI" sz="2400" b="1" dirty="0" smtClean="0">
                <a:solidFill>
                  <a:srgbClr val="0070C0"/>
                </a:solidFill>
              </a:rPr>
              <a:t>Kadar </a:t>
            </a:r>
            <a:r>
              <a:rPr lang="sl-SI" sz="2400" b="1" dirty="0">
                <a:solidFill>
                  <a:srgbClr val="0070C0"/>
                </a:solidFill>
              </a:rPr>
              <a:t>se </a:t>
            </a:r>
            <a:r>
              <a:rPr lang="sl-SI" sz="2400" b="1" dirty="0" smtClean="0">
                <a:solidFill>
                  <a:srgbClr val="0070C0"/>
                </a:solidFill>
              </a:rPr>
              <a:t>kot </a:t>
            </a:r>
            <a:r>
              <a:rPr lang="sl-SI" sz="2400" b="1" dirty="0">
                <a:solidFill>
                  <a:srgbClr val="0070C0"/>
                </a:solidFill>
              </a:rPr>
              <a:t>gasilno sredstvo uporablja </a:t>
            </a:r>
            <a:r>
              <a:rPr lang="sl-SI" sz="2400" b="1" dirty="0" smtClean="0">
                <a:solidFill>
                  <a:srgbClr val="0070C0"/>
                </a:solidFill>
              </a:rPr>
              <a:t>voda</a:t>
            </a:r>
            <a:r>
              <a:rPr lang="sl-SI" sz="2400" b="1" dirty="0">
                <a:solidFill>
                  <a:srgbClr val="0070C0"/>
                </a:solidFill>
              </a:rPr>
              <a:t>, se glede načinov zagotavljanja vode </a:t>
            </a:r>
            <a:r>
              <a:rPr lang="sl-SI" sz="2400" b="1" dirty="0" smtClean="0">
                <a:solidFill>
                  <a:srgbClr val="0070C0"/>
                </a:solidFill>
              </a:rPr>
              <a:t>lahko uporabljajo sledeči viri:</a:t>
            </a:r>
            <a:endParaRPr lang="sl-SI" sz="2400" b="1" dirty="0">
              <a:solidFill>
                <a:srgbClr val="0070C0"/>
              </a:solidFill>
            </a:endParaRPr>
          </a:p>
          <a:p>
            <a:pPr lvl="0" hangingPunct="0">
              <a:lnSpc>
                <a:spcPct val="70000"/>
              </a:lnSpc>
              <a:spcBef>
                <a:spcPts val="600"/>
              </a:spcBef>
              <a:spcAft>
                <a:spcPts val="600"/>
              </a:spcAft>
            </a:pPr>
            <a:r>
              <a:rPr lang="sl-SI" sz="2000" u="sng" dirty="0"/>
              <a:t>javni ali zasebni </a:t>
            </a:r>
            <a:r>
              <a:rPr lang="sl-SI" sz="2000" u="sng" dirty="0" smtClean="0"/>
              <a:t>vodovod</a:t>
            </a:r>
            <a:r>
              <a:rPr lang="sl-SI" sz="2000" dirty="0" smtClean="0"/>
              <a:t>, če </a:t>
            </a:r>
            <a:r>
              <a:rPr lang="sl-SI" sz="2000" dirty="0"/>
              <a:t>poleg redne porabe za pitno vodo zagotavlja še zanesljivo dobavo, potreben pretok in zalogo za gašenje;</a:t>
            </a:r>
          </a:p>
          <a:p>
            <a:pPr hangingPunct="0">
              <a:lnSpc>
                <a:spcPct val="70000"/>
              </a:lnSpc>
              <a:spcBef>
                <a:spcPts val="600"/>
              </a:spcBef>
              <a:spcAft>
                <a:spcPts val="600"/>
              </a:spcAft>
            </a:pPr>
            <a:r>
              <a:rPr lang="sl-SI" sz="2000" u="sng" dirty="0"/>
              <a:t>naravni vodotoki in stoječe vode (potoki, reke, jezera…)</a:t>
            </a:r>
            <a:r>
              <a:rPr lang="sl-SI" sz="2000" dirty="0"/>
              <a:t>, </a:t>
            </a:r>
            <a:r>
              <a:rPr lang="sl-SI" sz="2000" dirty="0" smtClean="0"/>
              <a:t>če imajo </a:t>
            </a:r>
            <a:r>
              <a:rPr lang="sl-SI" sz="2000" dirty="0"/>
              <a:t>dovolj velik stalen dotok, globino ter odvzemno mesto- črpališče. </a:t>
            </a:r>
            <a:r>
              <a:rPr lang="sl-SI" sz="2000" dirty="0" smtClean="0"/>
              <a:t>Uredba postavlja tudi zahteve za črpališče. Odvezam vode mora biti omogočen tudi pozimi.</a:t>
            </a:r>
            <a:endParaRPr lang="sl-SI" sz="2000" dirty="0"/>
          </a:p>
          <a:p>
            <a:pPr lvl="0" hangingPunct="0">
              <a:lnSpc>
                <a:spcPct val="70000"/>
              </a:lnSpc>
              <a:spcBef>
                <a:spcPts val="600"/>
              </a:spcBef>
              <a:spcAft>
                <a:spcPts val="600"/>
              </a:spcAft>
            </a:pPr>
            <a:r>
              <a:rPr lang="sl-SI" sz="2000" u="sng" dirty="0" smtClean="0"/>
              <a:t>vodnjaki</a:t>
            </a:r>
            <a:r>
              <a:rPr lang="sl-SI" sz="2000" dirty="0" smtClean="0"/>
              <a:t> </a:t>
            </a:r>
            <a:r>
              <a:rPr lang="sl-SI" sz="2000" dirty="0"/>
              <a:t>s talno </a:t>
            </a:r>
            <a:r>
              <a:rPr lang="sl-SI" sz="2000" dirty="0" smtClean="0"/>
              <a:t>vodo, </a:t>
            </a:r>
            <a:r>
              <a:rPr lang="sl-SI" sz="2000" dirty="0"/>
              <a:t>če je dotok vode tolikšen, da pri črpanju potrebne količine vode po predvidenem času gladina talne vode ne pade </a:t>
            </a:r>
            <a:r>
              <a:rPr lang="sl-SI" sz="2000" dirty="0" smtClean="0"/>
              <a:t>globlje </a:t>
            </a:r>
            <a:r>
              <a:rPr lang="sl-SI" sz="2000" dirty="0"/>
              <a:t>od 5 </a:t>
            </a:r>
            <a:r>
              <a:rPr lang="sl-SI" sz="2000" dirty="0" smtClean="0"/>
              <a:t>m;</a:t>
            </a:r>
            <a:endParaRPr lang="sl-SI" sz="2000" dirty="0"/>
          </a:p>
          <a:p>
            <a:pPr lvl="0" hangingPunct="0">
              <a:lnSpc>
                <a:spcPct val="70000"/>
              </a:lnSpc>
              <a:spcBef>
                <a:spcPts val="600"/>
              </a:spcBef>
              <a:spcAft>
                <a:spcPts val="600"/>
              </a:spcAft>
            </a:pPr>
            <a:r>
              <a:rPr lang="sl-SI" sz="2000" u="sng" dirty="0"/>
              <a:t>rezervoarji za gasilno </a:t>
            </a:r>
            <a:r>
              <a:rPr lang="sl-SI" sz="2000" u="sng" dirty="0" smtClean="0"/>
              <a:t>vodo</a:t>
            </a:r>
            <a:r>
              <a:rPr lang="sl-SI" sz="2000" dirty="0" smtClean="0"/>
              <a:t> (pokriti </a:t>
            </a:r>
            <a:r>
              <a:rPr lang="sl-SI" sz="2000" dirty="0"/>
              <a:t>ali </a:t>
            </a:r>
            <a:r>
              <a:rPr lang="sl-SI" sz="2000" dirty="0" smtClean="0"/>
              <a:t>odkriti), če je za </a:t>
            </a:r>
            <a:r>
              <a:rPr lang="sl-SI" sz="2000" dirty="0"/>
              <a:t>odvzem vode </a:t>
            </a:r>
            <a:r>
              <a:rPr lang="sl-SI" sz="2000" dirty="0" smtClean="0"/>
              <a:t>narejen jašek </a:t>
            </a:r>
            <a:r>
              <a:rPr lang="sl-SI" sz="2000" dirty="0"/>
              <a:t>ali vgrajena toga sesalna cev z gasilsko </a:t>
            </a:r>
            <a:r>
              <a:rPr lang="sl-SI" sz="2000" dirty="0" smtClean="0"/>
              <a:t>spojko; globina </a:t>
            </a:r>
            <a:r>
              <a:rPr lang="sl-SI" sz="2000" dirty="0"/>
              <a:t>rezervoarja mora biti takšna, da sesalna višina ne presega 5 </a:t>
            </a:r>
            <a:r>
              <a:rPr lang="sl-SI" sz="2000" dirty="0" smtClean="0"/>
              <a:t>m. Jašek ali toga sesalna cev morata biti od stavbe oddaljeni najmanj 10 m ali</a:t>
            </a:r>
            <a:endParaRPr lang="sl-SI" sz="2000" dirty="0"/>
          </a:p>
          <a:p>
            <a:pPr lvl="0" hangingPunct="0">
              <a:lnSpc>
                <a:spcPct val="70000"/>
              </a:lnSpc>
              <a:spcBef>
                <a:spcPts val="600"/>
              </a:spcBef>
              <a:spcAft>
                <a:spcPts val="600"/>
              </a:spcAft>
            </a:pPr>
            <a:r>
              <a:rPr lang="sl-SI" sz="2000" u="sng" dirty="0" smtClean="0"/>
              <a:t>kombinacija zgoraj navadnih virov</a:t>
            </a:r>
            <a:r>
              <a:rPr lang="sl-SI" sz="2000" dirty="0" smtClean="0"/>
              <a:t>.</a:t>
            </a:r>
          </a:p>
          <a:p>
            <a:pPr marL="0" lvl="0" indent="0" hangingPunct="0">
              <a:lnSpc>
                <a:spcPct val="70000"/>
              </a:lnSpc>
              <a:spcBef>
                <a:spcPts val="600"/>
              </a:spcBef>
              <a:spcAft>
                <a:spcPts val="600"/>
              </a:spcAft>
              <a:buNone/>
            </a:pPr>
            <a:endParaRPr lang="sl-SI" sz="2000" dirty="0"/>
          </a:p>
          <a:p>
            <a:pPr marL="0" lvl="0" indent="0" hangingPunct="0">
              <a:lnSpc>
                <a:spcPct val="70000"/>
              </a:lnSpc>
              <a:spcBef>
                <a:spcPts val="600"/>
              </a:spcBef>
              <a:spcAft>
                <a:spcPts val="600"/>
              </a:spcAft>
              <a:buNone/>
            </a:pPr>
            <a:r>
              <a:rPr lang="sl-SI" sz="2000" dirty="0" smtClean="0">
                <a:solidFill>
                  <a:srgbClr val="FF0000"/>
                </a:solidFill>
                <a:latin typeface="Tahoma"/>
                <a:ea typeface="Tahoma"/>
                <a:cs typeface="Tahoma"/>
              </a:rPr>
              <a:t>ǃ </a:t>
            </a:r>
            <a:r>
              <a:rPr lang="sl-SI" sz="2000" dirty="0" smtClean="0"/>
              <a:t>Zračna </a:t>
            </a:r>
            <a:r>
              <a:rPr lang="sl-SI" sz="2000" dirty="0"/>
              <a:t>razdalja od skladiščenih odpadkov </a:t>
            </a:r>
            <a:r>
              <a:rPr lang="sl-SI" sz="2000" u="sng" dirty="0"/>
              <a:t>do vira vode za gašenje </a:t>
            </a:r>
            <a:r>
              <a:rPr lang="sl-SI" sz="2000" dirty="0" smtClean="0"/>
              <a:t>je </a:t>
            </a:r>
            <a:r>
              <a:rPr lang="sl-SI" sz="2000" dirty="0"/>
              <a:t>lahko največ 80 m</a:t>
            </a:r>
            <a:r>
              <a:rPr lang="sl-SI" sz="2000" dirty="0" smtClean="0"/>
              <a:t>.</a:t>
            </a:r>
            <a:r>
              <a:rPr lang="sl-SI" sz="2000" dirty="0">
                <a:solidFill>
                  <a:srgbClr val="FF0000"/>
                </a:solidFill>
                <a:latin typeface="Tahoma"/>
                <a:ea typeface="Tahoma"/>
                <a:cs typeface="Tahoma"/>
              </a:rPr>
              <a:t> ǃ</a:t>
            </a:r>
            <a:endParaRPr lang="sl-SI" sz="2000" dirty="0" smtClean="0"/>
          </a:p>
          <a:p>
            <a:pPr marL="0" indent="0" hangingPunct="0">
              <a:lnSpc>
                <a:spcPct val="70000"/>
              </a:lnSpc>
              <a:spcBef>
                <a:spcPts val="600"/>
              </a:spcBef>
              <a:spcAft>
                <a:spcPts val="600"/>
              </a:spcAft>
              <a:buNone/>
            </a:pPr>
            <a:r>
              <a:rPr lang="sl-SI" sz="2000" dirty="0"/>
              <a:t>Če je možno, je potrebno zagotoviti kroženje vode za gašenje.</a:t>
            </a:r>
          </a:p>
          <a:p>
            <a:pPr marL="0" lvl="0" indent="0" hangingPunct="0">
              <a:lnSpc>
                <a:spcPct val="100000"/>
              </a:lnSpc>
              <a:spcBef>
                <a:spcPts val="0"/>
              </a:spcBef>
              <a:buNone/>
            </a:pPr>
            <a:endParaRPr lang="sl-SI" sz="20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46952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325563"/>
          </a:xfrm>
        </p:spPr>
        <p:txBody>
          <a:bodyPr>
            <a:normAutofit/>
          </a:bodyPr>
          <a:lstStyle/>
          <a:p>
            <a:pPr hangingPunct="0"/>
            <a:r>
              <a:rPr lang="sl-SI" sz="3600" b="1" dirty="0">
                <a:solidFill>
                  <a:schemeClr val="accent6">
                    <a:lumMod val="75000"/>
                  </a:schemeClr>
                </a:solidFill>
                <a:latin typeface="+mn-lt"/>
              </a:rPr>
              <a:t>Zahteve za skladišče odpadkov na </a:t>
            </a:r>
            <a:r>
              <a:rPr lang="sl-SI" sz="3600" b="1" dirty="0" smtClean="0">
                <a:solidFill>
                  <a:schemeClr val="accent6">
                    <a:lumMod val="75000"/>
                  </a:schemeClr>
                </a:solidFill>
                <a:latin typeface="+mn-lt"/>
              </a:rPr>
              <a:t>prostem (3/3</a:t>
            </a:r>
            <a:r>
              <a:rPr lang="sl-SI" sz="3600" b="1" dirty="0">
                <a:solidFill>
                  <a:schemeClr val="accent6">
                    <a:lumMod val="75000"/>
                  </a:schemeClr>
                </a:solidFill>
                <a:latin typeface="+mn-lt"/>
              </a:rPr>
              <a:t>)</a:t>
            </a:r>
          </a:p>
        </p:txBody>
      </p:sp>
      <p:sp>
        <p:nvSpPr>
          <p:cNvPr id="3" name="Ograda vsebine 2"/>
          <p:cNvSpPr>
            <a:spLocks noGrp="1"/>
          </p:cNvSpPr>
          <p:nvPr>
            <p:ph idx="1"/>
          </p:nvPr>
        </p:nvSpPr>
        <p:spPr>
          <a:xfrm>
            <a:off x="879021" y="1713466"/>
            <a:ext cx="10515600" cy="4868214"/>
          </a:xfrm>
        </p:spPr>
        <p:txBody>
          <a:bodyPr>
            <a:noAutofit/>
          </a:bodyPr>
          <a:lstStyle/>
          <a:p>
            <a:pPr marL="0" indent="0" hangingPunct="0">
              <a:lnSpc>
                <a:spcPct val="70000"/>
              </a:lnSpc>
              <a:spcBef>
                <a:spcPts val="600"/>
              </a:spcBef>
              <a:spcAft>
                <a:spcPts val="600"/>
              </a:spcAft>
              <a:buNone/>
            </a:pPr>
            <a:r>
              <a:rPr lang="sl-SI" b="1" dirty="0">
                <a:solidFill>
                  <a:srgbClr val="0070C0"/>
                </a:solidFill>
              </a:rPr>
              <a:t>Upravljavec skladišča mora zagotoviti:</a:t>
            </a:r>
          </a:p>
          <a:p>
            <a:pPr hangingPunct="0">
              <a:lnSpc>
                <a:spcPct val="70000"/>
              </a:lnSpc>
              <a:spcBef>
                <a:spcPts val="600"/>
              </a:spcBef>
              <a:spcAft>
                <a:spcPts val="600"/>
              </a:spcAft>
            </a:pPr>
            <a:r>
              <a:rPr lang="sl-SI" sz="2400" dirty="0"/>
              <a:t>d</a:t>
            </a:r>
            <a:r>
              <a:rPr lang="sl-SI" sz="2400" dirty="0" smtClean="0"/>
              <a:t>a je </a:t>
            </a:r>
            <a:r>
              <a:rPr lang="sl-SI" sz="2400" dirty="0"/>
              <a:t>med gašenjem požara preprečeno onesnaženje tal </a:t>
            </a:r>
            <a:r>
              <a:rPr lang="sl-SI" sz="2400" dirty="0" smtClean="0"/>
              <a:t>in voda s snovmi, ki nastajajo pri gašenju;</a:t>
            </a:r>
          </a:p>
          <a:p>
            <a:pPr hangingPunct="0">
              <a:lnSpc>
                <a:spcPct val="70000"/>
              </a:lnSpc>
              <a:spcBef>
                <a:spcPts val="600"/>
              </a:spcBef>
              <a:spcAft>
                <a:spcPts val="600"/>
              </a:spcAft>
            </a:pPr>
            <a:r>
              <a:rPr lang="sl-SI" sz="2400" b="1" dirty="0" smtClean="0"/>
              <a:t>zadrževalni </a:t>
            </a:r>
            <a:r>
              <a:rPr lang="sl-SI" sz="2400" b="1" dirty="0"/>
              <a:t>sistem</a:t>
            </a:r>
            <a:r>
              <a:rPr lang="sl-SI" sz="2400" dirty="0"/>
              <a:t> za prestrezanje in zadrževanje gasilne vode, s čimer je preprečeno kakršno koli izcejanje, izpiranje, uhajanje ali odvajanje v kanalizacijo in površinske ter podzemne vode, in je omogočen njen ločen zajem. Zadrževalni sistem:</a:t>
            </a:r>
          </a:p>
          <a:p>
            <a:pPr lvl="1" hangingPunct="0">
              <a:lnSpc>
                <a:spcPct val="70000"/>
              </a:lnSpc>
              <a:spcBef>
                <a:spcPts val="600"/>
              </a:spcBef>
              <a:spcAft>
                <a:spcPts val="600"/>
              </a:spcAft>
              <a:buFont typeface="Calibri" panose="020F0502020204030204" pitchFamily="34" charset="0"/>
              <a:buChar char="–"/>
            </a:pPr>
            <a:r>
              <a:rPr lang="sl-SI" sz="2000" dirty="0" smtClean="0"/>
              <a:t>je </a:t>
            </a:r>
            <a:r>
              <a:rPr lang="sl-SI" sz="2000" dirty="0"/>
              <a:t>lahko stacionaren ali premičen, </a:t>
            </a:r>
            <a:endParaRPr lang="sl-SI" sz="2000" dirty="0" smtClean="0"/>
          </a:p>
          <a:p>
            <a:pPr lvl="1" hangingPunct="0">
              <a:lnSpc>
                <a:spcPct val="70000"/>
              </a:lnSpc>
              <a:spcBef>
                <a:spcPts val="600"/>
              </a:spcBef>
              <a:spcAft>
                <a:spcPts val="600"/>
              </a:spcAft>
              <a:buFont typeface="Calibri" panose="020F0502020204030204" pitchFamily="34" charset="0"/>
              <a:buChar char="–"/>
            </a:pPr>
            <a:r>
              <a:rPr lang="sl-SI" sz="2000" dirty="0" smtClean="0"/>
              <a:t>njegova </a:t>
            </a:r>
            <a:r>
              <a:rPr lang="sl-SI" sz="2000" dirty="0"/>
              <a:t>prostornina </a:t>
            </a:r>
            <a:r>
              <a:rPr lang="sl-SI" sz="2000" dirty="0" smtClean="0"/>
              <a:t>mora </a:t>
            </a:r>
            <a:r>
              <a:rPr lang="sl-SI" sz="2000" dirty="0"/>
              <a:t>zagotoviti prestrezanje in zadrževanje gasilne vode, ki bi nastala ob gašenju. Prostornino zadrževalnega sistema določi pooblaščeni inženir za področje požarne </a:t>
            </a:r>
            <a:r>
              <a:rPr lang="sl-SI" sz="2000" dirty="0" smtClean="0"/>
              <a:t>varnosti.</a:t>
            </a:r>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66384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325563"/>
          </a:xfrm>
        </p:spPr>
        <p:txBody>
          <a:bodyPr>
            <a:normAutofit/>
          </a:bodyPr>
          <a:lstStyle/>
          <a:p>
            <a:pPr hangingPunct="0"/>
            <a:r>
              <a:rPr lang="sl-SI" sz="3600" b="1" dirty="0">
                <a:solidFill>
                  <a:schemeClr val="accent6">
                    <a:lumMod val="75000"/>
                  </a:schemeClr>
                </a:solidFill>
                <a:latin typeface="+mn-lt"/>
              </a:rPr>
              <a:t>PREPOVEDI</a:t>
            </a:r>
          </a:p>
        </p:txBody>
      </p:sp>
      <p:sp>
        <p:nvSpPr>
          <p:cNvPr id="3" name="Ograda vsebine 2"/>
          <p:cNvSpPr>
            <a:spLocks noGrp="1"/>
          </p:cNvSpPr>
          <p:nvPr>
            <p:ph idx="1"/>
          </p:nvPr>
        </p:nvSpPr>
        <p:spPr/>
        <p:txBody>
          <a:bodyPr>
            <a:normAutofit/>
          </a:bodyPr>
          <a:lstStyle/>
          <a:p>
            <a:pPr hangingPunct="0">
              <a:spcBef>
                <a:spcPts val="600"/>
              </a:spcBef>
              <a:spcAft>
                <a:spcPts val="600"/>
              </a:spcAft>
            </a:pPr>
            <a:r>
              <a:rPr lang="sl-SI" dirty="0" smtClean="0"/>
              <a:t>Trdnih </a:t>
            </a:r>
            <a:r>
              <a:rPr lang="sl-SI" dirty="0"/>
              <a:t>gorljivih odpadkov ni dovoljeno skladiščiti izven skladišč odpadkov. </a:t>
            </a:r>
            <a:endParaRPr lang="sl-SI" b="1" dirty="0"/>
          </a:p>
          <a:p>
            <a:pPr>
              <a:spcBef>
                <a:spcPts val="600"/>
              </a:spcBef>
              <a:spcAft>
                <a:spcPts val="600"/>
              </a:spcAft>
            </a:pPr>
            <a:r>
              <a:rPr lang="sl-SI" dirty="0" smtClean="0"/>
              <a:t>V </a:t>
            </a:r>
            <a:r>
              <a:rPr lang="sl-SI" dirty="0"/>
              <a:t>skladišču odpadkov na prostem sta prepovedana uporaba odprtega ognja in kajenje. </a:t>
            </a:r>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80735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325563"/>
          </a:xfrm>
        </p:spPr>
        <p:txBody>
          <a:bodyPr>
            <a:normAutofit/>
          </a:bodyPr>
          <a:lstStyle/>
          <a:p>
            <a:pPr hangingPunct="0"/>
            <a:r>
              <a:rPr lang="sl-SI" sz="4000" b="1" dirty="0">
                <a:solidFill>
                  <a:schemeClr val="accent6">
                    <a:lumMod val="75000"/>
                  </a:schemeClr>
                </a:solidFill>
                <a:latin typeface="+mn-lt"/>
              </a:rPr>
              <a:t>Zahteve za </a:t>
            </a:r>
            <a:r>
              <a:rPr lang="sl-SI" sz="4000" b="1" dirty="0" smtClean="0">
                <a:solidFill>
                  <a:schemeClr val="accent6">
                    <a:lumMod val="75000"/>
                  </a:schemeClr>
                </a:solidFill>
                <a:latin typeface="+mn-lt"/>
              </a:rPr>
              <a:t>skladiščenje</a:t>
            </a:r>
            <a:r>
              <a:rPr lang="sl-SI" sz="4200" b="1" dirty="0" smtClean="0">
                <a:latin typeface="+mn-lt"/>
              </a:rPr>
              <a:t> </a:t>
            </a:r>
            <a:r>
              <a:rPr lang="sl-SI" sz="4000" b="1" dirty="0">
                <a:solidFill>
                  <a:schemeClr val="accent6">
                    <a:lumMod val="75000"/>
                  </a:schemeClr>
                </a:solidFill>
                <a:latin typeface="+mn-lt"/>
              </a:rPr>
              <a:t>(1/3)</a:t>
            </a:r>
          </a:p>
        </p:txBody>
      </p:sp>
      <p:sp>
        <p:nvSpPr>
          <p:cNvPr id="3" name="Ograda vsebine 2"/>
          <p:cNvSpPr>
            <a:spLocks noGrp="1"/>
          </p:cNvSpPr>
          <p:nvPr>
            <p:ph idx="1"/>
          </p:nvPr>
        </p:nvSpPr>
        <p:spPr>
          <a:xfrm>
            <a:off x="838200" y="1562986"/>
            <a:ext cx="10515600" cy="4953723"/>
          </a:xfrm>
        </p:spPr>
        <p:txBody>
          <a:bodyPr>
            <a:normAutofit fontScale="70000" lnSpcReduction="20000"/>
          </a:bodyPr>
          <a:lstStyle/>
          <a:p>
            <a:pPr marL="0" indent="0" hangingPunct="0">
              <a:spcBef>
                <a:spcPts val="600"/>
              </a:spcBef>
              <a:spcAft>
                <a:spcPts val="600"/>
              </a:spcAft>
              <a:buNone/>
            </a:pPr>
            <a:r>
              <a:rPr lang="sl-SI" sz="3500" b="1" dirty="0" smtClean="0">
                <a:solidFill>
                  <a:srgbClr val="0070C0"/>
                </a:solidFill>
              </a:rPr>
              <a:t>Upravljavec skladišča mora  urediti </a:t>
            </a:r>
            <a:r>
              <a:rPr lang="sl-SI" sz="3500" b="1" dirty="0">
                <a:solidFill>
                  <a:srgbClr val="0070C0"/>
                </a:solidFill>
              </a:rPr>
              <a:t>in vzdrževati </a:t>
            </a:r>
            <a:r>
              <a:rPr lang="sl-SI" sz="3500" b="1" dirty="0" smtClean="0">
                <a:solidFill>
                  <a:srgbClr val="0070C0"/>
                </a:solidFill>
              </a:rPr>
              <a:t>skladišče, tako da</a:t>
            </a:r>
            <a:r>
              <a:rPr lang="sl-SI" sz="3500" b="1" dirty="0">
                <a:solidFill>
                  <a:srgbClr val="0070C0"/>
                </a:solidFill>
              </a:rPr>
              <a:t>:</a:t>
            </a:r>
          </a:p>
          <a:p>
            <a:pPr marL="514350" lvl="0" indent="-514350" hangingPunct="0">
              <a:spcBef>
                <a:spcPts val="600"/>
              </a:spcBef>
              <a:spcAft>
                <a:spcPts val="600"/>
              </a:spcAft>
              <a:buFont typeface="+mj-lt"/>
              <a:buAutoNum type="arabicPeriod"/>
            </a:pPr>
            <a:r>
              <a:rPr lang="sl-SI" sz="3200" dirty="0" smtClean="0"/>
              <a:t>odpadki zaradi skladiščenja ne </a:t>
            </a:r>
            <a:r>
              <a:rPr lang="sl-SI" sz="3200" dirty="0"/>
              <a:t>spreminjajo fizikalnih in kemijskih lastnosti;</a:t>
            </a:r>
          </a:p>
          <a:p>
            <a:pPr marL="514350" lvl="0" indent="-514350" hangingPunct="0">
              <a:spcBef>
                <a:spcPts val="600"/>
              </a:spcBef>
              <a:spcAft>
                <a:spcPts val="600"/>
              </a:spcAft>
              <a:buFont typeface="+mj-lt"/>
              <a:buAutoNum type="arabicPeriod"/>
            </a:pPr>
            <a:r>
              <a:rPr lang="sl-SI" sz="3200" dirty="0"/>
              <a:t>se za </a:t>
            </a:r>
            <a:r>
              <a:rPr lang="sl-SI" sz="3200" dirty="0" smtClean="0"/>
              <a:t>prevoz in </a:t>
            </a:r>
            <a:r>
              <a:rPr lang="sl-SI" sz="3200" dirty="0"/>
              <a:t>manipulacijo </a:t>
            </a:r>
            <a:r>
              <a:rPr lang="sl-SI" sz="3200" dirty="0" smtClean="0"/>
              <a:t>uporabljajo </a:t>
            </a:r>
            <a:r>
              <a:rPr lang="sl-SI" sz="3200" dirty="0"/>
              <a:t>vozila, </a:t>
            </a:r>
            <a:r>
              <a:rPr lang="sl-SI" sz="3200" dirty="0" smtClean="0"/>
              <a:t>s katerimi se </a:t>
            </a:r>
            <a:r>
              <a:rPr lang="sl-SI" sz="3200" dirty="0"/>
              <a:t>prepreči razsutje odpadkov;</a:t>
            </a:r>
          </a:p>
          <a:p>
            <a:pPr marL="514350" lvl="0" indent="-514350" hangingPunct="0">
              <a:spcBef>
                <a:spcPts val="600"/>
              </a:spcBef>
              <a:spcAft>
                <a:spcPts val="600"/>
              </a:spcAft>
              <a:buFont typeface="+mj-lt"/>
              <a:buAutoNum type="arabicPeriod"/>
            </a:pPr>
            <a:r>
              <a:rPr lang="sl-SI" sz="3200" dirty="0"/>
              <a:t>so nepremične posode, zabojniki ali druge embalažne enote, </a:t>
            </a:r>
            <a:r>
              <a:rPr lang="sl-SI" sz="3200" dirty="0" smtClean="0"/>
              <a:t>izdelani </a:t>
            </a:r>
            <a:r>
              <a:rPr lang="sl-SI" sz="3200" dirty="0"/>
              <a:t>iz materiala, odpornega proti učinkovanju shranjenih </a:t>
            </a:r>
            <a:r>
              <a:rPr lang="sl-SI" sz="3200" dirty="0" smtClean="0"/>
              <a:t>odpadkov, ter izdelane </a:t>
            </a:r>
            <a:r>
              <a:rPr lang="sl-SI" sz="3200" dirty="0"/>
              <a:t>tako, da omogočajo varno polnjenje, praznjenje in vzorčenje odpadkov; </a:t>
            </a:r>
          </a:p>
          <a:p>
            <a:pPr marL="514350" indent="-514350" hangingPunct="0">
              <a:spcBef>
                <a:spcPts val="600"/>
              </a:spcBef>
              <a:spcAft>
                <a:spcPts val="600"/>
              </a:spcAft>
              <a:buFont typeface="+mj-lt"/>
              <a:buAutoNum type="arabicPeriod"/>
            </a:pPr>
            <a:r>
              <a:rPr lang="sl-SI" sz="3200" dirty="0"/>
              <a:t>skladiščeni odpadki in postavitev embalažnih enot omogočajo neoviran dostop in premikanje z viličarjem ali podobnim strojem;</a:t>
            </a:r>
          </a:p>
          <a:p>
            <a:pPr marL="514350" indent="-514350" hangingPunct="0">
              <a:spcBef>
                <a:spcPts val="600"/>
              </a:spcBef>
              <a:spcAft>
                <a:spcPts val="600"/>
              </a:spcAft>
              <a:buFont typeface="+mj-lt"/>
              <a:buAutoNum type="arabicPeriod"/>
            </a:pPr>
            <a:r>
              <a:rPr lang="sl-SI" sz="3200" dirty="0"/>
              <a:t>so odpadki, ki niso skladiščeni v zaprtih embalažnih enotah, oddaljeni od omrežja za prenos in distribucijo električne </a:t>
            </a:r>
            <a:r>
              <a:rPr lang="sl-SI" sz="3200" dirty="0" smtClean="0"/>
              <a:t>energije, plinovodom ali drugim energetskim omrežjem vsaj </a:t>
            </a:r>
            <a:r>
              <a:rPr lang="sl-SI" sz="3200" dirty="0"/>
              <a:t>15 </a:t>
            </a:r>
            <a:r>
              <a:rPr lang="sl-SI" sz="3200" dirty="0" smtClean="0"/>
              <a:t>m;</a:t>
            </a:r>
            <a:endParaRPr lang="sl-SI" sz="3200" dirty="0"/>
          </a:p>
          <a:p>
            <a:pPr marL="514350" indent="-514350" hangingPunct="0">
              <a:spcBef>
                <a:spcPts val="600"/>
              </a:spcBef>
              <a:spcAft>
                <a:spcPts val="600"/>
              </a:spcAft>
              <a:buFont typeface="+mj-lt"/>
              <a:buAutoNum type="arabicPeriod"/>
            </a:pPr>
            <a:r>
              <a:rPr lang="sl-SI" sz="3200" dirty="0" smtClean="0"/>
              <a:t>je </a:t>
            </a:r>
            <a:r>
              <a:rPr lang="sl-SI" sz="3200" dirty="0"/>
              <a:t>glede na vrsto in količino skladiščenih odpadkov vedno v zadostni količini zagotovljeno ustrezno gasilno sredstvo</a:t>
            </a:r>
            <a:r>
              <a:rPr lang="sl-SI" sz="3200" dirty="0" smtClean="0"/>
              <a:t>.</a:t>
            </a:r>
            <a:endParaRPr lang="sl-SI" sz="3200" dirty="0"/>
          </a:p>
          <a:p>
            <a:pPr marL="0" indent="0" hangingPunct="0">
              <a:spcBef>
                <a:spcPts val="600"/>
              </a:spcBef>
              <a:spcAft>
                <a:spcPts val="600"/>
              </a:spcAft>
              <a:buNone/>
            </a:pPr>
            <a:r>
              <a:rPr lang="sl-SI" sz="3200" dirty="0" smtClean="0">
                <a:solidFill>
                  <a:srgbClr val="FF0000"/>
                </a:solidFill>
                <a:ea typeface="Tahoma"/>
                <a:cs typeface="Tahoma"/>
              </a:rPr>
              <a:t>ǃ</a:t>
            </a:r>
            <a:r>
              <a:rPr lang="sl-SI" sz="3200" dirty="0" smtClean="0">
                <a:ea typeface="Tahoma"/>
                <a:cs typeface="Tahoma"/>
              </a:rPr>
              <a:t> </a:t>
            </a:r>
            <a:r>
              <a:rPr lang="sl-SI" sz="3200" dirty="0" smtClean="0"/>
              <a:t>Skladišče </a:t>
            </a:r>
            <a:r>
              <a:rPr lang="sl-SI" sz="3200" dirty="0"/>
              <a:t>odpadkov na prostem mora izpolnjevati </a:t>
            </a:r>
            <a:r>
              <a:rPr lang="sl-SI" sz="3200" dirty="0" smtClean="0"/>
              <a:t>tudi zahteve </a:t>
            </a:r>
            <a:r>
              <a:rPr lang="sl-SI" sz="3200" dirty="0"/>
              <a:t>za skladiščenje odpadkov iz predpisa, ki ureja odpadke</a:t>
            </a:r>
            <a:r>
              <a:rPr lang="sl-SI" sz="3200" dirty="0" smtClean="0"/>
              <a:t>. </a:t>
            </a:r>
            <a:r>
              <a:rPr lang="sl-SI" sz="3200" dirty="0" smtClean="0">
                <a:solidFill>
                  <a:srgbClr val="FF0000"/>
                </a:solidFill>
                <a:ea typeface="Tahoma"/>
                <a:cs typeface="Tahoma"/>
              </a:rPr>
              <a:t>ǃ</a:t>
            </a:r>
            <a:endParaRPr lang="sl-SI" sz="32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14922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325563"/>
          </a:xfrm>
        </p:spPr>
        <p:txBody>
          <a:bodyPr>
            <a:normAutofit/>
          </a:bodyPr>
          <a:lstStyle/>
          <a:p>
            <a:pPr hangingPunct="0"/>
            <a:r>
              <a:rPr lang="sl-SI" sz="4000" b="1" dirty="0">
                <a:solidFill>
                  <a:schemeClr val="accent6">
                    <a:lumMod val="75000"/>
                  </a:schemeClr>
                </a:solidFill>
                <a:latin typeface="+mn-lt"/>
              </a:rPr>
              <a:t>Zahteve za </a:t>
            </a:r>
            <a:r>
              <a:rPr lang="sl-SI" sz="4000" b="1" dirty="0" smtClean="0">
                <a:solidFill>
                  <a:schemeClr val="accent6">
                    <a:lumMod val="75000"/>
                  </a:schemeClr>
                </a:solidFill>
                <a:latin typeface="+mn-lt"/>
              </a:rPr>
              <a:t>skladiščenje </a:t>
            </a:r>
            <a:r>
              <a:rPr lang="sl-SI" sz="4000" b="1" dirty="0">
                <a:solidFill>
                  <a:schemeClr val="accent6">
                    <a:lumMod val="75000"/>
                  </a:schemeClr>
                </a:solidFill>
                <a:latin typeface="+mn-lt"/>
              </a:rPr>
              <a:t>(2/3)</a:t>
            </a:r>
          </a:p>
        </p:txBody>
      </p:sp>
      <p:sp>
        <p:nvSpPr>
          <p:cNvPr id="3" name="Ograda vsebine 2"/>
          <p:cNvSpPr>
            <a:spLocks noGrp="1"/>
          </p:cNvSpPr>
          <p:nvPr>
            <p:ph idx="1"/>
          </p:nvPr>
        </p:nvSpPr>
        <p:spPr>
          <a:xfrm>
            <a:off x="838200" y="1825624"/>
            <a:ext cx="10515600" cy="4858511"/>
          </a:xfrm>
        </p:spPr>
        <p:txBody>
          <a:bodyPr>
            <a:noAutofit/>
          </a:bodyPr>
          <a:lstStyle/>
          <a:p>
            <a:pPr marL="0" indent="0" hangingPunct="0">
              <a:spcBef>
                <a:spcPts val="0"/>
              </a:spcBef>
              <a:spcAft>
                <a:spcPts val="1200"/>
              </a:spcAft>
              <a:buNone/>
            </a:pPr>
            <a:r>
              <a:rPr lang="sl-SI" sz="2400" b="1" dirty="0" smtClean="0">
                <a:solidFill>
                  <a:srgbClr val="0070C0"/>
                </a:solidFill>
              </a:rPr>
              <a:t>Odpadke je dovoljeno skladiščiti na prostem pod naslednjimi pogoji:</a:t>
            </a:r>
            <a:endParaRPr lang="sl-SI" sz="1600" b="1" dirty="0">
              <a:solidFill>
                <a:srgbClr val="0070C0"/>
              </a:solidFill>
            </a:endParaRPr>
          </a:p>
          <a:p>
            <a:pPr marL="457200" lvl="0" indent="-457200">
              <a:lnSpc>
                <a:spcPct val="70000"/>
              </a:lnSpc>
              <a:spcBef>
                <a:spcPts val="0"/>
              </a:spcBef>
              <a:buFont typeface="+mj-lt"/>
              <a:buAutoNum type="arabicPeriod"/>
            </a:pPr>
            <a:r>
              <a:rPr lang="sl-SI" sz="2000" b="1" dirty="0" smtClean="0"/>
              <a:t>višina</a:t>
            </a:r>
            <a:r>
              <a:rPr lang="sl-SI" sz="2000" dirty="0" smtClean="0"/>
              <a:t>: največ 5 </a:t>
            </a:r>
            <a:r>
              <a:rPr lang="sl-SI" sz="2000" dirty="0"/>
              <a:t>m oziroma </a:t>
            </a:r>
            <a:r>
              <a:rPr lang="sl-SI" sz="2000" dirty="0" smtClean="0"/>
              <a:t>največ </a:t>
            </a:r>
            <a:r>
              <a:rPr lang="sl-SI" sz="2000" dirty="0"/>
              <a:t>4 </a:t>
            </a:r>
            <a:r>
              <a:rPr lang="sl-SI" sz="2000" dirty="0" smtClean="0"/>
              <a:t>bale, če so balirani, pri čemer te </a:t>
            </a:r>
            <a:r>
              <a:rPr lang="sl-SI" sz="2000" dirty="0"/>
              <a:t>v višino ne smejo </a:t>
            </a:r>
            <a:r>
              <a:rPr lang="sl-SI" sz="2000" dirty="0" smtClean="0"/>
              <a:t>presegati </a:t>
            </a:r>
            <a:r>
              <a:rPr lang="sl-SI" sz="2000" dirty="0"/>
              <a:t>4 </a:t>
            </a:r>
            <a:r>
              <a:rPr lang="sl-SI" sz="2000" dirty="0" smtClean="0"/>
              <a:t>m),</a:t>
            </a:r>
            <a:endParaRPr lang="sl-SI" sz="2000" dirty="0"/>
          </a:p>
          <a:p>
            <a:pPr marL="457200" lvl="0" indent="-457200">
              <a:lnSpc>
                <a:spcPct val="70000"/>
              </a:lnSpc>
              <a:spcBef>
                <a:spcPts val="600"/>
              </a:spcBef>
              <a:spcAft>
                <a:spcPts val="600"/>
              </a:spcAft>
              <a:buFont typeface="+mj-lt"/>
              <a:buAutoNum type="arabicPeriod"/>
            </a:pPr>
            <a:r>
              <a:rPr lang="sl-SI" sz="2000" b="1" dirty="0" smtClean="0"/>
              <a:t>širina: </a:t>
            </a:r>
            <a:r>
              <a:rPr lang="sl-SI" sz="2000" dirty="0" smtClean="0"/>
              <a:t>je lahko največ </a:t>
            </a:r>
            <a:r>
              <a:rPr lang="sl-SI" sz="2000" dirty="0"/>
              <a:t>40 </a:t>
            </a:r>
            <a:r>
              <a:rPr lang="sl-SI" sz="2000" dirty="0" smtClean="0"/>
              <a:t>m,če </a:t>
            </a:r>
            <a:r>
              <a:rPr lang="sl-SI" sz="2000" dirty="0"/>
              <a:t>je po celotni dolžini skladiščenih odpadkov omogočena prosta dostopnost z dveh strani, in 20 m, če je prost dostop po celotni dolžini mogoč le z ene strani,</a:t>
            </a:r>
          </a:p>
          <a:p>
            <a:pPr marL="457200" lvl="0" indent="-457200">
              <a:lnSpc>
                <a:spcPct val="70000"/>
              </a:lnSpc>
              <a:spcBef>
                <a:spcPts val="600"/>
              </a:spcBef>
              <a:spcAft>
                <a:spcPts val="600"/>
              </a:spcAft>
              <a:buFont typeface="+mj-lt"/>
              <a:buAutoNum type="arabicPeriod"/>
            </a:pPr>
            <a:r>
              <a:rPr lang="sl-SI" sz="2000" b="1" dirty="0" smtClean="0"/>
              <a:t>največja </a:t>
            </a:r>
            <a:r>
              <a:rPr lang="sl-SI" sz="2000" b="1" dirty="0"/>
              <a:t>širina </a:t>
            </a:r>
            <a:r>
              <a:rPr lang="sl-SI" sz="2000" b="1" dirty="0" smtClean="0"/>
              <a:t>v </a:t>
            </a:r>
            <a:r>
              <a:rPr lang="sl-SI" sz="2000" b="1" dirty="0"/>
              <a:t>pregradnih skladiščnih prostorih </a:t>
            </a:r>
            <a:r>
              <a:rPr lang="sl-SI" sz="2000" dirty="0" smtClean="0"/>
              <a:t>je </a:t>
            </a:r>
            <a:r>
              <a:rPr lang="sl-SI" sz="2000" dirty="0"/>
              <a:t>10 m, pri čemer mora biti pregrada vsaj 1 m višja od skladiščenih odpadkov, na pregradi pa mora biti ta višina vidno označena,</a:t>
            </a:r>
          </a:p>
          <a:p>
            <a:pPr marL="457200" lvl="0" indent="-457200">
              <a:lnSpc>
                <a:spcPct val="70000"/>
              </a:lnSpc>
              <a:spcBef>
                <a:spcPts val="600"/>
              </a:spcBef>
              <a:spcAft>
                <a:spcPts val="600"/>
              </a:spcAft>
              <a:buFont typeface="+mj-lt"/>
              <a:buAutoNum type="arabicPeriod"/>
            </a:pPr>
            <a:r>
              <a:rPr lang="sl-SI" sz="2000" b="1" dirty="0"/>
              <a:t>o</a:t>
            </a:r>
            <a:r>
              <a:rPr lang="sl-SI" sz="2000" b="1" dirty="0" smtClean="0"/>
              <a:t>ddaljenost od stavb: </a:t>
            </a:r>
            <a:r>
              <a:rPr lang="sl-SI" sz="2000" dirty="0" smtClean="0"/>
              <a:t>najmanj </a:t>
            </a:r>
            <a:r>
              <a:rPr lang="sl-SI" sz="2000" dirty="0"/>
              <a:t>20 m ali pa je treba med stavbo in odpadki zagotoviti požarni zid, </a:t>
            </a:r>
          </a:p>
          <a:p>
            <a:pPr marL="457200" lvl="0" indent="-457200">
              <a:lnSpc>
                <a:spcPct val="70000"/>
              </a:lnSpc>
              <a:spcBef>
                <a:spcPts val="600"/>
              </a:spcBef>
              <a:spcAft>
                <a:spcPts val="600"/>
              </a:spcAft>
              <a:buFont typeface="+mj-lt"/>
              <a:buAutoNum type="arabicPeriod"/>
            </a:pPr>
            <a:r>
              <a:rPr lang="sl-SI" sz="2000" b="1" dirty="0" smtClean="0"/>
              <a:t>ureditev požarnih sektorjev </a:t>
            </a:r>
            <a:r>
              <a:rPr lang="sl-SI" sz="2000" b="1" dirty="0"/>
              <a:t>in </a:t>
            </a:r>
            <a:r>
              <a:rPr lang="sl-SI" sz="2000" b="1" dirty="0" smtClean="0"/>
              <a:t>požarnih polj: </a:t>
            </a:r>
            <a:r>
              <a:rPr lang="sl-SI" sz="2000" dirty="0"/>
              <a:t>zahteve so navedene v  </a:t>
            </a:r>
            <a:r>
              <a:rPr lang="sl-SI" sz="2000" dirty="0" smtClean="0"/>
              <a:t>šestem, sedmem in osmem odstavku </a:t>
            </a:r>
            <a:r>
              <a:rPr lang="sl-SI" sz="2000" dirty="0"/>
              <a:t>7. člena </a:t>
            </a:r>
            <a:r>
              <a:rPr lang="sl-SI" sz="2000" dirty="0" smtClean="0"/>
              <a:t>in</a:t>
            </a:r>
            <a:endParaRPr lang="sl-SI" sz="2000" dirty="0"/>
          </a:p>
          <a:p>
            <a:pPr marL="457200" lvl="0" indent="-457200">
              <a:lnSpc>
                <a:spcPct val="70000"/>
              </a:lnSpc>
              <a:spcBef>
                <a:spcPts val="600"/>
              </a:spcBef>
              <a:spcAft>
                <a:spcPts val="600"/>
              </a:spcAft>
              <a:buFont typeface="+mj-lt"/>
              <a:buAutoNum type="arabicPeriod"/>
            </a:pPr>
            <a:r>
              <a:rPr lang="sl-SI" sz="2000" b="1" dirty="0"/>
              <a:t>skladiščeni odpadki so od meje skladišča</a:t>
            </a:r>
            <a:r>
              <a:rPr lang="sl-SI" sz="2000" dirty="0"/>
              <a:t>, do katere je z zunanje strani možen prost dostop, oddaljeni najmanj 10 m, ali pa je na meji skladišča zagotovljen zaščitni zid iz negorljivih materialov in ustrezne višine, da se prepreči, da bi bil požar podtaknjen z zunanje strani. </a:t>
            </a:r>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73768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325563"/>
          </a:xfrm>
        </p:spPr>
        <p:txBody>
          <a:bodyPr>
            <a:normAutofit/>
          </a:bodyPr>
          <a:lstStyle/>
          <a:p>
            <a:pPr hangingPunct="0"/>
            <a:r>
              <a:rPr lang="sl-SI" sz="4000" b="1" dirty="0">
                <a:solidFill>
                  <a:schemeClr val="accent6">
                    <a:lumMod val="75000"/>
                  </a:schemeClr>
                </a:solidFill>
                <a:latin typeface="+mn-lt"/>
              </a:rPr>
              <a:t>Zahteve za </a:t>
            </a:r>
            <a:r>
              <a:rPr lang="sl-SI" sz="4000" b="1" dirty="0" smtClean="0">
                <a:solidFill>
                  <a:schemeClr val="accent6">
                    <a:lumMod val="75000"/>
                  </a:schemeClr>
                </a:solidFill>
                <a:latin typeface="+mn-lt"/>
              </a:rPr>
              <a:t>skladiščenje </a:t>
            </a:r>
            <a:r>
              <a:rPr lang="sl-SI" sz="4000" b="1" dirty="0">
                <a:solidFill>
                  <a:schemeClr val="accent6">
                    <a:lumMod val="75000"/>
                  </a:schemeClr>
                </a:solidFill>
                <a:latin typeface="+mn-lt"/>
              </a:rPr>
              <a:t>(3/3)</a:t>
            </a:r>
          </a:p>
        </p:txBody>
      </p:sp>
      <p:sp>
        <p:nvSpPr>
          <p:cNvPr id="3" name="Ograda vsebine 2"/>
          <p:cNvSpPr>
            <a:spLocks noGrp="1"/>
          </p:cNvSpPr>
          <p:nvPr>
            <p:ph idx="1"/>
          </p:nvPr>
        </p:nvSpPr>
        <p:spPr>
          <a:xfrm>
            <a:off x="838200" y="1632858"/>
            <a:ext cx="10515600" cy="5051278"/>
          </a:xfrm>
        </p:spPr>
        <p:txBody>
          <a:bodyPr>
            <a:noAutofit/>
          </a:bodyPr>
          <a:lstStyle/>
          <a:p>
            <a:pPr marL="0" indent="0">
              <a:lnSpc>
                <a:spcPct val="70000"/>
              </a:lnSpc>
              <a:spcBef>
                <a:spcPts val="600"/>
              </a:spcBef>
              <a:spcAft>
                <a:spcPts val="600"/>
              </a:spcAft>
              <a:buNone/>
            </a:pPr>
            <a:r>
              <a:rPr lang="sl-SI" sz="2400" b="1" dirty="0">
                <a:solidFill>
                  <a:srgbClr val="0070C0"/>
                </a:solidFill>
              </a:rPr>
              <a:t>Odpadki morajo biti skladiščeni tako, da:</a:t>
            </a:r>
          </a:p>
          <a:p>
            <a:pPr>
              <a:lnSpc>
                <a:spcPct val="70000"/>
              </a:lnSpc>
              <a:spcBef>
                <a:spcPts val="300"/>
              </a:spcBef>
              <a:spcAft>
                <a:spcPts val="300"/>
              </a:spcAft>
            </a:pPr>
            <a:r>
              <a:rPr lang="sl-SI" sz="2200" dirty="0"/>
              <a:t>je zagotovljena stabilnost </a:t>
            </a:r>
            <a:r>
              <a:rPr lang="sl-SI" sz="2200" dirty="0" smtClean="0"/>
              <a:t>odpadkov; ni </a:t>
            </a:r>
            <a:r>
              <a:rPr lang="sl-SI" sz="2200" dirty="0"/>
              <a:t>zdrsov </a:t>
            </a:r>
            <a:r>
              <a:rPr lang="sl-SI" sz="2200" dirty="0" smtClean="0"/>
              <a:t>ni </a:t>
            </a:r>
            <a:r>
              <a:rPr lang="sl-SI" sz="2200" dirty="0" smtClean="0"/>
              <a:t>porušitev;</a:t>
            </a:r>
            <a:endParaRPr lang="sl-SI" sz="2200" dirty="0"/>
          </a:p>
          <a:p>
            <a:pPr>
              <a:lnSpc>
                <a:spcPct val="70000"/>
              </a:lnSpc>
              <a:spcBef>
                <a:spcPts val="300"/>
              </a:spcBef>
              <a:spcAft>
                <a:spcPts val="300"/>
              </a:spcAft>
            </a:pPr>
            <a:r>
              <a:rPr lang="sl-SI" sz="2200" dirty="0"/>
              <a:t>se balirane odpadke </a:t>
            </a:r>
            <a:r>
              <a:rPr lang="sl-SI" sz="2200" dirty="0" smtClean="0"/>
              <a:t>skladišči z zamikanjem </a:t>
            </a:r>
            <a:r>
              <a:rPr lang="sl-SI" sz="2200" dirty="0" smtClean="0"/>
              <a:t>bal – preprečitev vertikalnega širjenja </a:t>
            </a:r>
            <a:r>
              <a:rPr lang="sl-SI" sz="2200" dirty="0"/>
              <a:t>požara</a:t>
            </a:r>
            <a:r>
              <a:rPr lang="sl-SI" sz="2200" dirty="0" smtClean="0"/>
              <a:t>.</a:t>
            </a:r>
            <a:endParaRPr lang="sl-SI" b="1" dirty="0" smtClean="0">
              <a:solidFill>
                <a:srgbClr val="0070C0"/>
              </a:solidFill>
            </a:endParaRPr>
          </a:p>
          <a:p>
            <a:pPr marL="0" indent="0" hangingPunct="0">
              <a:lnSpc>
                <a:spcPct val="70000"/>
              </a:lnSpc>
              <a:spcBef>
                <a:spcPts val="600"/>
              </a:spcBef>
              <a:spcAft>
                <a:spcPts val="600"/>
              </a:spcAft>
              <a:buNone/>
            </a:pPr>
            <a:r>
              <a:rPr lang="sl-SI" sz="2400" b="1" dirty="0" smtClean="0">
                <a:solidFill>
                  <a:srgbClr val="0070C0"/>
                </a:solidFill>
              </a:rPr>
              <a:t>V </a:t>
            </a:r>
            <a:r>
              <a:rPr lang="sl-SI" sz="2400" b="1" dirty="0">
                <a:solidFill>
                  <a:srgbClr val="0070C0"/>
                </a:solidFill>
              </a:rPr>
              <a:t>skladišču odpadkov na prostem mora biti:</a:t>
            </a:r>
          </a:p>
          <a:p>
            <a:pPr hangingPunct="0">
              <a:lnSpc>
                <a:spcPct val="70000"/>
              </a:lnSpc>
              <a:spcBef>
                <a:spcPts val="300"/>
              </a:spcBef>
              <a:spcAft>
                <a:spcPts val="300"/>
              </a:spcAft>
            </a:pPr>
            <a:r>
              <a:rPr lang="sl-SI" sz="2200" dirty="0"/>
              <a:t>zagotovljena redna (vsaj na 2 uri) vizualna kontrola </a:t>
            </a:r>
            <a:r>
              <a:rPr lang="sl-SI" sz="2200" dirty="0" smtClean="0"/>
              <a:t>z obhodom ali </a:t>
            </a:r>
            <a:endParaRPr lang="sl-SI" sz="2200" dirty="0"/>
          </a:p>
          <a:p>
            <a:pPr hangingPunct="0">
              <a:lnSpc>
                <a:spcPct val="70000"/>
              </a:lnSpc>
              <a:spcBef>
                <a:spcPts val="300"/>
              </a:spcBef>
              <a:spcAft>
                <a:spcPts val="300"/>
              </a:spcAft>
            </a:pPr>
            <a:r>
              <a:rPr lang="sl-SI" sz="2200" dirty="0"/>
              <a:t>ustrezen videonadzor, s katerima se spremlja stanje skladiščenih </a:t>
            </a:r>
            <a:r>
              <a:rPr lang="sl-SI" sz="2200" dirty="0" smtClean="0"/>
              <a:t>odpadkov.</a:t>
            </a:r>
          </a:p>
          <a:p>
            <a:pPr marL="0" indent="0" hangingPunct="0">
              <a:lnSpc>
                <a:spcPct val="70000"/>
              </a:lnSpc>
              <a:spcBef>
                <a:spcPts val="300"/>
              </a:spcBef>
              <a:spcAft>
                <a:spcPts val="300"/>
              </a:spcAft>
              <a:buNone/>
            </a:pPr>
            <a:r>
              <a:rPr lang="sl-SI" sz="2000" dirty="0" smtClean="0"/>
              <a:t>Voditi evidenco</a:t>
            </a:r>
            <a:r>
              <a:rPr lang="sl-SI" sz="2000" dirty="0"/>
              <a:t> </a:t>
            </a:r>
            <a:r>
              <a:rPr lang="sl-SI" sz="2000" dirty="0"/>
              <a:t> </a:t>
            </a:r>
            <a:r>
              <a:rPr lang="sl-SI" sz="2000" dirty="0" smtClean="0"/>
              <a:t>- </a:t>
            </a:r>
            <a:r>
              <a:rPr lang="sl-SI" sz="2000" dirty="0" smtClean="0"/>
              <a:t>razvidno </a:t>
            </a:r>
            <a:r>
              <a:rPr lang="sl-SI" sz="2000" dirty="0"/>
              <a:t>časovno zaporedje dogodkov in </a:t>
            </a:r>
            <a:r>
              <a:rPr lang="sl-SI" sz="2000" dirty="0" smtClean="0"/>
              <a:t>ugotovitev</a:t>
            </a:r>
            <a:r>
              <a:rPr lang="sl-SI" sz="2000" dirty="0" smtClean="0"/>
              <a:t>; hraniti najmanj eno leto, na vpogled ministrstvu ali inšpektorju </a:t>
            </a:r>
            <a:endParaRPr lang="sl-SI" sz="2000" dirty="0" smtClean="0"/>
          </a:p>
          <a:p>
            <a:pPr marL="0" indent="0" hangingPunct="0">
              <a:lnSpc>
                <a:spcPct val="70000"/>
              </a:lnSpc>
              <a:spcBef>
                <a:spcPts val="600"/>
              </a:spcBef>
              <a:spcAft>
                <a:spcPts val="600"/>
              </a:spcAft>
              <a:buNone/>
            </a:pPr>
            <a:r>
              <a:rPr lang="sl-SI" sz="2400" b="1" dirty="0" smtClean="0">
                <a:solidFill>
                  <a:srgbClr val="0070C0"/>
                </a:solidFill>
              </a:rPr>
              <a:t>Upravljavec </a:t>
            </a:r>
            <a:r>
              <a:rPr lang="sl-SI" sz="2400" b="1" dirty="0">
                <a:solidFill>
                  <a:srgbClr val="0070C0"/>
                </a:solidFill>
              </a:rPr>
              <a:t>skladišča na </a:t>
            </a:r>
            <a:r>
              <a:rPr lang="sl-SI" sz="2400" b="1" dirty="0" smtClean="0">
                <a:solidFill>
                  <a:srgbClr val="0070C0"/>
                </a:solidFill>
              </a:rPr>
              <a:t>prostem:</a:t>
            </a:r>
          </a:p>
          <a:p>
            <a:pPr hangingPunct="0">
              <a:lnSpc>
                <a:spcPct val="70000"/>
              </a:lnSpc>
              <a:spcBef>
                <a:spcPts val="600"/>
              </a:spcBef>
              <a:spcAft>
                <a:spcPts val="600"/>
              </a:spcAft>
            </a:pPr>
            <a:r>
              <a:rPr lang="sl-SI" sz="2200" dirty="0" smtClean="0"/>
              <a:t>določi </a:t>
            </a:r>
            <a:r>
              <a:rPr lang="sl-SI" sz="2200" dirty="0"/>
              <a:t>osebo, ki je </a:t>
            </a:r>
            <a:r>
              <a:rPr lang="sl-SI" sz="2200" dirty="0" smtClean="0"/>
              <a:t>odgovorna </a:t>
            </a:r>
            <a:r>
              <a:rPr lang="sl-SI" sz="2200" dirty="0"/>
              <a:t>za posredovanje ažurnih podatkov </a:t>
            </a:r>
            <a:r>
              <a:rPr lang="sl-SI" sz="2200" dirty="0" smtClean="0"/>
              <a:t>gasilski </a:t>
            </a:r>
            <a:r>
              <a:rPr lang="sl-SI" sz="2200" dirty="0"/>
              <a:t>ali drugi intervencijski enoti.</a:t>
            </a:r>
          </a:p>
          <a:p>
            <a:pPr hangingPunct="0">
              <a:lnSpc>
                <a:spcPct val="70000"/>
              </a:lnSpc>
              <a:spcBef>
                <a:spcPts val="300"/>
              </a:spcBef>
              <a:spcAft>
                <a:spcPts val="300"/>
              </a:spcAft>
            </a:pPr>
            <a:r>
              <a:rPr lang="sl-SI" sz="2200" dirty="0"/>
              <a:t>mora </a:t>
            </a:r>
            <a:r>
              <a:rPr lang="sl-SI" sz="2200" dirty="0" smtClean="0"/>
              <a:t>občino seznaniti </a:t>
            </a:r>
            <a:r>
              <a:rPr lang="sl-SI" sz="2200" dirty="0"/>
              <a:t>z vrstami in maksimalnimi količinami trdnih gorljivih odpadkov, ki bi v skladišču </a:t>
            </a:r>
            <a:r>
              <a:rPr lang="sl-SI" sz="2200" dirty="0" smtClean="0"/>
              <a:t>v </a:t>
            </a:r>
            <a:r>
              <a:rPr lang="sl-SI" sz="2200" dirty="0"/>
              <a:t>nekem trenutku lahko bile prisotne glede na največjo zmogljivost skladišča. </a:t>
            </a:r>
            <a:endParaRPr lang="sl-SI" sz="2000" dirty="0" smtClean="0"/>
          </a:p>
          <a:p>
            <a:pPr marL="0" indent="0" hangingPunct="0">
              <a:lnSpc>
                <a:spcPct val="70000"/>
              </a:lnSpc>
              <a:spcBef>
                <a:spcPts val="600"/>
              </a:spcBef>
              <a:spcAft>
                <a:spcPts val="600"/>
              </a:spcAft>
              <a:buNone/>
            </a:pPr>
            <a:r>
              <a:rPr lang="sl-SI" sz="2200" dirty="0" smtClean="0"/>
              <a:t>Občina </a:t>
            </a:r>
            <a:r>
              <a:rPr lang="sl-SI" sz="2200" dirty="0"/>
              <a:t>pa je dolžna na podlagi pridobljenih podatkov v roku treh mesecev po potrebi dopolniti operativni gasilski načrt</a:t>
            </a:r>
            <a:r>
              <a:rPr lang="sl-SI" sz="2200" dirty="0" smtClean="0"/>
              <a:t>.</a:t>
            </a:r>
            <a:endParaRPr lang="sl-SI" sz="22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40647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anim calcmode="lin" valueType="num">
                                      <p:cBhvr>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325563"/>
          </a:xfrm>
        </p:spPr>
        <p:txBody>
          <a:bodyPr>
            <a:normAutofit/>
          </a:bodyPr>
          <a:lstStyle/>
          <a:p>
            <a:pPr hangingPunct="0"/>
            <a:r>
              <a:rPr lang="sl-SI" sz="4000" b="1" dirty="0" smtClean="0">
                <a:solidFill>
                  <a:schemeClr val="accent6">
                    <a:lumMod val="75000"/>
                  </a:schemeClr>
                </a:solidFill>
                <a:latin typeface="+mn-lt"/>
              </a:rPr>
              <a:t>Ukrepi varstva pred požarom </a:t>
            </a:r>
            <a:r>
              <a:rPr lang="sl-SI" sz="4000" b="1" dirty="0">
                <a:solidFill>
                  <a:schemeClr val="accent6">
                    <a:lumMod val="75000"/>
                  </a:schemeClr>
                </a:solidFill>
                <a:latin typeface="+mn-lt"/>
              </a:rPr>
              <a:t>(</a:t>
            </a:r>
            <a:r>
              <a:rPr lang="sl-SI" sz="4000" b="1" dirty="0" smtClean="0">
                <a:solidFill>
                  <a:schemeClr val="accent6">
                    <a:lumMod val="75000"/>
                  </a:schemeClr>
                </a:solidFill>
                <a:latin typeface="+mn-lt"/>
              </a:rPr>
              <a:t>1/4)</a:t>
            </a:r>
            <a:endParaRPr lang="sl-SI" sz="4000" b="1" dirty="0">
              <a:solidFill>
                <a:schemeClr val="accent6">
                  <a:lumMod val="75000"/>
                </a:schemeClr>
              </a:solidFill>
              <a:latin typeface="+mn-lt"/>
            </a:endParaRPr>
          </a:p>
        </p:txBody>
      </p:sp>
      <p:sp>
        <p:nvSpPr>
          <p:cNvPr id="3" name="Ograda vsebine 2"/>
          <p:cNvSpPr>
            <a:spLocks noGrp="1"/>
          </p:cNvSpPr>
          <p:nvPr>
            <p:ph idx="1"/>
          </p:nvPr>
        </p:nvSpPr>
        <p:spPr>
          <a:xfrm>
            <a:off x="748939" y="1588859"/>
            <a:ext cx="10515600" cy="5105855"/>
          </a:xfrm>
        </p:spPr>
        <p:txBody>
          <a:bodyPr>
            <a:normAutofit fontScale="77500" lnSpcReduction="20000"/>
          </a:bodyPr>
          <a:lstStyle/>
          <a:p>
            <a:pPr marL="0" indent="0" hangingPunct="0">
              <a:spcBef>
                <a:spcPts val="600"/>
              </a:spcBef>
              <a:spcAft>
                <a:spcPts val="600"/>
              </a:spcAft>
              <a:buNone/>
            </a:pPr>
            <a:r>
              <a:rPr lang="sl-SI" b="1" dirty="0" smtClean="0">
                <a:solidFill>
                  <a:srgbClr val="0070C0"/>
                </a:solidFill>
              </a:rPr>
              <a:t>Ukrepi </a:t>
            </a:r>
            <a:r>
              <a:rPr lang="sl-SI" b="1" dirty="0">
                <a:solidFill>
                  <a:srgbClr val="0070C0"/>
                </a:solidFill>
              </a:rPr>
              <a:t>varstva pred požarom se načrtujejo </a:t>
            </a:r>
            <a:r>
              <a:rPr lang="sl-SI" b="1" dirty="0" smtClean="0">
                <a:solidFill>
                  <a:srgbClr val="0070C0"/>
                </a:solidFill>
              </a:rPr>
              <a:t>za </a:t>
            </a:r>
            <a:r>
              <a:rPr lang="sl-SI" dirty="0" smtClean="0"/>
              <a:t>vrsto in največjo </a:t>
            </a:r>
            <a:r>
              <a:rPr lang="sl-SI" dirty="0"/>
              <a:t>količino trdnih gorljivih odpadkov, ki se lahko </a:t>
            </a:r>
            <a:r>
              <a:rPr lang="sl-SI" dirty="0" smtClean="0"/>
              <a:t>skladiščijo. </a:t>
            </a:r>
            <a:endParaRPr lang="sl-SI" dirty="0"/>
          </a:p>
          <a:p>
            <a:pPr marL="0" indent="0">
              <a:spcBef>
                <a:spcPts val="600"/>
              </a:spcBef>
              <a:spcAft>
                <a:spcPts val="600"/>
              </a:spcAft>
              <a:buNone/>
            </a:pPr>
            <a:r>
              <a:rPr lang="sl-SI" b="1" dirty="0" smtClean="0">
                <a:solidFill>
                  <a:srgbClr val="0070C0"/>
                </a:solidFill>
              </a:rPr>
              <a:t>Gradbeno-tehnični ukrepi se opredelijo v:</a:t>
            </a:r>
          </a:p>
          <a:p>
            <a:pPr lvl="1" hangingPunct="0">
              <a:spcBef>
                <a:spcPts val="300"/>
              </a:spcBef>
              <a:spcAft>
                <a:spcPts val="300"/>
              </a:spcAft>
            </a:pPr>
            <a:r>
              <a:rPr lang="sl-SI" dirty="0"/>
              <a:t>Načrtu </a:t>
            </a:r>
            <a:r>
              <a:rPr lang="sl-SI" dirty="0" smtClean="0"/>
              <a:t>gospodarjenja </a:t>
            </a:r>
            <a:r>
              <a:rPr lang="sl-SI" dirty="0"/>
              <a:t>z odpadki </a:t>
            </a:r>
          </a:p>
          <a:p>
            <a:pPr lvl="1" hangingPunct="0">
              <a:spcBef>
                <a:spcPts val="300"/>
              </a:spcBef>
              <a:spcAft>
                <a:spcPts val="300"/>
              </a:spcAft>
            </a:pPr>
            <a:r>
              <a:rPr lang="sl-SI" dirty="0"/>
              <a:t>Načrtu zbiranja </a:t>
            </a:r>
            <a:r>
              <a:rPr lang="sl-SI" dirty="0" smtClean="0"/>
              <a:t>odpadkov </a:t>
            </a:r>
            <a:r>
              <a:rPr lang="sl-SI" dirty="0"/>
              <a:t>ali</a:t>
            </a:r>
          </a:p>
          <a:p>
            <a:pPr lvl="1" hangingPunct="0">
              <a:spcBef>
                <a:spcPts val="300"/>
              </a:spcBef>
              <a:spcAft>
                <a:spcPts val="300"/>
              </a:spcAft>
            </a:pPr>
            <a:r>
              <a:rPr lang="sl-SI" dirty="0"/>
              <a:t>Načrtu ravnanja z odpadki </a:t>
            </a:r>
          </a:p>
          <a:p>
            <a:pPr marL="0" indent="0">
              <a:spcBef>
                <a:spcPts val="600"/>
              </a:spcBef>
              <a:spcAft>
                <a:spcPts val="600"/>
              </a:spcAft>
              <a:buNone/>
            </a:pPr>
            <a:r>
              <a:rPr lang="sl-SI" b="1" dirty="0" smtClean="0">
                <a:solidFill>
                  <a:srgbClr val="0070C0"/>
                </a:solidFill>
              </a:rPr>
              <a:t>Upravljavec ukrepe </a:t>
            </a:r>
            <a:r>
              <a:rPr lang="sl-SI" b="1" dirty="0">
                <a:solidFill>
                  <a:srgbClr val="0070C0"/>
                </a:solidFill>
              </a:rPr>
              <a:t>varstva pred požarom </a:t>
            </a:r>
            <a:r>
              <a:rPr lang="sl-SI" b="1" dirty="0" smtClean="0">
                <a:solidFill>
                  <a:srgbClr val="0070C0"/>
                </a:solidFill>
              </a:rPr>
              <a:t>določi:</a:t>
            </a:r>
          </a:p>
          <a:p>
            <a:pPr lvl="1">
              <a:spcBef>
                <a:spcPts val="300"/>
              </a:spcBef>
              <a:spcAft>
                <a:spcPts val="300"/>
              </a:spcAft>
            </a:pPr>
            <a:r>
              <a:rPr lang="sl-SI" dirty="0" smtClean="0"/>
              <a:t>v </a:t>
            </a:r>
            <a:r>
              <a:rPr lang="sl-SI" dirty="0"/>
              <a:t>sodelovanju s pooblaščenim inženirjem s področja požarne varnosti in </a:t>
            </a:r>
            <a:endParaRPr lang="sl-SI" dirty="0" smtClean="0"/>
          </a:p>
          <a:p>
            <a:pPr lvl="1">
              <a:spcBef>
                <a:spcPts val="300"/>
              </a:spcBef>
              <a:spcAft>
                <a:spcPts val="300"/>
              </a:spcAft>
            </a:pPr>
            <a:r>
              <a:rPr lang="sl-SI" dirty="0" smtClean="0"/>
              <a:t>od </a:t>
            </a:r>
            <a:r>
              <a:rPr lang="sl-SI" dirty="0"/>
              <a:t>pooblaščenega inženirja pridobi izjavo o skladnosti ukrepov varstva pred </a:t>
            </a:r>
            <a:r>
              <a:rPr lang="sl-SI" dirty="0" smtClean="0"/>
              <a:t>požarom. </a:t>
            </a:r>
          </a:p>
          <a:p>
            <a:pPr marL="0" indent="0">
              <a:spcBef>
                <a:spcPts val="600"/>
              </a:spcBef>
              <a:spcAft>
                <a:spcPts val="600"/>
              </a:spcAft>
              <a:buNone/>
            </a:pPr>
            <a:r>
              <a:rPr lang="sl-SI" b="1" dirty="0" smtClean="0">
                <a:solidFill>
                  <a:srgbClr val="0070C0"/>
                </a:solidFill>
              </a:rPr>
              <a:t>Izjava pooblaščenega inženirja mora vsebovati </a:t>
            </a:r>
            <a:r>
              <a:rPr lang="sl-SI" sz="2900" b="1" dirty="0">
                <a:solidFill>
                  <a:srgbClr val="0070C0"/>
                </a:solidFill>
              </a:rPr>
              <a:t>prikaz skladnosti skladiščenja z zahtevami uredbe, predvsem </a:t>
            </a:r>
            <a:r>
              <a:rPr lang="sl-SI" sz="2900" b="1" dirty="0" smtClean="0">
                <a:solidFill>
                  <a:srgbClr val="0070C0"/>
                </a:solidFill>
              </a:rPr>
              <a:t>z vidika:</a:t>
            </a:r>
            <a:endParaRPr lang="sl-SI" sz="2900" b="1" dirty="0">
              <a:solidFill>
                <a:srgbClr val="0070C0"/>
              </a:solidFill>
            </a:endParaRPr>
          </a:p>
          <a:p>
            <a:pPr lvl="1" hangingPunct="0">
              <a:spcBef>
                <a:spcPts val="300"/>
              </a:spcBef>
              <a:spcAft>
                <a:spcPts val="300"/>
              </a:spcAft>
            </a:pPr>
            <a:r>
              <a:rPr lang="sl-SI" dirty="0" smtClean="0"/>
              <a:t>zagotovitve </a:t>
            </a:r>
            <a:r>
              <a:rPr lang="sl-SI" dirty="0"/>
              <a:t>požarnih sektorjev in požarnih polj, odmikov med požarnimi sektorji in med odpadki in objekti ter odmikov med požarnimi polji, </a:t>
            </a:r>
          </a:p>
          <a:p>
            <a:pPr lvl="1" hangingPunct="0">
              <a:spcBef>
                <a:spcPts val="300"/>
              </a:spcBef>
              <a:spcAft>
                <a:spcPts val="300"/>
              </a:spcAft>
            </a:pPr>
            <a:r>
              <a:rPr lang="sl-SI" dirty="0"/>
              <a:t>zagotavljanja vode ali drugih sredstev za gašenje,</a:t>
            </a:r>
          </a:p>
          <a:p>
            <a:pPr lvl="1" hangingPunct="0">
              <a:spcBef>
                <a:spcPts val="300"/>
              </a:spcBef>
              <a:spcAft>
                <a:spcPts val="300"/>
              </a:spcAft>
            </a:pPr>
            <a:r>
              <a:rPr lang="sl-SI" dirty="0"/>
              <a:t>zagotavljanja prestrezanja in zadržanja gasilnih vod.  </a:t>
            </a:r>
          </a:p>
          <a:p>
            <a:pPr marL="0" indent="0">
              <a:spcBef>
                <a:spcPts val="600"/>
              </a:spcBef>
              <a:spcAft>
                <a:spcPts val="600"/>
              </a:spcAft>
              <a:buNone/>
            </a:pPr>
            <a:r>
              <a:rPr lang="sl-SI" b="1" dirty="0">
                <a:solidFill>
                  <a:srgbClr val="0070C0"/>
                </a:solidFill>
              </a:rPr>
              <a:t>Izjavo o </a:t>
            </a:r>
            <a:r>
              <a:rPr lang="sl-SI" b="1" dirty="0" smtClean="0">
                <a:solidFill>
                  <a:srgbClr val="0070C0"/>
                </a:solidFill>
              </a:rPr>
              <a:t>skladnosti mora biti priloga: </a:t>
            </a:r>
            <a:r>
              <a:rPr lang="sl-SI" dirty="0" smtClean="0"/>
              <a:t>načrta </a:t>
            </a:r>
            <a:r>
              <a:rPr lang="sl-SI" dirty="0"/>
              <a:t>gospodarjenja z </a:t>
            </a:r>
            <a:r>
              <a:rPr lang="sl-SI" dirty="0" smtClean="0"/>
              <a:t>odpadki; načrta zbiranja odpadkov; načrta </a:t>
            </a:r>
            <a:r>
              <a:rPr lang="sl-SI" dirty="0"/>
              <a:t>ravnanja z </a:t>
            </a:r>
            <a:r>
              <a:rPr lang="sl-SI" dirty="0" smtClean="0"/>
              <a:t>odpadki </a:t>
            </a:r>
            <a:endParaRPr lang="sl-SI" dirty="0"/>
          </a:p>
          <a:p>
            <a:pPr marL="0" indent="0" hangingPunct="0">
              <a:spcBef>
                <a:spcPts val="300"/>
              </a:spcBef>
              <a:buNone/>
            </a:pPr>
            <a:endParaRPr lang="sl-SI" dirty="0"/>
          </a:p>
          <a:p>
            <a:pPr marL="0" indent="0" hangingPunct="0">
              <a:spcBef>
                <a:spcPts val="0"/>
              </a:spcBef>
              <a:buNone/>
            </a:pPr>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57698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000" b="1" dirty="0">
                <a:solidFill>
                  <a:schemeClr val="accent6">
                    <a:lumMod val="75000"/>
                  </a:schemeClr>
                </a:solidFill>
                <a:latin typeface="+mn-lt"/>
              </a:rPr>
              <a:t>Sprejeta zakonodaja s področja odpadkov</a:t>
            </a:r>
            <a:br>
              <a:rPr lang="sl-SI" sz="4000" b="1" dirty="0">
                <a:solidFill>
                  <a:schemeClr val="accent6">
                    <a:lumMod val="75000"/>
                  </a:schemeClr>
                </a:solidFill>
                <a:latin typeface="+mn-lt"/>
              </a:rPr>
            </a:br>
            <a:r>
              <a:rPr lang="sl-SI" sz="4000" b="1" dirty="0">
                <a:solidFill>
                  <a:schemeClr val="accent6">
                    <a:lumMod val="75000"/>
                  </a:schemeClr>
                </a:solidFill>
                <a:latin typeface="+mn-lt"/>
              </a:rPr>
              <a:t>v času 10-2018 do10-2019</a:t>
            </a:r>
            <a:endParaRPr lang="sl-SI" sz="4000" dirty="0">
              <a:latin typeface="+mn-lt"/>
            </a:endParaRPr>
          </a:p>
        </p:txBody>
      </p:sp>
      <p:sp>
        <p:nvSpPr>
          <p:cNvPr id="3" name="Ograda vsebine 2"/>
          <p:cNvSpPr>
            <a:spLocks noGrp="1"/>
          </p:cNvSpPr>
          <p:nvPr>
            <p:ph idx="1"/>
          </p:nvPr>
        </p:nvSpPr>
        <p:spPr>
          <a:xfrm>
            <a:off x="838200" y="1825625"/>
            <a:ext cx="10515600" cy="4522012"/>
          </a:xfrm>
        </p:spPr>
        <p:txBody>
          <a:bodyPr>
            <a:normAutofit fontScale="47500" lnSpcReduction="20000"/>
          </a:bodyPr>
          <a:lstStyle/>
          <a:p>
            <a:r>
              <a:rPr lang="sl-SI" sz="4000" dirty="0"/>
              <a:t>Uredba o spremembah in dopolnitvah Uredbe o ravnanju z embalažo in odpadno </a:t>
            </a:r>
            <a:r>
              <a:rPr lang="sl-SI" sz="4000" dirty="0" smtClean="0"/>
              <a:t>embalažo – 26.10.2018</a:t>
            </a:r>
          </a:p>
          <a:p>
            <a:r>
              <a:rPr lang="sl-SI" sz="4000" dirty="0" smtClean="0"/>
              <a:t>Sklep o </a:t>
            </a:r>
            <a:r>
              <a:rPr lang="sl-SI" sz="4000" dirty="0"/>
              <a:t>določitvi deležev izpolnjevanja obveznosti, za katere morajo proizvajalci električne in elektronske opreme za leto 2018 zagotoviti zbiranje in obdelavo odpadne električne in elektronske opreme </a:t>
            </a:r>
            <a:r>
              <a:rPr lang="sl-SI" sz="4000" dirty="0" smtClean="0"/>
              <a:t> - 8.11.2018</a:t>
            </a:r>
          </a:p>
          <a:p>
            <a:r>
              <a:rPr lang="sl-SI" sz="4000" dirty="0"/>
              <a:t>Uredba o spremembah in dopolnitvah Uredbe o odpadni električni in elektronski </a:t>
            </a:r>
            <a:r>
              <a:rPr lang="sl-SI" sz="4000" dirty="0" smtClean="0"/>
              <a:t>opremi – 16.11.2018</a:t>
            </a:r>
          </a:p>
          <a:p>
            <a:r>
              <a:rPr lang="sl-SI" sz="4000" dirty="0"/>
              <a:t>Sklep o spremembah Sklepa o določitvi deležev prevzemanja odpadne embalaže pri izvajalcih javne službe za leto 2018 – 20.12.2018</a:t>
            </a:r>
          </a:p>
          <a:p>
            <a:r>
              <a:rPr lang="sl-SI" sz="4000" dirty="0" smtClean="0"/>
              <a:t>Uredba </a:t>
            </a:r>
            <a:r>
              <a:rPr lang="sl-SI" sz="4000" dirty="0"/>
              <a:t>o spremembi Uredbe o okoljski dajatvi za onesnaževanje okolja zaradi nastajanja odpadne </a:t>
            </a:r>
            <a:r>
              <a:rPr lang="sl-SI" sz="4000" dirty="0" smtClean="0"/>
              <a:t>embalaže – 21.12.2018</a:t>
            </a:r>
          </a:p>
          <a:p>
            <a:r>
              <a:rPr lang="sl-SI" sz="4000" dirty="0" smtClean="0"/>
              <a:t>Uredba </a:t>
            </a:r>
            <a:r>
              <a:rPr lang="sl-SI" sz="4000" dirty="0"/>
              <a:t>o okoljski dajatvi za onesnaževanje okolja zaradi nastajanja odpadne električne in elektronske opreme ter odpadnih prenosnih baterij in </a:t>
            </a:r>
            <a:r>
              <a:rPr lang="sl-SI" sz="4000" dirty="0" smtClean="0"/>
              <a:t>akumulatorjev – 28.12.2018</a:t>
            </a:r>
            <a:endParaRPr lang="sl-SI" sz="4000" dirty="0"/>
          </a:p>
          <a:p>
            <a:r>
              <a:rPr lang="sl-SI" sz="4000" dirty="0"/>
              <a:t>Zakon o interventnih ukrepih pri ravnanju s komunalno odpadno embalažo in z odpadnimi nagrobnimi </a:t>
            </a:r>
            <a:r>
              <a:rPr lang="sl-SI" sz="4000" dirty="0" smtClean="0"/>
              <a:t>svečami – 28.12.2018</a:t>
            </a:r>
          </a:p>
          <a:p>
            <a:r>
              <a:rPr lang="sl-SI" sz="4000" dirty="0"/>
              <a:t>Uredba o okoljski dajatvi za onesnaževanje okolja zaradi nastajanja odpadne električne in elektronske opreme ter odpadnih prenosnih baterij in akumulatorjev – </a:t>
            </a:r>
            <a:r>
              <a:rPr lang="sl-SI" sz="4000" dirty="0" smtClean="0"/>
              <a:t>28.12.2018</a:t>
            </a:r>
          </a:p>
          <a:p>
            <a:endParaRPr lang="sl-SI" dirty="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3738" y="0"/>
            <a:ext cx="1968262" cy="1448575"/>
          </a:xfrm>
          <a:prstGeom prst="rect">
            <a:avLst/>
          </a:prstGeom>
        </p:spPr>
      </p:pic>
    </p:spTree>
    <p:extLst>
      <p:ext uri="{BB962C8B-B14F-4D97-AF65-F5344CB8AC3E}">
        <p14:creationId xmlns:p14="http://schemas.microsoft.com/office/powerpoint/2010/main" val="340451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9"/>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9"/>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9"/>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071789"/>
          </a:xfrm>
        </p:spPr>
        <p:txBody>
          <a:bodyPr>
            <a:normAutofit/>
          </a:bodyPr>
          <a:lstStyle/>
          <a:p>
            <a:pPr hangingPunct="0"/>
            <a:r>
              <a:rPr lang="sl-SI" sz="4000" b="1" dirty="0">
                <a:solidFill>
                  <a:schemeClr val="accent6">
                    <a:lumMod val="75000"/>
                  </a:schemeClr>
                </a:solidFill>
                <a:latin typeface="+mn-lt"/>
              </a:rPr>
              <a:t>Ukrepi varstva pred </a:t>
            </a:r>
            <a:r>
              <a:rPr lang="sl-SI" sz="4000" b="1" dirty="0" smtClean="0">
                <a:solidFill>
                  <a:schemeClr val="accent6">
                    <a:lumMod val="75000"/>
                  </a:schemeClr>
                </a:solidFill>
                <a:latin typeface="+mn-lt"/>
              </a:rPr>
              <a:t>požarom (2/4)</a:t>
            </a:r>
            <a:endParaRPr lang="sl-SI" sz="4000" b="1" dirty="0">
              <a:solidFill>
                <a:schemeClr val="accent6">
                  <a:lumMod val="75000"/>
                </a:schemeClr>
              </a:solidFill>
              <a:latin typeface="+mn-lt"/>
            </a:endParaRPr>
          </a:p>
        </p:txBody>
      </p:sp>
      <p:sp>
        <p:nvSpPr>
          <p:cNvPr id="3" name="Ograda vsebine 2"/>
          <p:cNvSpPr>
            <a:spLocks noGrp="1"/>
          </p:cNvSpPr>
          <p:nvPr>
            <p:ph idx="1"/>
          </p:nvPr>
        </p:nvSpPr>
        <p:spPr>
          <a:xfrm>
            <a:off x="838200" y="1365162"/>
            <a:ext cx="10515600" cy="5231582"/>
          </a:xfrm>
        </p:spPr>
        <p:txBody>
          <a:bodyPr>
            <a:normAutofit fontScale="77500" lnSpcReduction="20000"/>
          </a:bodyPr>
          <a:lstStyle/>
          <a:p>
            <a:pPr marL="0" indent="0" hangingPunct="0">
              <a:spcBef>
                <a:spcPts val="600"/>
              </a:spcBef>
              <a:spcAft>
                <a:spcPts val="600"/>
              </a:spcAft>
              <a:buNone/>
            </a:pPr>
            <a:r>
              <a:rPr lang="sl-SI" sz="3200" b="1" dirty="0" smtClean="0">
                <a:solidFill>
                  <a:srgbClr val="0070C0"/>
                </a:solidFill>
              </a:rPr>
              <a:t>V </a:t>
            </a:r>
            <a:r>
              <a:rPr lang="sl-SI" sz="3200" b="1" dirty="0">
                <a:solidFill>
                  <a:srgbClr val="0070C0"/>
                </a:solidFill>
              </a:rPr>
              <a:t>skladišču </a:t>
            </a:r>
            <a:r>
              <a:rPr lang="sl-SI" sz="3200" b="1" dirty="0" smtClean="0">
                <a:solidFill>
                  <a:srgbClr val="0070C0"/>
                </a:solidFill>
              </a:rPr>
              <a:t>je </a:t>
            </a:r>
            <a:r>
              <a:rPr lang="sl-SI" sz="3200" b="1" dirty="0">
                <a:solidFill>
                  <a:srgbClr val="0070C0"/>
                </a:solidFill>
              </a:rPr>
              <a:t>treba </a:t>
            </a:r>
            <a:r>
              <a:rPr lang="sl-SI" sz="3200" b="1" dirty="0" smtClean="0">
                <a:solidFill>
                  <a:srgbClr val="0070C0"/>
                </a:solidFill>
              </a:rPr>
              <a:t>urediti:</a:t>
            </a:r>
            <a:endParaRPr lang="sl-SI" sz="3200" b="1" dirty="0" smtClean="0">
              <a:solidFill>
                <a:srgbClr val="0070C0"/>
              </a:solidFill>
            </a:endParaRPr>
          </a:p>
          <a:p>
            <a:pPr marL="514350" indent="-514350" hangingPunct="0">
              <a:spcBef>
                <a:spcPts val="600"/>
              </a:spcBef>
              <a:spcAft>
                <a:spcPts val="600"/>
              </a:spcAft>
              <a:buFont typeface="+mj-lt"/>
              <a:buAutoNum type="arabicPeriod"/>
            </a:pPr>
            <a:r>
              <a:rPr lang="sl-SI" sz="3100" u="sng" dirty="0" smtClean="0"/>
              <a:t>požarne sektorje:</a:t>
            </a:r>
            <a:r>
              <a:rPr lang="sl-SI" sz="3100" u="sng" dirty="0"/>
              <a:t> </a:t>
            </a:r>
            <a:endParaRPr lang="sl-SI" sz="3100" u="sng" dirty="0" smtClean="0"/>
          </a:p>
          <a:p>
            <a:pPr lvl="1" hangingPunct="0">
              <a:spcBef>
                <a:spcPts val="600"/>
              </a:spcBef>
              <a:spcAft>
                <a:spcPts val="600"/>
              </a:spcAft>
              <a:buFont typeface="Wingdings" panose="05000000000000000000" pitchFamily="2" charset="2"/>
              <a:buChar char="ü"/>
            </a:pPr>
            <a:r>
              <a:rPr lang="sl-SI" sz="2500" u="sng" dirty="0" smtClean="0"/>
              <a:t>do </a:t>
            </a:r>
            <a:r>
              <a:rPr lang="sl-SI" sz="2500" u="sng" dirty="0" smtClean="0"/>
              <a:t>1.600 m</a:t>
            </a:r>
            <a:r>
              <a:rPr lang="sl-SI" sz="2500" u="sng" baseline="30000" dirty="0" smtClean="0"/>
              <a:t>2</a:t>
            </a:r>
            <a:r>
              <a:rPr lang="sl-SI" sz="2500" dirty="0" smtClean="0"/>
              <a:t>: med sektorji </a:t>
            </a:r>
            <a:r>
              <a:rPr lang="sl-SI" sz="2500" dirty="0"/>
              <a:t>je treba zagotoviti najmanj 20 m praznega prostora ali požarni </a:t>
            </a:r>
            <a:r>
              <a:rPr lang="sl-SI" sz="2500" dirty="0" smtClean="0"/>
              <a:t>zid.</a:t>
            </a:r>
          </a:p>
          <a:p>
            <a:pPr lvl="1" hangingPunct="0">
              <a:spcBef>
                <a:spcPts val="600"/>
              </a:spcBef>
              <a:spcAft>
                <a:spcPts val="600"/>
              </a:spcAft>
              <a:buFont typeface="Wingdings" panose="05000000000000000000" pitchFamily="2" charset="2"/>
              <a:buChar char="ü"/>
            </a:pPr>
            <a:r>
              <a:rPr lang="sl-SI" sz="2600" u="sng" dirty="0" smtClean="0"/>
              <a:t>med </a:t>
            </a:r>
            <a:r>
              <a:rPr lang="sl-SI" sz="2600" u="sng" dirty="0"/>
              <a:t>1.600 m</a:t>
            </a:r>
            <a:r>
              <a:rPr lang="sl-SI" sz="2600" u="sng" baseline="30000" dirty="0"/>
              <a:t>2 </a:t>
            </a:r>
            <a:r>
              <a:rPr lang="sl-SI" sz="2600" u="sng" dirty="0" smtClean="0"/>
              <a:t>in</a:t>
            </a:r>
            <a:r>
              <a:rPr lang="sl-SI" sz="2600" u="sng" baseline="30000" dirty="0" smtClean="0"/>
              <a:t> </a:t>
            </a:r>
            <a:r>
              <a:rPr lang="sl-SI" sz="2600" u="sng" dirty="0" smtClean="0"/>
              <a:t>do 3.200 m</a:t>
            </a:r>
            <a:r>
              <a:rPr lang="sl-SI" sz="2600" u="sng" baseline="30000" dirty="0" smtClean="0"/>
              <a:t>2</a:t>
            </a:r>
            <a:r>
              <a:rPr lang="sl-SI" sz="2600" dirty="0" smtClean="0"/>
              <a:t>: Opremljen z </a:t>
            </a:r>
            <a:r>
              <a:rPr lang="sl-SI" sz="2600" dirty="0"/>
              <a:t>vgrajenim avtomatskim sistemom za odkrivanje in javljanje požara ter vgrajenim avtomatskim gasilnim </a:t>
            </a:r>
            <a:r>
              <a:rPr lang="sl-SI" sz="2600" dirty="0" smtClean="0"/>
              <a:t>sistemom. </a:t>
            </a:r>
            <a:r>
              <a:rPr lang="sl-SI" sz="2600" dirty="0"/>
              <a:t>Obseg in vrsto vgrajenih sistemov aktivne požarne zaščite določi pooblaščeni </a:t>
            </a:r>
            <a:r>
              <a:rPr lang="sl-SI" sz="2600" dirty="0" smtClean="0"/>
              <a:t>inženir. </a:t>
            </a:r>
            <a:endParaRPr lang="sl-SI" sz="2600" dirty="0" smtClean="0"/>
          </a:p>
          <a:p>
            <a:pPr marL="514350" indent="-514350" hangingPunct="0">
              <a:spcBef>
                <a:spcPts val="600"/>
              </a:spcBef>
              <a:spcAft>
                <a:spcPts val="600"/>
              </a:spcAft>
              <a:buFont typeface="+mj-lt"/>
              <a:buAutoNum type="arabicPeriod"/>
            </a:pPr>
            <a:r>
              <a:rPr lang="sl-SI" sz="2900" u="sng" dirty="0" smtClean="0"/>
              <a:t>požarna polja: </a:t>
            </a:r>
            <a:r>
              <a:rPr lang="sl-SI" sz="2900" u="sng" dirty="0"/>
              <a:t> </a:t>
            </a:r>
            <a:r>
              <a:rPr lang="sl-SI" sz="2600" dirty="0" smtClean="0"/>
              <a:t>površina </a:t>
            </a:r>
            <a:r>
              <a:rPr lang="sl-SI" sz="2600" dirty="0"/>
              <a:t>ne sme presegati 400 m</a:t>
            </a:r>
            <a:r>
              <a:rPr lang="sl-SI" sz="2600" baseline="30000" dirty="0"/>
              <a:t>2</a:t>
            </a:r>
            <a:r>
              <a:rPr lang="sl-SI" sz="2600" dirty="0"/>
              <a:t> in med njimi zagotoviti prazen prostor širine najmanj 5 </a:t>
            </a:r>
            <a:r>
              <a:rPr lang="sl-SI" sz="2600" dirty="0" smtClean="0"/>
              <a:t>m ali požarni zid. </a:t>
            </a:r>
            <a:endParaRPr lang="sl-SI" dirty="0"/>
          </a:p>
          <a:p>
            <a:pPr marL="0" indent="0" hangingPunct="0">
              <a:spcBef>
                <a:spcPts val="300"/>
              </a:spcBef>
              <a:spcAft>
                <a:spcPts val="300"/>
              </a:spcAft>
              <a:buNone/>
            </a:pPr>
            <a:r>
              <a:rPr lang="sl-SI" b="1" dirty="0" smtClean="0">
                <a:solidFill>
                  <a:srgbClr val="0070C0"/>
                </a:solidFill>
              </a:rPr>
              <a:t>Če so skladiščeni </a:t>
            </a:r>
            <a:r>
              <a:rPr lang="sl-SI" b="1" dirty="0">
                <a:solidFill>
                  <a:srgbClr val="0070C0"/>
                </a:solidFill>
              </a:rPr>
              <a:t>odpadki, pri katerih lahko pride do </a:t>
            </a:r>
            <a:r>
              <a:rPr lang="sl-SI" b="1" dirty="0" smtClean="0">
                <a:solidFill>
                  <a:srgbClr val="0070C0"/>
                </a:solidFill>
              </a:rPr>
              <a:t>samovžiga</a:t>
            </a:r>
            <a:r>
              <a:rPr lang="sl-SI" dirty="0" smtClean="0"/>
              <a:t>,:</a:t>
            </a:r>
          </a:p>
          <a:p>
            <a:pPr hangingPunct="0">
              <a:spcBef>
                <a:spcPts val="300"/>
              </a:spcBef>
              <a:spcAft>
                <a:spcPts val="300"/>
              </a:spcAft>
            </a:pPr>
            <a:r>
              <a:rPr lang="sl-SI" dirty="0" smtClean="0"/>
              <a:t>mora </a:t>
            </a:r>
            <a:r>
              <a:rPr lang="sl-SI" dirty="0" smtClean="0"/>
              <a:t>biti opremljeno </a:t>
            </a:r>
            <a:r>
              <a:rPr lang="sl-SI" dirty="0" smtClean="0"/>
              <a:t>z ustreznim </a:t>
            </a:r>
            <a:r>
              <a:rPr lang="sl-SI" dirty="0"/>
              <a:t>vgrajenim sistemom za odkrivanje in javljanje požara ter </a:t>
            </a:r>
            <a:r>
              <a:rPr lang="sl-SI" dirty="0" smtClean="0"/>
              <a:t>ustreznim </a:t>
            </a:r>
            <a:r>
              <a:rPr lang="sl-SI" dirty="0"/>
              <a:t>vgrajenim gasilnim </a:t>
            </a:r>
            <a:r>
              <a:rPr lang="sl-SI" dirty="0" smtClean="0"/>
              <a:t>sistemom.</a:t>
            </a:r>
            <a:endParaRPr lang="sl-SI" dirty="0"/>
          </a:p>
          <a:p>
            <a:pPr marL="0" indent="0" hangingPunct="0">
              <a:spcBef>
                <a:spcPts val="300"/>
              </a:spcBef>
              <a:spcAft>
                <a:spcPts val="300"/>
              </a:spcAft>
              <a:buNone/>
            </a:pPr>
            <a:r>
              <a:rPr lang="sl-SI" sz="2700" b="1" dirty="0" smtClean="0">
                <a:solidFill>
                  <a:srgbClr val="0070C0"/>
                </a:solidFill>
              </a:rPr>
              <a:t>in je treba zagotoviti</a:t>
            </a:r>
            <a:r>
              <a:rPr lang="sl-SI" sz="2700" dirty="0" smtClean="0"/>
              <a:t>:</a:t>
            </a:r>
          </a:p>
          <a:p>
            <a:pPr hangingPunct="0">
              <a:spcBef>
                <a:spcPts val="300"/>
              </a:spcBef>
              <a:spcAft>
                <a:spcPts val="300"/>
              </a:spcAft>
            </a:pPr>
            <a:r>
              <a:rPr lang="sl-SI" dirty="0" smtClean="0"/>
              <a:t>načrt </a:t>
            </a:r>
            <a:r>
              <a:rPr lang="sl-SI" dirty="0"/>
              <a:t>nadzorovanja temperature odpadkov </a:t>
            </a:r>
            <a:r>
              <a:rPr lang="sl-SI" dirty="0" smtClean="0"/>
              <a:t>in </a:t>
            </a:r>
            <a:r>
              <a:rPr lang="sl-SI" dirty="0" smtClean="0"/>
              <a:t> voditi </a:t>
            </a:r>
            <a:r>
              <a:rPr lang="sl-SI" dirty="0"/>
              <a:t>evidenco o nadzorovanju </a:t>
            </a:r>
            <a:r>
              <a:rPr lang="sl-SI" dirty="0" smtClean="0"/>
              <a:t>temperature, ki </a:t>
            </a:r>
            <a:r>
              <a:rPr lang="sl-SI" dirty="0"/>
              <a:t>je del evidence o kontroli </a:t>
            </a:r>
            <a:r>
              <a:rPr lang="sl-SI" dirty="0" smtClean="0"/>
              <a:t>skladišča (četrti odstavek 6. člena)</a:t>
            </a:r>
            <a:endParaRPr lang="sl-SI" b="1" dirty="0" smtClean="0">
              <a:solidFill>
                <a:srgbClr val="0070C0"/>
              </a:solidFill>
            </a:endParaRPr>
          </a:p>
          <a:p>
            <a:pPr marL="457200" lvl="1" indent="0" hangingPunct="0">
              <a:spcBef>
                <a:spcPts val="600"/>
              </a:spcBef>
              <a:spcAft>
                <a:spcPts val="600"/>
              </a:spcAft>
              <a:buNone/>
            </a:pPr>
            <a:r>
              <a:rPr lang="sl-SI" b="1" dirty="0" smtClean="0">
                <a:solidFill>
                  <a:srgbClr val="0070C0"/>
                </a:solidFill>
              </a:rPr>
              <a:t>Vsebina </a:t>
            </a:r>
            <a:r>
              <a:rPr lang="sl-SI" b="1" dirty="0">
                <a:solidFill>
                  <a:srgbClr val="0070C0"/>
                </a:solidFill>
              </a:rPr>
              <a:t>načrt nadzorovanja </a:t>
            </a:r>
            <a:r>
              <a:rPr lang="sl-SI" b="1" dirty="0" smtClean="0">
                <a:solidFill>
                  <a:srgbClr val="0070C0"/>
                </a:solidFill>
              </a:rPr>
              <a:t>temperature: </a:t>
            </a:r>
            <a:r>
              <a:rPr lang="sl-SI" dirty="0" smtClean="0"/>
              <a:t>določitev </a:t>
            </a:r>
            <a:r>
              <a:rPr lang="sl-SI" dirty="0"/>
              <a:t>pogostost in način nadzora temperature, </a:t>
            </a:r>
            <a:r>
              <a:rPr lang="sl-SI" dirty="0"/>
              <a:t> </a:t>
            </a:r>
            <a:r>
              <a:rPr lang="sl-SI" dirty="0" smtClean="0"/>
              <a:t>odgovorno </a:t>
            </a:r>
            <a:r>
              <a:rPr lang="sl-SI" dirty="0"/>
              <a:t>osebo za nadzor, </a:t>
            </a:r>
            <a:r>
              <a:rPr lang="sl-SI" dirty="0"/>
              <a:t> </a:t>
            </a:r>
            <a:r>
              <a:rPr lang="sl-SI" dirty="0" smtClean="0"/>
              <a:t>merila </a:t>
            </a:r>
            <a:r>
              <a:rPr lang="sl-SI" dirty="0"/>
              <a:t>za prepoznavanje situacij, ko zaradi povišane temperature lahko pride do samovžiga odpadkov, in </a:t>
            </a:r>
            <a:r>
              <a:rPr lang="sl-SI" dirty="0" smtClean="0"/>
              <a:t>navodila </a:t>
            </a:r>
            <a:r>
              <a:rPr lang="sl-SI" dirty="0"/>
              <a:t>glede ukrepov, ki jih je zaradi preprečitve požara treba izvesti. </a:t>
            </a:r>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57503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97023"/>
            <a:ext cx="9498878" cy="1071789"/>
          </a:xfrm>
        </p:spPr>
        <p:txBody>
          <a:bodyPr>
            <a:normAutofit/>
          </a:bodyPr>
          <a:lstStyle/>
          <a:p>
            <a:pPr hangingPunct="0"/>
            <a:r>
              <a:rPr lang="sl-SI" sz="4000" b="1" dirty="0">
                <a:solidFill>
                  <a:schemeClr val="accent6">
                    <a:lumMod val="75000"/>
                  </a:schemeClr>
                </a:solidFill>
                <a:latin typeface="+mn-lt"/>
              </a:rPr>
              <a:t>Ukrepi varstva pred </a:t>
            </a:r>
            <a:r>
              <a:rPr lang="sl-SI" sz="4000" b="1" dirty="0" smtClean="0">
                <a:solidFill>
                  <a:schemeClr val="accent6">
                    <a:lumMod val="75000"/>
                  </a:schemeClr>
                </a:solidFill>
                <a:latin typeface="+mn-lt"/>
              </a:rPr>
              <a:t>požarom(3/4)</a:t>
            </a:r>
            <a:endParaRPr lang="sl-SI" sz="4000" b="1" dirty="0">
              <a:solidFill>
                <a:schemeClr val="accent6">
                  <a:lumMod val="75000"/>
                </a:schemeClr>
              </a:solidFill>
              <a:latin typeface="+mn-lt"/>
            </a:endParaRPr>
          </a:p>
        </p:txBody>
      </p:sp>
      <p:sp>
        <p:nvSpPr>
          <p:cNvPr id="3" name="Ograda vsebine 2"/>
          <p:cNvSpPr>
            <a:spLocks noGrp="1"/>
          </p:cNvSpPr>
          <p:nvPr>
            <p:ph idx="1"/>
          </p:nvPr>
        </p:nvSpPr>
        <p:spPr>
          <a:xfrm>
            <a:off x="563336" y="1365161"/>
            <a:ext cx="10790464" cy="5166268"/>
          </a:xfrm>
        </p:spPr>
        <p:txBody>
          <a:bodyPr>
            <a:noAutofit/>
          </a:bodyPr>
          <a:lstStyle/>
          <a:p>
            <a:pPr marL="0" indent="0" hangingPunct="0">
              <a:spcBef>
                <a:spcPts val="300"/>
              </a:spcBef>
              <a:spcAft>
                <a:spcPts val="600"/>
              </a:spcAft>
              <a:buNone/>
            </a:pPr>
            <a:r>
              <a:rPr lang="sl-SI" sz="1800" b="1" dirty="0" smtClean="0">
                <a:solidFill>
                  <a:srgbClr val="0070C0"/>
                </a:solidFill>
              </a:rPr>
              <a:t>Upravljavec skladišča mora določiti sledeče organizacijske ukrepe:</a:t>
            </a:r>
          </a:p>
          <a:p>
            <a:pPr lvl="1" hangingPunct="0">
              <a:spcBef>
                <a:spcPts val="300"/>
              </a:spcBef>
              <a:spcAft>
                <a:spcPts val="600"/>
              </a:spcAft>
              <a:buFont typeface="Wingdings" panose="05000000000000000000" pitchFamily="2" charset="2"/>
              <a:buChar char="ü"/>
            </a:pPr>
            <a:r>
              <a:rPr lang="sl-SI" sz="1800" dirty="0" smtClean="0"/>
              <a:t>izdelati Požarni red</a:t>
            </a:r>
          </a:p>
          <a:p>
            <a:pPr lvl="1" hangingPunct="0">
              <a:spcBef>
                <a:spcPts val="300"/>
              </a:spcBef>
              <a:spcAft>
                <a:spcPts val="600"/>
              </a:spcAft>
              <a:buFont typeface="Wingdings" panose="05000000000000000000" pitchFamily="2" charset="2"/>
              <a:buChar char="ü"/>
            </a:pPr>
            <a:r>
              <a:rPr lang="sl-SI" sz="1800" dirty="0"/>
              <a:t>i</a:t>
            </a:r>
            <a:r>
              <a:rPr lang="sl-SI" sz="1800" dirty="0" smtClean="0"/>
              <a:t>zdelati </a:t>
            </a:r>
            <a:r>
              <a:rPr lang="sl-SI" sz="1800" dirty="0"/>
              <a:t>P</a:t>
            </a:r>
            <a:r>
              <a:rPr lang="sl-SI" sz="1800" dirty="0" smtClean="0"/>
              <a:t>ožarni načrt, ki mora vsebovati  še podatke: o</a:t>
            </a:r>
            <a:endParaRPr lang="sl-SI" sz="1800" dirty="0"/>
          </a:p>
          <a:p>
            <a:pPr lvl="1" hangingPunct="0">
              <a:lnSpc>
                <a:spcPct val="70000"/>
              </a:lnSpc>
              <a:spcBef>
                <a:spcPts val="300"/>
              </a:spcBef>
              <a:spcAft>
                <a:spcPts val="300"/>
              </a:spcAft>
            </a:pPr>
            <a:r>
              <a:rPr lang="sl-SI" sz="1100" dirty="0"/>
              <a:t>vrstah in največjih količinah odpadkov v skladišču ter </a:t>
            </a:r>
          </a:p>
          <a:p>
            <a:pPr lvl="1" hangingPunct="0">
              <a:lnSpc>
                <a:spcPct val="70000"/>
              </a:lnSpc>
              <a:spcBef>
                <a:spcPts val="300"/>
              </a:spcBef>
              <a:spcAft>
                <a:spcPts val="300"/>
              </a:spcAft>
            </a:pPr>
            <a:r>
              <a:rPr lang="sl-SI" sz="1100" dirty="0"/>
              <a:t>prikaz njihove mikrolokacije na območju skladišča, </a:t>
            </a:r>
          </a:p>
          <a:p>
            <a:pPr lvl="1" hangingPunct="0">
              <a:lnSpc>
                <a:spcPct val="70000"/>
              </a:lnSpc>
              <a:spcBef>
                <a:spcPts val="300"/>
              </a:spcBef>
              <a:spcAft>
                <a:spcPts val="300"/>
              </a:spcAft>
            </a:pPr>
            <a:r>
              <a:rPr lang="sl-SI" sz="1100" dirty="0"/>
              <a:t>priporočena sredstva za gašenje posameznih vrst odpadkov, ter </a:t>
            </a:r>
          </a:p>
          <a:p>
            <a:pPr lvl="1" hangingPunct="0">
              <a:lnSpc>
                <a:spcPct val="70000"/>
              </a:lnSpc>
              <a:spcBef>
                <a:spcPts val="300"/>
              </a:spcBef>
              <a:spcAft>
                <a:spcPts val="300"/>
              </a:spcAft>
            </a:pPr>
            <a:r>
              <a:rPr lang="sl-SI" sz="1100" dirty="0"/>
              <a:t>ime, priimek in telefonsko številko odgovorne osebe upravljavca skladišča in njena pooblastila. </a:t>
            </a:r>
          </a:p>
          <a:p>
            <a:pPr lvl="1" hangingPunct="0">
              <a:spcBef>
                <a:spcPts val="300"/>
              </a:spcBef>
              <a:spcAft>
                <a:spcPts val="600"/>
              </a:spcAft>
              <a:buFont typeface="Wingdings" panose="05000000000000000000" pitchFamily="2" charset="2"/>
              <a:buChar char="ü"/>
            </a:pPr>
            <a:r>
              <a:rPr lang="sl-SI" sz="1800" dirty="0" smtClean="0"/>
              <a:t>izdelati Načrt evakuacije – ta mora biti nameščen pri vhodu.</a:t>
            </a:r>
          </a:p>
          <a:p>
            <a:pPr marL="457200" lvl="1" indent="0" hangingPunct="0">
              <a:spcBef>
                <a:spcPts val="300"/>
              </a:spcBef>
              <a:spcAft>
                <a:spcPts val="600"/>
              </a:spcAft>
              <a:buNone/>
            </a:pPr>
            <a:r>
              <a:rPr lang="sl-SI" sz="1800" b="1" dirty="0">
                <a:solidFill>
                  <a:srgbClr val="FF0000"/>
                </a:solidFill>
                <a:latin typeface="Tahoma"/>
                <a:ea typeface="Tahoma"/>
                <a:cs typeface="Tahoma"/>
              </a:rPr>
              <a:t>ǃ</a:t>
            </a:r>
            <a:r>
              <a:rPr lang="sl-SI" sz="1800" dirty="0">
                <a:latin typeface="Tahoma"/>
                <a:ea typeface="Tahoma"/>
                <a:cs typeface="Tahoma"/>
              </a:rPr>
              <a:t> </a:t>
            </a:r>
            <a:r>
              <a:rPr lang="sl-SI" sz="1800" dirty="0"/>
              <a:t>Izvod </a:t>
            </a:r>
            <a:r>
              <a:rPr lang="sl-SI" sz="1800" u="sng" dirty="0"/>
              <a:t>podpisanega Požarnega načrta </a:t>
            </a:r>
            <a:r>
              <a:rPr lang="sl-SI" sz="1800" dirty="0"/>
              <a:t>se mora izročiti gasilski enoti. Pred izdelavo načrta se lahko zaprosi pristojno gasilsko enoto, da mu svetuje pri izdelavi načrta. </a:t>
            </a:r>
            <a:r>
              <a:rPr lang="sl-SI" sz="1800" b="1" dirty="0">
                <a:solidFill>
                  <a:srgbClr val="FF0000"/>
                </a:solidFill>
                <a:latin typeface="Tahoma"/>
                <a:ea typeface="Tahoma"/>
                <a:cs typeface="Tahoma"/>
              </a:rPr>
              <a:t>ǃ</a:t>
            </a:r>
            <a:endParaRPr lang="sl-SI" sz="1800" dirty="0"/>
          </a:p>
          <a:p>
            <a:pPr marL="457200" lvl="1" indent="0" hangingPunct="0">
              <a:spcBef>
                <a:spcPts val="300"/>
              </a:spcBef>
              <a:spcAft>
                <a:spcPts val="600"/>
              </a:spcAft>
              <a:buNone/>
            </a:pPr>
            <a:r>
              <a:rPr lang="sl-SI" sz="1600" b="1" dirty="0">
                <a:solidFill>
                  <a:srgbClr val="FF0000"/>
                </a:solidFill>
                <a:latin typeface="Tahoma"/>
                <a:ea typeface="Tahoma"/>
                <a:cs typeface="Tahoma"/>
              </a:rPr>
              <a:t>ǃ </a:t>
            </a:r>
            <a:r>
              <a:rPr lang="sl-SI" sz="1800" dirty="0"/>
              <a:t>Vsako </a:t>
            </a:r>
            <a:r>
              <a:rPr lang="sl-SI" sz="1800" u="sng" dirty="0"/>
              <a:t>spremembo Požarnega načrta</a:t>
            </a:r>
            <a:r>
              <a:rPr lang="sl-SI" sz="1800" dirty="0"/>
              <a:t> mora upravljavec  v treh mesecih po izvedeni spremembi izvod podpisanega načrta izroči </a:t>
            </a:r>
            <a:r>
              <a:rPr lang="sl-SI" sz="1800" dirty="0">
                <a:hlinkClick r:id="rId2" action="ppaction://hlinksldjump"/>
              </a:rPr>
              <a:t>gasilski enoti</a:t>
            </a:r>
            <a:r>
              <a:rPr lang="sl-SI" sz="1600" dirty="0"/>
              <a:t>. </a:t>
            </a:r>
            <a:r>
              <a:rPr lang="sl-SI" sz="1800" b="1" dirty="0" smtClean="0">
                <a:solidFill>
                  <a:srgbClr val="FF0000"/>
                </a:solidFill>
                <a:latin typeface="Tahoma"/>
                <a:ea typeface="Tahoma"/>
                <a:cs typeface="Tahoma"/>
              </a:rPr>
              <a:t>ǃ</a:t>
            </a:r>
            <a:endParaRPr lang="sl-SI" sz="2000" dirty="0" smtClean="0"/>
          </a:p>
          <a:p>
            <a:pPr marL="0" indent="0" hangingPunct="0">
              <a:spcBef>
                <a:spcPts val="300"/>
              </a:spcBef>
              <a:spcAft>
                <a:spcPts val="600"/>
              </a:spcAft>
              <a:buNone/>
            </a:pPr>
            <a:r>
              <a:rPr lang="sl-SI" sz="1800" b="1" dirty="0" smtClean="0">
                <a:solidFill>
                  <a:srgbClr val="0070C0"/>
                </a:solidFill>
              </a:rPr>
              <a:t>Organizacijske ukrepe lahko določi: </a:t>
            </a:r>
            <a:r>
              <a:rPr lang="sl-SI" sz="1800" dirty="0"/>
              <a:t>upravljavec skladišča sam ali od njega pooblaščena oseba (predpis, ki ureja </a:t>
            </a:r>
            <a:r>
              <a:rPr lang="sl-SI" sz="1800" dirty="0" smtClean="0"/>
              <a:t>usposabljanje in pooblastila za izvajanje ukrepov varstva pred požarom)</a:t>
            </a:r>
            <a:endParaRPr lang="sl-SI" sz="1800" dirty="0"/>
          </a:p>
          <a:p>
            <a:pPr marL="0" indent="0" hangingPunct="0">
              <a:spcBef>
                <a:spcPts val="300"/>
              </a:spcBef>
              <a:spcAft>
                <a:spcPts val="600"/>
              </a:spcAft>
              <a:buNone/>
            </a:pPr>
            <a:r>
              <a:rPr lang="sl-SI" sz="1800" b="1" dirty="0" smtClean="0">
                <a:solidFill>
                  <a:srgbClr val="0070C0"/>
                </a:solidFill>
              </a:rPr>
              <a:t>Izbira </a:t>
            </a:r>
            <a:r>
              <a:rPr lang="sl-SI" sz="1800" b="1" dirty="0">
                <a:solidFill>
                  <a:srgbClr val="0070C0"/>
                </a:solidFill>
              </a:rPr>
              <a:t>in namestitev gasilnih aparatov za začetno gašenje </a:t>
            </a:r>
            <a:r>
              <a:rPr lang="sl-SI" sz="1800" b="1" dirty="0" smtClean="0">
                <a:solidFill>
                  <a:srgbClr val="0070C0"/>
                </a:solidFill>
              </a:rPr>
              <a:t>požarov: </a:t>
            </a:r>
            <a:r>
              <a:rPr lang="sl-SI" sz="1200" dirty="0" smtClean="0"/>
              <a:t> </a:t>
            </a:r>
            <a:r>
              <a:rPr lang="sl-SI" sz="1800" dirty="0" smtClean="0"/>
              <a:t>smiselno se uporabljajo </a:t>
            </a:r>
            <a:r>
              <a:rPr lang="sl-SI" sz="1800" dirty="0"/>
              <a:t>predpisi s področja varstva pred </a:t>
            </a:r>
            <a:r>
              <a:rPr lang="sl-SI" sz="1800" dirty="0" smtClean="0"/>
              <a:t>požarom</a:t>
            </a:r>
          </a:p>
          <a:p>
            <a:pPr marL="0" indent="0" hangingPunct="0">
              <a:spcBef>
                <a:spcPts val="300"/>
              </a:spcBef>
              <a:spcAft>
                <a:spcPts val="600"/>
              </a:spcAft>
              <a:buNone/>
            </a:pPr>
            <a:r>
              <a:rPr lang="sl-SI" sz="1800" b="1" dirty="0">
                <a:solidFill>
                  <a:srgbClr val="0070C0"/>
                </a:solidFill>
              </a:rPr>
              <a:t>Periodično usposabljanje </a:t>
            </a:r>
            <a:r>
              <a:rPr lang="sl-SI" sz="1800" b="1" dirty="0" smtClean="0">
                <a:solidFill>
                  <a:srgbClr val="0070C0"/>
                </a:solidFill>
              </a:rPr>
              <a:t>zaposlenih: </a:t>
            </a:r>
            <a:r>
              <a:rPr lang="sl-SI" sz="1800" dirty="0" smtClean="0"/>
              <a:t>vsaj </a:t>
            </a:r>
            <a:r>
              <a:rPr lang="sl-SI" sz="1800" dirty="0"/>
              <a:t>vsaki dve </a:t>
            </a:r>
            <a:r>
              <a:rPr lang="sl-SI" sz="1800" dirty="0" smtClean="0"/>
              <a:t>leti.</a:t>
            </a:r>
            <a:endParaRPr lang="sl-SI" sz="1800" b="1" dirty="0">
              <a:solidFill>
                <a:srgbClr val="0070C0"/>
              </a:solidFill>
            </a:endParaRPr>
          </a:p>
          <a:p>
            <a:pPr marL="0" indent="0" hangingPunct="0">
              <a:spcBef>
                <a:spcPts val="300"/>
              </a:spcBef>
              <a:spcAft>
                <a:spcPts val="600"/>
              </a:spcAft>
              <a:buNone/>
            </a:pPr>
            <a:endParaRPr lang="sl-SI" sz="18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513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071789"/>
          </a:xfrm>
        </p:spPr>
        <p:txBody>
          <a:bodyPr>
            <a:normAutofit/>
          </a:bodyPr>
          <a:lstStyle/>
          <a:p>
            <a:pPr hangingPunct="0"/>
            <a:r>
              <a:rPr lang="sl-SI" sz="4000" b="1" dirty="0">
                <a:solidFill>
                  <a:schemeClr val="accent6">
                    <a:lumMod val="75000"/>
                  </a:schemeClr>
                </a:solidFill>
                <a:latin typeface="+mn-lt"/>
              </a:rPr>
              <a:t>Ukrepi varstva pred </a:t>
            </a:r>
            <a:r>
              <a:rPr lang="sl-SI" sz="4000" b="1" dirty="0" smtClean="0">
                <a:solidFill>
                  <a:schemeClr val="accent6">
                    <a:lumMod val="75000"/>
                  </a:schemeClr>
                </a:solidFill>
                <a:latin typeface="+mn-lt"/>
              </a:rPr>
              <a:t>požarom(4/4)</a:t>
            </a:r>
            <a:endParaRPr lang="sl-SI" sz="4000" b="1" dirty="0">
              <a:solidFill>
                <a:schemeClr val="accent6">
                  <a:lumMod val="75000"/>
                </a:schemeClr>
              </a:solidFill>
              <a:latin typeface="+mn-lt"/>
            </a:endParaRPr>
          </a:p>
        </p:txBody>
      </p:sp>
      <p:sp>
        <p:nvSpPr>
          <p:cNvPr id="3" name="Ograda vsebine 2"/>
          <p:cNvSpPr>
            <a:spLocks noGrp="1"/>
          </p:cNvSpPr>
          <p:nvPr>
            <p:ph idx="1"/>
          </p:nvPr>
        </p:nvSpPr>
        <p:spPr>
          <a:xfrm>
            <a:off x="563336" y="1365161"/>
            <a:ext cx="10790464" cy="5166268"/>
          </a:xfrm>
        </p:spPr>
        <p:txBody>
          <a:bodyPr>
            <a:noAutofit/>
          </a:bodyPr>
          <a:lstStyle/>
          <a:p>
            <a:pPr marL="0" indent="0" hangingPunct="0">
              <a:lnSpc>
                <a:spcPct val="70000"/>
              </a:lnSpc>
              <a:spcBef>
                <a:spcPts val="300"/>
              </a:spcBef>
              <a:spcAft>
                <a:spcPts val="300"/>
              </a:spcAft>
              <a:buNone/>
            </a:pPr>
            <a:r>
              <a:rPr lang="sl-SI" sz="2400" b="1" dirty="0">
                <a:solidFill>
                  <a:srgbClr val="0070C0"/>
                </a:solidFill>
              </a:rPr>
              <a:t>Vroča dela: </a:t>
            </a:r>
            <a:endParaRPr lang="sl-SI" sz="2400" b="1" dirty="0" smtClean="0">
              <a:solidFill>
                <a:srgbClr val="0070C0"/>
              </a:solidFill>
            </a:endParaRPr>
          </a:p>
          <a:p>
            <a:pPr marL="457200" lvl="1" indent="0" hangingPunct="0">
              <a:lnSpc>
                <a:spcPct val="70000"/>
              </a:lnSpc>
              <a:spcBef>
                <a:spcPts val="300"/>
              </a:spcBef>
              <a:spcAft>
                <a:spcPts val="300"/>
              </a:spcAft>
              <a:buNone/>
            </a:pPr>
            <a:r>
              <a:rPr lang="sl-SI" sz="2000" dirty="0" smtClean="0"/>
              <a:t>so </a:t>
            </a:r>
            <a:r>
              <a:rPr lang="sl-SI" sz="2000" dirty="0"/>
              <a:t>dovoljenja ob obvezni prisotnosti požarne straže na razdalji 60 m od skladiščenih odpadkov, kjer ni vmes požarnega zidu, ali na požarnem </a:t>
            </a:r>
            <a:r>
              <a:rPr lang="sl-SI" sz="2000" dirty="0" smtClean="0"/>
              <a:t>zidu</a:t>
            </a:r>
            <a:endParaRPr lang="sl-SI" sz="2400" b="1" dirty="0" smtClean="0">
              <a:solidFill>
                <a:srgbClr val="0070C0"/>
              </a:solidFill>
            </a:endParaRPr>
          </a:p>
          <a:p>
            <a:pPr marL="0" indent="0" hangingPunct="0">
              <a:lnSpc>
                <a:spcPct val="70000"/>
              </a:lnSpc>
              <a:spcBef>
                <a:spcPts val="300"/>
              </a:spcBef>
              <a:spcAft>
                <a:spcPts val="300"/>
              </a:spcAft>
              <a:buNone/>
            </a:pPr>
            <a:r>
              <a:rPr lang="sl-SI" sz="2400" b="1" dirty="0" smtClean="0">
                <a:solidFill>
                  <a:srgbClr val="0070C0"/>
                </a:solidFill>
              </a:rPr>
              <a:t>Požarno varovanje:</a:t>
            </a:r>
          </a:p>
          <a:p>
            <a:pPr lvl="1" hangingPunct="0">
              <a:lnSpc>
                <a:spcPct val="70000"/>
              </a:lnSpc>
              <a:spcBef>
                <a:spcPts val="300"/>
              </a:spcBef>
              <a:spcAft>
                <a:spcPts val="300"/>
              </a:spcAft>
            </a:pPr>
            <a:r>
              <a:rPr lang="sl-SI" sz="2000" dirty="0" smtClean="0"/>
              <a:t>izvaja </a:t>
            </a:r>
            <a:r>
              <a:rPr lang="sl-SI" sz="2000" dirty="0"/>
              <a:t>poklicna ali prostovoljna gasilska </a:t>
            </a:r>
            <a:r>
              <a:rPr lang="sl-SI" sz="2000" dirty="0" smtClean="0"/>
              <a:t>enota (kot to določajo predpisi, ki urejajo požarno varovanje) </a:t>
            </a:r>
            <a:r>
              <a:rPr lang="sl-SI" sz="2000" dirty="0" smtClean="0"/>
              <a:t>ali</a:t>
            </a:r>
          </a:p>
          <a:p>
            <a:pPr lvl="1" hangingPunct="0">
              <a:lnSpc>
                <a:spcPct val="70000"/>
              </a:lnSpc>
              <a:spcBef>
                <a:spcPts val="300"/>
              </a:spcBef>
              <a:spcAft>
                <a:spcPts val="300"/>
              </a:spcAft>
            </a:pPr>
            <a:r>
              <a:rPr lang="sl-SI" sz="2000" dirty="0" smtClean="0"/>
              <a:t>zagotovljena </a:t>
            </a:r>
            <a:r>
              <a:rPr lang="sl-SI" sz="2000" dirty="0"/>
              <a:t>24-urna prisotnost oseb, ki so usposobljeni za začetno gašenje požarov in izvajanje evakuacije, </a:t>
            </a:r>
            <a:r>
              <a:rPr lang="sl-SI" sz="2000" dirty="0" smtClean="0"/>
              <a:t>ali</a:t>
            </a:r>
          </a:p>
          <a:p>
            <a:pPr lvl="1" hangingPunct="0">
              <a:lnSpc>
                <a:spcPct val="70000"/>
              </a:lnSpc>
              <a:spcBef>
                <a:spcPts val="300"/>
              </a:spcBef>
              <a:spcAft>
                <a:spcPts val="300"/>
              </a:spcAft>
            </a:pPr>
            <a:r>
              <a:rPr lang="sl-SI" sz="2000" dirty="0" smtClean="0"/>
              <a:t>zagotovljena </a:t>
            </a:r>
            <a:r>
              <a:rPr lang="sl-SI" sz="2000" dirty="0"/>
              <a:t>opremljenost z ustreznim vgrajenim avtomatskim sistemom za odkrivanje in javljanje požara ter ustreznim vgrajenim avtomatskim gasilnim sistemom, ki zagotavlja popolno požarno zaščito.</a:t>
            </a:r>
          </a:p>
          <a:p>
            <a:pPr marL="0" indent="0" hangingPunct="0">
              <a:lnSpc>
                <a:spcPct val="70000"/>
              </a:lnSpc>
              <a:spcBef>
                <a:spcPts val="300"/>
              </a:spcBef>
              <a:spcAft>
                <a:spcPts val="300"/>
              </a:spcAft>
              <a:buNone/>
            </a:pPr>
            <a:r>
              <a:rPr lang="sl-SI" sz="2400" b="1" dirty="0" smtClean="0">
                <a:solidFill>
                  <a:srgbClr val="0070C0"/>
                </a:solidFill>
              </a:rPr>
              <a:t>Upravljavec </a:t>
            </a:r>
            <a:r>
              <a:rPr lang="sl-SI" sz="2400" b="1" dirty="0">
                <a:solidFill>
                  <a:srgbClr val="0070C0"/>
                </a:solidFill>
              </a:rPr>
              <a:t>skladišča mora :</a:t>
            </a:r>
          </a:p>
          <a:p>
            <a:pPr lvl="1" hangingPunct="0">
              <a:lnSpc>
                <a:spcPct val="70000"/>
              </a:lnSpc>
              <a:spcBef>
                <a:spcPts val="300"/>
              </a:spcBef>
              <a:spcAft>
                <a:spcPts val="300"/>
              </a:spcAft>
            </a:pPr>
            <a:r>
              <a:rPr lang="sl-SI" sz="1800" dirty="0" smtClean="0"/>
              <a:t>s </a:t>
            </a:r>
            <a:r>
              <a:rPr lang="sl-SI" sz="1800" dirty="0"/>
              <a:t>pristojno gasilsko enoto, ki bi v primeru požara izvedla intervencijo v tem skladišču, vsaj enkrat na tri leta izvesti </a:t>
            </a:r>
            <a:r>
              <a:rPr lang="sl-SI" sz="1800" b="1" u="sng" dirty="0"/>
              <a:t>vajo za primer izrednega dogodka</a:t>
            </a:r>
            <a:r>
              <a:rPr lang="sl-SI" sz="1600" dirty="0" smtClean="0"/>
              <a:t>.</a:t>
            </a:r>
          </a:p>
          <a:p>
            <a:pPr lvl="1" hangingPunct="0">
              <a:lnSpc>
                <a:spcPct val="70000"/>
              </a:lnSpc>
              <a:spcBef>
                <a:spcPts val="300"/>
              </a:spcBef>
              <a:spcAft>
                <a:spcPts val="300"/>
              </a:spcAft>
            </a:pPr>
            <a:r>
              <a:rPr lang="sl-SI" sz="1800" dirty="0"/>
              <a:t>pred spremembo vrste ali količine skladiščenih odpadkov, ki vpliva na požarno varnost, zagotovi strokovno presojo, s katero se preveri </a:t>
            </a:r>
            <a:r>
              <a:rPr lang="sl-SI" sz="1800" dirty="0" smtClean="0"/>
              <a:t>ustreznost izvedenih gradbeno-tehničnih ukrepov</a:t>
            </a:r>
            <a:r>
              <a:rPr lang="sl-SI" sz="1800" dirty="0"/>
              <a:t>, ki vplivajo na stanje varstva pred </a:t>
            </a:r>
            <a:r>
              <a:rPr lang="sl-SI" sz="1800" dirty="0" smtClean="0"/>
              <a:t>požarom. </a:t>
            </a:r>
            <a:r>
              <a:rPr lang="sl-SI" sz="1800" dirty="0"/>
              <a:t>Strokovno presojo lahko izdela pooblaščeni inženir s področja požarne varnosti</a:t>
            </a:r>
            <a:r>
              <a:rPr lang="sl-SI" sz="1800" dirty="0" smtClean="0"/>
              <a:t>. </a:t>
            </a:r>
          </a:p>
          <a:p>
            <a:pPr lvl="1" hangingPunct="0">
              <a:lnSpc>
                <a:spcPct val="70000"/>
              </a:lnSpc>
              <a:spcBef>
                <a:spcPts val="300"/>
              </a:spcBef>
              <a:spcAft>
                <a:spcPts val="300"/>
              </a:spcAft>
            </a:pPr>
            <a:r>
              <a:rPr lang="sl-SI" sz="1800" dirty="0" smtClean="0"/>
              <a:t>Če je potrebno spremeniti požarni red, požarni načrt ali načrt evakuacije  zaradi v prejšnji točki navedenih sprememb, je to potrebno izvesti najopazneje do začetka obratovanja. Izvod podpisanega spremenjenega požarnega načrta se nato izroči gasilski enoti. </a:t>
            </a:r>
            <a:endParaRPr lang="sl-SI" sz="1800" dirty="0"/>
          </a:p>
          <a:p>
            <a:pPr lvl="1" hangingPunct="0">
              <a:lnSpc>
                <a:spcPct val="70000"/>
              </a:lnSpc>
              <a:spcBef>
                <a:spcPts val="300"/>
              </a:spcBef>
              <a:spcAft>
                <a:spcPts val="300"/>
              </a:spcAft>
            </a:pPr>
            <a:endParaRPr lang="sl-SI" sz="1600" dirty="0"/>
          </a:p>
          <a:p>
            <a:pPr marL="0" indent="0" hangingPunct="0">
              <a:spcBef>
                <a:spcPts val="300"/>
              </a:spcBef>
              <a:spcAft>
                <a:spcPts val="600"/>
              </a:spcAft>
              <a:buNone/>
            </a:pPr>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54316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081290"/>
          </a:xfrm>
        </p:spPr>
        <p:txBody>
          <a:bodyPr>
            <a:normAutofit/>
          </a:bodyPr>
          <a:lstStyle/>
          <a:p>
            <a:r>
              <a:rPr lang="sl-SI" sz="4000" b="1" dirty="0" smtClean="0">
                <a:solidFill>
                  <a:schemeClr val="accent6">
                    <a:lumMod val="75000"/>
                  </a:schemeClr>
                </a:solidFill>
                <a:latin typeface="+mn-lt"/>
              </a:rPr>
              <a:t>Zahteve za požarni zid</a:t>
            </a:r>
            <a:endParaRPr lang="sl-SI" sz="4000" b="1" dirty="0">
              <a:solidFill>
                <a:schemeClr val="accent6">
                  <a:lumMod val="75000"/>
                </a:schemeClr>
              </a:solidFill>
              <a:latin typeface="+mn-lt"/>
            </a:endParaRPr>
          </a:p>
        </p:txBody>
      </p:sp>
      <p:sp>
        <p:nvSpPr>
          <p:cNvPr id="3" name="Ograda vsebine 2"/>
          <p:cNvSpPr>
            <a:spLocks noGrp="1"/>
          </p:cNvSpPr>
          <p:nvPr>
            <p:ph idx="1"/>
          </p:nvPr>
        </p:nvSpPr>
        <p:spPr>
          <a:xfrm>
            <a:off x="838200" y="1546167"/>
            <a:ext cx="10515600" cy="5054138"/>
          </a:xfrm>
        </p:spPr>
        <p:txBody>
          <a:bodyPr>
            <a:normAutofit/>
          </a:bodyPr>
          <a:lstStyle/>
          <a:p>
            <a:pPr marL="0" indent="0" hangingPunct="0">
              <a:spcBef>
                <a:spcPts val="300"/>
              </a:spcBef>
              <a:spcAft>
                <a:spcPts val="300"/>
              </a:spcAft>
              <a:buNone/>
            </a:pPr>
            <a:r>
              <a:rPr lang="sl-SI" sz="1900" b="1" dirty="0" smtClean="0">
                <a:solidFill>
                  <a:srgbClr val="0070C0"/>
                </a:solidFill>
              </a:rPr>
              <a:t>Požarna odpornost </a:t>
            </a:r>
            <a:r>
              <a:rPr lang="sl-SI" sz="1900" dirty="0"/>
              <a:t>požarnega zidu </a:t>
            </a:r>
            <a:r>
              <a:rPr lang="sl-SI" sz="1900" dirty="0" smtClean="0"/>
              <a:t>mora biti:</a:t>
            </a:r>
          </a:p>
          <a:p>
            <a:pPr hangingPunct="0">
              <a:spcBef>
                <a:spcPts val="300"/>
              </a:spcBef>
              <a:spcAft>
                <a:spcPts val="300"/>
              </a:spcAft>
            </a:pPr>
            <a:r>
              <a:rPr lang="sl-SI" sz="1900" dirty="0" smtClean="0"/>
              <a:t>najmanj </a:t>
            </a:r>
            <a:r>
              <a:rPr lang="sl-SI" sz="1900" dirty="0"/>
              <a:t>REI 90</a:t>
            </a:r>
            <a:r>
              <a:rPr lang="sl-SI" sz="1900" dirty="0" smtClean="0"/>
              <a:t>, če </a:t>
            </a:r>
            <a:r>
              <a:rPr lang="sl-SI" sz="1900" dirty="0"/>
              <a:t>so del nosilne konstrukcije,</a:t>
            </a:r>
            <a:r>
              <a:rPr lang="sl-SI" sz="1900" dirty="0" smtClean="0"/>
              <a:t> oziroma</a:t>
            </a:r>
          </a:p>
          <a:p>
            <a:pPr hangingPunct="0">
              <a:spcBef>
                <a:spcPts val="300"/>
              </a:spcBef>
              <a:spcAft>
                <a:spcPts val="300"/>
              </a:spcAft>
            </a:pPr>
            <a:r>
              <a:rPr lang="sl-SI" sz="1900" dirty="0" smtClean="0"/>
              <a:t>najmanj EI90 v drugih primerih.</a:t>
            </a:r>
            <a:endParaRPr lang="sl-SI" sz="2000" dirty="0" smtClean="0"/>
          </a:p>
          <a:p>
            <a:pPr marL="0" indent="0" hangingPunct="0">
              <a:spcBef>
                <a:spcPts val="300"/>
              </a:spcBef>
              <a:spcAft>
                <a:spcPts val="300"/>
              </a:spcAft>
              <a:buNone/>
            </a:pPr>
            <a:r>
              <a:rPr lang="sl-SI" sz="1900" b="1" dirty="0" smtClean="0">
                <a:solidFill>
                  <a:srgbClr val="0070C0"/>
                </a:solidFill>
              </a:rPr>
              <a:t>Požarni zid med odpadki </a:t>
            </a:r>
            <a:r>
              <a:rPr lang="sl-SI" sz="1900" dirty="0" smtClean="0"/>
              <a:t>,mora biti vsaj 1 m višji od skladiščenih odpadkov.</a:t>
            </a:r>
          </a:p>
          <a:p>
            <a:pPr marL="0" indent="0" hangingPunct="0">
              <a:spcBef>
                <a:spcPts val="0"/>
              </a:spcBef>
              <a:buNone/>
            </a:pPr>
            <a:endParaRPr lang="sl-SI" sz="2000" dirty="0" smtClean="0"/>
          </a:p>
          <a:p>
            <a:pPr marL="0" indent="0" hangingPunct="0">
              <a:spcBef>
                <a:spcPts val="0"/>
              </a:spcBef>
              <a:buNone/>
            </a:pPr>
            <a:endParaRPr lang="sl-SI" sz="2000" dirty="0"/>
          </a:p>
          <a:p>
            <a:pPr marL="0" indent="0" hangingPunct="0">
              <a:spcBef>
                <a:spcPts val="0"/>
              </a:spcBef>
              <a:buNone/>
            </a:pPr>
            <a:endParaRPr lang="sl-SI" sz="2000" dirty="0" smtClean="0"/>
          </a:p>
          <a:p>
            <a:pPr marL="0" indent="0" hangingPunct="0">
              <a:spcBef>
                <a:spcPts val="0"/>
              </a:spcBef>
              <a:buNone/>
            </a:pPr>
            <a:endParaRPr lang="sl-SI" sz="2000" dirty="0"/>
          </a:p>
          <a:p>
            <a:pPr marL="0" indent="0" hangingPunct="0">
              <a:spcBef>
                <a:spcPts val="0"/>
              </a:spcBef>
              <a:buNone/>
            </a:pPr>
            <a:endParaRPr lang="sl-SI" sz="2000" dirty="0" smtClean="0"/>
          </a:p>
          <a:p>
            <a:pPr marL="0" indent="0" hangingPunct="0">
              <a:spcBef>
                <a:spcPts val="0"/>
              </a:spcBef>
              <a:buNone/>
            </a:pPr>
            <a:endParaRPr lang="sl-SI" sz="2000" dirty="0" smtClean="0"/>
          </a:p>
          <a:p>
            <a:pPr marL="0" indent="0" hangingPunct="0">
              <a:spcBef>
                <a:spcPts val="0"/>
              </a:spcBef>
              <a:buNone/>
            </a:pPr>
            <a:r>
              <a:rPr lang="sl-SI" sz="1900" b="1" dirty="0" smtClean="0">
                <a:solidFill>
                  <a:srgbClr val="0070C0"/>
                </a:solidFill>
              </a:rPr>
              <a:t>Požarni </a:t>
            </a:r>
            <a:r>
              <a:rPr lang="sl-SI" sz="1900" b="1" dirty="0">
                <a:solidFill>
                  <a:srgbClr val="0070C0"/>
                </a:solidFill>
              </a:rPr>
              <a:t>zid med odpadki in stavbo </a:t>
            </a:r>
            <a:r>
              <a:rPr lang="sl-SI" sz="1900" dirty="0"/>
              <a:t>mora biti tako visok, da sevanje toplote, ki se sprošča ob požaru, ne doseže zgornjega dela stavbe. Požarnega zidu ni treba zagotoviti v primerih, ko stavba s svojo požarno odpornostjo preprečuje prenos požara.  </a:t>
            </a:r>
            <a:endParaRPr lang="sl-SI" sz="1900" dirty="0" smtClean="0"/>
          </a:p>
          <a:p>
            <a:pPr marL="0" indent="0" hangingPunct="0">
              <a:spcBef>
                <a:spcPts val="0"/>
              </a:spcBef>
              <a:buNone/>
            </a:pPr>
            <a:endParaRPr lang="sl-SI" sz="2400" dirty="0"/>
          </a:p>
          <a:p>
            <a:pPr marL="0" indent="0" hangingPunct="0">
              <a:spcBef>
                <a:spcPts val="0"/>
              </a:spcBef>
              <a:buNone/>
            </a:pPr>
            <a:endParaRPr lang="sl-SI" sz="20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pic>
        <p:nvPicPr>
          <p:cNvPr id="1026" name="Slika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276" y="2947120"/>
            <a:ext cx="4967923" cy="1426433"/>
          </a:xfrm>
          <a:prstGeom prst="rect">
            <a:avLst/>
          </a:prstGeom>
          <a:noFill/>
          <a:extLst>
            <a:ext uri="{909E8E84-426E-40DD-AFC4-6F175D3DCCD1}">
              <a14:hiddenFill xmlns:a14="http://schemas.microsoft.com/office/drawing/2010/main">
                <a:solidFill>
                  <a:srgbClr val="FFFFFF"/>
                </a:solidFill>
              </a14:hiddenFill>
            </a:ext>
          </a:extLst>
        </p:spPr>
      </p:pic>
      <p:pic>
        <p:nvPicPr>
          <p:cNvPr id="1025" name="Slika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04384" y="2947120"/>
            <a:ext cx="4826605" cy="138585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
          <p:cNvSpPr>
            <a:spLocks noChangeArrowheads="1"/>
          </p:cNvSpPr>
          <p:nvPr/>
        </p:nvSpPr>
        <p:spPr bwMode="auto">
          <a:xfrm>
            <a:off x="3170238" y="43830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6513" fontAlgn="base">
              <a:spcBef>
                <a:spcPct val="0"/>
              </a:spcBef>
              <a:spcAft>
                <a:spcPct val="0"/>
              </a:spcAft>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itchFamily="34" charset="0"/>
                <a:cs typeface="Arial" pitchFamily="34" charset="0"/>
              </a:defRPr>
            </a:lvl1pPr>
            <a:lvl2pPr fontAlgn="base">
              <a:spcBef>
                <a:spcPct val="0"/>
              </a:spcBef>
              <a:spcAft>
                <a:spcPct val="0"/>
              </a:spcAft>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itchFamily="34" charset="0"/>
                <a:cs typeface="Arial" pitchFamily="34" charset="0"/>
              </a:defRPr>
            </a:lvl2pPr>
            <a:lvl3pPr fontAlgn="base">
              <a:spcBef>
                <a:spcPct val="0"/>
              </a:spcBef>
              <a:spcAft>
                <a:spcPct val="0"/>
              </a:spcAft>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itchFamily="34" charset="0"/>
                <a:cs typeface="Arial" pitchFamily="34" charset="0"/>
              </a:defRPr>
            </a:lvl3pPr>
            <a:lvl4pPr fontAlgn="base">
              <a:spcBef>
                <a:spcPct val="0"/>
              </a:spcBef>
              <a:spcAft>
                <a:spcPct val="0"/>
              </a:spcAft>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itchFamily="34" charset="0"/>
                <a:cs typeface="Arial" pitchFamily="34" charset="0"/>
              </a:defRPr>
            </a:lvl4pPr>
            <a:lvl5pPr fontAlgn="base">
              <a:spcBef>
                <a:spcPct val="0"/>
              </a:spcBef>
              <a:spcAft>
                <a:spcPct val="0"/>
              </a:spcAft>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itchFamily="34" charset="0"/>
                <a:cs typeface="Arial" pitchFamily="34" charset="0"/>
              </a:defRPr>
            </a:lvl5pPr>
            <a:lvl6pPr fontAlgn="base">
              <a:spcBef>
                <a:spcPct val="0"/>
              </a:spcBef>
              <a:spcAft>
                <a:spcPct val="0"/>
              </a:spcAft>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itchFamily="34" charset="0"/>
                <a:cs typeface="Arial" pitchFamily="34" charset="0"/>
              </a:defRPr>
            </a:lvl6pPr>
            <a:lvl7pPr fontAlgn="base">
              <a:spcBef>
                <a:spcPct val="0"/>
              </a:spcBef>
              <a:spcAft>
                <a:spcPct val="0"/>
              </a:spcAft>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itchFamily="34" charset="0"/>
                <a:cs typeface="Arial" pitchFamily="34" charset="0"/>
              </a:defRPr>
            </a:lvl7pPr>
            <a:lvl8pPr fontAlgn="base">
              <a:spcBef>
                <a:spcPct val="0"/>
              </a:spcBef>
              <a:spcAft>
                <a:spcPct val="0"/>
              </a:spcAft>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itchFamily="34" charset="0"/>
                <a:cs typeface="Arial" pitchFamily="34" charset="0"/>
              </a:defRPr>
            </a:lvl8pPr>
            <a:lvl9pPr fontAlgn="base">
              <a:spcBef>
                <a:spcPct val="0"/>
              </a:spcBef>
              <a:spcAft>
                <a:spcPct val="0"/>
              </a:spcAft>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itchFamily="34" charset="0"/>
                <a:cs typeface="Arial" pitchFamily="34" charset="0"/>
              </a:defRPr>
            </a:lvl9pPr>
          </a:lstStyle>
          <a:p>
            <a:pPr marL="0" marR="0" lvl="0" indent="36513" algn="l" defTabSz="914400" rtl="0" eaLnBrk="1" fontAlgn="base" latinLnBrk="0" hangingPunct="1">
              <a:lnSpc>
                <a:spcPct val="100000"/>
              </a:lnSpc>
              <a:spcBef>
                <a:spcPct val="0"/>
              </a:spcBef>
              <a:spcAft>
                <a:spcPct val="0"/>
              </a:spcAft>
              <a:buClrTx/>
              <a:buSzTx/>
              <a:buFontTx/>
              <a:buNone/>
              <a:tabLst>
                <a:tab pos="8096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sl-SI" altLang="sl-SI"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Slika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2149" y="5621684"/>
            <a:ext cx="3967328" cy="1169180"/>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2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22785" y="5444836"/>
            <a:ext cx="4008204" cy="129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802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1454"/>
            <a:ext cx="9498878" cy="1120776"/>
          </a:xfrm>
        </p:spPr>
        <p:txBody>
          <a:bodyPr>
            <a:normAutofit fontScale="90000"/>
          </a:bodyPr>
          <a:lstStyle/>
          <a:p>
            <a:r>
              <a:rPr lang="sl-SI" sz="4000" b="1" dirty="0" smtClean="0">
                <a:solidFill>
                  <a:schemeClr val="accent6">
                    <a:lumMod val="75000"/>
                  </a:schemeClr>
                </a:solidFill>
                <a:latin typeface="+mn-lt"/>
              </a:rPr>
              <a:t>Zahteve za ravnanje z zadržano gasilno vodo </a:t>
            </a:r>
            <a:r>
              <a:rPr lang="sl-SI" sz="4000" b="1" dirty="0">
                <a:solidFill>
                  <a:schemeClr val="accent6">
                    <a:lumMod val="75000"/>
                  </a:schemeClr>
                </a:solidFill>
                <a:latin typeface="+mn-lt"/>
              </a:rPr>
              <a:t>(1/2)</a:t>
            </a:r>
          </a:p>
        </p:txBody>
      </p:sp>
      <p:sp>
        <p:nvSpPr>
          <p:cNvPr id="3" name="Ograda vsebine 2"/>
          <p:cNvSpPr>
            <a:spLocks noGrp="1"/>
          </p:cNvSpPr>
          <p:nvPr>
            <p:ph idx="1"/>
          </p:nvPr>
        </p:nvSpPr>
        <p:spPr>
          <a:xfrm>
            <a:off x="748939" y="1543050"/>
            <a:ext cx="10515600" cy="4672549"/>
          </a:xfrm>
        </p:spPr>
        <p:txBody>
          <a:bodyPr>
            <a:normAutofit/>
          </a:bodyPr>
          <a:lstStyle/>
          <a:p>
            <a:pPr marL="0" indent="0" hangingPunct="0">
              <a:buNone/>
            </a:pPr>
            <a:r>
              <a:rPr lang="sl-SI" sz="2400" b="1" dirty="0" smtClean="0">
                <a:solidFill>
                  <a:srgbClr val="0070C0"/>
                </a:solidFill>
              </a:rPr>
              <a:t>Za </a:t>
            </a:r>
            <a:r>
              <a:rPr lang="sl-SI" sz="2400" b="1" dirty="0">
                <a:solidFill>
                  <a:srgbClr val="0070C0"/>
                </a:solidFill>
              </a:rPr>
              <a:t>zadržane gasilne vode je treba zagotoviti:</a:t>
            </a:r>
          </a:p>
          <a:p>
            <a:pPr hangingPunct="0"/>
            <a:r>
              <a:rPr lang="sl-SI" sz="2000" b="1" dirty="0" smtClean="0"/>
              <a:t>odvzem </a:t>
            </a:r>
            <a:r>
              <a:rPr lang="sl-SI" sz="2000" b="1" dirty="0"/>
              <a:t>in analizo </a:t>
            </a:r>
            <a:r>
              <a:rPr lang="sl-SI" sz="2000" b="1" dirty="0" smtClean="0"/>
              <a:t>vzorca</a:t>
            </a:r>
            <a:r>
              <a:rPr lang="sl-SI" sz="2000" dirty="0" smtClean="0"/>
              <a:t> </a:t>
            </a:r>
            <a:r>
              <a:rPr lang="sl-SI" sz="2000" dirty="0"/>
              <a:t>glede na parametre, ki jih določi pooblaščeni izvajalec obratovalnega </a:t>
            </a:r>
            <a:r>
              <a:rPr lang="sl-SI" sz="2000" dirty="0" err="1"/>
              <a:t>monitoringa</a:t>
            </a:r>
            <a:r>
              <a:rPr lang="sl-SI" sz="2000" dirty="0"/>
              <a:t> odpadnih voda </a:t>
            </a:r>
            <a:r>
              <a:rPr lang="sl-SI" sz="2000" dirty="0" smtClean="0"/>
              <a:t>in </a:t>
            </a:r>
            <a:r>
              <a:rPr lang="sl-SI" sz="2000" dirty="0"/>
              <a:t>so navedeni v načrtu ravnanja z gasilno vodo,</a:t>
            </a:r>
          </a:p>
          <a:p>
            <a:pPr hangingPunct="0"/>
            <a:r>
              <a:rPr lang="sl-SI" sz="2000" b="1" dirty="0" smtClean="0"/>
              <a:t>pred </a:t>
            </a:r>
            <a:r>
              <a:rPr lang="sl-SI" sz="2000" b="1" dirty="0"/>
              <a:t>odvajanjem v vode ali javno kanalizacijo</a:t>
            </a:r>
            <a:r>
              <a:rPr lang="sl-SI" sz="2000" dirty="0"/>
              <a:t> čiščenje v ustrezni čistilni napravi tako, da niso presežene mejne </a:t>
            </a:r>
            <a:r>
              <a:rPr lang="sl-SI" sz="2000" dirty="0" smtClean="0"/>
              <a:t>vrednosti, </a:t>
            </a:r>
            <a:r>
              <a:rPr lang="sl-SI" sz="2000" dirty="0"/>
              <a:t>ki se nanašajo na odvajanje industrijske odpadne vode v </a:t>
            </a:r>
            <a:r>
              <a:rPr lang="sl-SI" sz="2000" dirty="0" smtClean="0"/>
              <a:t>vode.</a:t>
            </a:r>
            <a:endParaRPr lang="sl-SI" sz="2000" dirty="0"/>
          </a:p>
          <a:p>
            <a:pPr hangingPunct="0"/>
            <a:r>
              <a:rPr lang="sl-SI" sz="2000" b="1" dirty="0"/>
              <a:t>z</a:t>
            </a:r>
            <a:r>
              <a:rPr lang="sl-SI" sz="2000" b="1" dirty="0" smtClean="0"/>
              <a:t> gasilno </a:t>
            </a:r>
            <a:r>
              <a:rPr lang="sl-SI" sz="2000" b="1" dirty="0"/>
              <a:t>vodo ravnati kot z odpadkom</a:t>
            </a:r>
            <a:r>
              <a:rPr lang="sl-SI" sz="2000" dirty="0"/>
              <a:t>, kadar:</a:t>
            </a:r>
          </a:p>
          <a:p>
            <a:pPr lvl="1" hangingPunct="0"/>
            <a:r>
              <a:rPr lang="sl-SI" sz="2000" dirty="0" smtClean="0"/>
              <a:t>čiščenje </a:t>
            </a:r>
            <a:r>
              <a:rPr lang="sl-SI" sz="2000" dirty="0"/>
              <a:t>zadržane gasilne vode do predpisanih mejnih vrednosti tehnično ni izvedljivo ali </a:t>
            </a:r>
          </a:p>
          <a:p>
            <a:pPr lvl="1" hangingPunct="0"/>
            <a:r>
              <a:rPr lang="sl-SI" sz="2000" dirty="0" smtClean="0"/>
              <a:t>so </a:t>
            </a:r>
            <a:r>
              <a:rPr lang="sl-SI" sz="2000" dirty="0"/>
              <a:t>stroški čiščenja zadržane gasilne vode v ustrezni čistilni napravi nesorazmerno višji od stroškov njene obdelave v skladu s predpisom, ki ureja odpadke. </a:t>
            </a:r>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91455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000036"/>
          </a:xfrm>
        </p:spPr>
        <p:txBody>
          <a:bodyPr>
            <a:normAutofit fontScale="90000"/>
          </a:bodyPr>
          <a:lstStyle/>
          <a:p>
            <a:r>
              <a:rPr lang="sl-SI" sz="4000" b="1" dirty="0">
                <a:solidFill>
                  <a:schemeClr val="accent6">
                    <a:lumMod val="75000"/>
                  </a:schemeClr>
                </a:solidFill>
                <a:latin typeface="+mn-lt"/>
              </a:rPr>
              <a:t>Zahteve za ravnanje z zadržano gasilno </a:t>
            </a:r>
            <a:r>
              <a:rPr lang="sl-SI" sz="4000" b="1" dirty="0" smtClean="0">
                <a:solidFill>
                  <a:schemeClr val="accent6">
                    <a:lumMod val="75000"/>
                  </a:schemeClr>
                </a:solidFill>
                <a:latin typeface="+mn-lt"/>
              </a:rPr>
              <a:t>vodo (</a:t>
            </a:r>
            <a:r>
              <a:rPr lang="sl-SI" sz="4000" b="1" dirty="0">
                <a:solidFill>
                  <a:schemeClr val="accent6">
                    <a:lumMod val="75000"/>
                  </a:schemeClr>
                </a:solidFill>
                <a:latin typeface="+mn-lt"/>
              </a:rPr>
              <a:t>2/2)</a:t>
            </a:r>
          </a:p>
        </p:txBody>
      </p:sp>
      <p:sp>
        <p:nvSpPr>
          <p:cNvPr id="3" name="Ograda vsebine 2"/>
          <p:cNvSpPr>
            <a:spLocks noGrp="1"/>
          </p:cNvSpPr>
          <p:nvPr>
            <p:ph idx="1"/>
          </p:nvPr>
        </p:nvSpPr>
        <p:spPr>
          <a:xfrm>
            <a:off x="748939" y="1365161"/>
            <a:ext cx="10515600" cy="5011146"/>
          </a:xfrm>
        </p:spPr>
        <p:txBody>
          <a:bodyPr>
            <a:noAutofit/>
          </a:bodyPr>
          <a:lstStyle/>
          <a:p>
            <a:pPr marL="0" indent="0" hangingPunct="0">
              <a:spcBef>
                <a:spcPts val="600"/>
              </a:spcBef>
              <a:spcAft>
                <a:spcPts val="300"/>
              </a:spcAft>
              <a:buNone/>
            </a:pPr>
            <a:r>
              <a:rPr lang="sl-SI" sz="1600" b="1" dirty="0" smtClean="0">
                <a:solidFill>
                  <a:srgbClr val="0070C0"/>
                </a:solidFill>
              </a:rPr>
              <a:t>Načrt </a:t>
            </a:r>
            <a:r>
              <a:rPr lang="sl-SI" sz="1600" b="1" dirty="0">
                <a:solidFill>
                  <a:srgbClr val="0070C0"/>
                </a:solidFill>
              </a:rPr>
              <a:t>ravnanja z </a:t>
            </a:r>
            <a:r>
              <a:rPr lang="sl-SI" sz="1600" b="1" dirty="0">
                <a:solidFill>
                  <a:srgbClr val="0070C0"/>
                </a:solidFill>
              </a:rPr>
              <a:t>gasilno </a:t>
            </a:r>
            <a:r>
              <a:rPr lang="sl-SI" sz="1600" b="1" dirty="0">
                <a:solidFill>
                  <a:srgbClr val="0070C0"/>
                </a:solidFill>
              </a:rPr>
              <a:t>vodo</a:t>
            </a:r>
            <a:r>
              <a:rPr lang="sl-SI" sz="1600" b="1" dirty="0">
                <a:solidFill>
                  <a:srgbClr val="0070C0"/>
                </a:solidFill>
              </a:rPr>
              <a:t> </a:t>
            </a:r>
            <a:r>
              <a:rPr lang="sl-SI" sz="1600" b="1" dirty="0">
                <a:solidFill>
                  <a:srgbClr val="0070C0"/>
                </a:solidFill>
              </a:rPr>
              <a:t>mora zajemati:</a:t>
            </a:r>
            <a:endParaRPr lang="sl-SI" sz="1600" b="1" dirty="0">
              <a:solidFill>
                <a:srgbClr val="0070C0"/>
              </a:solidFill>
            </a:endParaRPr>
          </a:p>
          <a:p>
            <a:pPr hangingPunct="0">
              <a:lnSpc>
                <a:spcPct val="70000"/>
              </a:lnSpc>
              <a:spcBef>
                <a:spcPts val="0"/>
              </a:spcBef>
              <a:spcAft>
                <a:spcPts val="300"/>
              </a:spcAft>
            </a:pPr>
            <a:r>
              <a:rPr lang="sl-SI" sz="1600" dirty="0" smtClean="0"/>
              <a:t>značilnosti </a:t>
            </a:r>
            <a:r>
              <a:rPr lang="sl-SI" sz="1600" dirty="0"/>
              <a:t>odpadkov in snovi, za katere se lahko predvidi, da bodo nastale ob gorenju teh odpadkov,</a:t>
            </a:r>
          </a:p>
          <a:p>
            <a:pPr hangingPunct="0">
              <a:lnSpc>
                <a:spcPct val="70000"/>
              </a:lnSpc>
              <a:spcBef>
                <a:spcPts val="0"/>
              </a:spcBef>
              <a:spcAft>
                <a:spcPts val="300"/>
              </a:spcAft>
            </a:pPr>
            <a:r>
              <a:rPr lang="sl-SI" sz="1600" dirty="0" smtClean="0"/>
              <a:t>pričakovane </a:t>
            </a:r>
            <a:r>
              <a:rPr lang="sl-SI" sz="1600" dirty="0"/>
              <a:t>značilnosti onesnaženosti gasilne vode, </a:t>
            </a:r>
          </a:p>
          <a:p>
            <a:pPr hangingPunct="0">
              <a:lnSpc>
                <a:spcPct val="70000"/>
              </a:lnSpc>
              <a:spcBef>
                <a:spcPts val="0"/>
              </a:spcBef>
              <a:spcAft>
                <a:spcPts val="300"/>
              </a:spcAft>
            </a:pPr>
            <a:r>
              <a:rPr lang="sl-SI" sz="1600" dirty="0" smtClean="0"/>
              <a:t>pričakovane </a:t>
            </a:r>
            <a:r>
              <a:rPr lang="sl-SI" sz="1600" dirty="0"/>
              <a:t>količine gasilne vode,</a:t>
            </a:r>
          </a:p>
          <a:p>
            <a:pPr hangingPunct="0">
              <a:lnSpc>
                <a:spcPct val="70000"/>
              </a:lnSpc>
              <a:spcBef>
                <a:spcPts val="0"/>
              </a:spcBef>
              <a:spcAft>
                <a:spcPts val="300"/>
              </a:spcAft>
            </a:pPr>
            <a:r>
              <a:rPr lang="sl-SI" sz="1600" dirty="0" smtClean="0"/>
              <a:t>seznam </a:t>
            </a:r>
            <a:r>
              <a:rPr lang="sl-SI" sz="1600" dirty="0"/>
              <a:t>parametrov iz prve alineje prvega odstavka tega </a:t>
            </a:r>
            <a:r>
              <a:rPr lang="sl-SI" sz="1600" dirty="0" smtClean="0"/>
              <a:t>člena,</a:t>
            </a:r>
          </a:p>
          <a:p>
            <a:pPr hangingPunct="0">
              <a:lnSpc>
                <a:spcPct val="70000"/>
              </a:lnSpc>
              <a:spcBef>
                <a:spcPts val="0"/>
              </a:spcBef>
              <a:spcAft>
                <a:spcPts val="300"/>
              </a:spcAft>
            </a:pPr>
            <a:r>
              <a:rPr lang="sl-SI" sz="1600" dirty="0" smtClean="0"/>
              <a:t>predlog </a:t>
            </a:r>
            <a:r>
              <a:rPr lang="sl-SI" sz="1600" dirty="0"/>
              <a:t>pooblaščenega izvajalca obratovalnega </a:t>
            </a:r>
            <a:r>
              <a:rPr lang="sl-SI" sz="1600" dirty="0" err="1"/>
              <a:t>monitoringa</a:t>
            </a:r>
            <a:r>
              <a:rPr lang="sl-SI" sz="1600" dirty="0"/>
              <a:t> </a:t>
            </a:r>
            <a:r>
              <a:rPr lang="sl-SI" sz="1600" dirty="0" smtClean="0"/>
              <a:t>glede </a:t>
            </a:r>
            <a:r>
              <a:rPr lang="sl-SI" sz="1600" dirty="0"/>
              <a:t>ravnanja z gasilno vodo,</a:t>
            </a:r>
          </a:p>
          <a:p>
            <a:pPr hangingPunct="0">
              <a:lnSpc>
                <a:spcPct val="70000"/>
              </a:lnSpc>
              <a:spcBef>
                <a:spcPts val="0"/>
              </a:spcBef>
              <a:spcAft>
                <a:spcPts val="300"/>
              </a:spcAft>
            </a:pPr>
            <a:r>
              <a:rPr lang="sl-SI" sz="1600" dirty="0" smtClean="0"/>
              <a:t>mnenje </a:t>
            </a:r>
            <a:r>
              <a:rPr lang="sl-SI" sz="1600" dirty="0"/>
              <a:t>upravljavca javne kanalizacije in/ali čistilne naprave, če je to ustrezno glede na predviden način izpusta gasilne </a:t>
            </a:r>
            <a:r>
              <a:rPr lang="sl-SI" sz="1600" dirty="0" smtClean="0"/>
              <a:t>vode</a:t>
            </a:r>
            <a:r>
              <a:rPr lang="sl-SI" sz="1600" dirty="0"/>
              <a:t> </a:t>
            </a:r>
            <a:r>
              <a:rPr lang="sl-SI" sz="1600" dirty="0" smtClean="0"/>
              <a:t>in</a:t>
            </a:r>
          </a:p>
          <a:p>
            <a:pPr hangingPunct="0">
              <a:lnSpc>
                <a:spcPct val="70000"/>
              </a:lnSpc>
              <a:spcBef>
                <a:spcPts val="0"/>
              </a:spcBef>
              <a:spcAft>
                <a:spcPts val="300"/>
              </a:spcAft>
            </a:pPr>
            <a:r>
              <a:rPr lang="sl-SI" sz="1600" dirty="0"/>
              <a:t>p</a:t>
            </a:r>
            <a:r>
              <a:rPr lang="sl-SI" sz="1600" dirty="0" smtClean="0"/>
              <a:t>redvideno nadaljnje ravnanje z gasilno vodo. </a:t>
            </a:r>
            <a:endParaRPr lang="sl-SI" sz="1600" dirty="0"/>
          </a:p>
          <a:p>
            <a:pPr marL="0" indent="0" hangingPunct="0">
              <a:spcBef>
                <a:spcPts val="0"/>
              </a:spcBef>
              <a:spcAft>
                <a:spcPts val="300"/>
              </a:spcAft>
              <a:buNone/>
            </a:pPr>
            <a:r>
              <a:rPr lang="sl-SI" sz="1600" b="1" dirty="0" smtClean="0">
                <a:solidFill>
                  <a:srgbClr val="0070C0"/>
                </a:solidFill>
              </a:rPr>
              <a:t>Priloge </a:t>
            </a:r>
            <a:r>
              <a:rPr lang="sl-SI" sz="1600" b="1" dirty="0">
                <a:solidFill>
                  <a:srgbClr val="0070C0"/>
                </a:solidFill>
              </a:rPr>
              <a:t>načrta ravnanja z gasilno vodo</a:t>
            </a:r>
            <a:r>
              <a:rPr lang="sl-SI" sz="1600" dirty="0"/>
              <a:t>, </a:t>
            </a:r>
            <a:r>
              <a:rPr lang="sl-SI" sz="1600" dirty="0" smtClean="0"/>
              <a:t>ki </a:t>
            </a:r>
            <a:r>
              <a:rPr lang="sl-SI" sz="1600" dirty="0"/>
              <a:t>je priloga </a:t>
            </a:r>
            <a:r>
              <a:rPr lang="sl-SI" sz="1600" dirty="0" smtClean="0"/>
              <a:t>NGO,NRO ali NZO, </a:t>
            </a:r>
            <a:r>
              <a:rPr lang="sl-SI" sz="1600" dirty="0" smtClean="0"/>
              <a:t>so:</a:t>
            </a:r>
          </a:p>
          <a:p>
            <a:pPr hangingPunct="0">
              <a:lnSpc>
                <a:spcPct val="70000"/>
              </a:lnSpc>
              <a:spcBef>
                <a:spcPts val="0"/>
              </a:spcBef>
              <a:spcAft>
                <a:spcPts val="300"/>
              </a:spcAft>
            </a:pPr>
            <a:r>
              <a:rPr lang="sl-SI" sz="1600" dirty="0"/>
              <a:t>s</a:t>
            </a:r>
            <a:r>
              <a:rPr lang="sl-SI" sz="1600" dirty="0" smtClean="0"/>
              <a:t>eznam parametrov</a:t>
            </a:r>
            <a:r>
              <a:rPr lang="sl-SI" sz="1600" dirty="0"/>
              <a:t>, ki jih določi pooblaščeni izvajalec obratovalnega </a:t>
            </a:r>
            <a:r>
              <a:rPr lang="sl-SI" sz="1600" dirty="0" err="1"/>
              <a:t>monitoringa</a:t>
            </a:r>
            <a:r>
              <a:rPr lang="sl-SI" sz="1600" dirty="0"/>
              <a:t> odpadnih voda </a:t>
            </a:r>
            <a:endParaRPr lang="sl-SI" sz="1600" dirty="0" smtClean="0"/>
          </a:p>
          <a:p>
            <a:pPr hangingPunct="0">
              <a:lnSpc>
                <a:spcPct val="70000"/>
              </a:lnSpc>
              <a:spcBef>
                <a:spcPts val="0"/>
              </a:spcBef>
              <a:spcAft>
                <a:spcPts val="300"/>
              </a:spcAft>
            </a:pPr>
            <a:r>
              <a:rPr lang="sl-SI" sz="1600" dirty="0"/>
              <a:t>predlog pooblaščenega izvajalca obratovalnega </a:t>
            </a:r>
            <a:r>
              <a:rPr lang="sl-SI" sz="1600" dirty="0" err="1"/>
              <a:t>monitoringa</a:t>
            </a:r>
            <a:r>
              <a:rPr lang="sl-SI" sz="1600" dirty="0"/>
              <a:t> glede ravnanja z gasilno vodo in </a:t>
            </a:r>
            <a:endParaRPr lang="sl-SI" sz="1600" dirty="0" smtClean="0"/>
          </a:p>
          <a:p>
            <a:pPr hangingPunct="0">
              <a:lnSpc>
                <a:spcPct val="70000"/>
              </a:lnSpc>
              <a:spcBef>
                <a:spcPts val="0"/>
              </a:spcBef>
              <a:spcAft>
                <a:spcPts val="300"/>
              </a:spcAft>
            </a:pPr>
            <a:r>
              <a:rPr lang="sl-SI" sz="1600" dirty="0" smtClean="0"/>
              <a:t>mnenje </a:t>
            </a:r>
            <a:r>
              <a:rPr lang="sl-SI" sz="1600" dirty="0"/>
              <a:t>upravljavca javne kanalizacije in/ali čistilne naprave </a:t>
            </a:r>
            <a:endParaRPr lang="sl-SI" sz="1600" dirty="0" smtClean="0"/>
          </a:p>
          <a:p>
            <a:pPr marL="0" indent="0" hangingPunct="0">
              <a:spcBef>
                <a:spcPts val="600"/>
              </a:spcBef>
              <a:spcAft>
                <a:spcPts val="300"/>
              </a:spcAft>
              <a:buNone/>
            </a:pPr>
            <a:r>
              <a:rPr lang="sl-SI" sz="1600" b="1" dirty="0" smtClean="0">
                <a:solidFill>
                  <a:srgbClr val="0070C0"/>
                </a:solidFill>
              </a:rPr>
              <a:t>Upravljavec mora:</a:t>
            </a:r>
          </a:p>
          <a:p>
            <a:pPr hangingPunct="0">
              <a:spcBef>
                <a:spcPts val="300"/>
              </a:spcBef>
              <a:spcAft>
                <a:spcPts val="300"/>
              </a:spcAft>
            </a:pPr>
            <a:r>
              <a:rPr lang="sl-SI" sz="1600" dirty="0" smtClean="0"/>
              <a:t>po </a:t>
            </a:r>
            <a:r>
              <a:rPr lang="sl-SI" sz="1600" dirty="0"/>
              <a:t>požaru najpozneje </a:t>
            </a:r>
            <a:r>
              <a:rPr lang="sl-SI" sz="1600" b="1" dirty="0"/>
              <a:t>v </a:t>
            </a:r>
            <a:r>
              <a:rPr lang="sl-SI" sz="1600" b="1" dirty="0" smtClean="0"/>
              <a:t>30 dneh </a:t>
            </a:r>
            <a:r>
              <a:rPr lang="sl-SI" sz="1600" dirty="0" smtClean="0"/>
              <a:t>izdelati </a:t>
            </a:r>
            <a:r>
              <a:rPr lang="sl-SI" sz="1600" u="sng" dirty="0" smtClean="0"/>
              <a:t>poročilo o ravnanju z gasilno vodo</a:t>
            </a:r>
            <a:r>
              <a:rPr lang="sl-SI" sz="1600" dirty="0" smtClean="0"/>
              <a:t>, ki je priloga poročila </a:t>
            </a:r>
            <a:r>
              <a:rPr lang="sl-SI" sz="1600" dirty="0"/>
              <a:t>o prvih meritvah oziroma obratovalnem </a:t>
            </a:r>
            <a:r>
              <a:rPr lang="sl-SI" sz="1600" dirty="0" err="1"/>
              <a:t>monitoringu</a:t>
            </a:r>
            <a:r>
              <a:rPr lang="sl-SI" sz="1600" dirty="0"/>
              <a:t> odpadne </a:t>
            </a:r>
            <a:r>
              <a:rPr lang="sl-SI" sz="1600" dirty="0" smtClean="0"/>
              <a:t>vod ali poročila o nastalih odpadkih in ravnanju z njimi.</a:t>
            </a:r>
          </a:p>
          <a:p>
            <a:pPr hangingPunct="0">
              <a:spcBef>
                <a:spcPts val="300"/>
              </a:spcBef>
              <a:spcAft>
                <a:spcPts val="300"/>
              </a:spcAft>
            </a:pPr>
            <a:r>
              <a:rPr lang="sl-SI" sz="1600" b="1" dirty="0" smtClean="0"/>
              <a:t>v </a:t>
            </a:r>
            <a:r>
              <a:rPr lang="sl-SI" sz="1600" b="1" dirty="0"/>
              <a:t>treh dneh </a:t>
            </a:r>
            <a:r>
              <a:rPr lang="sl-SI" sz="1600" dirty="0" smtClean="0"/>
              <a:t>predložiti </a:t>
            </a:r>
            <a:r>
              <a:rPr lang="sl-SI" sz="1600" u="sng" dirty="0"/>
              <a:t>poročilo o ravnanju z gasilno </a:t>
            </a:r>
            <a:r>
              <a:rPr lang="sl-SI" sz="1600" dirty="0"/>
              <a:t>vodo ministrstvu ali pristojnemu inšpektorju, na njuno zahtevo. </a:t>
            </a:r>
            <a:endParaRPr lang="sl-SI" sz="1600" dirty="0" smtClean="0"/>
          </a:p>
          <a:p>
            <a:pPr marL="0" indent="0" hangingPunct="0">
              <a:spcBef>
                <a:spcPts val="600"/>
              </a:spcBef>
              <a:spcAft>
                <a:spcPts val="300"/>
              </a:spcAft>
              <a:buNone/>
            </a:pPr>
            <a:r>
              <a:rPr lang="sl-SI" sz="1600" b="1" dirty="0">
                <a:solidFill>
                  <a:srgbClr val="0070C0"/>
                </a:solidFill>
              </a:rPr>
              <a:t>Poročilo </a:t>
            </a:r>
            <a:r>
              <a:rPr lang="sl-SI" sz="1600" b="1" dirty="0" smtClean="0">
                <a:solidFill>
                  <a:srgbClr val="0070C0"/>
                </a:solidFill>
              </a:rPr>
              <a:t>o </a:t>
            </a:r>
            <a:r>
              <a:rPr lang="sl-SI" sz="1600" b="1" dirty="0">
                <a:solidFill>
                  <a:srgbClr val="0070C0"/>
                </a:solidFill>
              </a:rPr>
              <a:t>ravnanju z gasilno </a:t>
            </a:r>
            <a:r>
              <a:rPr lang="sl-SI" sz="1600" b="1" dirty="0" smtClean="0">
                <a:solidFill>
                  <a:srgbClr val="0070C0"/>
                </a:solidFill>
              </a:rPr>
              <a:t>vodo mora vsebovati najmanj </a:t>
            </a:r>
            <a:r>
              <a:rPr lang="sl-SI" sz="1600" b="1" dirty="0" smtClean="0">
                <a:solidFill>
                  <a:srgbClr val="0070C0"/>
                </a:solidFill>
              </a:rPr>
              <a:t>podatke: </a:t>
            </a:r>
          </a:p>
          <a:p>
            <a:pPr hangingPunct="0">
              <a:spcBef>
                <a:spcPts val="600"/>
              </a:spcBef>
              <a:spcAft>
                <a:spcPts val="300"/>
              </a:spcAft>
            </a:pPr>
            <a:r>
              <a:rPr lang="sl-SI" sz="1600" dirty="0"/>
              <a:t>Količina </a:t>
            </a:r>
            <a:r>
              <a:rPr lang="sl-SI" sz="1600" dirty="0"/>
              <a:t>zadržane gasilne </a:t>
            </a:r>
            <a:r>
              <a:rPr lang="sl-SI" sz="1600" dirty="0"/>
              <a:t>vode, Rezultati analize gasilne vode in Opis nadaljnjega </a:t>
            </a:r>
            <a:r>
              <a:rPr lang="sl-SI" sz="1600" dirty="0"/>
              <a:t>ravnanja z </a:t>
            </a:r>
            <a:r>
              <a:rPr lang="sl-SI" sz="1600" dirty="0"/>
              <a:t>gasilno vodo</a:t>
            </a:r>
            <a:endParaRPr lang="sl-SI" sz="16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22202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9498878" cy="1325563"/>
          </a:xfrm>
        </p:spPr>
        <p:txBody>
          <a:bodyPr>
            <a:normAutofit/>
          </a:bodyPr>
          <a:lstStyle/>
          <a:p>
            <a:pPr hangingPunct="0"/>
            <a:r>
              <a:rPr lang="sl-SI" sz="3600" b="1" dirty="0" smtClean="0">
                <a:solidFill>
                  <a:schemeClr val="accent6">
                    <a:lumMod val="75000"/>
                  </a:schemeClr>
                </a:solidFill>
                <a:latin typeface="+mn-lt"/>
              </a:rPr>
              <a:t>Uporaba drugih gradbeno-tehničnih ukrepov in zahtev</a:t>
            </a:r>
            <a:endParaRPr lang="sl-SI" sz="3600" b="1" dirty="0">
              <a:solidFill>
                <a:schemeClr val="accent6">
                  <a:lumMod val="75000"/>
                </a:schemeClr>
              </a:solidFill>
              <a:latin typeface="+mn-lt"/>
            </a:endParaRPr>
          </a:p>
        </p:txBody>
      </p:sp>
      <p:sp>
        <p:nvSpPr>
          <p:cNvPr id="3" name="Ograda vsebine 2"/>
          <p:cNvSpPr>
            <a:spLocks noGrp="1"/>
          </p:cNvSpPr>
          <p:nvPr>
            <p:ph idx="1"/>
          </p:nvPr>
        </p:nvSpPr>
        <p:spPr>
          <a:xfrm>
            <a:off x="748939" y="1573618"/>
            <a:ext cx="10515600" cy="4912241"/>
          </a:xfrm>
        </p:spPr>
        <p:txBody>
          <a:bodyPr>
            <a:normAutofit fontScale="62500" lnSpcReduction="20000"/>
          </a:bodyPr>
          <a:lstStyle/>
          <a:p>
            <a:pPr hangingPunct="0">
              <a:spcBef>
                <a:spcPts val="300"/>
              </a:spcBef>
              <a:spcAft>
                <a:spcPts val="300"/>
              </a:spcAft>
            </a:pPr>
            <a:r>
              <a:rPr lang="sl-SI" sz="3200" dirty="0" smtClean="0"/>
              <a:t>Ne </a:t>
            </a:r>
            <a:r>
              <a:rPr lang="sl-SI" sz="3200" dirty="0"/>
              <a:t>glede </a:t>
            </a:r>
            <a:r>
              <a:rPr lang="sl-SI" sz="3200" dirty="0" smtClean="0"/>
              <a:t>na določbe te uredbe glede:</a:t>
            </a:r>
          </a:p>
          <a:p>
            <a:pPr lvl="1" hangingPunct="0">
              <a:spcBef>
                <a:spcPts val="300"/>
              </a:spcBef>
              <a:spcAft>
                <a:spcPts val="300"/>
              </a:spcAft>
            </a:pPr>
            <a:r>
              <a:rPr lang="sl-SI" sz="2600" dirty="0" smtClean="0"/>
              <a:t>višine </a:t>
            </a:r>
            <a:r>
              <a:rPr lang="sl-SI" sz="2600" dirty="0"/>
              <a:t>baliranih odpadkov, </a:t>
            </a:r>
            <a:endParaRPr lang="sl-SI" sz="2600" dirty="0" smtClean="0"/>
          </a:p>
          <a:p>
            <a:pPr lvl="1" hangingPunct="0">
              <a:spcBef>
                <a:spcPts val="300"/>
              </a:spcBef>
              <a:spcAft>
                <a:spcPts val="300"/>
              </a:spcAft>
            </a:pPr>
            <a:r>
              <a:rPr lang="sl-SI" sz="2600" dirty="0" smtClean="0"/>
              <a:t>zamikanja </a:t>
            </a:r>
            <a:r>
              <a:rPr lang="sl-SI" sz="2600" dirty="0"/>
              <a:t>baliranih odpadkov </a:t>
            </a:r>
            <a:r>
              <a:rPr lang="sl-SI" sz="2600" dirty="0" smtClean="0"/>
              <a:t>in</a:t>
            </a:r>
          </a:p>
          <a:p>
            <a:pPr lvl="1" hangingPunct="0">
              <a:spcBef>
                <a:spcPts val="300"/>
              </a:spcBef>
              <a:spcAft>
                <a:spcPts val="300"/>
              </a:spcAft>
            </a:pPr>
            <a:r>
              <a:rPr lang="sl-SI" sz="2600" dirty="0" smtClean="0"/>
              <a:t>glede </a:t>
            </a:r>
            <a:r>
              <a:rPr lang="sl-SI" sz="2600" dirty="0"/>
              <a:t>oblikovanja požarnih polj </a:t>
            </a:r>
            <a:endParaRPr lang="sl-SI" sz="2600" dirty="0" smtClean="0"/>
          </a:p>
          <a:p>
            <a:pPr marL="457200" lvl="1" indent="0" hangingPunct="0">
              <a:spcBef>
                <a:spcPts val="300"/>
              </a:spcBef>
              <a:spcAft>
                <a:spcPts val="300"/>
              </a:spcAft>
              <a:buNone/>
            </a:pPr>
            <a:r>
              <a:rPr lang="sl-SI" sz="2900" dirty="0" smtClean="0"/>
              <a:t>se </a:t>
            </a:r>
            <a:r>
              <a:rPr lang="sl-SI" sz="2900" dirty="0"/>
              <a:t>pri skladiščenju trdnih gorljivih odpadkov na prostem lahko uporabijo gradbeno-tehnični ukrepi in </a:t>
            </a:r>
            <a:r>
              <a:rPr lang="sl-SI" sz="2900" dirty="0" smtClean="0"/>
              <a:t>zahteve </a:t>
            </a:r>
            <a:r>
              <a:rPr lang="sl-SI" sz="2900" dirty="0"/>
              <a:t>iz drugih standardov ter tehničnih smernic, ki določajo požarnovarnostne ukrepe v smislu te uredbe ali ukrepe in zahteve, ki temeljijo na izračunih v okviru metod požarnega inženirstva, pod pogojem, da se z drugimi gradbeno-tehničnimi ukrepi in zahtevami zagotovi enaka ali višja stopnja požarne varnosti kot z gradbeno-tehničnimi ukrepi in zahtevami iz 1. točke drugega odstavka 6. člena te uredbe, tretjega odstavka 6. člena te uredbe in osmega odstavka 7. člena te uredbe.</a:t>
            </a:r>
          </a:p>
          <a:p>
            <a:pPr>
              <a:spcBef>
                <a:spcPts val="300"/>
              </a:spcBef>
              <a:spcAft>
                <a:spcPts val="300"/>
              </a:spcAft>
            </a:pPr>
            <a:r>
              <a:rPr lang="sl-SI" sz="3200" dirty="0"/>
              <a:t>Z uporabo drugih gradbeno-tehničnih ukrepov in zahtev je treba preprečiti širjenje požara na druge skladiščene odpadke, na sosednje stavbe, zagotoviti hitro in varno evakuacijo prisotnih v skladišču, zagotoviti neoviran in varen dostop gasilskih in reševalnih enot ter omogočiti učinkovito posredovanje gasilskih enot. </a:t>
            </a:r>
          </a:p>
          <a:p>
            <a:pPr>
              <a:spcBef>
                <a:spcPts val="300"/>
              </a:spcBef>
              <a:spcAft>
                <a:spcPts val="300"/>
              </a:spcAft>
            </a:pPr>
            <a:r>
              <a:rPr lang="sl-SI" sz="3200" dirty="0" smtClean="0"/>
              <a:t>Druge </a:t>
            </a:r>
            <a:r>
              <a:rPr lang="sl-SI" sz="3200" dirty="0"/>
              <a:t>gradbeno-tehnične ukrepe in zahteve iz prvega odstavka tega člena določi inženir s področja požarne varnosti z izdelavo načrta s področja požarne varnosti v skladu s predpisi s področja graditve.</a:t>
            </a:r>
          </a:p>
          <a:p>
            <a:pPr hangingPunct="0">
              <a:spcBef>
                <a:spcPts val="300"/>
              </a:spcBef>
              <a:spcAft>
                <a:spcPts val="300"/>
              </a:spcAft>
            </a:pPr>
            <a:r>
              <a:rPr lang="sl-SI" sz="3200" dirty="0" smtClean="0"/>
              <a:t>Načrt </a:t>
            </a:r>
            <a:r>
              <a:rPr lang="sl-SI" sz="3200" dirty="0"/>
              <a:t>požarne varnosti, iz katerega mora nedvoumno izhajati, da je z drugimi ukrepi zagotovljena enaka ali višja stopna požarne varnosti, kot z ukrepi iz prejšnjih členov te uredbe, je priloga načrta gospodarjenja z odpadki, načrta zbiranja odpadkov in načrta ravnanja z odpadki.</a:t>
            </a:r>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215520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hangingPunct="0"/>
            <a:r>
              <a:rPr lang="sl-SI" sz="3600" b="1" dirty="0">
                <a:solidFill>
                  <a:schemeClr val="accent6">
                    <a:lumMod val="75000"/>
                  </a:schemeClr>
                </a:solidFill>
                <a:latin typeface="+mn-lt"/>
              </a:rPr>
              <a:t>Prehodne </a:t>
            </a:r>
            <a:r>
              <a:rPr lang="sl-SI" sz="3600" b="1" dirty="0" smtClean="0">
                <a:solidFill>
                  <a:schemeClr val="accent6">
                    <a:lumMod val="75000"/>
                  </a:schemeClr>
                </a:solidFill>
                <a:latin typeface="+mn-lt"/>
              </a:rPr>
              <a:t>določbe – </a:t>
            </a:r>
            <a:br>
              <a:rPr lang="sl-SI" sz="3600" b="1" dirty="0" smtClean="0">
                <a:solidFill>
                  <a:schemeClr val="accent6">
                    <a:lumMod val="75000"/>
                  </a:schemeClr>
                </a:solidFill>
                <a:latin typeface="+mn-lt"/>
              </a:rPr>
            </a:br>
            <a:r>
              <a:rPr lang="sl-SI" sz="3600" b="1" dirty="0" smtClean="0">
                <a:solidFill>
                  <a:schemeClr val="accent6">
                    <a:lumMod val="75000"/>
                  </a:schemeClr>
                </a:solidFill>
                <a:latin typeface="+mn-lt"/>
              </a:rPr>
              <a:t>začetek veljavnosti uredbe: 14.9.2019</a:t>
            </a:r>
            <a:endParaRPr lang="sl-SI" sz="3600" b="1" dirty="0">
              <a:solidFill>
                <a:schemeClr val="accent6">
                  <a:lumMod val="75000"/>
                </a:schemeClr>
              </a:solidFill>
              <a:latin typeface="+mn-lt"/>
            </a:endParaRPr>
          </a:p>
        </p:txBody>
      </p:sp>
      <p:sp>
        <p:nvSpPr>
          <p:cNvPr id="3" name="Ograda vsebine 2"/>
          <p:cNvSpPr>
            <a:spLocks noGrp="1"/>
          </p:cNvSpPr>
          <p:nvPr>
            <p:ph idx="1"/>
          </p:nvPr>
        </p:nvSpPr>
        <p:spPr>
          <a:xfrm>
            <a:off x="748939" y="1674254"/>
            <a:ext cx="10515600" cy="4850438"/>
          </a:xfrm>
        </p:spPr>
        <p:txBody>
          <a:bodyPr>
            <a:normAutofit fontScale="77500" lnSpcReduction="20000"/>
          </a:bodyPr>
          <a:lstStyle/>
          <a:p>
            <a:pPr marL="0" indent="0" hangingPunct="0">
              <a:spcBef>
                <a:spcPts val="300"/>
              </a:spcBef>
              <a:spcAft>
                <a:spcPts val="300"/>
              </a:spcAft>
              <a:buNone/>
            </a:pPr>
            <a:r>
              <a:rPr lang="sl-SI" dirty="0"/>
              <a:t> </a:t>
            </a:r>
            <a:r>
              <a:rPr lang="sl-SI" b="1" dirty="0">
                <a:solidFill>
                  <a:srgbClr val="0070C0"/>
                </a:solidFill>
              </a:rPr>
              <a:t>Izvirni povzročitelj:</a:t>
            </a:r>
          </a:p>
          <a:p>
            <a:pPr lvl="1" hangingPunct="0">
              <a:spcBef>
                <a:spcPts val="300"/>
              </a:spcBef>
              <a:spcAft>
                <a:spcPts val="300"/>
              </a:spcAft>
              <a:buFont typeface="Wingdings" panose="05000000000000000000" pitchFamily="2" charset="2"/>
              <a:buChar char="ü"/>
            </a:pPr>
            <a:r>
              <a:rPr lang="sl-SI" sz="2500" u="sng" dirty="0" smtClean="0"/>
              <a:t>Načrt gospodarjenja z odpadki (7. in 9. člen)</a:t>
            </a:r>
            <a:r>
              <a:rPr lang="sl-SI" sz="2500" dirty="0" smtClean="0"/>
              <a:t>: najpozneje v šestih mesecih </a:t>
            </a:r>
          </a:p>
          <a:p>
            <a:pPr lvl="1" hangingPunct="0">
              <a:spcBef>
                <a:spcPts val="300"/>
              </a:spcBef>
              <a:spcAft>
                <a:spcPts val="300"/>
              </a:spcAft>
              <a:buFont typeface="Wingdings" panose="05000000000000000000" pitchFamily="2" charset="2"/>
              <a:buChar char="ü"/>
            </a:pPr>
            <a:r>
              <a:rPr lang="sl-SI" sz="2500" u="sng" dirty="0" smtClean="0"/>
              <a:t>Skladiščenje (4. do 9. člen): </a:t>
            </a:r>
            <a:r>
              <a:rPr lang="sl-SI" sz="2500" dirty="0" smtClean="0"/>
              <a:t>najpozneje v 12 mesecih oziroma v 36 mesecih, če je potrebna gradnja.</a:t>
            </a:r>
          </a:p>
          <a:p>
            <a:pPr marL="0" indent="0" hangingPunct="0">
              <a:spcBef>
                <a:spcPts val="300"/>
              </a:spcBef>
              <a:spcAft>
                <a:spcPts val="300"/>
              </a:spcAft>
              <a:buNone/>
            </a:pPr>
            <a:r>
              <a:rPr lang="sl-SI" b="1" dirty="0" smtClean="0">
                <a:solidFill>
                  <a:srgbClr val="0070C0"/>
                </a:solidFill>
              </a:rPr>
              <a:t>Zbiralec</a:t>
            </a:r>
          </a:p>
          <a:p>
            <a:pPr lvl="1" hangingPunct="0">
              <a:spcBef>
                <a:spcPts val="300"/>
              </a:spcBef>
              <a:spcAft>
                <a:spcPts val="300"/>
              </a:spcAft>
              <a:buFont typeface="Wingdings" panose="05000000000000000000" pitchFamily="2" charset="2"/>
              <a:buChar char="ü"/>
            </a:pPr>
            <a:r>
              <a:rPr lang="sl-SI" u="sng" dirty="0" smtClean="0"/>
              <a:t>Skladiščenje(4</a:t>
            </a:r>
            <a:r>
              <a:rPr lang="sl-SI" u="sng" dirty="0"/>
              <a:t>. do 9. člen): </a:t>
            </a:r>
            <a:r>
              <a:rPr lang="sl-SI" dirty="0"/>
              <a:t>najpozneje v 12 mesecih oziroma v 36 mesecih, če je potrebna gradnja</a:t>
            </a:r>
            <a:r>
              <a:rPr lang="sl-SI" dirty="0" smtClean="0"/>
              <a:t>.</a:t>
            </a:r>
          </a:p>
          <a:p>
            <a:pPr lvl="1" hangingPunct="0">
              <a:spcBef>
                <a:spcPts val="300"/>
              </a:spcBef>
              <a:spcAft>
                <a:spcPts val="300"/>
              </a:spcAft>
              <a:buFont typeface="Wingdings" panose="05000000000000000000" pitchFamily="2" charset="2"/>
              <a:buChar char="ü"/>
            </a:pPr>
            <a:r>
              <a:rPr lang="sl-SI" dirty="0" smtClean="0"/>
              <a:t>Če je zaradi prilagoditev skladiščenja (4. do 9. člen) potrebna sprememba Načrta zbiranja, se mora vložiti vloga za spremembo potrdila o vpisu v evidenco zbiralcev</a:t>
            </a:r>
          </a:p>
          <a:p>
            <a:pPr marL="0" indent="0" hangingPunct="0">
              <a:spcBef>
                <a:spcPts val="300"/>
              </a:spcBef>
              <a:spcAft>
                <a:spcPts val="300"/>
              </a:spcAft>
              <a:buNone/>
            </a:pPr>
            <a:r>
              <a:rPr lang="sl-SI" b="1" dirty="0">
                <a:solidFill>
                  <a:srgbClr val="0070C0"/>
                </a:solidFill>
              </a:rPr>
              <a:t>Obdelovalec</a:t>
            </a:r>
          </a:p>
          <a:p>
            <a:pPr lvl="1" hangingPunct="0">
              <a:spcBef>
                <a:spcPts val="300"/>
              </a:spcBef>
              <a:spcAft>
                <a:spcPts val="300"/>
              </a:spcAft>
              <a:buFont typeface="Wingdings" panose="05000000000000000000" pitchFamily="2" charset="2"/>
              <a:buChar char="ü"/>
            </a:pPr>
            <a:r>
              <a:rPr lang="sl-SI" u="sng" dirty="0"/>
              <a:t>Skladiščenje(4. do 9. člen): </a:t>
            </a:r>
            <a:r>
              <a:rPr lang="sl-SI" dirty="0"/>
              <a:t>najpozneje v 12 mesecih oziroma v 36 mesecih, če je potrebna gradnja.</a:t>
            </a:r>
          </a:p>
          <a:p>
            <a:pPr marL="0" indent="0" hangingPunct="0">
              <a:spcBef>
                <a:spcPts val="300"/>
              </a:spcBef>
              <a:spcAft>
                <a:spcPts val="300"/>
              </a:spcAft>
              <a:buNone/>
            </a:pPr>
            <a:r>
              <a:rPr lang="sl-SI" b="1" dirty="0" smtClean="0">
                <a:solidFill>
                  <a:srgbClr val="0070C0"/>
                </a:solidFill>
              </a:rPr>
              <a:t>Upravljavec skladišča mora izvesti:</a:t>
            </a:r>
          </a:p>
          <a:p>
            <a:pPr lvl="1" hangingPunct="0">
              <a:spcBef>
                <a:spcPts val="300"/>
              </a:spcBef>
              <a:spcAft>
                <a:spcPts val="300"/>
              </a:spcAft>
              <a:buFont typeface="Wingdings" panose="05000000000000000000" pitchFamily="2" charset="2"/>
              <a:buChar char="ü"/>
            </a:pPr>
            <a:r>
              <a:rPr lang="sl-SI" u="sng" dirty="0"/>
              <a:t>Seznanitev občine </a:t>
            </a:r>
            <a:r>
              <a:rPr lang="sl-SI" dirty="0"/>
              <a:t>z vrstami in </a:t>
            </a:r>
            <a:r>
              <a:rPr lang="sl-SI" dirty="0" smtClean="0"/>
              <a:t>največjimi količinami skladiščenih odpadkov: najpozneje v treh mesecih</a:t>
            </a:r>
          </a:p>
          <a:p>
            <a:pPr lvl="1" hangingPunct="0">
              <a:spcBef>
                <a:spcPts val="300"/>
              </a:spcBef>
              <a:spcAft>
                <a:spcPts val="300"/>
              </a:spcAft>
              <a:buFont typeface="Wingdings" panose="05000000000000000000" pitchFamily="2" charset="2"/>
              <a:buChar char="ü"/>
            </a:pPr>
            <a:r>
              <a:rPr lang="sl-SI" u="sng" dirty="0" smtClean="0"/>
              <a:t>Požarni načrt izročiti gasilski enoti</a:t>
            </a:r>
            <a:r>
              <a:rPr lang="sl-SI" dirty="0" smtClean="0"/>
              <a:t>: </a:t>
            </a:r>
            <a:r>
              <a:rPr lang="sl-SI" dirty="0"/>
              <a:t>najpozneje v treh </a:t>
            </a:r>
            <a:r>
              <a:rPr lang="sl-SI" dirty="0" smtClean="0"/>
              <a:t>mesecih</a:t>
            </a:r>
          </a:p>
          <a:p>
            <a:pPr lvl="1" hangingPunct="0">
              <a:spcBef>
                <a:spcPts val="300"/>
              </a:spcBef>
              <a:spcAft>
                <a:spcPts val="300"/>
              </a:spcAft>
              <a:buFont typeface="Wingdings" panose="05000000000000000000" pitchFamily="2" charset="2"/>
              <a:buChar char="ü"/>
            </a:pPr>
            <a:r>
              <a:rPr lang="sl-SI" sz="2500" u="sng" dirty="0" smtClean="0"/>
              <a:t>Opredeliti </a:t>
            </a:r>
            <a:r>
              <a:rPr lang="sl-SI" sz="2500" u="sng" dirty="0"/>
              <a:t>ukrepov varstva pred požarom v NGO ali NZO ali NRO</a:t>
            </a:r>
            <a:r>
              <a:rPr lang="sl-SI" sz="2500" dirty="0"/>
              <a:t>: najpozneje v treh </a:t>
            </a:r>
            <a:r>
              <a:rPr lang="sl-SI" sz="2500" dirty="0" smtClean="0"/>
              <a:t>mesecih</a:t>
            </a:r>
          </a:p>
          <a:p>
            <a:pPr lvl="1" hangingPunct="0">
              <a:spcBef>
                <a:spcPts val="300"/>
              </a:spcBef>
              <a:spcAft>
                <a:spcPts val="300"/>
              </a:spcAft>
              <a:buFont typeface="Wingdings" panose="05000000000000000000" pitchFamily="2" charset="2"/>
              <a:buChar char="ü"/>
            </a:pPr>
            <a:r>
              <a:rPr lang="sl-SI" sz="2500" u="sng" dirty="0" smtClean="0"/>
              <a:t>Izročitev požarnega načrta, če je zaradi gradnje</a:t>
            </a:r>
            <a:r>
              <a:rPr lang="sl-SI" sz="2500" dirty="0" smtClean="0"/>
              <a:t> potrebna sprememba požarnega reda, požarnega načrta ali načrta ravnanja z gasilno vodo zaradi gradnje: pred začetkom obratovanja po izvedeni gradnji</a:t>
            </a:r>
            <a:endParaRPr lang="sl-SI" sz="25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52818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heel(1)">
                                      <p:cBhvr>
                                        <p:cTn id="21" dur="2000"/>
                                        <p:tgtEl>
                                          <p:spTgt spid="3">
                                            <p:txEl>
                                              <p:pRg st="4" end="4"/>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heel(1)">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heel(1)">
                                      <p:cBhvr>
                                        <p:cTn id="29" dur="2000"/>
                                        <p:tgtEl>
                                          <p:spTgt spid="3">
                                            <p:txEl>
                                              <p:pRg st="6" end="6"/>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heel(1)">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heel(1)">
                                      <p:cBhvr>
                                        <p:cTn id="37" dur="2000"/>
                                        <p:tgtEl>
                                          <p:spTgt spid="3">
                                            <p:txEl>
                                              <p:pRg st="8" end="8"/>
                                            </p:txEl>
                                          </p:spTgt>
                                        </p:tgtEl>
                                      </p:cBhvr>
                                    </p:animEffect>
                                  </p:childTnLst>
                                </p:cTn>
                              </p:par>
                              <p:par>
                                <p:cTn id="38" presetID="21" presetClass="entr" presetSubtype="1"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heel(1)">
                                      <p:cBhvr>
                                        <p:cTn id="40" dur="2000"/>
                                        <p:tgtEl>
                                          <p:spTgt spid="3">
                                            <p:txEl>
                                              <p:pRg st="9" end="9"/>
                                            </p:txEl>
                                          </p:spTgt>
                                        </p:tgtEl>
                                      </p:cBhvr>
                                    </p:animEffect>
                                  </p:childTnLst>
                                </p:cTn>
                              </p:par>
                              <p:par>
                                <p:cTn id="41" presetID="21" presetClass="entr" presetSubtype="1"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heel(1)">
                                      <p:cBhvr>
                                        <p:cTn id="43" dur="2000"/>
                                        <p:tgtEl>
                                          <p:spTgt spid="3">
                                            <p:txEl>
                                              <p:pRg st="10" end="10"/>
                                            </p:txEl>
                                          </p:spTgt>
                                        </p:tgtEl>
                                      </p:cBhvr>
                                    </p:animEffect>
                                  </p:childTnLst>
                                </p:cTn>
                              </p:par>
                              <p:par>
                                <p:cTn id="44" presetID="21" presetClass="entr" presetSubtype="1"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heel(1)">
                                      <p:cBhvr>
                                        <p:cTn id="46" dur="2000"/>
                                        <p:tgtEl>
                                          <p:spTgt spid="3">
                                            <p:txEl>
                                              <p:pRg st="11" end="11"/>
                                            </p:txEl>
                                          </p:spTgt>
                                        </p:tgtEl>
                                      </p:cBhvr>
                                    </p:animEffect>
                                  </p:childTnLst>
                                </p:cTn>
                              </p:par>
                              <p:par>
                                <p:cTn id="47" presetID="21" presetClass="entr" presetSubtype="1"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wheel(1)">
                                      <p:cBhvr>
                                        <p:cTn id="49"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hangingPunct="0"/>
            <a:r>
              <a:rPr lang="sl-SI" sz="3600" b="1" dirty="0">
                <a:solidFill>
                  <a:srgbClr val="FF0000"/>
                </a:solidFill>
                <a:latin typeface="+mn-lt"/>
              </a:rPr>
              <a:t>Predpisa, ki sta bila v javni obravnavi</a:t>
            </a:r>
          </a:p>
        </p:txBody>
      </p:sp>
      <p:sp>
        <p:nvSpPr>
          <p:cNvPr id="3" name="Ograda vsebine 2"/>
          <p:cNvSpPr>
            <a:spLocks noGrp="1"/>
          </p:cNvSpPr>
          <p:nvPr>
            <p:ph idx="1"/>
          </p:nvPr>
        </p:nvSpPr>
        <p:spPr>
          <a:xfrm>
            <a:off x="748939" y="1674254"/>
            <a:ext cx="10515600" cy="4850438"/>
          </a:xfrm>
        </p:spPr>
        <p:txBody>
          <a:bodyPr>
            <a:normAutofit/>
          </a:bodyPr>
          <a:lstStyle/>
          <a:p>
            <a:pPr marL="0" indent="0" hangingPunct="0">
              <a:spcBef>
                <a:spcPts val="300"/>
              </a:spcBef>
              <a:spcAft>
                <a:spcPts val="300"/>
              </a:spcAft>
              <a:buNone/>
            </a:pPr>
            <a:r>
              <a:rPr lang="sl-SI" b="1" dirty="0" smtClean="0">
                <a:solidFill>
                  <a:srgbClr val="002060"/>
                </a:solidFill>
              </a:rPr>
              <a:t>ZAKON </a:t>
            </a:r>
            <a:r>
              <a:rPr lang="sl-SI" b="1" dirty="0">
                <a:solidFill>
                  <a:srgbClr val="002060"/>
                </a:solidFill>
              </a:rPr>
              <a:t>O SPREMEMBAH IN DOPOLNITVAH ZAKONA O VARSTVU OKOLJA</a:t>
            </a:r>
            <a:endParaRPr lang="sl-SI" dirty="0">
              <a:solidFill>
                <a:srgbClr val="002060"/>
              </a:solidFill>
            </a:endParaRPr>
          </a:p>
          <a:p>
            <a:pPr marL="914400" lvl="1" indent="-457200" hangingPunct="0">
              <a:spcBef>
                <a:spcPts val="300"/>
              </a:spcBef>
              <a:spcAft>
                <a:spcPts val="300"/>
              </a:spcAft>
              <a:buFont typeface="+mj-lt"/>
              <a:buAutoNum type="alphaUcPeriod"/>
            </a:pPr>
            <a:r>
              <a:rPr lang="sl-SI" sz="2000" b="1" dirty="0"/>
              <a:t>RAVNANJE Z </a:t>
            </a:r>
            <a:r>
              <a:rPr lang="sl-SI" sz="2000" b="1" dirty="0" smtClean="0"/>
              <a:t>ODPADKI</a:t>
            </a:r>
          </a:p>
          <a:p>
            <a:pPr lvl="2" hangingPunct="0">
              <a:spcBef>
                <a:spcPts val="300"/>
              </a:spcBef>
              <a:spcAft>
                <a:spcPts val="300"/>
              </a:spcAft>
              <a:buFont typeface="Wingdings" panose="05000000000000000000" pitchFamily="2" charset="2"/>
              <a:buChar char="ü"/>
            </a:pPr>
            <a:r>
              <a:rPr lang="sl-SI" sz="1600" dirty="0" smtClean="0"/>
              <a:t>A1/ </a:t>
            </a:r>
            <a:r>
              <a:rPr lang="sl-SI" sz="1600" dirty="0"/>
              <a:t>Ravnanje z </a:t>
            </a:r>
            <a:r>
              <a:rPr lang="sl-SI" sz="1600" dirty="0" smtClean="0"/>
              <a:t>odpadki – 20. člen: celovita </a:t>
            </a:r>
            <a:r>
              <a:rPr lang="sl-SI" sz="1600" dirty="0" smtClean="0"/>
              <a:t>prenova zaradi:</a:t>
            </a:r>
          </a:p>
          <a:p>
            <a:pPr lvl="3" hangingPunct="0">
              <a:spcBef>
                <a:spcPts val="300"/>
              </a:spcBef>
              <a:spcAft>
                <a:spcPts val="300"/>
              </a:spcAft>
              <a:buFont typeface="Wingdings" panose="05000000000000000000" pitchFamily="2" charset="2"/>
              <a:buChar char="ü"/>
            </a:pPr>
            <a:r>
              <a:rPr lang="sl-SI" sz="1400" dirty="0" smtClean="0"/>
              <a:t>Načela </a:t>
            </a:r>
            <a:r>
              <a:rPr lang="sl-SI" sz="1400" dirty="0" err="1" smtClean="0"/>
              <a:t>legalitete</a:t>
            </a:r>
            <a:endParaRPr lang="sl-SI" sz="1400" dirty="0" smtClean="0"/>
          </a:p>
          <a:p>
            <a:pPr lvl="3" hangingPunct="0">
              <a:spcBef>
                <a:spcPts val="300"/>
              </a:spcBef>
              <a:spcAft>
                <a:spcPts val="300"/>
              </a:spcAft>
              <a:buFont typeface="Wingdings" panose="05000000000000000000" pitchFamily="2" charset="2"/>
              <a:buChar char="ü"/>
            </a:pPr>
            <a:r>
              <a:rPr lang="sl-SI" sz="1400" dirty="0"/>
              <a:t>Prenosa Direktive 2018/851/EU </a:t>
            </a:r>
            <a:endParaRPr lang="sl-SI" sz="1400" dirty="0" smtClean="0"/>
          </a:p>
          <a:p>
            <a:pPr lvl="2" hangingPunct="0">
              <a:spcBef>
                <a:spcPts val="300"/>
              </a:spcBef>
              <a:spcAft>
                <a:spcPts val="300"/>
              </a:spcAft>
              <a:buFont typeface="Wingdings" panose="05000000000000000000" pitchFamily="2" charset="2"/>
              <a:buChar char="ü"/>
            </a:pPr>
            <a:r>
              <a:rPr lang="sl-SI" sz="1600" dirty="0" smtClean="0"/>
              <a:t>A2</a:t>
            </a:r>
            <a:r>
              <a:rPr lang="sl-SI" sz="1600" dirty="0"/>
              <a:t>/ Proizvajalčeva razširjena </a:t>
            </a:r>
            <a:r>
              <a:rPr lang="sl-SI" sz="1600" dirty="0" smtClean="0"/>
              <a:t>odgovornost</a:t>
            </a:r>
          </a:p>
          <a:p>
            <a:pPr marL="914400" lvl="1" indent="-457200" hangingPunct="0">
              <a:spcBef>
                <a:spcPts val="300"/>
              </a:spcBef>
              <a:spcAft>
                <a:spcPts val="300"/>
              </a:spcAft>
              <a:buFont typeface="+mj-lt"/>
              <a:buAutoNum type="alphaUcPeriod"/>
            </a:pPr>
            <a:r>
              <a:rPr lang="sl-SI" sz="2000" b="1" dirty="0"/>
              <a:t>SISTEM TRGOVANJA S PRAVICAMI DO EMISIJE TOPLOGREDNIH </a:t>
            </a:r>
            <a:r>
              <a:rPr lang="sl-SI" sz="2000" b="1" dirty="0" smtClean="0"/>
              <a:t>PLINOV</a:t>
            </a:r>
          </a:p>
          <a:p>
            <a:pPr marL="457200" lvl="1" indent="0" hangingPunct="0">
              <a:spcBef>
                <a:spcPts val="300"/>
              </a:spcBef>
              <a:spcAft>
                <a:spcPts val="300"/>
              </a:spcAft>
              <a:buNone/>
            </a:pPr>
            <a:endParaRPr lang="sl-SI" sz="2000" dirty="0"/>
          </a:p>
          <a:p>
            <a:pPr marL="0" indent="0" hangingPunct="0">
              <a:spcBef>
                <a:spcPts val="300"/>
              </a:spcBef>
              <a:spcAft>
                <a:spcPts val="300"/>
              </a:spcAft>
              <a:buNone/>
            </a:pPr>
            <a:r>
              <a:rPr lang="sl-SI" b="1" dirty="0" smtClean="0">
                <a:solidFill>
                  <a:srgbClr val="002060"/>
                </a:solidFill>
              </a:rPr>
              <a:t>UREDBA O EMBALAŽI IN ODPADNI EMBALAŽI - nova</a:t>
            </a:r>
            <a:endParaRPr lang="sl-SI" b="1" dirty="0">
              <a:solidFill>
                <a:srgbClr val="002060"/>
              </a:solidFill>
            </a:endParaRPr>
          </a:p>
          <a:p>
            <a:pPr marL="0" indent="0" hangingPunct="0">
              <a:spcBef>
                <a:spcPts val="300"/>
              </a:spcBef>
              <a:spcAft>
                <a:spcPts val="300"/>
              </a:spcAft>
              <a:buNone/>
            </a:pPr>
            <a:endParaRPr lang="sl-SI" sz="25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53416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hangingPunct="0">
              <a:spcBef>
                <a:spcPts val="300"/>
              </a:spcBef>
              <a:spcAft>
                <a:spcPts val="300"/>
              </a:spcAft>
            </a:pPr>
            <a:r>
              <a:rPr lang="sl-SI" sz="3600" b="1" dirty="0" smtClean="0">
                <a:solidFill>
                  <a:srgbClr val="00B050"/>
                </a:solidFill>
                <a:latin typeface="+mn-lt"/>
              </a:rPr>
              <a:t>Ravnanje </a:t>
            </a:r>
            <a:r>
              <a:rPr lang="sl-SI" sz="3600" b="1" dirty="0">
                <a:solidFill>
                  <a:srgbClr val="00B050"/>
                </a:solidFill>
                <a:latin typeface="+mn-lt"/>
              </a:rPr>
              <a:t>z odpadki – 20. člen do </a:t>
            </a:r>
            <a:r>
              <a:rPr lang="sl-SI" sz="3600" b="1" dirty="0" err="1">
                <a:solidFill>
                  <a:srgbClr val="00B050"/>
                </a:solidFill>
                <a:latin typeface="+mn-lt"/>
              </a:rPr>
              <a:t>20.e</a:t>
            </a:r>
            <a:r>
              <a:rPr lang="sl-SI" sz="3600" b="1" dirty="0">
                <a:solidFill>
                  <a:srgbClr val="00B050"/>
                </a:solidFill>
                <a:latin typeface="+mn-lt"/>
              </a:rPr>
              <a:t> </a:t>
            </a:r>
            <a:r>
              <a:rPr lang="sl-SI" sz="3600" b="1" dirty="0" smtClean="0">
                <a:solidFill>
                  <a:srgbClr val="00B050"/>
                </a:solidFill>
                <a:latin typeface="+mn-lt"/>
              </a:rPr>
              <a:t>člen</a:t>
            </a:r>
            <a:endParaRPr lang="sl-SI" sz="3600" dirty="0">
              <a:solidFill>
                <a:srgbClr val="002060"/>
              </a:solidFill>
              <a:latin typeface="+mn-lt"/>
            </a:endParaRPr>
          </a:p>
        </p:txBody>
      </p:sp>
      <p:sp>
        <p:nvSpPr>
          <p:cNvPr id="3" name="Ograda vsebine 2"/>
          <p:cNvSpPr>
            <a:spLocks noGrp="1"/>
          </p:cNvSpPr>
          <p:nvPr>
            <p:ph idx="1"/>
          </p:nvPr>
        </p:nvSpPr>
        <p:spPr>
          <a:xfrm>
            <a:off x="748939" y="1674254"/>
            <a:ext cx="10515600" cy="4850438"/>
          </a:xfrm>
        </p:spPr>
        <p:txBody>
          <a:bodyPr>
            <a:normAutofit lnSpcReduction="10000"/>
          </a:bodyPr>
          <a:lstStyle/>
          <a:p>
            <a:pPr marL="0" indent="0" hangingPunct="0">
              <a:spcBef>
                <a:spcPts val="300"/>
              </a:spcBef>
              <a:spcAft>
                <a:spcPts val="300"/>
              </a:spcAft>
              <a:buNone/>
            </a:pPr>
            <a:r>
              <a:rPr lang="sl-SI" dirty="0" smtClean="0"/>
              <a:t>Zaradi načela </a:t>
            </a:r>
            <a:r>
              <a:rPr lang="sl-SI" dirty="0" err="1" smtClean="0"/>
              <a:t>legalitete</a:t>
            </a:r>
            <a:r>
              <a:rPr lang="sl-SI" dirty="0" smtClean="0"/>
              <a:t> se na nivo zakona dvigne </a:t>
            </a:r>
            <a:r>
              <a:rPr lang="sl-SI" dirty="0" smtClean="0"/>
              <a:t>sledeča področja:</a:t>
            </a:r>
            <a:endParaRPr lang="sl-SI" dirty="0" smtClean="0"/>
          </a:p>
          <a:p>
            <a:pPr marL="457200" indent="-457200">
              <a:buFont typeface="+mj-lt"/>
              <a:buAutoNum type="arabicPeriod"/>
            </a:pPr>
            <a:r>
              <a:rPr lang="sl-SI" sz="2400" dirty="0" smtClean="0"/>
              <a:t>Obveznosti izvirnega povzročitelja ali drugega imetnika odpadkov: splošna </a:t>
            </a:r>
            <a:r>
              <a:rPr lang="sl-SI" sz="2400" dirty="0"/>
              <a:t>določba o varstvu okolja in varovanju človekovega zdravja pri ravnanju z odpadki ter ukrepi za vzpostavitev omrežja naprav za obdelavo odpadkov (20. člen),</a:t>
            </a:r>
          </a:p>
          <a:p>
            <a:pPr marL="457200" indent="-457200">
              <a:buFont typeface="+mj-lt"/>
              <a:buAutoNum type="arabicPeriod"/>
            </a:pPr>
            <a:r>
              <a:rPr lang="sl-SI" sz="2400" dirty="0"/>
              <a:t>H</a:t>
            </a:r>
            <a:r>
              <a:rPr lang="sl-SI" sz="2400" dirty="0" smtClean="0"/>
              <a:t>ierarhija </a:t>
            </a:r>
            <a:r>
              <a:rPr lang="sl-SI" sz="2400" dirty="0"/>
              <a:t>ravnanja z odpadki (</a:t>
            </a:r>
            <a:r>
              <a:rPr lang="sl-SI" sz="2400" dirty="0" err="1"/>
              <a:t>20.a</a:t>
            </a:r>
            <a:r>
              <a:rPr lang="sl-SI" sz="2400" dirty="0"/>
              <a:t> člen</a:t>
            </a:r>
            <a:r>
              <a:rPr lang="sl-SI" sz="2400" dirty="0" smtClean="0"/>
              <a:t>),</a:t>
            </a:r>
          </a:p>
          <a:p>
            <a:pPr marL="457200" indent="-457200">
              <a:buFont typeface="+mj-lt"/>
              <a:buAutoNum type="arabicPeriod"/>
            </a:pPr>
            <a:r>
              <a:rPr lang="sl-SI" sz="2400" dirty="0" smtClean="0"/>
              <a:t>Ostanek proizvodnje(</a:t>
            </a:r>
            <a:r>
              <a:rPr lang="sl-SI" sz="2400" dirty="0" err="1" smtClean="0"/>
              <a:t>20.b</a:t>
            </a:r>
            <a:r>
              <a:rPr lang="sl-SI" sz="2400" dirty="0" smtClean="0"/>
              <a:t> </a:t>
            </a:r>
            <a:r>
              <a:rPr lang="sl-SI" sz="2400" dirty="0"/>
              <a:t>člen),</a:t>
            </a:r>
          </a:p>
          <a:p>
            <a:pPr marL="457200" indent="-457200">
              <a:buFont typeface="+mj-lt"/>
              <a:buAutoNum type="arabicPeriod"/>
            </a:pPr>
            <a:r>
              <a:rPr lang="sl-SI" sz="2400" dirty="0"/>
              <a:t>P</a:t>
            </a:r>
            <a:r>
              <a:rPr lang="sl-SI" sz="2400" dirty="0" smtClean="0"/>
              <a:t>renehanje </a:t>
            </a:r>
            <a:r>
              <a:rPr lang="sl-SI" sz="2400" dirty="0"/>
              <a:t>statusa odpadka (</a:t>
            </a:r>
            <a:r>
              <a:rPr lang="sl-SI" sz="2400" dirty="0" err="1"/>
              <a:t>20.c</a:t>
            </a:r>
            <a:r>
              <a:rPr lang="sl-SI" sz="2400" dirty="0"/>
              <a:t> člen),</a:t>
            </a:r>
          </a:p>
          <a:p>
            <a:pPr marL="457200" indent="-457200">
              <a:buFont typeface="+mj-lt"/>
              <a:buAutoNum type="arabicPeriod"/>
            </a:pPr>
            <a:r>
              <a:rPr lang="sl-SI" sz="2400" dirty="0"/>
              <a:t>O</a:t>
            </a:r>
            <a:r>
              <a:rPr lang="sl-SI" sz="2400" dirty="0" smtClean="0"/>
              <a:t>dgovornost </a:t>
            </a:r>
            <a:r>
              <a:rPr lang="sl-SI" sz="2400" dirty="0"/>
              <a:t>za ravnanje z odpadki (</a:t>
            </a:r>
            <a:r>
              <a:rPr lang="sl-SI" sz="2400" dirty="0" err="1"/>
              <a:t>20.č</a:t>
            </a:r>
            <a:r>
              <a:rPr lang="sl-SI" sz="2400" dirty="0"/>
              <a:t> člen),</a:t>
            </a:r>
          </a:p>
          <a:p>
            <a:pPr marL="457200" indent="-457200">
              <a:buFont typeface="+mj-lt"/>
              <a:buAutoNum type="arabicPeriod"/>
            </a:pPr>
            <a:r>
              <a:rPr lang="sl-SI" sz="2400" dirty="0"/>
              <a:t>S</a:t>
            </a:r>
            <a:r>
              <a:rPr lang="sl-SI" sz="2400" dirty="0" smtClean="0"/>
              <a:t>troški </a:t>
            </a:r>
            <a:r>
              <a:rPr lang="sl-SI" sz="2400" dirty="0"/>
              <a:t>ravnanja z odpadki in obveznost njihovega plačevanja (</a:t>
            </a:r>
            <a:r>
              <a:rPr lang="sl-SI" sz="2400" dirty="0" err="1"/>
              <a:t>20.d</a:t>
            </a:r>
            <a:r>
              <a:rPr lang="sl-SI" sz="2400" dirty="0"/>
              <a:t> člen), ter </a:t>
            </a:r>
            <a:endParaRPr lang="sl-SI" sz="2400" dirty="0" smtClean="0"/>
          </a:p>
          <a:p>
            <a:pPr marL="457200" indent="-457200">
              <a:buFont typeface="+mj-lt"/>
              <a:buAutoNum type="arabicPeriod"/>
            </a:pPr>
            <a:r>
              <a:rPr lang="sl-SI" sz="2400" dirty="0" smtClean="0"/>
              <a:t>Vsebina </a:t>
            </a:r>
            <a:r>
              <a:rPr lang="sl-SI" sz="2400" dirty="0"/>
              <a:t>okoljevarstvenih dovoljenj za dejavnosti ravnanja z </a:t>
            </a:r>
            <a:r>
              <a:rPr lang="sl-SI" sz="2400" dirty="0" smtClean="0"/>
              <a:t>odpadki (</a:t>
            </a:r>
            <a:r>
              <a:rPr lang="sl-SI" sz="2400" dirty="0" err="1" smtClean="0"/>
              <a:t>20.e</a:t>
            </a:r>
            <a:r>
              <a:rPr lang="sl-SI" sz="2400" dirty="0" smtClean="0"/>
              <a:t> člen) – predvideva OVD tudi za zbiralce!</a:t>
            </a:r>
            <a:endParaRPr lang="sl-SI" sz="2400" dirty="0"/>
          </a:p>
          <a:p>
            <a:pPr marL="457200" indent="-457200" hangingPunct="0">
              <a:spcBef>
                <a:spcPts val="300"/>
              </a:spcBef>
              <a:spcAft>
                <a:spcPts val="300"/>
              </a:spcAft>
              <a:buFont typeface="+mj-lt"/>
              <a:buAutoNum type="arabicPeriod"/>
            </a:pPr>
            <a:endParaRPr lang="sl-SI" sz="25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255860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000" b="1" dirty="0">
                <a:solidFill>
                  <a:schemeClr val="accent6">
                    <a:lumMod val="75000"/>
                  </a:schemeClr>
                </a:solidFill>
                <a:latin typeface="+mn-lt"/>
              </a:rPr>
              <a:t>Sprejeta zakonodaja s področja odpadkov</a:t>
            </a:r>
            <a:br>
              <a:rPr lang="sl-SI" sz="4000" b="1" dirty="0">
                <a:solidFill>
                  <a:schemeClr val="accent6">
                    <a:lumMod val="75000"/>
                  </a:schemeClr>
                </a:solidFill>
                <a:latin typeface="+mn-lt"/>
              </a:rPr>
            </a:br>
            <a:r>
              <a:rPr lang="sl-SI" sz="4000" b="1" dirty="0">
                <a:solidFill>
                  <a:schemeClr val="accent6">
                    <a:lumMod val="75000"/>
                  </a:schemeClr>
                </a:solidFill>
                <a:latin typeface="+mn-lt"/>
              </a:rPr>
              <a:t>v času 10-2018 do10-2019</a:t>
            </a:r>
            <a:endParaRPr lang="sl-SI" sz="4000" dirty="0">
              <a:latin typeface="+mn-lt"/>
            </a:endParaRPr>
          </a:p>
        </p:txBody>
      </p:sp>
      <p:sp>
        <p:nvSpPr>
          <p:cNvPr id="3" name="Ograda vsebine 2"/>
          <p:cNvSpPr>
            <a:spLocks noGrp="1"/>
          </p:cNvSpPr>
          <p:nvPr>
            <p:ph idx="1"/>
          </p:nvPr>
        </p:nvSpPr>
        <p:spPr/>
        <p:txBody>
          <a:bodyPr>
            <a:normAutofit/>
          </a:bodyPr>
          <a:lstStyle/>
          <a:p>
            <a:r>
              <a:rPr lang="sl-SI" sz="2000" b="1" dirty="0" smtClean="0"/>
              <a:t>Uredba o preverjanju radioaktivnosti pošiljk, ki bi lahko vsebovale vire sevanja neznanega izvora (Ur. list RS št. 10/2019) </a:t>
            </a:r>
            <a:r>
              <a:rPr lang="sl-SI" sz="2000" dirty="0" smtClean="0"/>
              <a:t>– 14.2.2019</a:t>
            </a:r>
          </a:p>
          <a:p>
            <a:r>
              <a:rPr lang="sl-SI" sz="2000" dirty="0"/>
              <a:t>Sklep o spremembah Sklepa o določitvi deležev prevzemanja odpadne embalaže pri izvajalcih javne službe </a:t>
            </a:r>
            <a:r>
              <a:rPr lang="sl-SI" sz="2000" u="sng" dirty="0"/>
              <a:t>za leto </a:t>
            </a:r>
            <a:r>
              <a:rPr lang="sl-SI" sz="2000" u="sng" dirty="0" smtClean="0"/>
              <a:t>2018</a:t>
            </a:r>
            <a:r>
              <a:rPr lang="sl-SI" sz="2000" u="sng" dirty="0"/>
              <a:t> </a:t>
            </a:r>
            <a:r>
              <a:rPr lang="sl-SI" sz="2000" dirty="0" smtClean="0"/>
              <a:t>– 7.3.2019</a:t>
            </a:r>
            <a:endParaRPr lang="sl-SI" sz="2000" dirty="0"/>
          </a:p>
          <a:p>
            <a:r>
              <a:rPr lang="sl-SI" sz="2000" dirty="0" smtClean="0"/>
              <a:t>Uredba o odpadnih nagrobnih svečah  - 18.4.2019</a:t>
            </a:r>
          </a:p>
          <a:p>
            <a:r>
              <a:rPr lang="sl-SI" sz="2000" dirty="0"/>
              <a:t>Sklep o določitvi deležev prevzemanja odpadne embalaže pri izvajalcih javne službe za leto 2019 </a:t>
            </a:r>
            <a:r>
              <a:rPr lang="sl-SI" sz="2000" dirty="0" smtClean="0"/>
              <a:t>– 27.6.2019</a:t>
            </a:r>
          </a:p>
          <a:p>
            <a:r>
              <a:rPr lang="sl-SI" sz="2000" b="1" dirty="0" smtClean="0"/>
              <a:t>Uredba o skladiščenju trdnih gorljivih odpadkov na prostem </a:t>
            </a:r>
            <a:r>
              <a:rPr lang="sl-SI" sz="2000" dirty="0" smtClean="0"/>
              <a:t>– 29.8.2019</a:t>
            </a:r>
          </a:p>
          <a:p>
            <a:endParaRPr lang="sl-SI" dirty="0" smtClean="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3738" y="0"/>
            <a:ext cx="1968262" cy="1448575"/>
          </a:xfrm>
          <a:prstGeom prst="rect">
            <a:avLst/>
          </a:prstGeom>
        </p:spPr>
      </p:pic>
    </p:spTree>
    <p:extLst>
      <p:ext uri="{BB962C8B-B14F-4D97-AF65-F5344CB8AC3E}">
        <p14:creationId xmlns:p14="http://schemas.microsoft.com/office/powerpoint/2010/main" val="166784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hangingPunct="0">
              <a:spcBef>
                <a:spcPts val="300"/>
              </a:spcBef>
              <a:spcAft>
                <a:spcPts val="300"/>
              </a:spcAft>
            </a:pPr>
            <a:r>
              <a:rPr lang="sl-SI" sz="3600" b="1" dirty="0" smtClean="0">
                <a:solidFill>
                  <a:srgbClr val="00B050"/>
                </a:solidFill>
                <a:latin typeface="+mn-lt"/>
              </a:rPr>
              <a:t>Ravnanje </a:t>
            </a:r>
            <a:r>
              <a:rPr lang="sl-SI" sz="3600" b="1" dirty="0">
                <a:solidFill>
                  <a:srgbClr val="00B050"/>
                </a:solidFill>
                <a:latin typeface="+mn-lt"/>
              </a:rPr>
              <a:t>z odpadki – 20. člen do </a:t>
            </a:r>
            <a:r>
              <a:rPr lang="sl-SI" sz="3600" b="1" dirty="0" err="1">
                <a:solidFill>
                  <a:srgbClr val="00B050"/>
                </a:solidFill>
                <a:latin typeface="+mn-lt"/>
              </a:rPr>
              <a:t>20.e</a:t>
            </a:r>
            <a:r>
              <a:rPr lang="sl-SI" sz="3600" b="1" dirty="0">
                <a:solidFill>
                  <a:srgbClr val="00B050"/>
                </a:solidFill>
                <a:latin typeface="+mn-lt"/>
              </a:rPr>
              <a:t> člen</a:t>
            </a:r>
            <a:endParaRPr lang="sl-SI" sz="3600" dirty="0">
              <a:solidFill>
                <a:srgbClr val="002060"/>
              </a:solidFill>
              <a:latin typeface="+mn-lt"/>
            </a:endParaRPr>
          </a:p>
        </p:txBody>
      </p:sp>
      <p:sp>
        <p:nvSpPr>
          <p:cNvPr id="3" name="Ograda vsebine 2"/>
          <p:cNvSpPr>
            <a:spLocks noGrp="1"/>
          </p:cNvSpPr>
          <p:nvPr>
            <p:ph idx="1"/>
          </p:nvPr>
        </p:nvSpPr>
        <p:spPr>
          <a:xfrm>
            <a:off x="748939" y="1674254"/>
            <a:ext cx="10515600" cy="4850438"/>
          </a:xfrm>
        </p:spPr>
        <p:txBody>
          <a:bodyPr>
            <a:normAutofit fontScale="85000" lnSpcReduction="20000"/>
          </a:bodyPr>
          <a:lstStyle/>
          <a:p>
            <a:pPr marL="0" indent="0" hangingPunct="0">
              <a:spcBef>
                <a:spcPts val="300"/>
              </a:spcBef>
              <a:spcAft>
                <a:spcPts val="300"/>
              </a:spcAft>
              <a:buNone/>
            </a:pPr>
            <a:r>
              <a:rPr lang="sl-SI" sz="2900" dirty="0" smtClean="0"/>
              <a:t>Zaradi </a:t>
            </a:r>
            <a:r>
              <a:rPr lang="sl-SI" sz="2900" dirty="0"/>
              <a:t>prenosa Direktive </a:t>
            </a:r>
            <a:r>
              <a:rPr lang="sl-SI" sz="2900" dirty="0" smtClean="0"/>
              <a:t>2018/851/EU pa se spreminja še sledeče:</a:t>
            </a:r>
            <a:endParaRPr lang="sl-SI" sz="2900" dirty="0"/>
          </a:p>
          <a:p>
            <a:pPr marL="457200" indent="-457200">
              <a:buFont typeface="+mj-lt"/>
              <a:buAutoNum type="arabicPeriod"/>
            </a:pPr>
            <a:r>
              <a:rPr lang="sl-SI" sz="2600" dirty="0" smtClean="0"/>
              <a:t>spremenjeni </a:t>
            </a:r>
            <a:r>
              <a:rPr lang="sl-SI" sz="2600" dirty="0"/>
              <a:t>oz. dodani so nekateri izrazi (opredelitvi komunalnega odpadka in sistema proizvajalčeve razširjene odgovornosti);</a:t>
            </a:r>
          </a:p>
          <a:p>
            <a:pPr marL="457200" indent="-457200">
              <a:buFont typeface="+mj-lt"/>
              <a:buAutoNum type="arabicPeriod"/>
            </a:pPr>
            <a:r>
              <a:rPr lang="sl-SI" sz="2600" dirty="0" smtClean="0"/>
              <a:t>določeni </a:t>
            </a:r>
            <a:r>
              <a:rPr lang="sl-SI" sz="2600" dirty="0"/>
              <a:t>so pogoji, ki morajo biti izpolnjeni, da proizvajalec lahko svoj ostanek proizvodnje opredeli kot stranski proizvod in ne kot odpadek;</a:t>
            </a:r>
          </a:p>
          <a:p>
            <a:pPr marL="457200" indent="-457200">
              <a:buFont typeface="+mj-lt"/>
              <a:buAutoNum type="arabicPeriod"/>
            </a:pPr>
            <a:r>
              <a:rPr lang="sl-SI" sz="2600" dirty="0" smtClean="0"/>
              <a:t>določeni </a:t>
            </a:r>
            <a:r>
              <a:rPr lang="sl-SI" sz="2600" dirty="0"/>
              <a:t>so pogoji, ki morajo biti izpolnjeni zato, da določen recikliran ali drugače predelan odpadek izgubi ta </a:t>
            </a:r>
            <a:r>
              <a:rPr lang="sl-SI" sz="2600" dirty="0" smtClean="0"/>
              <a:t>status;</a:t>
            </a:r>
          </a:p>
          <a:p>
            <a:pPr marL="457200" indent="-457200">
              <a:buFont typeface="+mj-lt"/>
              <a:buAutoNum type="arabicPeriod"/>
            </a:pPr>
            <a:r>
              <a:rPr lang="sl-SI" sz="2600" dirty="0" smtClean="0"/>
              <a:t>izvirnemu </a:t>
            </a:r>
            <a:r>
              <a:rPr lang="sl-SI" sz="2600" dirty="0"/>
              <a:t>povzročitelju odpadkov je določena obveznost plačila vseh stroškov ravnanja z </a:t>
            </a:r>
            <a:r>
              <a:rPr lang="sl-SI" sz="2600" dirty="0" smtClean="0"/>
              <a:t>odpadki. </a:t>
            </a:r>
          </a:p>
          <a:p>
            <a:pPr marL="457200" lvl="1" indent="0">
              <a:buNone/>
            </a:pPr>
            <a:r>
              <a:rPr lang="sl-SI" sz="2200" dirty="0" smtClean="0"/>
              <a:t>Vladi </a:t>
            </a:r>
            <a:r>
              <a:rPr lang="sl-SI" sz="2200" dirty="0"/>
              <a:t>pa </a:t>
            </a:r>
            <a:r>
              <a:rPr lang="sl-SI" sz="2200" dirty="0" smtClean="0"/>
              <a:t>bo dano </a:t>
            </a:r>
            <a:r>
              <a:rPr lang="sl-SI" sz="2200" dirty="0"/>
              <a:t>pooblastilo, da </a:t>
            </a:r>
            <a:r>
              <a:rPr lang="sl-SI" sz="2200" dirty="0" smtClean="0"/>
              <a:t>bo lahko </a:t>
            </a:r>
            <a:r>
              <a:rPr lang="sl-SI" sz="2200" dirty="0"/>
              <a:t>delno ali v celoti </a:t>
            </a:r>
            <a:r>
              <a:rPr lang="sl-SI" sz="2200" dirty="0" smtClean="0"/>
              <a:t>naložila </a:t>
            </a:r>
            <a:r>
              <a:rPr lang="sl-SI" sz="2200" dirty="0"/>
              <a:t>plačilo teh stroškov drugemu imetniku odpadkov ali proizvajalcem proizvodov, za katere velja proizvajalčeva razširjena odgovornost;</a:t>
            </a:r>
          </a:p>
          <a:p>
            <a:pPr marL="457200" indent="-457200">
              <a:buFont typeface="+mj-lt"/>
              <a:buAutoNum type="arabicPeriod"/>
            </a:pPr>
            <a:r>
              <a:rPr lang="sl-SI" sz="2600" dirty="0" smtClean="0"/>
              <a:t>poleg </a:t>
            </a:r>
            <a:r>
              <a:rPr lang="sl-SI" sz="2600" dirty="0"/>
              <a:t>puščanja odpadkov in njihovega odmetavanja </a:t>
            </a:r>
            <a:r>
              <a:rPr lang="sl-SI" sz="2600" dirty="0" smtClean="0"/>
              <a:t>bo </a:t>
            </a:r>
            <a:r>
              <a:rPr lang="sl-SI" sz="2600" dirty="0"/>
              <a:t>prvič posebej prepovedano tudi smetenje okolja; </a:t>
            </a:r>
            <a:endParaRPr lang="sl-SI" sz="2600" dirty="0" smtClean="0"/>
          </a:p>
          <a:p>
            <a:pPr marL="457200" lvl="1" indent="0">
              <a:buNone/>
            </a:pPr>
            <a:r>
              <a:rPr lang="sl-SI" sz="2200" dirty="0" smtClean="0"/>
              <a:t>predlagani </a:t>
            </a:r>
            <a:r>
              <a:rPr lang="sl-SI" sz="2200" dirty="0"/>
              <a:t>zakon omogoča, da ukrepe, ki se nanašajo na preprečevanje in zmanjševanje smetenja lahko predpiše občina, pri čemer pa je določeno, da ti ukrepi ne smejo imeti omejevalnih učinkov na trg EU.</a:t>
            </a:r>
          </a:p>
          <a:p>
            <a:pPr marL="457200" indent="-457200" hangingPunct="0">
              <a:spcBef>
                <a:spcPts val="300"/>
              </a:spcBef>
              <a:spcAft>
                <a:spcPts val="300"/>
              </a:spcAft>
              <a:buFont typeface="+mj-lt"/>
              <a:buAutoNum type="arabicPeriod"/>
            </a:pPr>
            <a:endParaRPr lang="sl-SI" sz="25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50123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hangingPunct="0">
              <a:spcBef>
                <a:spcPts val="300"/>
              </a:spcBef>
              <a:spcAft>
                <a:spcPts val="300"/>
              </a:spcAft>
            </a:pPr>
            <a:r>
              <a:rPr lang="sl-SI" sz="3600" b="1" dirty="0" smtClean="0">
                <a:solidFill>
                  <a:srgbClr val="00B050"/>
                </a:solidFill>
                <a:latin typeface="+mn-lt"/>
              </a:rPr>
              <a:t>Proizvajalčeva </a:t>
            </a:r>
            <a:r>
              <a:rPr lang="sl-SI" sz="3600" b="1" dirty="0">
                <a:solidFill>
                  <a:srgbClr val="00B050"/>
                </a:solidFill>
                <a:latin typeface="+mn-lt"/>
              </a:rPr>
              <a:t>razširjena odgovornost </a:t>
            </a:r>
            <a:r>
              <a:rPr lang="sl-SI" sz="3600" b="1" dirty="0" smtClean="0">
                <a:solidFill>
                  <a:srgbClr val="00B050"/>
                </a:solidFill>
                <a:latin typeface="+mn-lt"/>
              </a:rPr>
              <a:t> </a:t>
            </a:r>
            <a:endParaRPr lang="sl-SI" sz="3600" dirty="0">
              <a:solidFill>
                <a:srgbClr val="002060"/>
              </a:solidFill>
              <a:latin typeface="+mn-lt"/>
            </a:endParaRPr>
          </a:p>
        </p:txBody>
      </p:sp>
      <p:sp>
        <p:nvSpPr>
          <p:cNvPr id="3" name="Ograda vsebine 2"/>
          <p:cNvSpPr>
            <a:spLocks noGrp="1"/>
          </p:cNvSpPr>
          <p:nvPr>
            <p:ph idx="1"/>
          </p:nvPr>
        </p:nvSpPr>
        <p:spPr>
          <a:xfrm>
            <a:off x="748939" y="1365160"/>
            <a:ext cx="10515600" cy="5291361"/>
          </a:xfrm>
        </p:spPr>
        <p:txBody>
          <a:bodyPr>
            <a:normAutofit fontScale="85000" lnSpcReduction="20000"/>
          </a:bodyPr>
          <a:lstStyle/>
          <a:p>
            <a:pPr marL="0" lvl="2" indent="0" hangingPunct="0">
              <a:spcBef>
                <a:spcPts val="600"/>
              </a:spcBef>
              <a:spcAft>
                <a:spcPts val="600"/>
              </a:spcAft>
              <a:buNone/>
            </a:pPr>
            <a:r>
              <a:rPr lang="sl-SI" sz="2500" b="1" dirty="0">
                <a:solidFill>
                  <a:srgbClr val="00B050"/>
                </a:solidFill>
              </a:rPr>
              <a:t>Prenova sistema zaradi sledečih razlogov</a:t>
            </a:r>
            <a:r>
              <a:rPr lang="sl-SI" sz="2500" b="1" dirty="0" smtClean="0">
                <a:solidFill>
                  <a:srgbClr val="00B050"/>
                </a:solidFill>
              </a:rPr>
              <a:t>:</a:t>
            </a:r>
            <a:endParaRPr lang="sl-SI" sz="2400" b="1" dirty="0">
              <a:solidFill>
                <a:srgbClr val="00B050"/>
              </a:solidFill>
            </a:endParaRPr>
          </a:p>
          <a:p>
            <a:pPr>
              <a:spcBef>
                <a:spcPts val="600"/>
              </a:spcBef>
              <a:spcAft>
                <a:spcPts val="600"/>
              </a:spcAft>
              <a:buFont typeface="Wingdings" panose="05000000000000000000" pitchFamily="2" charset="2"/>
              <a:buChar char="ü"/>
            </a:pPr>
            <a:r>
              <a:rPr lang="sl-SI" sz="2400" dirty="0"/>
              <a:t>Zagotovitev boljšega in jasnejšega zakonodajnega okolja in institucionalnega okvirja za izvajanje </a:t>
            </a:r>
            <a:r>
              <a:rPr lang="sl-SI" sz="2400" dirty="0" smtClean="0"/>
              <a:t>PRO</a:t>
            </a:r>
          </a:p>
          <a:p>
            <a:pPr>
              <a:spcBef>
                <a:spcPts val="600"/>
              </a:spcBef>
              <a:spcAft>
                <a:spcPts val="600"/>
              </a:spcAft>
              <a:buFont typeface="Wingdings" panose="05000000000000000000" pitchFamily="2" charset="2"/>
              <a:buChar char="ü"/>
            </a:pPr>
            <a:r>
              <a:rPr lang="sl-SI" sz="2400" dirty="0"/>
              <a:t>Prenos zahtev krovne direktive o </a:t>
            </a:r>
            <a:r>
              <a:rPr lang="sl-SI" sz="2400" dirty="0" smtClean="0"/>
              <a:t>odpadkih, </a:t>
            </a:r>
            <a:r>
              <a:rPr lang="sl-SI" sz="2400" dirty="0"/>
              <a:t>glede minimalnih zahtev za sisteme </a:t>
            </a:r>
            <a:r>
              <a:rPr lang="sl-SI" sz="2400" dirty="0" smtClean="0"/>
              <a:t>PRO</a:t>
            </a:r>
            <a:endParaRPr lang="sl-SI" sz="2400" dirty="0" smtClean="0"/>
          </a:p>
          <a:p>
            <a:pPr marL="0" indent="0">
              <a:spcBef>
                <a:spcPts val="0"/>
              </a:spcBef>
              <a:buNone/>
            </a:pPr>
            <a:endParaRPr lang="sl-SI" sz="2400" b="1" dirty="0" smtClean="0">
              <a:solidFill>
                <a:srgbClr val="00B050"/>
              </a:solidFill>
            </a:endParaRPr>
          </a:p>
          <a:p>
            <a:pPr marL="0" indent="0">
              <a:spcBef>
                <a:spcPts val="600"/>
              </a:spcBef>
              <a:spcAft>
                <a:spcPts val="600"/>
              </a:spcAft>
              <a:buNone/>
            </a:pPr>
            <a:r>
              <a:rPr lang="sl-SI" sz="2400" b="1" dirty="0" smtClean="0">
                <a:solidFill>
                  <a:srgbClr val="00B050"/>
                </a:solidFill>
              </a:rPr>
              <a:t>Sistem </a:t>
            </a:r>
            <a:r>
              <a:rPr lang="sl-SI" sz="2400" b="1" dirty="0">
                <a:solidFill>
                  <a:srgbClr val="00B050"/>
                </a:solidFill>
              </a:rPr>
              <a:t>PRO (</a:t>
            </a:r>
            <a:r>
              <a:rPr lang="sl-SI" sz="2400" b="1" dirty="0" err="1">
                <a:solidFill>
                  <a:srgbClr val="00B050"/>
                </a:solidFill>
              </a:rPr>
              <a:t>20.f</a:t>
            </a:r>
            <a:r>
              <a:rPr lang="sl-SI" sz="2400" b="1" dirty="0">
                <a:solidFill>
                  <a:srgbClr val="00B050"/>
                </a:solidFill>
              </a:rPr>
              <a:t> člen – </a:t>
            </a:r>
            <a:r>
              <a:rPr lang="sl-SI" sz="2400" b="1" dirty="0" err="1">
                <a:solidFill>
                  <a:srgbClr val="00B050"/>
                </a:solidFill>
              </a:rPr>
              <a:t>20.z</a:t>
            </a:r>
            <a:r>
              <a:rPr lang="sl-SI" sz="2400" b="1" dirty="0">
                <a:solidFill>
                  <a:srgbClr val="00B050"/>
                </a:solidFill>
              </a:rPr>
              <a:t> člen)</a:t>
            </a:r>
          </a:p>
          <a:p>
            <a:pPr>
              <a:spcBef>
                <a:spcPts val="300"/>
              </a:spcBef>
              <a:buFont typeface="Wingdings" panose="05000000000000000000" pitchFamily="2" charset="2"/>
              <a:buChar char="C"/>
            </a:pPr>
            <a:r>
              <a:rPr lang="sl-SI" sz="2400" dirty="0" smtClean="0"/>
              <a:t>Sistem PRO</a:t>
            </a:r>
          </a:p>
          <a:p>
            <a:pPr>
              <a:spcBef>
                <a:spcPts val="300"/>
              </a:spcBef>
              <a:buFont typeface="Wingdings" panose="05000000000000000000" pitchFamily="2" charset="2"/>
              <a:buChar char="C"/>
            </a:pPr>
            <a:r>
              <a:rPr lang="sl-SI" sz="2400" dirty="0" smtClean="0"/>
              <a:t>Obveznosti proizvajalcev proizvodov, za katere velja PRO</a:t>
            </a:r>
          </a:p>
          <a:p>
            <a:pPr>
              <a:spcBef>
                <a:spcPts val="300"/>
              </a:spcBef>
              <a:buFont typeface="Wingdings" panose="05000000000000000000" pitchFamily="2" charset="2"/>
              <a:buChar char="C"/>
            </a:pPr>
            <a:r>
              <a:rPr lang="sl-SI" sz="2400" dirty="0" smtClean="0"/>
              <a:t>Stroški proizvajalca</a:t>
            </a:r>
          </a:p>
          <a:p>
            <a:pPr>
              <a:spcBef>
                <a:spcPts val="300"/>
              </a:spcBef>
              <a:buFont typeface="Wingdings" panose="05000000000000000000" pitchFamily="2" charset="2"/>
              <a:buChar char="C"/>
            </a:pPr>
            <a:r>
              <a:rPr lang="sl-SI" sz="2400" dirty="0" smtClean="0"/>
              <a:t>Skupno izpolnjevanje obveznosti</a:t>
            </a:r>
          </a:p>
          <a:p>
            <a:pPr>
              <a:spcBef>
                <a:spcPts val="300"/>
              </a:spcBef>
              <a:buFont typeface="Wingdings" panose="05000000000000000000" pitchFamily="2" charset="2"/>
              <a:buChar char="C"/>
            </a:pPr>
            <a:r>
              <a:rPr lang="sl-SI" sz="2400" dirty="0" smtClean="0"/>
              <a:t>Organizacija, Obveznosti organizacije, Delovanje </a:t>
            </a:r>
            <a:r>
              <a:rPr lang="sl-SI" sz="2400" dirty="0" smtClean="0"/>
              <a:t>organizacije </a:t>
            </a:r>
            <a:r>
              <a:rPr lang="sl-SI" sz="2400" dirty="0" smtClean="0"/>
              <a:t>, Dovoljenje </a:t>
            </a:r>
            <a:r>
              <a:rPr lang="sl-SI" sz="2400" dirty="0" smtClean="0"/>
              <a:t>za skupno izpolnjevanje </a:t>
            </a:r>
            <a:r>
              <a:rPr lang="sl-SI" sz="2400" dirty="0" smtClean="0"/>
              <a:t>obveznosti, Sprememba </a:t>
            </a:r>
            <a:r>
              <a:rPr lang="sl-SI" sz="2400" dirty="0" smtClean="0"/>
              <a:t>in odvzem dovoljenja za skupno izpolnjevanje obveznosti</a:t>
            </a:r>
          </a:p>
          <a:p>
            <a:pPr>
              <a:spcBef>
                <a:spcPts val="300"/>
              </a:spcBef>
              <a:buFont typeface="Wingdings" panose="05000000000000000000" pitchFamily="2" charset="2"/>
              <a:buChar char="C"/>
            </a:pPr>
            <a:r>
              <a:rPr lang="sl-SI" sz="2400" dirty="0" smtClean="0"/>
              <a:t>Samostojno izpolnjevanje </a:t>
            </a:r>
            <a:r>
              <a:rPr lang="sl-SI" sz="2400" dirty="0" smtClean="0"/>
              <a:t>obveznosti, Dovoljenje </a:t>
            </a:r>
            <a:r>
              <a:rPr lang="sl-SI" sz="2400" dirty="0" smtClean="0"/>
              <a:t>za samostojno izpolnjevanje obveznosti </a:t>
            </a:r>
          </a:p>
          <a:p>
            <a:pPr>
              <a:spcBef>
                <a:spcPts val="300"/>
              </a:spcBef>
              <a:buFont typeface="Wingdings" panose="05000000000000000000" pitchFamily="2" charset="2"/>
              <a:buChar char="C"/>
            </a:pPr>
            <a:r>
              <a:rPr lang="sl-SI" sz="2400" dirty="0"/>
              <a:t>R</a:t>
            </a:r>
            <a:r>
              <a:rPr lang="sl-SI" sz="2400" dirty="0" smtClean="0"/>
              <a:t>ačunovodsko evidentiranje, revizija in kakovost podatkov</a:t>
            </a:r>
          </a:p>
          <a:p>
            <a:pPr>
              <a:spcBef>
                <a:spcPts val="300"/>
              </a:spcBef>
              <a:buFont typeface="Wingdings" panose="05000000000000000000" pitchFamily="2" charset="2"/>
              <a:buChar char="C"/>
            </a:pPr>
            <a:r>
              <a:rPr lang="sl-SI" sz="2400" dirty="0" smtClean="0"/>
              <a:t>Koordinacijsko </a:t>
            </a:r>
            <a:r>
              <a:rPr lang="sl-SI" sz="2400" dirty="0" smtClean="0"/>
              <a:t>telo, Naloge </a:t>
            </a:r>
            <a:r>
              <a:rPr lang="sl-SI" sz="2400" dirty="0" smtClean="0"/>
              <a:t>koordinacijskega telesa</a:t>
            </a:r>
          </a:p>
          <a:p>
            <a:pPr>
              <a:spcBef>
                <a:spcPts val="300"/>
              </a:spcBef>
              <a:buFont typeface="Wingdings" panose="05000000000000000000" pitchFamily="2" charset="2"/>
              <a:buChar char="C"/>
            </a:pPr>
            <a:r>
              <a:rPr lang="sl-SI" sz="2400" dirty="0" smtClean="0"/>
              <a:t>Vpis v register </a:t>
            </a:r>
          </a:p>
          <a:p>
            <a:pPr>
              <a:spcBef>
                <a:spcPts val="300"/>
              </a:spcBef>
              <a:buFont typeface="Wingdings" panose="05000000000000000000" pitchFamily="2" charset="2"/>
              <a:buChar char="C"/>
            </a:pPr>
            <a:r>
              <a:rPr lang="sl-SI" sz="2400" dirty="0" smtClean="0"/>
              <a:t>Informacijski sistem </a:t>
            </a:r>
            <a:r>
              <a:rPr lang="sl-SI" sz="2400" dirty="0" smtClean="0"/>
              <a:t>PRO, Spremljanje </a:t>
            </a:r>
            <a:r>
              <a:rPr lang="sl-SI" sz="2400" dirty="0" smtClean="0"/>
              <a:t>izvajanja sistema PRO</a:t>
            </a:r>
          </a:p>
          <a:p>
            <a:pPr>
              <a:spcBef>
                <a:spcPts val="300"/>
              </a:spcBef>
              <a:buFont typeface="Wingdings" panose="05000000000000000000" pitchFamily="2" charset="2"/>
              <a:buChar char="C"/>
            </a:pPr>
            <a:r>
              <a:rPr lang="sl-SI" sz="2400" dirty="0" smtClean="0"/>
              <a:t>Svet za </a:t>
            </a:r>
            <a:r>
              <a:rPr lang="sl-SI" sz="2400" dirty="0"/>
              <a:t>P</a:t>
            </a:r>
            <a:r>
              <a:rPr lang="sl-SI" sz="2400" dirty="0" smtClean="0"/>
              <a:t>RO </a:t>
            </a:r>
            <a:endParaRPr lang="sl-SI" sz="2400" dirty="0"/>
          </a:p>
          <a:p>
            <a:pPr marL="457200" indent="-457200" hangingPunct="0">
              <a:spcBef>
                <a:spcPts val="300"/>
              </a:spcBef>
              <a:spcAft>
                <a:spcPts val="300"/>
              </a:spcAft>
              <a:buFont typeface="+mj-lt"/>
              <a:buAutoNum type="arabicPeriod"/>
            </a:pPr>
            <a:endParaRPr lang="sl-SI" sz="2500" dirty="0"/>
          </a:p>
          <a:p>
            <a:pPr marL="0" indent="0" hangingPunct="0">
              <a:spcBef>
                <a:spcPts val="300"/>
              </a:spcBef>
              <a:spcAft>
                <a:spcPts val="300"/>
              </a:spcAft>
              <a:buNone/>
            </a:pPr>
            <a:endParaRPr lang="sl-SI" sz="2500" dirty="0" smtClean="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414879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anim calcmode="lin" valueType="num">
                                      <p:cBhvr>
                                        <p:cTn id="1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4" end="4"/>
                                            </p:txEl>
                                          </p:spTgt>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anim calcmode="lin" valueType="num">
                                      <p:cBhvr>
                                        <p:cTn id="24"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5" dur="2000" fill="hold"/>
                                        <p:tgtEl>
                                          <p:spTgt spid="3">
                                            <p:txEl>
                                              <p:pRg st="5" end="5"/>
                                            </p:txEl>
                                          </p:spTgt>
                                        </p:tgtEl>
                                        <p:attrNameLst>
                                          <p:attrName>ppt_h</p:attrName>
                                        </p:attrNameLst>
                                      </p:cBhvr>
                                      <p:tavLst>
                                        <p:tav tm="0">
                                          <p:val>
                                            <p:strVal val="#ppt_h"/>
                                          </p:val>
                                        </p:tav>
                                        <p:tav tm="100000">
                                          <p:val>
                                            <p:strVal val="#ppt_h"/>
                                          </p:val>
                                        </p:tav>
                                      </p:tavLst>
                                    </p:anim>
                                  </p:childTnLst>
                                </p:cTn>
                              </p:par>
                              <p:par>
                                <p:cTn id="26" presetID="45"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000"/>
                                        <p:tgtEl>
                                          <p:spTgt spid="3">
                                            <p:txEl>
                                              <p:pRg st="6" end="6"/>
                                            </p:txEl>
                                          </p:spTgt>
                                        </p:tgtEl>
                                      </p:cBhvr>
                                    </p:animEffect>
                                    <p:anim calcmode="lin" valueType="num">
                                      <p:cBhvr>
                                        <p:cTn id="29"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6" end="6"/>
                                            </p:txEl>
                                          </p:spTgt>
                                        </p:tgtEl>
                                        <p:attrNameLst>
                                          <p:attrName>ppt_h</p:attrName>
                                        </p:attrNameLst>
                                      </p:cBhvr>
                                      <p:tavLst>
                                        <p:tav tm="0">
                                          <p:val>
                                            <p:strVal val="#ppt_h"/>
                                          </p:val>
                                        </p:tav>
                                        <p:tav tm="100000">
                                          <p:val>
                                            <p:strVal val="#ppt_h"/>
                                          </p:val>
                                        </p:tav>
                                      </p:tavLst>
                                    </p:anim>
                                  </p:childTnLst>
                                </p:cTn>
                              </p:par>
                              <p:par>
                                <p:cTn id="31" presetID="45"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anim calcmode="lin" valueType="num">
                                      <p:cBhvr>
                                        <p:cTn id="34"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5" dur="2000" fill="hold"/>
                                        <p:tgtEl>
                                          <p:spTgt spid="3">
                                            <p:txEl>
                                              <p:pRg st="7" end="7"/>
                                            </p:txEl>
                                          </p:spTgt>
                                        </p:tgtEl>
                                        <p:attrNameLst>
                                          <p:attrName>ppt_h</p:attrName>
                                        </p:attrNameLst>
                                      </p:cBhvr>
                                      <p:tavLst>
                                        <p:tav tm="0">
                                          <p:val>
                                            <p:strVal val="#ppt_h"/>
                                          </p:val>
                                        </p:tav>
                                        <p:tav tm="100000">
                                          <p:val>
                                            <p:strVal val="#ppt_h"/>
                                          </p:val>
                                        </p:tav>
                                      </p:tavLst>
                                    </p:anim>
                                  </p:childTnLst>
                                </p:cTn>
                              </p:par>
                              <p:par>
                                <p:cTn id="36" presetID="45" presetClass="entr" presetSubtype="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2000"/>
                                        <p:tgtEl>
                                          <p:spTgt spid="3">
                                            <p:txEl>
                                              <p:pRg st="8" end="8"/>
                                            </p:txEl>
                                          </p:spTgt>
                                        </p:tgtEl>
                                      </p:cBhvr>
                                    </p:animEffect>
                                    <p:anim calcmode="lin" valueType="num">
                                      <p:cBhvr>
                                        <p:cTn id="39"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40" dur="2000" fill="hold"/>
                                        <p:tgtEl>
                                          <p:spTgt spid="3">
                                            <p:txEl>
                                              <p:pRg st="8" end="8"/>
                                            </p:txEl>
                                          </p:spTgt>
                                        </p:tgtEl>
                                        <p:attrNameLst>
                                          <p:attrName>ppt_h</p:attrName>
                                        </p:attrNameLst>
                                      </p:cBhvr>
                                      <p:tavLst>
                                        <p:tav tm="0">
                                          <p:val>
                                            <p:strVal val="#ppt_h"/>
                                          </p:val>
                                        </p:tav>
                                        <p:tav tm="100000">
                                          <p:val>
                                            <p:strVal val="#ppt_h"/>
                                          </p:val>
                                        </p:tav>
                                      </p:tavLst>
                                    </p:anim>
                                  </p:childTnLst>
                                </p:cTn>
                              </p:par>
                              <p:par>
                                <p:cTn id="41" presetID="45"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000"/>
                                        <p:tgtEl>
                                          <p:spTgt spid="3">
                                            <p:txEl>
                                              <p:pRg st="9" end="9"/>
                                            </p:txEl>
                                          </p:spTgt>
                                        </p:tgtEl>
                                      </p:cBhvr>
                                    </p:animEffect>
                                    <p:anim calcmode="lin" valueType="num">
                                      <p:cBhvr>
                                        <p:cTn id="44"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45" dur="2000" fill="hold"/>
                                        <p:tgtEl>
                                          <p:spTgt spid="3">
                                            <p:txEl>
                                              <p:pRg st="9" end="9"/>
                                            </p:txEl>
                                          </p:spTgt>
                                        </p:tgtEl>
                                        <p:attrNameLst>
                                          <p:attrName>ppt_h</p:attrName>
                                        </p:attrNameLst>
                                      </p:cBhvr>
                                      <p:tavLst>
                                        <p:tav tm="0">
                                          <p:val>
                                            <p:strVal val="#ppt_h"/>
                                          </p:val>
                                        </p:tav>
                                        <p:tav tm="100000">
                                          <p:val>
                                            <p:strVal val="#ppt_h"/>
                                          </p:val>
                                        </p:tav>
                                      </p:tavLst>
                                    </p:anim>
                                  </p:childTnLst>
                                </p:cTn>
                              </p:par>
                              <p:par>
                                <p:cTn id="46" presetID="45"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2000"/>
                                        <p:tgtEl>
                                          <p:spTgt spid="3">
                                            <p:txEl>
                                              <p:pRg st="10" end="10"/>
                                            </p:txEl>
                                          </p:spTgt>
                                        </p:tgtEl>
                                      </p:cBhvr>
                                    </p:animEffect>
                                    <p:anim calcmode="lin" valueType="num">
                                      <p:cBhvr>
                                        <p:cTn id="49"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10" end="10"/>
                                            </p:txEl>
                                          </p:spTgt>
                                        </p:tgtEl>
                                        <p:attrNameLst>
                                          <p:attrName>ppt_h</p:attrName>
                                        </p:attrNameLst>
                                      </p:cBhvr>
                                      <p:tavLst>
                                        <p:tav tm="0">
                                          <p:val>
                                            <p:strVal val="#ppt_h"/>
                                          </p:val>
                                        </p:tav>
                                        <p:tav tm="100000">
                                          <p:val>
                                            <p:strVal val="#ppt_h"/>
                                          </p:val>
                                        </p:tav>
                                      </p:tavLst>
                                    </p:anim>
                                  </p:childTnLst>
                                </p:cTn>
                              </p:par>
                              <p:par>
                                <p:cTn id="51" presetID="45" presetClass="entr" presetSubtype="0"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fade">
                                      <p:cBhvr>
                                        <p:cTn id="53" dur="2000"/>
                                        <p:tgtEl>
                                          <p:spTgt spid="3">
                                            <p:txEl>
                                              <p:pRg st="11" end="11"/>
                                            </p:txEl>
                                          </p:spTgt>
                                        </p:tgtEl>
                                      </p:cBhvr>
                                    </p:animEffect>
                                    <p:anim calcmode="lin" valueType="num">
                                      <p:cBhvr>
                                        <p:cTn id="54" dur="2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55" dur="2000" fill="hold"/>
                                        <p:tgtEl>
                                          <p:spTgt spid="3">
                                            <p:txEl>
                                              <p:pRg st="11" end="11"/>
                                            </p:txEl>
                                          </p:spTgt>
                                        </p:tgtEl>
                                        <p:attrNameLst>
                                          <p:attrName>ppt_h</p:attrName>
                                        </p:attrNameLst>
                                      </p:cBhvr>
                                      <p:tavLst>
                                        <p:tav tm="0">
                                          <p:val>
                                            <p:strVal val="#ppt_h"/>
                                          </p:val>
                                        </p:tav>
                                        <p:tav tm="100000">
                                          <p:val>
                                            <p:strVal val="#ppt_h"/>
                                          </p:val>
                                        </p:tav>
                                      </p:tavLst>
                                    </p:anim>
                                  </p:childTnLst>
                                </p:cTn>
                              </p:par>
                              <p:par>
                                <p:cTn id="56" presetID="45" presetClass="entr" presetSubtype="0" fill="hold" nodeType="with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fade">
                                      <p:cBhvr>
                                        <p:cTn id="58" dur="2000"/>
                                        <p:tgtEl>
                                          <p:spTgt spid="3">
                                            <p:txEl>
                                              <p:pRg st="12" end="12"/>
                                            </p:txEl>
                                          </p:spTgt>
                                        </p:tgtEl>
                                      </p:cBhvr>
                                    </p:animEffect>
                                    <p:anim calcmode="lin" valueType="num">
                                      <p:cBhvr>
                                        <p:cTn id="59" dur="2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60" dur="2000" fill="hold"/>
                                        <p:tgtEl>
                                          <p:spTgt spid="3">
                                            <p:txEl>
                                              <p:pRg st="12" end="12"/>
                                            </p:txEl>
                                          </p:spTgt>
                                        </p:tgtEl>
                                        <p:attrNameLst>
                                          <p:attrName>ppt_h</p:attrName>
                                        </p:attrNameLst>
                                      </p:cBhvr>
                                      <p:tavLst>
                                        <p:tav tm="0">
                                          <p:val>
                                            <p:strVal val="#ppt_h"/>
                                          </p:val>
                                        </p:tav>
                                        <p:tav tm="100000">
                                          <p:val>
                                            <p:strVal val="#ppt_h"/>
                                          </p:val>
                                        </p:tav>
                                      </p:tavLst>
                                    </p:anim>
                                  </p:childTnLst>
                                </p:cTn>
                              </p:par>
                              <p:par>
                                <p:cTn id="61" presetID="45"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fade">
                                      <p:cBhvr>
                                        <p:cTn id="63" dur="2000"/>
                                        <p:tgtEl>
                                          <p:spTgt spid="3">
                                            <p:txEl>
                                              <p:pRg st="13" end="13"/>
                                            </p:txEl>
                                          </p:spTgt>
                                        </p:tgtEl>
                                      </p:cBhvr>
                                    </p:animEffect>
                                    <p:anim calcmode="lin" valueType="num">
                                      <p:cBhvr>
                                        <p:cTn id="64" dur="2000" fill="hold"/>
                                        <p:tgtEl>
                                          <p:spTgt spid="3">
                                            <p:txEl>
                                              <p:pRg st="13" end="13"/>
                                            </p:txEl>
                                          </p:spTgt>
                                        </p:tgtEl>
                                        <p:attrNameLst>
                                          <p:attrName>ppt_w</p:attrName>
                                        </p:attrNameLst>
                                      </p:cBhvr>
                                      <p:tavLst>
                                        <p:tav tm="0" fmla="#ppt_w*sin(2.5*pi*$)">
                                          <p:val>
                                            <p:fltVal val="0"/>
                                          </p:val>
                                        </p:tav>
                                        <p:tav tm="100000">
                                          <p:val>
                                            <p:fltVal val="1"/>
                                          </p:val>
                                        </p:tav>
                                      </p:tavLst>
                                    </p:anim>
                                    <p:anim calcmode="lin" valueType="num">
                                      <p:cBhvr>
                                        <p:cTn id="65" dur="2000" fill="hold"/>
                                        <p:tgtEl>
                                          <p:spTgt spid="3">
                                            <p:txEl>
                                              <p:pRg st="13" end="13"/>
                                            </p:txEl>
                                          </p:spTgt>
                                        </p:tgtEl>
                                        <p:attrNameLst>
                                          <p:attrName>ppt_h</p:attrName>
                                        </p:attrNameLst>
                                      </p:cBhvr>
                                      <p:tavLst>
                                        <p:tav tm="0">
                                          <p:val>
                                            <p:strVal val="#ppt_h"/>
                                          </p:val>
                                        </p:tav>
                                        <p:tav tm="100000">
                                          <p:val>
                                            <p:strVal val="#ppt_h"/>
                                          </p:val>
                                        </p:tav>
                                      </p:tavLst>
                                    </p:anim>
                                  </p:childTnLst>
                                </p:cTn>
                              </p:par>
                              <p:par>
                                <p:cTn id="66" presetID="45" presetClass="entr" presetSubtype="0" fill="hold" nodeType="withEffect">
                                  <p:stCondLst>
                                    <p:cond delay="0"/>
                                  </p:stCondLst>
                                  <p:childTnLst>
                                    <p:set>
                                      <p:cBhvr>
                                        <p:cTn id="67" dur="1" fill="hold">
                                          <p:stCondLst>
                                            <p:cond delay="0"/>
                                          </p:stCondLst>
                                        </p:cTn>
                                        <p:tgtEl>
                                          <p:spTgt spid="3">
                                            <p:txEl>
                                              <p:pRg st="14" end="14"/>
                                            </p:txEl>
                                          </p:spTgt>
                                        </p:tgtEl>
                                        <p:attrNameLst>
                                          <p:attrName>style.visibility</p:attrName>
                                        </p:attrNameLst>
                                      </p:cBhvr>
                                      <p:to>
                                        <p:strVal val="visible"/>
                                      </p:to>
                                    </p:set>
                                    <p:animEffect transition="in" filter="fade">
                                      <p:cBhvr>
                                        <p:cTn id="68" dur="2000"/>
                                        <p:tgtEl>
                                          <p:spTgt spid="3">
                                            <p:txEl>
                                              <p:pRg st="14" end="14"/>
                                            </p:txEl>
                                          </p:spTgt>
                                        </p:tgtEl>
                                      </p:cBhvr>
                                    </p:animEffect>
                                    <p:anim calcmode="lin" valueType="num">
                                      <p:cBhvr>
                                        <p:cTn id="69" dur="2000" fill="hold"/>
                                        <p:tgtEl>
                                          <p:spTgt spid="3">
                                            <p:txEl>
                                              <p:pRg st="14" end="14"/>
                                            </p:txEl>
                                          </p:spTgt>
                                        </p:tgtEl>
                                        <p:attrNameLst>
                                          <p:attrName>ppt_w</p:attrName>
                                        </p:attrNameLst>
                                      </p:cBhvr>
                                      <p:tavLst>
                                        <p:tav tm="0" fmla="#ppt_w*sin(2.5*pi*$)">
                                          <p:val>
                                            <p:fltVal val="0"/>
                                          </p:val>
                                        </p:tav>
                                        <p:tav tm="100000">
                                          <p:val>
                                            <p:fltVal val="1"/>
                                          </p:val>
                                        </p:tav>
                                      </p:tavLst>
                                    </p:anim>
                                    <p:anim calcmode="lin" valueType="num">
                                      <p:cBhvr>
                                        <p:cTn id="70" dur="2000" fill="hold"/>
                                        <p:tgtEl>
                                          <p:spTgt spid="3">
                                            <p:txEl>
                                              <p:pRg st="14" end="14"/>
                                            </p:txEl>
                                          </p:spTgt>
                                        </p:tgtEl>
                                        <p:attrNameLst>
                                          <p:attrName>ppt_h</p:attrName>
                                        </p:attrNameLst>
                                      </p:cBhvr>
                                      <p:tavLst>
                                        <p:tav tm="0">
                                          <p:val>
                                            <p:strVal val="#ppt_h"/>
                                          </p:val>
                                        </p:tav>
                                        <p:tav tm="100000">
                                          <p:val>
                                            <p:strVal val="#ppt_h"/>
                                          </p:val>
                                        </p:tav>
                                      </p:tavLst>
                                    </p:anim>
                                  </p:childTnLst>
                                </p:cTn>
                              </p:par>
                              <p:par>
                                <p:cTn id="71" presetID="45" presetClass="entr" presetSubtype="0" fill="hold" nodeType="withEffect">
                                  <p:stCondLst>
                                    <p:cond delay="0"/>
                                  </p:stCondLst>
                                  <p:childTnLst>
                                    <p:set>
                                      <p:cBhvr>
                                        <p:cTn id="72" dur="1" fill="hold">
                                          <p:stCondLst>
                                            <p:cond delay="0"/>
                                          </p:stCondLst>
                                        </p:cTn>
                                        <p:tgtEl>
                                          <p:spTgt spid="3">
                                            <p:txEl>
                                              <p:pRg st="15" end="15"/>
                                            </p:txEl>
                                          </p:spTgt>
                                        </p:tgtEl>
                                        <p:attrNameLst>
                                          <p:attrName>style.visibility</p:attrName>
                                        </p:attrNameLst>
                                      </p:cBhvr>
                                      <p:to>
                                        <p:strVal val="visible"/>
                                      </p:to>
                                    </p:set>
                                    <p:animEffect transition="in" filter="fade">
                                      <p:cBhvr>
                                        <p:cTn id="73" dur="2000"/>
                                        <p:tgtEl>
                                          <p:spTgt spid="3">
                                            <p:txEl>
                                              <p:pRg st="15" end="15"/>
                                            </p:txEl>
                                          </p:spTgt>
                                        </p:tgtEl>
                                      </p:cBhvr>
                                    </p:animEffect>
                                    <p:anim calcmode="lin" valueType="num">
                                      <p:cBhvr>
                                        <p:cTn id="74" dur="2000" fill="hold"/>
                                        <p:tgtEl>
                                          <p:spTgt spid="3">
                                            <p:txEl>
                                              <p:pRg st="15" end="15"/>
                                            </p:txEl>
                                          </p:spTgt>
                                        </p:tgtEl>
                                        <p:attrNameLst>
                                          <p:attrName>ppt_w</p:attrName>
                                        </p:attrNameLst>
                                      </p:cBhvr>
                                      <p:tavLst>
                                        <p:tav tm="0" fmla="#ppt_w*sin(2.5*pi*$)">
                                          <p:val>
                                            <p:fltVal val="0"/>
                                          </p:val>
                                        </p:tav>
                                        <p:tav tm="100000">
                                          <p:val>
                                            <p:fltVal val="1"/>
                                          </p:val>
                                        </p:tav>
                                      </p:tavLst>
                                    </p:anim>
                                    <p:anim calcmode="lin" valueType="num">
                                      <p:cBhvr>
                                        <p:cTn id="75" dur="2000" fill="hold"/>
                                        <p:tgtEl>
                                          <p:spTgt spid="3">
                                            <p:txEl>
                                              <p:pRg st="15" end="1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hangingPunct="0">
              <a:spcBef>
                <a:spcPts val="300"/>
              </a:spcBef>
              <a:spcAft>
                <a:spcPts val="300"/>
              </a:spcAft>
            </a:pPr>
            <a:r>
              <a:rPr lang="sl-SI" sz="3600" b="1" dirty="0" smtClean="0">
                <a:solidFill>
                  <a:srgbClr val="00B050"/>
                </a:solidFill>
                <a:latin typeface="+mn-lt"/>
              </a:rPr>
              <a:t>Sistem </a:t>
            </a:r>
            <a:r>
              <a:rPr lang="sl-SI" sz="3600" b="1" dirty="0">
                <a:solidFill>
                  <a:srgbClr val="00B050"/>
                </a:solidFill>
                <a:latin typeface="+mn-lt"/>
              </a:rPr>
              <a:t>PRO</a:t>
            </a:r>
            <a:endParaRPr lang="sl-SI" sz="3600" dirty="0">
              <a:solidFill>
                <a:srgbClr val="002060"/>
              </a:solidFill>
              <a:latin typeface="+mn-lt"/>
            </a:endParaRPr>
          </a:p>
        </p:txBody>
      </p:sp>
      <p:sp>
        <p:nvSpPr>
          <p:cNvPr id="3" name="Ograda vsebine 2"/>
          <p:cNvSpPr>
            <a:spLocks noGrp="1"/>
          </p:cNvSpPr>
          <p:nvPr>
            <p:ph idx="1"/>
          </p:nvPr>
        </p:nvSpPr>
        <p:spPr>
          <a:xfrm>
            <a:off x="748939" y="1365160"/>
            <a:ext cx="10515600" cy="5291361"/>
          </a:xfrm>
        </p:spPr>
        <p:txBody>
          <a:bodyPr>
            <a:normAutofit fontScale="55000" lnSpcReduction="20000"/>
          </a:bodyPr>
          <a:lstStyle/>
          <a:p>
            <a:pPr marL="0" indent="0">
              <a:spcBef>
                <a:spcPts val="300"/>
              </a:spcBef>
              <a:buNone/>
            </a:pPr>
            <a:r>
              <a:rPr lang="sl-SI" sz="4400" dirty="0" smtClean="0"/>
              <a:t>je </a:t>
            </a:r>
            <a:r>
              <a:rPr lang="sl-SI" sz="4400" dirty="0"/>
              <a:t>sistem predpisanih ukrepov, ki </a:t>
            </a:r>
            <a:r>
              <a:rPr lang="sl-SI" sz="4400" dirty="0" smtClean="0"/>
              <a:t>zagotavljajo, </a:t>
            </a:r>
            <a:r>
              <a:rPr lang="sl-SI" sz="4400" dirty="0"/>
              <a:t>da proizvajalci določenih proizvodov nosijo finančno in organizacijsko odgovornost za ravnanje z odpadki, ki nastanejo iz proizvoda</a:t>
            </a:r>
            <a:r>
              <a:rPr lang="sl-SI" sz="4400" dirty="0" smtClean="0"/>
              <a:t>.</a:t>
            </a:r>
            <a:endParaRPr lang="sl-SI" sz="4400" b="1" dirty="0" smtClean="0">
              <a:solidFill>
                <a:srgbClr val="00B050"/>
              </a:solidFill>
            </a:endParaRPr>
          </a:p>
          <a:p>
            <a:pPr marL="0" indent="0">
              <a:spcBef>
                <a:spcPts val="300"/>
              </a:spcBef>
              <a:buNone/>
            </a:pPr>
            <a:endParaRPr lang="sl-SI" sz="4000" b="1" dirty="0" smtClean="0">
              <a:solidFill>
                <a:srgbClr val="00B050"/>
              </a:solidFill>
            </a:endParaRPr>
          </a:p>
          <a:p>
            <a:pPr marL="0" indent="0">
              <a:spcBef>
                <a:spcPts val="300"/>
              </a:spcBef>
              <a:buNone/>
            </a:pPr>
            <a:r>
              <a:rPr lang="sl-SI" sz="4000" b="1" dirty="0" smtClean="0">
                <a:solidFill>
                  <a:srgbClr val="00B050"/>
                </a:solidFill>
              </a:rPr>
              <a:t>Veljal pa bo za:</a:t>
            </a:r>
            <a:endParaRPr lang="sl-SI" sz="4000" b="1" dirty="0" smtClean="0">
              <a:solidFill>
                <a:srgbClr val="00B050"/>
              </a:solidFill>
            </a:endParaRPr>
          </a:p>
          <a:p>
            <a:pPr marL="457200" indent="-457200" hangingPunct="0">
              <a:spcBef>
                <a:spcPts val="300"/>
              </a:spcBef>
              <a:spcAft>
                <a:spcPts val="300"/>
              </a:spcAft>
              <a:buFont typeface="+mj-lt"/>
              <a:buAutoNum type="arabicPeriod"/>
            </a:pPr>
            <a:r>
              <a:rPr lang="sl-SI" sz="4000" dirty="0" smtClean="0"/>
              <a:t>Proizvajalce</a:t>
            </a:r>
            <a:r>
              <a:rPr lang="sl-SI" sz="4000" dirty="0" smtClean="0"/>
              <a:t> proizvodov s sedežem v RS, ki bo moral </a:t>
            </a:r>
            <a:r>
              <a:rPr lang="sl-SI" sz="4000" dirty="0"/>
              <a:t>upoštevati vse prepovedi, zahteve in druga pravila ravnanja, da se zagotovi ravnanje z odpadki, ki nastanejo po uporabi proizvodov, za katere velja </a:t>
            </a:r>
            <a:r>
              <a:rPr lang="sl-SI" sz="4000" dirty="0" smtClean="0"/>
              <a:t>PRO, </a:t>
            </a:r>
            <a:r>
              <a:rPr lang="sl-SI" sz="4000" dirty="0"/>
              <a:t>ter </a:t>
            </a:r>
            <a:r>
              <a:rPr lang="sl-SI" sz="4000" dirty="0" smtClean="0"/>
              <a:t>ki bo izpolnjeval </a:t>
            </a:r>
            <a:r>
              <a:rPr lang="sl-SI" sz="4000" dirty="0"/>
              <a:t>vse obveznosti, določene v okviru sistema PRO</a:t>
            </a:r>
            <a:r>
              <a:rPr lang="sl-SI" sz="4000" dirty="0" smtClean="0"/>
              <a:t>. </a:t>
            </a:r>
            <a:endParaRPr lang="sl-SI" sz="4000" dirty="0" smtClean="0"/>
          </a:p>
          <a:p>
            <a:pPr marL="457200" indent="-457200" hangingPunct="0">
              <a:spcBef>
                <a:spcPts val="300"/>
              </a:spcBef>
              <a:spcAft>
                <a:spcPts val="300"/>
              </a:spcAft>
              <a:buFont typeface="+mj-lt"/>
              <a:buAutoNum type="arabicPeriod"/>
            </a:pPr>
            <a:r>
              <a:rPr lang="sl-SI" sz="4000" dirty="0" smtClean="0"/>
              <a:t>Proizvajalce proizvodov s sedežem v RS, ki ne </a:t>
            </a:r>
            <a:r>
              <a:rPr lang="sl-SI" sz="4000" dirty="0"/>
              <a:t>glede na prodajno tehniko neposredno </a:t>
            </a:r>
            <a:r>
              <a:rPr lang="sl-SI" sz="4000" dirty="0" smtClean="0"/>
              <a:t>dajejo </a:t>
            </a:r>
            <a:r>
              <a:rPr lang="sl-SI" sz="4000" dirty="0"/>
              <a:t>na trg v drugi državi članici EU, v kateri nima sedeža, proizvode, za katere v tej državi članici EU velja </a:t>
            </a:r>
            <a:r>
              <a:rPr lang="sl-SI" sz="4000" dirty="0" smtClean="0"/>
              <a:t>PRO. Tu proizvajalci se morajo </a:t>
            </a:r>
            <a:r>
              <a:rPr lang="sl-SI" sz="4000" dirty="0"/>
              <a:t>v njej registrirati ali imenovati svojega pooblaščenega zastopnika za namene izpolnjevanja obveznosti v okviru sistema PRO, kadar je tako zahtevano s predpisi </a:t>
            </a:r>
            <a:r>
              <a:rPr lang="sl-SI" sz="4000" dirty="0" smtClean="0"/>
              <a:t>države </a:t>
            </a:r>
            <a:r>
              <a:rPr lang="sl-SI" sz="4000" dirty="0"/>
              <a:t>članice </a:t>
            </a:r>
            <a:r>
              <a:rPr lang="sl-SI" sz="4000" dirty="0" smtClean="0"/>
              <a:t>EU.</a:t>
            </a:r>
          </a:p>
          <a:p>
            <a:pPr marL="457200" indent="-457200" hangingPunct="0">
              <a:spcBef>
                <a:spcPts val="300"/>
              </a:spcBef>
              <a:spcAft>
                <a:spcPts val="300"/>
              </a:spcAft>
              <a:buFont typeface="+mj-lt"/>
              <a:buAutoNum type="arabicPeriod"/>
            </a:pPr>
            <a:r>
              <a:rPr lang="sl-SI" sz="4000" dirty="0" smtClean="0"/>
              <a:t>Proizvajalcev </a:t>
            </a:r>
            <a:r>
              <a:rPr lang="sl-SI" sz="4000" dirty="0"/>
              <a:t>proizvodov, ki </a:t>
            </a:r>
            <a:r>
              <a:rPr lang="sl-SI" sz="4000" dirty="0" smtClean="0"/>
              <a:t>nimajo </a:t>
            </a:r>
            <a:r>
              <a:rPr lang="sl-SI" sz="4000" dirty="0"/>
              <a:t>sedeža v </a:t>
            </a:r>
            <a:r>
              <a:rPr lang="sl-SI" sz="4000" dirty="0" smtClean="0"/>
              <a:t>RS, imajo </a:t>
            </a:r>
            <a:r>
              <a:rPr lang="sl-SI" sz="4000" dirty="0"/>
              <a:t>pa sedež v drugi državi članici EU, in ne glede na prodajno tehniko neposredno daje na trg v </a:t>
            </a:r>
            <a:r>
              <a:rPr lang="sl-SI" sz="4000" dirty="0" smtClean="0"/>
              <a:t>RS proizvode</a:t>
            </a:r>
            <a:r>
              <a:rPr lang="sl-SI" sz="4000" dirty="0"/>
              <a:t>, za katere velja </a:t>
            </a:r>
            <a:r>
              <a:rPr lang="sl-SI" sz="4000" dirty="0" smtClean="0"/>
              <a:t>PRO. Le-ta lahko </a:t>
            </a:r>
            <a:r>
              <a:rPr lang="sl-SI" sz="4000" dirty="0"/>
              <a:t>imenuje svojega pooblaščenega zastopnika za namene izpolnjevanja obveznosti v okviru sistema PRO. Imenovanje pooblaščenega zastopnika mora biti sklenjeno s pisno </a:t>
            </a:r>
            <a:r>
              <a:rPr lang="sl-SI" sz="4000" dirty="0" smtClean="0"/>
              <a:t>pogodbo</a:t>
            </a:r>
            <a:r>
              <a:rPr lang="sl-SI" sz="4000" dirty="0" smtClean="0"/>
              <a:t>.</a:t>
            </a:r>
            <a:endParaRPr lang="sl-SI" sz="2500" dirty="0"/>
          </a:p>
          <a:p>
            <a:pPr marL="0" indent="0" hangingPunct="0">
              <a:spcBef>
                <a:spcPts val="300"/>
              </a:spcBef>
              <a:spcAft>
                <a:spcPts val="300"/>
              </a:spcAft>
              <a:buNone/>
            </a:pPr>
            <a:endParaRPr lang="sl-SI" sz="2500" dirty="0" smtClean="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71584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a:spcBef>
                <a:spcPts val="300"/>
              </a:spcBef>
            </a:pPr>
            <a:r>
              <a:rPr lang="sl-SI" sz="3200" b="1" dirty="0" smtClean="0">
                <a:solidFill>
                  <a:srgbClr val="00B050"/>
                </a:solidFill>
                <a:latin typeface="+mn-lt"/>
              </a:rPr>
              <a:t>Obveznosti </a:t>
            </a:r>
            <a:r>
              <a:rPr lang="sl-SI" sz="3200" b="1" dirty="0">
                <a:solidFill>
                  <a:srgbClr val="00B050"/>
                </a:solidFill>
                <a:latin typeface="+mn-lt"/>
              </a:rPr>
              <a:t>proizvajalca </a:t>
            </a:r>
            <a:r>
              <a:rPr lang="sl-SI" sz="3200" b="1" dirty="0" smtClean="0">
                <a:solidFill>
                  <a:srgbClr val="00B050"/>
                </a:solidFill>
                <a:latin typeface="+mn-lt"/>
              </a:rPr>
              <a:t>proizvodov</a:t>
            </a:r>
            <a:endParaRPr lang="sl-SI" sz="32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fontScale="62500" lnSpcReduction="20000"/>
          </a:bodyPr>
          <a:lstStyle/>
          <a:p>
            <a:pPr marL="0" indent="0">
              <a:buNone/>
            </a:pPr>
            <a:r>
              <a:rPr lang="sl-SI" dirty="0" smtClean="0"/>
              <a:t>Proizvajalec mora </a:t>
            </a:r>
            <a:r>
              <a:rPr lang="sl-SI" dirty="0"/>
              <a:t>zagotoviti:</a:t>
            </a:r>
          </a:p>
          <a:p>
            <a:pPr marL="457200" indent="-457200">
              <a:buFont typeface="+mj-lt"/>
              <a:buAutoNum type="arabicPeriod"/>
            </a:pPr>
            <a:r>
              <a:rPr lang="sl-SI" dirty="0"/>
              <a:t>zbiranje in prevzemanje odpadkov iz proizvodov, ki se na območju celotne RS kot komunalni odpadki:</a:t>
            </a:r>
          </a:p>
          <a:p>
            <a:pPr marL="914400" lvl="1" indent="-457200">
              <a:buFont typeface="+mj-lt"/>
              <a:buAutoNum type="alphaLcParenR"/>
            </a:pPr>
            <a:r>
              <a:rPr lang="sl-SI" dirty="0"/>
              <a:t>zberejo kot ločeno zbrane frakcije komunalnih odpadkov v okviru gospodarske javne službe zbiranja določenih vrst komunalnih odpadkov,</a:t>
            </a:r>
          </a:p>
          <a:p>
            <a:pPr marL="914400" lvl="1" indent="-457200">
              <a:buFont typeface="+mj-lt"/>
              <a:buAutoNum type="alphaLcParenR"/>
            </a:pPr>
            <a:r>
              <a:rPr lang="sl-SI" dirty="0"/>
              <a:t>izločijo iz mešanih komunalnih odpadkov v okviru gospodarske javne službe obdelave določenih komunalnih odpadkov, </a:t>
            </a:r>
          </a:p>
          <a:p>
            <a:pPr marL="914400" lvl="1" indent="-457200">
              <a:buFont typeface="+mj-lt"/>
              <a:buAutoNum type="alphaLcParenR"/>
            </a:pPr>
            <a:r>
              <a:rPr lang="sl-SI" dirty="0"/>
              <a:t>prepustijo distributerju ali na drugih prevzemnih mestih v skladu s predpisi, </a:t>
            </a:r>
          </a:p>
          <a:p>
            <a:pPr marL="457200" indent="-457200">
              <a:buFont typeface="+mj-lt"/>
              <a:buAutoNum type="arabicPeriod"/>
            </a:pPr>
            <a:r>
              <a:rPr lang="sl-SI" dirty="0"/>
              <a:t>zbiranje odpadkov iz proizvodov, ki niso komunalni odpadki, na območju celotne Republike Slovenije,</a:t>
            </a:r>
          </a:p>
          <a:p>
            <a:pPr marL="457200" indent="-457200">
              <a:buFont typeface="+mj-lt"/>
              <a:buAutoNum type="arabicPeriod"/>
            </a:pPr>
            <a:r>
              <a:rPr lang="sl-SI" dirty="0"/>
              <a:t>obdelavo zbranih odpadkov iz proizvodov iz prejšnje točke v skladu s predpisi,</a:t>
            </a:r>
          </a:p>
          <a:p>
            <a:pPr marL="457200" indent="-457200">
              <a:buFont typeface="+mj-lt"/>
              <a:buAutoNum type="arabicPeriod"/>
            </a:pPr>
            <a:r>
              <a:rPr lang="sl-SI" dirty="0"/>
              <a:t>doseganje okoljskih ciljev ločenega zbiranja, priprave za ponovno uporabo, recikliranja ali druge predelave odpadkov iz proizvodov iz prejšnje točke v skladu s predpisi, </a:t>
            </a:r>
          </a:p>
          <a:p>
            <a:pPr marL="457200" indent="-457200">
              <a:buFont typeface="+mj-lt"/>
              <a:buAutoNum type="arabicPeriod"/>
            </a:pPr>
            <a:r>
              <a:rPr lang="sl-SI" dirty="0"/>
              <a:t>informiranje javnosti in obveščanje imetnikov odpadkov o načinu in pomenu preprečevanju odpadkov iz proizvodov, njihovega ločenega zbiranja in okoljsko učinkovitem ravnanju z njimi,</a:t>
            </a:r>
          </a:p>
          <a:p>
            <a:pPr marL="457200" indent="-457200">
              <a:buFont typeface="+mj-lt"/>
              <a:buAutoNum type="arabicPeriod"/>
            </a:pPr>
            <a:r>
              <a:rPr lang="sl-SI" dirty="0"/>
              <a:t>dajanje informacij o proizvodih in načinu obdelave odpadkov iz proizvodov osebam, ki izvajajo obdelavo teh odpadkov, in</a:t>
            </a:r>
          </a:p>
          <a:p>
            <a:pPr marL="457200" indent="-457200">
              <a:buFont typeface="+mj-lt"/>
              <a:buAutoNum type="arabicPeriod"/>
            </a:pPr>
            <a:r>
              <a:rPr lang="sl-SI" dirty="0"/>
              <a:t>zbiranje in posredovanje predpisanih podatkov o proizvodih, danih na trg v Republiki Sloveniji, ter zbranih in obdelanih odpadkih iz proizvodov v skladu s tem zakonom.</a:t>
            </a:r>
          </a:p>
          <a:p>
            <a:pPr marL="0" indent="0" hangingPunct="0">
              <a:spcBef>
                <a:spcPts val="300"/>
              </a:spcBef>
              <a:spcAft>
                <a:spcPts val="300"/>
              </a:spcAft>
              <a:buNone/>
            </a:pPr>
            <a:r>
              <a:rPr lang="sl-SI" dirty="0" smtClean="0"/>
              <a:t>Vsi </a:t>
            </a:r>
            <a:r>
              <a:rPr lang="sl-SI" dirty="0"/>
              <a:t>proizvajalci istovrstnih proizvodov </a:t>
            </a:r>
            <a:r>
              <a:rPr lang="sl-SI" b="1" u="sng" dirty="0"/>
              <a:t>so skupaj finančno in organizacijsko odgovorni</a:t>
            </a:r>
            <a:r>
              <a:rPr lang="sl-SI" dirty="0"/>
              <a:t>, da se zberejo in obdelajo vsi odpadki iz teh proizvodov, ki nastanejo na območju Republike Slovenije, pri čemer je delež obveznosti posameznega proizvajalca iz prejšnjega odstavka v zvezi z odpadki enak deležu proizvodov, ki jih daje na trg v Republiki </a:t>
            </a:r>
            <a:r>
              <a:rPr lang="sl-SI" dirty="0" smtClean="0"/>
              <a:t>Sloveniji.</a:t>
            </a:r>
          </a:p>
          <a:p>
            <a:pPr marL="914400" lvl="1" indent="-457200" hangingPunct="0">
              <a:spcBef>
                <a:spcPts val="300"/>
              </a:spcBef>
              <a:spcAft>
                <a:spcPts val="300"/>
              </a:spcAft>
              <a:buFont typeface="+mj-lt"/>
              <a:buAutoNum type="arabicPeriod"/>
            </a:pPr>
            <a:endParaRPr lang="sl-SI" sz="2100" dirty="0" smtClean="0"/>
          </a:p>
          <a:p>
            <a:pPr marL="0" indent="0" hangingPunct="0">
              <a:spcBef>
                <a:spcPts val="300"/>
              </a:spcBef>
              <a:spcAft>
                <a:spcPts val="300"/>
              </a:spcAft>
              <a:buNone/>
            </a:pPr>
            <a:endParaRPr lang="sl-SI" sz="2500" dirty="0" smtClean="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794920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a:spcBef>
                <a:spcPts val="300"/>
              </a:spcBef>
            </a:pPr>
            <a:r>
              <a:rPr lang="sl-SI" sz="3600" b="1" dirty="0" smtClean="0">
                <a:solidFill>
                  <a:srgbClr val="00B050"/>
                </a:solidFill>
                <a:latin typeface="+mn-lt"/>
              </a:rPr>
              <a:t>Stroški </a:t>
            </a:r>
            <a:r>
              <a:rPr lang="sl-SI" sz="3600" b="1" dirty="0" smtClean="0">
                <a:solidFill>
                  <a:srgbClr val="00B050"/>
                </a:solidFill>
                <a:latin typeface="+mn-lt"/>
              </a:rPr>
              <a:t>proizvajalca</a:t>
            </a:r>
            <a:endParaRPr lang="sl-SI" sz="3600" dirty="0">
              <a:latin typeface="+mn-lt"/>
            </a:endParaRPr>
          </a:p>
        </p:txBody>
      </p:sp>
      <p:sp>
        <p:nvSpPr>
          <p:cNvPr id="3" name="Ograda vsebine 2"/>
          <p:cNvSpPr>
            <a:spLocks noGrp="1"/>
          </p:cNvSpPr>
          <p:nvPr>
            <p:ph idx="1"/>
          </p:nvPr>
        </p:nvSpPr>
        <p:spPr>
          <a:xfrm>
            <a:off x="748939" y="1365160"/>
            <a:ext cx="10515600" cy="5291361"/>
          </a:xfrm>
        </p:spPr>
        <p:txBody>
          <a:bodyPr>
            <a:normAutofit fontScale="92500" lnSpcReduction="10000"/>
          </a:bodyPr>
          <a:lstStyle/>
          <a:p>
            <a:pPr marL="457200" indent="-457200">
              <a:buFont typeface="+mj-lt"/>
              <a:buAutoNum type="arabicParenR"/>
            </a:pPr>
            <a:r>
              <a:rPr lang="sl-SI" sz="2400" dirty="0" smtClean="0"/>
              <a:t>Proizvajalec </a:t>
            </a:r>
            <a:r>
              <a:rPr lang="sl-SI" sz="2400" dirty="0"/>
              <a:t>v celoti krije stroške izpolnjevanja njegove </a:t>
            </a:r>
            <a:r>
              <a:rPr lang="sl-SI" sz="2400" dirty="0" smtClean="0"/>
              <a:t>obveznosti, </a:t>
            </a:r>
            <a:r>
              <a:rPr lang="sl-SI" sz="2400" dirty="0"/>
              <a:t>tako da vsi proizvajalci istovrstnih proizvodov skupaj krijejo stroške obveznosti </a:t>
            </a:r>
            <a:r>
              <a:rPr lang="sl-SI" sz="2400" dirty="0" smtClean="0"/>
              <a:t>v celoti.</a:t>
            </a:r>
          </a:p>
          <a:p>
            <a:pPr marL="457200" indent="-457200">
              <a:buFont typeface="+mj-lt"/>
              <a:buAutoNum type="arabicParenR"/>
            </a:pPr>
            <a:r>
              <a:rPr lang="sl-SI" sz="2400" dirty="0" smtClean="0"/>
              <a:t>Proizvajalec krije </a:t>
            </a:r>
            <a:r>
              <a:rPr lang="sl-SI" sz="2400" dirty="0"/>
              <a:t>za proizvode, ki jih daje na trg v Republiki Sloveniji, stroške:</a:t>
            </a:r>
          </a:p>
          <a:p>
            <a:pPr marL="914400" lvl="1" indent="-457200">
              <a:buFont typeface="+mj-lt"/>
              <a:buAutoNum type="arabicPeriod"/>
            </a:pPr>
            <a:r>
              <a:rPr lang="sl-SI" sz="2000" dirty="0"/>
              <a:t>ločenega zbiranja odpadkov iz vrste proizvodov, ki jih daje na trg,</a:t>
            </a:r>
          </a:p>
          <a:p>
            <a:pPr marL="914400" lvl="1" indent="-457200">
              <a:buFont typeface="+mj-lt"/>
              <a:buAutoNum type="arabicPeriod"/>
            </a:pPr>
            <a:r>
              <a:rPr lang="sl-SI" sz="2000" dirty="0"/>
              <a:t>prevoza in obdelave odpadkov iz proizvodov iz prejšnje točke,</a:t>
            </a:r>
          </a:p>
          <a:p>
            <a:pPr marL="914400" lvl="1" indent="-457200">
              <a:buFont typeface="+mj-lt"/>
              <a:buAutoNum type="arabicPeriod"/>
            </a:pPr>
            <a:r>
              <a:rPr lang="sl-SI" sz="2000" dirty="0"/>
              <a:t>izpolnjevanja okoljskih ciljev ločenega zbiranja, priprave za ponovno uporabo, recikliranja ali druge predelave odpadkov iz prejšnje točke v skladu s predpisi,</a:t>
            </a:r>
          </a:p>
          <a:p>
            <a:pPr marL="914400" lvl="1" indent="-457200">
              <a:buFont typeface="+mj-lt"/>
              <a:buAutoNum type="arabicPeriod"/>
            </a:pPr>
            <a:r>
              <a:rPr lang="sl-SI" sz="2000" dirty="0"/>
              <a:t>informiranja javnosti in obveščanja imetnikov ter dajanja informacij iz 4. in 5. točke prvega odstavka prejšnjega člena in</a:t>
            </a:r>
          </a:p>
          <a:p>
            <a:pPr marL="914400" lvl="1" indent="-457200">
              <a:buFont typeface="+mj-lt"/>
              <a:buAutoNum type="arabicPeriod"/>
            </a:pPr>
            <a:r>
              <a:rPr lang="sl-SI" sz="2000" dirty="0"/>
              <a:t>zbiranja ter posredovanja predpisanih podatkov v skladu s 6. točko prvega odstavka prejšnjega </a:t>
            </a:r>
            <a:r>
              <a:rPr lang="sl-SI" sz="2000" dirty="0" smtClean="0"/>
              <a:t>člena.</a:t>
            </a:r>
            <a:endParaRPr lang="sl-SI" dirty="0"/>
          </a:p>
          <a:p>
            <a:pPr marL="457200" indent="-457200">
              <a:buFont typeface="+mj-lt"/>
              <a:buAutoNum type="arabicParenR"/>
            </a:pPr>
            <a:r>
              <a:rPr lang="sl-SI" sz="2400" dirty="0"/>
              <a:t>Proizvajalec v deležu obveznosti </a:t>
            </a:r>
            <a:r>
              <a:rPr lang="sl-SI" sz="2400" dirty="0" smtClean="0"/>
              <a:t>krije </a:t>
            </a:r>
            <a:r>
              <a:rPr lang="sl-SI" sz="2400" dirty="0"/>
              <a:t>tudi stroške izpolnjevanja obveznosti za vse druge odpadke iz istovrstnih proizvodov, ki nastajajo v </a:t>
            </a:r>
            <a:r>
              <a:rPr lang="sl-SI" sz="2400" dirty="0" smtClean="0"/>
              <a:t>RS.</a:t>
            </a:r>
          </a:p>
          <a:p>
            <a:pPr marL="457200" indent="-457200">
              <a:buFont typeface="+mj-lt"/>
              <a:buAutoNum type="arabicParenR"/>
            </a:pPr>
            <a:r>
              <a:rPr lang="sl-SI" sz="2400" dirty="0" smtClean="0"/>
              <a:t>Vlada </a:t>
            </a:r>
            <a:r>
              <a:rPr lang="sl-SI" sz="2400" dirty="0"/>
              <a:t>lahko določi, da proizvajalec ne krije stroškov </a:t>
            </a:r>
            <a:r>
              <a:rPr lang="sl-SI" sz="2400" dirty="0" smtClean="0"/>
              <a:t>v </a:t>
            </a:r>
            <a:r>
              <a:rPr lang="sl-SI" sz="2400" dirty="0"/>
              <a:t>celoti, kadar to zahtevajo ali omogočajo predpisi EU, ki urejajo PRO za določeno vrsto proizvodov, in:</a:t>
            </a:r>
          </a:p>
          <a:p>
            <a:pPr marL="914400" lvl="1" indent="-457200">
              <a:buFont typeface="+mj-lt"/>
              <a:buAutoNum type="arabicPeriod"/>
            </a:pPr>
            <a:r>
              <a:rPr lang="sl-SI" sz="2000" dirty="0"/>
              <a:t>del stroškov nosijo izvirni povzročitelji odpadkov ali distributerji proizvodov, ali</a:t>
            </a:r>
          </a:p>
          <a:p>
            <a:pPr marL="914400" lvl="1" indent="-457200">
              <a:buFont typeface="+mj-lt"/>
              <a:buAutoNum type="arabicPeriod"/>
            </a:pPr>
            <a:r>
              <a:rPr lang="sl-SI" sz="2000" dirty="0"/>
              <a:t>gre za proizvajalca, ki daje na trg v Republiki Sloveniji manjše količine določene vrste proizvodov.</a:t>
            </a:r>
          </a:p>
          <a:p>
            <a:endParaRPr lang="sl-SI" sz="24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22378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ircle(in)">
                                      <p:cBhvr>
                                        <p:cTn id="26" dur="2000"/>
                                        <p:tgtEl>
                                          <p:spTgt spid="3">
                                            <p:txEl>
                                              <p:pRg st="5" end="5"/>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down)">
                                      <p:cBhvr>
                                        <p:cTn id="39" dur="500"/>
                                        <p:tgtEl>
                                          <p:spTgt spid="3">
                                            <p:txEl>
                                              <p:pRg st="8" end="8"/>
                                            </p:txEl>
                                          </p:spTgt>
                                        </p:tgtEl>
                                      </p:cBhvr>
                                    </p:animEffect>
                                  </p:childTnLst>
                                </p:cTn>
                              </p:par>
                              <p:par>
                                <p:cTn id="40" presetID="2" presetClass="entr" presetSubtype="4"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 calcmode="lin" valueType="num">
                                      <p:cBhvr additive="base">
                                        <p:cTn id="46"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a:spcBef>
                <a:spcPts val="600"/>
              </a:spcBef>
              <a:spcAft>
                <a:spcPts val="600"/>
              </a:spcAft>
            </a:pPr>
            <a:r>
              <a:rPr lang="sl-SI" sz="3600" b="1" dirty="0" smtClean="0">
                <a:solidFill>
                  <a:srgbClr val="00B050"/>
                </a:solidFill>
                <a:latin typeface="+mn-lt"/>
              </a:rPr>
              <a:t>Skupno </a:t>
            </a:r>
            <a:r>
              <a:rPr lang="sl-SI" sz="3600" b="1" dirty="0">
                <a:solidFill>
                  <a:srgbClr val="00B050"/>
                </a:solidFill>
                <a:latin typeface="+mn-lt"/>
              </a:rPr>
              <a:t>izpolnjevanje obveznosti</a:t>
            </a:r>
            <a:endParaRPr lang="sl-SI" sz="3600" b="1" dirty="0">
              <a:latin typeface="+mn-lt"/>
            </a:endParaRPr>
          </a:p>
        </p:txBody>
      </p:sp>
      <p:sp>
        <p:nvSpPr>
          <p:cNvPr id="3" name="Ograda vsebine 2"/>
          <p:cNvSpPr>
            <a:spLocks noGrp="1"/>
          </p:cNvSpPr>
          <p:nvPr>
            <p:ph idx="1"/>
          </p:nvPr>
        </p:nvSpPr>
        <p:spPr>
          <a:xfrm>
            <a:off x="748939" y="1365160"/>
            <a:ext cx="10515600" cy="5291361"/>
          </a:xfrm>
        </p:spPr>
        <p:txBody>
          <a:bodyPr>
            <a:normAutofit/>
          </a:bodyPr>
          <a:lstStyle/>
          <a:p>
            <a:r>
              <a:rPr lang="sl-SI" sz="2000" dirty="0" smtClean="0"/>
              <a:t>naj bi  </a:t>
            </a:r>
            <a:r>
              <a:rPr lang="sl-SI" sz="2000" dirty="0"/>
              <a:t>v imenu </a:t>
            </a:r>
            <a:r>
              <a:rPr lang="sl-SI" sz="2000" dirty="0" smtClean="0"/>
              <a:t>proizvajalcev izvajala </a:t>
            </a:r>
            <a:r>
              <a:rPr lang="sl-SI" sz="2000" b="1" dirty="0"/>
              <a:t>organizacija za skupno izpolnjevanje PRO za odpadke </a:t>
            </a:r>
            <a:endParaRPr lang="sl-SI" sz="2000" b="1" dirty="0" smtClean="0"/>
          </a:p>
          <a:p>
            <a:r>
              <a:rPr lang="sl-SI" sz="2000" dirty="0" smtClean="0"/>
              <a:t>način </a:t>
            </a:r>
            <a:r>
              <a:rPr lang="sl-SI" sz="2000" dirty="0"/>
              <a:t>pristopa proizvajalca k organizaciji </a:t>
            </a:r>
            <a:r>
              <a:rPr lang="sl-SI" sz="2000" dirty="0" smtClean="0"/>
              <a:t>naj bi bilo tako</a:t>
            </a:r>
            <a:r>
              <a:rPr lang="sl-SI" sz="2000" dirty="0"/>
              <a:t>, da z njo sklene </a:t>
            </a:r>
            <a:r>
              <a:rPr lang="sl-SI" sz="2000" b="1" dirty="0"/>
              <a:t>pisno pogodbo</a:t>
            </a:r>
            <a:r>
              <a:rPr lang="sl-SI" sz="2000" dirty="0"/>
              <a:t>. </a:t>
            </a:r>
            <a:endParaRPr lang="sl-SI" sz="2000" dirty="0" smtClean="0"/>
          </a:p>
          <a:p>
            <a:r>
              <a:rPr lang="sl-SI" sz="2000" dirty="0" smtClean="0"/>
              <a:t>S pogodbo proizvajalec pooblasti organizacijo za </a:t>
            </a:r>
            <a:r>
              <a:rPr lang="sl-SI" sz="2000" dirty="0"/>
              <a:t>izpolnjevanje njegovih </a:t>
            </a:r>
            <a:r>
              <a:rPr lang="sl-SI" sz="2000" dirty="0" smtClean="0"/>
              <a:t>obveznosti, kar pa </a:t>
            </a:r>
            <a:r>
              <a:rPr lang="sl-SI" sz="2000" b="1" dirty="0" smtClean="0"/>
              <a:t>ga </a:t>
            </a:r>
            <a:r>
              <a:rPr lang="sl-SI" sz="2000" b="1" dirty="0"/>
              <a:t>ne odvezuje </a:t>
            </a:r>
            <a:r>
              <a:rPr lang="sl-SI" sz="2000" dirty="0"/>
              <a:t>njegove predpisane finančne obveznosti. </a:t>
            </a:r>
            <a:endParaRPr lang="sl-SI" sz="2000" dirty="0" smtClean="0"/>
          </a:p>
          <a:p>
            <a:r>
              <a:rPr lang="sl-SI" sz="2000" dirty="0" smtClean="0"/>
              <a:t>Proizvajalec ne sme izpolnjevati </a:t>
            </a:r>
            <a:r>
              <a:rPr lang="sl-SI" sz="2000" dirty="0"/>
              <a:t>obveznosti za odpadke iz istovrstnih proizvodov v okviru več organizacij. </a:t>
            </a:r>
            <a:endParaRPr lang="sl-SI" sz="2000" dirty="0" smtClean="0"/>
          </a:p>
          <a:p>
            <a:r>
              <a:rPr lang="sl-SI" sz="2000" dirty="0" smtClean="0"/>
              <a:t>V </a:t>
            </a:r>
            <a:r>
              <a:rPr lang="sl-SI" sz="2000" dirty="0"/>
              <a:t>primeru, da je proizvajalec ustanovitelj, član ali lastnik organizacije pa lahko izpolnjuje obveznosti zgolj s sklenitvijo pogodbe s to organizacijo</a:t>
            </a:r>
            <a:r>
              <a:rPr lang="sl-SI" sz="2000" dirty="0" smtClean="0"/>
              <a:t>.</a:t>
            </a:r>
            <a:endParaRPr lang="sl-SI" sz="2000" dirty="0"/>
          </a:p>
          <a:p>
            <a:r>
              <a:rPr lang="sl-SI" sz="2000" dirty="0"/>
              <a:t>Šesti odstavek obravnavanega zakona določa obveznosti proizvajalca do organizacije, s katero ima sklenjeno pogodbo, ki se nanašajo na plačevanje stroškov in zagotavljanje točnih in popolnih podatkov o količini proizvodov, ki jih daje na trg v RS in drugih podatkov za izpolnjevanje njegovih obveznosti, informacijah o spremembah v poslovanju. </a:t>
            </a:r>
            <a:endParaRPr lang="sl-SI" sz="2000" dirty="0" smtClean="0"/>
          </a:p>
          <a:p>
            <a:r>
              <a:rPr lang="sl-SI" sz="2000" dirty="0" smtClean="0"/>
              <a:t>V </a:t>
            </a:r>
            <a:r>
              <a:rPr lang="sl-SI" sz="2000" dirty="0"/>
              <a:t>okviru teh obveznosti predlog zakona določa tudi obveznost proizvajalca za omogočanje vpogleda v dokumentacijo proizvajalca, na zahtevo organizacije. Prav tako pa daje pridruženemu proizvajalcu pravico do vpogleda v dokumentacijo organizacije, ki se nanaša na izpolnjevanje njegovih obveznosti</a:t>
            </a:r>
            <a:r>
              <a:rPr lang="sl-SI" sz="2000" dirty="0" smtClean="0"/>
              <a:t>.</a:t>
            </a:r>
            <a:endParaRPr lang="sl-SI" sz="20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46488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hangingPunct="0">
              <a:spcBef>
                <a:spcPts val="300"/>
              </a:spcBef>
              <a:spcAft>
                <a:spcPts val="300"/>
              </a:spcAft>
            </a:pPr>
            <a:r>
              <a:rPr lang="sl-SI" sz="3600" b="1" dirty="0" smtClean="0">
                <a:solidFill>
                  <a:srgbClr val="00B050"/>
                </a:solidFill>
                <a:latin typeface="+mn-lt"/>
              </a:rPr>
              <a:t>Organizacija</a:t>
            </a:r>
            <a:endParaRPr lang="sl-SI" sz="3600" dirty="0">
              <a:solidFill>
                <a:srgbClr val="002060"/>
              </a:solidFill>
              <a:latin typeface="+mn-lt"/>
            </a:endParaRPr>
          </a:p>
        </p:txBody>
      </p:sp>
      <p:sp>
        <p:nvSpPr>
          <p:cNvPr id="3" name="Ograda vsebine 2"/>
          <p:cNvSpPr>
            <a:spLocks noGrp="1"/>
          </p:cNvSpPr>
          <p:nvPr>
            <p:ph idx="1"/>
          </p:nvPr>
        </p:nvSpPr>
        <p:spPr>
          <a:xfrm>
            <a:off x="748939" y="1365160"/>
            <a:ext cx="10515600" cy="5291361"/>
          </a:xfrm>
        </p:spPr>
        <p:txBody>
          <a:bodyPr>
            <a:normAutofit fontScale="55000" lnSpcReduction="20000"/>
          </a:bodyPr>
          <a:lstStyle/>
          <a:p>
            <a:pPr>
              <a:spcBef>
                <a:spcPts val="300"/>
              </a:spcBef>
              <a:buFont typeface="Wingdings" panose="05000000000000000000" pitchFamily="2" charset="2"/>
              <a:buChar char="ü"/>
            </a:pPr>
            <a:r>
              <a:rPr lang="sl-SI" sz="3800" dirty="0" smtClean="0"/>
              <a:t>V predlogu ZVO-1 se podrobno </a:t>
            </a:r>
            <a:r>
              <a:rPr lang="sl-SI" sz="3800" dirty="0"/>
              <a:t>določa formalno pravni status organizacije, namen njene ustanovitve in način delovanja ter pogoje glede ustanovitelja ali lastnika organizacije.</a:t>
            </a:r>
          </a:p>
          <a:p>
            <a:pPr>
              <a:buFont typeface="Wingdings" panose="05000000000000000000" pitchFamily="2" charset="2"/>
              <a:buChar char="ü"/>
            </a:pPr>
            <a:r>
              <a:rPr lang="sl-SI" sz="3600" dirty="0" smtClean="0"/>
              <a:t>Organizacija je lahko:</a:t>
            </a:r>
            <a:endParaRPr lang="sl-SI" sz="3600" dirty="0" smtClean="0"/>
          </a:p>
          <a:p>
            <a:pPr lvl="1"/>
            <a:r>
              <a:rPr lang="sl-SI" sz="3200" dirty="0" smtClean="0"/>
              <a:t>pravno osebo s sedežem v RS;</a:t>
            </a:r>
          </a:p>
          <a:p>
            <a:pPr lvl="1"/>
            <a:r>
              <a:rPr lang="sl-SI" sz="3200" dirty="0" smtClean="0"/>
              <a:t>ustanovljeno </a:t>
            </a:r>
            <a:r>
              <a:rPr lang="sl-SI" sz="3200" dirty="0"/>
              <a:t>z namenom, da za proizvajalce </a:t>
            </a:r>
            <a:r>
              <a:rPr lang="sl-SI" sz="3200" dirty="0" smtClean="0"/>
              <a:t>zagotavlja </a:t>
            </a:r>
            <a:r>
              <a:rPr lang="sl-SI" sz="3200" dirty="0"/>
              <a:t>skupno izpolnjevanje obveznosti kot nepridobitno dejavnost, </a:t>
            </a:r>
            <a:endParaRPr lang="sl-SI" sz="3200" dirty="0" smtClean="0"/>
          </a:p>
          <a:p>
            <a:pPr lvl="1"/>
            <a:r>
              <a:rPr lang="sl-SI" sz="3200" dirty="0" smtClean="0"/>
              <a:t>ki je ustanovljena in  </a:t>
            </a:r>
            <a:r>
              <a:rPr lang="sl-SI" sz="3200" dirty="0"/>
              <a:t>jo imajo v lasti in z njo upravljajo proizvajalci določenih istovrstnih proizvodov s sedežem v RS. </a:t>
            </a:r>
          </a:p>
          <a:p>
            <a:pPr>
              <a:buFont typeface="Wingdings" panose="05000000000000000000" pitchFamily="2" charset="2"/>
              <a:buChar char="ü"/>
            </a:pPr>
            <a:r>
              <a:rPr lang="sl-SI" sz="3600" dirty="0" smtClean="0"/>
              <a:t>Organizacija ne </a:t>
            </a:r>
            <a:r>
              <a:rPr lang="sl-SI" sz="3600" dirty="0"/>
              <a:t>sme opravljati nobene dejavnosti, ki ni zvezana z namenom, da za proizvajalce določenih istovrstnih proizvodov zagotavlja skupno izpolnjevanje obveznosti</a:t>
            </a:r>
            <a:r>
              <a:rPr lang="sl-SI" sz="3600" dirty="0" smtClean="0"/>
              <a:t>.</a:t>
            </a:r>
            <a:endParaRPr lang="sl-SI" sz="3600" dirty="0"/>
          </a:p>
          <a:p>
            <a:pPr>
              <a:buFont typeface="Wingdings" panose="05000000000000000000" pitchFamily="2" charset="2"/>
              <a:buChar char="ü"/>
            </a:pPr>
            <a:r>
              <a:rPr lang="sl-SI" sz="3600" dirty="0" smtClean="0"/>
              <a:t>Z </a:t>
            </a:r>
            <a:r>
              <a:rPr lang="sl-SI" sz="3600" dirty="0"/>
              <a:t>namenom zagotavljanja konkurenčnosti v segmentu ravnanja z odpadki pri skupnem izpolnjevanju obveznosti določa, </a:t>
            </a:r>
            <a:r>
              <a:rPr lang="sl-SI" sz="3600" dirty="0" smtClean="0"/>
              <a:t>da:</a:t>
            </a:r>
          </a:p>
          <a:p>
            <a:r>
              <a:rPr lang="sl-SI" sz="3600" dirty="0" smtClean="0"/>
              <a:t>ustanovitelj </a:t>
            </a:r>
            <a:r>
              <a:rPr lang="sl-SI" sz="3600" dirty="0"/>
              <a:t>ali lastnik organizacije in organizacija ne sme biti oseba, ki izvaja ravnanje z odpadki iz proizvodov, ki so predmet skupnega izpolnjevanja obveznosti </a:t>
            </a:r>
            <a:r>
              <a:rPr lang="sl-SI" sz="3600" dirty="0" smtClean="0"/>
              <a:t>ali</a:t>
            </a:r>
          </a:p>
          <a:p>
            <a:r>
              <a:rPr lang="sl-SI" sz="3600" dirty="0" smtClean="0"/>
              <a:t>neposredno </a:t>
            </a:r>
            <a:r>
              <a:rPr lang="sl-SI" sz="3600" dirty="0"/>
              <a:t>bodisi posredno kapitalsko povezana z osebo ki je oseba, ki ravna z odpadki iz proizvodov, ki so predmet izpolnjevanja skupne obveznosti ali imeti v njej upravljavske ali nadzorstvene pravice. </a:t>
            </a:r>
          </a:p>
          <a:p>
            <a:r>
              <a:rPr lang="sl-SI" sz="3600" dirty="0" smtClean="0"/>
              <a:t>ne </a:t>
            </a:r>
            <a:r>
              <a:rPr lang="sl-SI" sz="3600" dirty="0"/>
              <a:t>sme biti neposredno ali posredno kapitalsko povezana z drugo organizacijo, ki zagotavlja skupno izpolnjevanje obveznosti za odpadke iz istovrstnih proizvodov</a:t>
            </a:r>
            <a:r>
              <a:rPr lang="sl-SI" sz="3600" dirty="0" smtClean="0"/>
              <a:t>.</a:t>
            </a:r>
            <a:endParaRPr lang="sl-SI" sz="36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22762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1"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a:spcBef>
                <a:spcPts val="300"/>
              </a:spcBef>
            </a:pPr>
            <a:r>
              <a:rPr lang="sl-SI" sz="3600" b="1" dirty="0" smtClean="0">
                <a:solidFill>
                  <a:srgbClr val="00B050"/>
                </a:solidFill>
                <a:latin typeface="+mn-lt"/>
              </a:rPr>
              <a:t>Obveznosti </a:t>
            </a:r>
            <a:r>
              <a:rPr lang="sl-SI" sz="3600" b="1" dirty="0">
                <a:solidFill>
                  <a:srgbClr val="00B050"/>
                </a:solidFill>
                <a:latin typeface="+mn-lt"/>
              </a:rPr>
              <a:t>organizacije</a:t>
            </a:r>
          </a:p>
        </p:txBody>
      </p:sp>
      <p:sp>
        <p:nvSpPr>
          <p:cNvPr id="3" name="Ograda vsebine 2"/>
          <p:cNvSpPr>
            <a:spLocks noGrp="1"/>
          </p:cNvSpPr>
          <p:nvPr>
            <p:ph idx="1"/>
          </p:nvPr>
        </p:nvSpPr>
        <p:spPr>
          <a:xfrm>
            <a:off x="748939" y="1365160"/>
            <a:ext cx="10515600" cy="5291361"/>
          </a:xfrm>
        </p:spPr>
        <p:txBody>
          <a:bodyPr>
            <a:normAutofit/>
          </a:bodyPr>
          <a:lstStyle/>
          <a:p>
            <a:pPr>
              <a:buFont typeface="Wingdings" panose="05000000000000000000" pitchFamily="2" charset="2"/>
              <a:buChar char="ü"/>
            </a:pPr>
            <a:r>
              <a:rPr lang="sl-SI" sz="2200" dirty="0" smtClean="0"/>
              <a:t>Organizacija mora </a:t>
            </a:r>
            <a:r>
              <a:rPr lang="sl-SI" sz="2200" u="sng" dirty="0"/>
              <a:t>za pridružene proizvajalce </a:t>
            </a:r>
            <a:r>
              <a:rPr lang="sl-SI" sz="2200" dirty="0"/>
              <a:t>zagotavljati izpolnjevanje njihovih </a:t>
            </a:r>
            <a:r>
              <a:rPr lang="sl-SI" sz="2200" dirty="0" smtClean="0"/>
              <a:t>obveznosti.</a:t>
            </a:r>
          </a:p>
          <a:p>
            <a:pPr>
              <a:buFont typeface="Wingdings" panose="05000000000000000000" pitchFamily="2" charset="2"/>
              <a:buChar char="ü"/>
            </a:pPr>
            <a:r>
              <a:rPr lang="sl-SI" sz="2200" dirty="0" smtClean="0"/>
              <a:t>Obveznosti mora </a:t>
            </a:r>
            <a:r>
              <a:rPr lang="sl-SI" sz="2200" dirty="0"/>
              <a:t>zagotoviti v deležu, ki je enak vsoti deležev obveznosti proizvajalcev, ki imajo z njo veljavno pogodbo</a:t>
            </a:r>
            <a:r>
              <a:rPr lang="sl-SI" sz="2200" dirty="0" smtClean="0"/>
              <a:t>.</a:t>
            </a:r>
            <a:endParaRPr lang="sl-SI" sz="2200" dirty="0"/>
          </a:p>
          <a:p>
            <a:pPr>
              <a:buFont typeface="Wingdings" panose="05000000000000000000" pitchFamily="2" charset="2"/>
              <a:buChar char="ü"/>
            </a:pPr>
            <a:r>
              <a:rPr lang="sl-SI" sz="2200" dirty="0" smtClean="0"/>
              <a:t>Organizacija mora zagotavljati </a:t>
            </a:r>
            <a:r>
              <a:rPr lang="sl-SI" sz="2200" dirty="0"/>
              <a:t>izpolnjevanje </a:t>
            </a:r>
            <a:r>
              <a:rPr lang="sl-SI" sz="2200" dirty="0" smtClean="0"/>
              <a:t>obveznosti v </a:t>
            </a:r>
            <a:r>
              <a:rPr lang="sl-SI" sz="2200" dirty="0"/>
              <a:t>skladu s svojim načrtom za skupno izpolnjevanje obveznosti, v katerem opredeli obseg obveznosti in sistem ukrepov in dejavnosti za njihovo izpolnjevanje. </a:t>
            </a:r>
            <a:endParaRPr lang="sl-SI" sz="2200" dirty="0" smtClean="0"/>
          </a:p>
          <a:p>
            <a:pPr>
              <a:buFont typeface="Wingdings" panose="05000000000000000000" pitchFamily="2" charset="2"/>
              <a:buChar char="ü"/>
            </a:pPr>
            <a:r>
              <a:rPr lang="sl-SI" sz="2200" dirty="0" smtClean="0"/>
              <a:t>Načrt je potrebno spremeniti </a:t>
            </a:r>
            <a:r>
              <a:rPr lang="sl-SI" sz="2200" dirty="0"/>
              <a:t>ali dopolniti ter, da je v tem primeru potrebno zagotoviti sledljivost sprememb ali dopolnitev</a:t>
            </a:r>
            <a:r>
              <a:rPr lang="sl-SI" sz="2200" dirty="0" smtClean="0"/>
              <a:t>.</a:t>
            </a:r>
          </a:p>
          <a:p>
            <a:pPr>
              <a:spcBef>
                <a:spcPts val="600"/>
              </a:spcBef>
              <a:spcAft>
                <a:spcPts val="600"/>
              </a:spcAft>
              <a:buFont typeface="Wingdings" panose="05000000000000000000" pitchFamily="2" charset="2"/>
              <a:buChar char="ü"/>
            </a:pPr>
            <a:r>
              <a:rPr lang="sl-SI" sz="2200" dirty="0" smtClean="0"/>
              <a:t>Organizacija mora pridobiti dovoljenje. </a:t>
            </a:r>
          </a:p>
          <a:p>
            <a:pPr>
              <a:spcBef>
                <a:spcPts val="600"/>
              </a:spcBef>
              <a:spcAft>
                <a:spcPts val="600"/>
              </a:spcAft>
              <a:buFont typeface="Wingdings" panose="05000000000000000000" pitchFamily="2" charset="2"/>
              <a:buChar char="ü"/>
            </a:pPr>
            <a:r>
              <a:rPr lang="sl-SI" sz="2200" dirty="0" smtClean="0"/>
              <a:t>Dokazati mora reprezentativnost: </a:t>
            </a:r>
            <a:r>
              <a:rPr lang="sl-SI" sz="2400" dirty="0" smtClean="0"/>
              <a:t>zahtevano je, </a:t>
            </a:r>
            <a:r>
              <a:rPr lang="sl-SI" sz="2400" dirty="0"/>
              <a:t>da organizacija zagotavlja skupno izpolnjevanje obveznosti za pridružene proizvajalce, ki dajo </a:t>
            </a:r>
            <a:r>
              <a:rPr lang="sl-SI" sz="2400" b="1" dirty="0"/>
              <a:t>skupaj na trg najmanj 25 odstotkov količine proizvodov, dane na trg v RS</a:t>
            </a:r>
            <a:r>
              <a:rPr lang="sl-SI" sz="2400" dirty="0"/>
              <a:t>.</a:t>
            </a:r>
            <a:endParaRPr lang="sl-SI" sz="24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01019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hangingPunct="0">
              <a:spcBef>
                <a:spcPts val="300"/>
              </a:spcBef>
              <a:spcAft>
                <a:spcPts val="300"/>
              </a:spcAft>
            </a:pPr>
            <a:r>
              <a:rPr lang="sl-SI" sz="3600" b="1" dirty="0" smtClean="0">
                <a:solidFill>
                  <a:srgbClr val="00B050"/>
                </a:solidFill>
                <a:latin typeface="+mn-lt"/>
              </a:rPr>
              <a:t>Delovanje </a:t>
            </a:r>
            <a:r>
              <a:rPr lang="sl-SI" sz="3600" b="1" dirty="0" smtClean="0">
                <a:solidFill>
                  <a:srgbClr val="00B050"/>
                </a:solidFill>
                <a:latin typeface="+mn-lt"/>
              </a:rPr>
              <a:t>organizacije</a:t>
            </a:r>
            <a:endParaRPr lang="sl-SI" sz="3600" dirty="0">
              <a:solidFill>
                <a:srgbClr val="002060"/>
              </a:solidFill>
              <a:latin typeface="+mn-lt"/>
            </a:endParaRPr>
          </a:p>
        </p:txBody>
      </p:sp>
      <p:sp>
        <p:nvSpPr>
          <p:cNvPr id="3" name="Ograda vsebine 2"/>
          <p:cNvSpPr>
            <a:spLocks noGrp="1"/>
          </p:cNvSpPr>
          <p:nvPr>
            <p:ph idx="1"/>
          </p:nvPr>
        </p:nvSpPr>
        <p:spPr>
          <a:xfrm>
            <a:off x="748939" y="1365160"/>
            <a:ext cx="10515600" cy="5291361"/>
          </a:xfrm>
        </p:spPr>
        <p:txBody>
          <a:bodyPr>
            <a:normAutofit fontScale="25000" lnSpcReduction="20000"/>
          </a:bodyPr>
          <a:lstStyle/>
          <a:p>
            <a:pPr marL="0" indent="0">
              <a:spcBef>
                <a:spcPts val="300"/>
              </a:spcBef>
              <a:spcAft>
                <a:spcPts val="300"/>
              </a:spcAft>
              <a:buNone/>
            </a:pPr>
            <a:r>
              <a:rPr lang="sl-SI" sz="8800" b="1" dirty="0" smtClean="0"/>
              <a:t>Organizacija mora: </a:t>
            </a:r>
            <a:endParaRPr lang="sl-SI" sz="8800" b="1" dirty="0" smtClean="0">
              <a:solidFill>
                <a:srgbClr val="00B050"/>
              </a:solidFill>
            </a:endParaRPr>
          </a:p>
          <a:p>
            <a:pPr>
              <a:spcBef>
                <a:spcPts val="300"/>
              </a:spcBef>
              <a:spcAft>
                <a:spcPts val="300"/>
              </a:spcAft>
              <a:buFont typeface="Wingdings" panose="05000000000000000000" pitchFamily="2" charset="2"/>
              <a:buChar char="ü"/>
            </a:pPr>
            <a:r>
              <a:rPr lang="sl-SI" sz="8000" dirty="0" smtClean="0"/>
              <a:t>skleniti </a:t>
            </a:r>
            <a:r>
              <a:rPr lang="sl-SI" sz="8000" b="1" dirty="0"/>
              <a:t>pogodbo o pristopu </a:t>
            </a:r>
            <a:r>
              <a:rPr lang="sl-SI" sz="8000" b="1" dirty="0" smtClean="0"/>
              <a:t>na </a:t>
            </a:r>
            <a:r>
              <a:rPr lang="sl-SI" sz="8000" b="1" dirty="0"/>
              <a:t>enoten način in pod enakimi pogoji </a:t>
            </a:r>
            <a:r>
              <a:rPr lang="sl-SI" sz="8000" dirty="0" smtClean="0"/>
              <a:t>z </a:t>
            </a:r>
            <a:r>
              <a:rPr lang="sl-SI" sz="8000" dirty="0"/>
              <a:t>vsakim proizvajalcem istovrstnih proizvodov, ki to želi. </a:t>
            </a:r>
            <a:endParaRPr lang="sl-SI" sz="8000" dirty="0" smtClean="0"/>
          </a:p>
          <a:p>
            <a:pPr>
              <a:spcBef>
                <a:spcPts val="300"/>
              </a:spcBef>
              <a:spcAft>
                <a:spcPts val="300"/>
              </a:spcAft>
              <a:buFont typeface="Wingdings" panose="05000000000000000000" pitchFamily="2" charset="2"/>
              <a:buChar char="ü"/>
            </a:pPr>
            <a:r>
              <a:rPr lang="sl-SI" sz="8000" dirty="0" smtClean="0"/>
              <a:t>zagotoviti </a:t>
            </a:r>
            <a:r>
              <a:rPr lang="sl-SI" sz="8000" dirty="0"/>
              <a:t>finančno </a:t>
            </a:r>
            <a:r>
              <a:rPr lang="sl-SI" sz="8000" dirty="0" smtClean="0"/>
              <a:t>jamstvo</a:t>
            </a:r>
          </a:p>
          <a:p>
            <a:pPr>
              <a:spcBef>
                <a:spcPts val="300"/>
              </a:spcBef>
              <a:spcAft>
                <a:spcPts val="300"/>
              </a:spcAft>
              <a:buFont typeface="Wingdings" panose="05000000000000000000" pitchFamily="2" charset="2"/>
              <a:buChar char="ü"/>
            </a:pPr>
            <a:r>
              <a:rPr lang="sl-SI" sz="8000" dirty="0"/>
              <a:t>z</a:t>
            </a:r>
            <a:r>
              <a:rPr lang="sl-SI" sz="8000" dirty="0" smtClean="0"/>
              <a:t>aračunavati stroške pridruženim proizvajalcem tako, da upošteva dejanske stroške </a:t>
            </a:r>
            <a:r>
              <a:rPr lang="sl-SI" sz="8000" dirty="0"/>
              <a:t>izpolnjevanja obveznosti, ki ne presegajo stroškov, potrebnih za zagotavljanje storitev za predpisano ravnanje z odpadki iz proizvodov na stroškovno učinkovit način. </a:t>
            </a:r>
            <a:r>
              <a:rPr lang="sl-SI" sz="8000" dirty="0" smtClean="0"/>
              <a:t>Kadar </a:t>
            </a:r>
            <a:r>
              <a:rPr lang="sl-SI" sz="8000" dirty="0"/>
              <a:t>je mogoče, </a:t>
            </a:r>
            <a:r>
              <a:rPr lang="sl-SI" sz="8000" dirty="0" smtClean="0"/>
              <a:t>mora te </a:t>
            </a:r>
            <a:r>
              <a:rPr lang="sl-SI" sz="8000" dirty="0"/>
              <a:t>stroške uravnavati glede na trajnost, popravljivost ponovno uporabljivost ali </a:t>
            </a:r>
            <a:r>
              <a:rPr lang="sl-SI" sz="8000" dirty="0" err="1"/>
              <a:t>reciklabilnost</a:t>
            </a:r>
            <a:r>
              <a:rPr lang="sl-SI" sz="8000" dirty="0"/>
              <a:t> </a:t>
            </a:r>
            <a:r>
              <a:rPr lang="sl-SI" sz="8000" dirty="0" smtClean="0"/>
              <a:t>proizvoda.</a:t>
            </a:r>
          </a:p>
          <a:p>
            <a:pPr>
              <a:spcBef>
                <a:spcPts val="300"/>
              </a:spcBef>
              <a:spcAft>
                <a:spcPts val="300"/>
              </a:spcAft>
              <a:buFont typeface="Wingdings" panose="05000000000000000000" pitchFamily="2" charset="2"/>
              <a:buChar char="ü"/>
            </a:pPr>
            <a:r>
              <a:rPr lang="sl-SI" sz="8000" dirty="0" smtClean="0"/>
              <a:t>imeti notranji akt glede načina zaračunavanja stroškov, </a:t>
            </a:r>
            <a:r>
              <a:rPr lang="sl-SI" sz="8000" dirty="0"/>
              <a:t>dostopen vsem pridruženim proizvajalcem</a:t>
            </a:r>
            <a:r>
              <a:rPr lang="sl-SI" sz="8000" dirty="0" smtClean="0"/>
              <a:t>.</a:t>
            </a:r>
          </a:p>
          <a:p>
            <a:pPr>
              <a:spcBef>
                <a:spcPts val="300"/>
              </a:spcBef>
              <a:spcAft>
                <a:spcPts val="300"/>
              </a:spcAft>
              <a:buFont typeface="Wingdings" panose="05000000000000000000" pitchFamily="2" charset="2"/>
              <a:buChar char="ü"/>
            </a:pPr>
            <a:r>
              <a:rPr lang="sl-SI" sz="8000" dirty="0"/>
              <a:t>m</a:t>
            </a:r>
            <a:r>
              <a:rPr lang="sl-SI" sz="8000" dirty="0" smtClean="0"/>
              <a:t>orebitni dobiček uporabiti le za izvajanje dejavnosti in ukrepov za skupno izpolnjevanje obveznosti.</a:t>
            </a:r>
          </a:p>
          <a:p>
            <a:pPr>
              <a:spcBef>
                <a:spcPts val="300"/>
              </a:spcBef>
              <a:spcAft>
                <a:spcPts val="300"/>
              </a:spcAft>
              <a:buFont typeface="Wingdings" panose="05000000000000000000" pitchFamily="2" charset="2"/>
              <a:buChar char="ü"/>
            </a:pPr>
            <a:r>
              <a:rPr lang="sl-SI" sz="8000" dirty="0" smtClean="0"/>
              <a:t>izbirati osebe, ki zanjo izvajajo zbiranje in obdelavo odpadkov na podlagi javnega poziva </a:t>
            </a:r>
          </a:p>
          <a:p>
            <a:pPr>
              <a:spcBef>
                <a:spcPts val="300"/>
              </a:spcBef>
              <a:spcAft>
                <a:spcPts val="300"/>
              </a:spcAft>
              <a:buFont typeface="Wingdings" panose="05000000000000000000" pitchFamily="2" charset="2"/>
              <a:buChar char="ü"/>
            </a:pPr>
            <a:r>
              <a:rPr lang="sl-SI" sz="8000" dirty="0" smtClean="0"/>
              <a:t>vzpostavljen sistem nadzora nad svojim finančnim poslovanjem in kakovostjo podatkov…</a:t>
            </a:r>
          </a:p>
          <a:p>
            <a:pPr marL="0" indent="0">
              <a:spcBef>
                <a:spcPts val="300"/>
              </a:spcBef>
              <a:spcAft>
                <a:spcPts val="300"/>
              </a:spcAft>
              <a:buNone/>
            </a:pPr>
            <a:endParaRPr lang="sl-SI" sz="8000" dirty="0" smtClean="0"/>
          </a:p>
          <a:p>
            <a:pPr marL="0" indent="0">
              <a:spcBef>
                <a:spcPts val="300"/>
              </a:spcBef>
              <a:spcAft>
                <a:spcPts val="300"/>
              </a:spcAft>
              <a:buNone/>
            </a:pPr>
            <a:r>
              <a:rPr lang="sl-SI" sz="8000" b="1" dirty="0" smtClean="0"/>
              <a:t>Organizacija </a:t>
            </a:r>
            <a:r>
              <a:rPr lang="sl-SI" sz="8000" b="1" dirty="0" smtClean="0"/>
              <a:t>je upravičena:</a:t>
            </a:r>
          </a:p>
          <a:p>
            <a:pPr>
              <a:spcBef>
                <a:spcPts val="300"/>
              </a:spcBef>
              <a:spcAft>
                <a:spcPts val="300"/>
              </a:spcAft>
              <a:buSzPct val="70000"/>
              <a:buFont typeface="Wingdings" panose="05000000000000000000" pitchFamily="2" charset="2"/>
              <a:buChar char="v"/>
            </a:pPr>
            <a:r>
              <a:rPr lang="sl-SI" sz="8000" dirty="0" smtClean="0"/>
              <a:t>Od posameznega pridruženega proizvajalca zahtevati vpogled v dokumente, da preveri pravilnost in točnost podatkov.</a:t>
            </a:r>
          </a:p>
          <a:p>
            <a:pPr>
              <a:spcBef>
                <a:spcPts val="300"/>
              </a:spcBef>
              <a:spcAft>
                <a:spcPts val="300"/>
              </a:spcAft>
              <a:buSzPct val="70000"/>
              <a:buFont typeface="Wingdings" panose="05000000000000000000" pitchFamily="2" charset="2"/>
              <a:buChar char="v"/>
            </a:pPr>
            <a:r>
              <a:rPr lang="sl-SI" sz="8000" dirty="0" smtClean="0"/>
              <a:t>Od zbiralca ali obdelovalca zahtevati vpogled v dokumente, ki dokazujejo točnost in pravilnost podatkov..</a:t>
            </a:r>
          </a:p>
          <a:p>
            <a:pPr>
              <a:spcBef>
                <a:spcPts val="300"/>
              </a:spcBef>
              <a:spcAft>
                <a:spcPts val="300"/>
              </a:spcAft>
              <a:buSzPct val="70000"/>
              <a:buFont typeface="Wingdings" panose="05000000000000000000" pitchFamily="2" charset="2"/>
              <a:buChar char="v"/>
            </a:pPr>
            <a:endParaRPr lang="sl-SI" sz="33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84899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hangingPunct="0">
              <a:spcBef>
                <a:spcPts val="300"/>
              </a:spcBef>
              <a:spcAft>
                <a:spcPts val="300"/>
              </a:spcAft>
            </a:pPr>
            <a:r>
              <a:rPr lang="sl-SI" sz="3600" b="1" dirty="0">
                <a:solidFill>
                  <a:srgbClr val="00B050"/>
                </a:solidFill>
                <a:latin typeface="+mn-lt"/>
              </a:rPr>
              <a:t>Samostojno izpolnjevanje obveznosti</a:t>
            </a:r>
            <a:endParaRPr lang="sl-SI" sz="3600" dirty="0">
              <a:solidFill>
                <a:srgbClr val="002060"/>
              </a:solidFill>
              <a:latin typeface="+mn-lt"/>
            </a:endParaRPr>
          </a:p>
        </p:txBody>
      </p:sp>
      <p:sp>
        <p:nvSpPr>
          <p:cNvPr id="3" name="Ograda vsebine 2"/>
          <p:cNvSpPr>
            <a:spLocks noGrp="1"/>
          </p:cNvSpPr>
          <p:nvPr>
            <p:ph idx="1"/>
          </p:nvPr>
        </p:nvSpPr>
        <p:spPr>
          <a:xfrm>
            <a:off x="748939" y="1365160"/>
            <a:ext cx="10515600" cy="5291361"/>
          </a:xfrm>
        </p:spPr>
        <p:txBody>
          <a:bodyPr>
            <a:normAutofit fontScale="70000" lnSpcReduction="20000"/>
          </a:bodyPr>
          <a:lstStyle/>
          <a:p>
            <a:r>
              <a:rPr lang="sl-SI" sz="3600" dirty="0"/>
              <a:t>Proizvajalec bo lahko samostojno izpolnjeval svoje obveznosti PRO v skladu s svojim načrtom za izpolnjevanje obveznosti, v katerem opredeli obseg obveznosti in sistem dejavnosti in ukrepov za njihovo izpolnjevanje.</a:t>
            </a:r>
          </a:p>
          <a:p>
            <a:r>
              <a:rPr lang="sl-SI" sz="3600" dirty="0"/>
              <a:t>Obravnavani člen določa vsebino načrta ter postopek njegove spremembe ali dopolnitve.</a:t>
            </a:r>
          </a:p>
          <a:p>
            <a:r>
              <a:rPr lang="sl-SI" sz="3600" dirty="0"/>
              <a:t>Proizvajalec, ki bo samostojno izpolnjeval svoje obveznosti bo moral:</a:t>
            </a:r>
          </a:p>
          <a:p>
            <a:pPr lvl="1">
              <a:buFont typeface="Wingdings" panose="05000000000000000000" pitchFamily="2" charset="2"/>
              <a:buChar char="ü"/>
            </a:pPr>
            <a:r>
              <a:rPr lang="sl-SI" sz="3200" b="1" dirty="0"/>
              <a:t>zagotoviti finančno jamstvo</a:t>
            </a:r>
            <a:r>
              <a:rPr lang="sl-SI" sz="3200" dirty="0"/>
              <a:t>, </a:t>
            </a:r>
          </a:p>
          <a:p>
            <a:pPr lvl="1">
              <a:buFont typeface="Wingdings" panose="05000000000000000000" pitchFamily="2" charset="2"/>
              <a:buChar char="ü"/>
            </a:pPr>
            <a:r>
              <a:rPr lang="sl-SI" sz="3200" dirty="0"/>
              <a:t>imeti bo moral vzpostavljen sistem nadzora nad svojim finančnim poslovanjem in kakovostjo podatkov,</a:t>
            </a:r>
          </a:p>
          <a:p>
            <a:pPr lvl="1">
              <a:buFont typeface="Wingdings" panose="05000000000000000000" pitchFamily="2" charset="2"/>
              <a:buChar char="ü"/>
            </a:pPr>
            <a:r>
              <a:rPr lang="sl-SI" sz="3200" dirty="0"/>
              <a:t>na svojih spletnih straneh bo moral javno objavljati informacije o doseganju predpisanih okoljskih ciljev pri ravnanju z odpadki iz proizvodov ter </a:t>
            </a:r>
          </a:p>
          <a:p>
            <a:pPr lvl="1">
              <a:buFont typeface="Wingdings" panose="05000000000000000000" pitchFamily="2" charset="2"/>
              <a:buChar char="ü"/>
            </a:pPr>
            <a:r>
              <a:rPr lang="sl-SI" sz="3200" dirty="0"/>
              <a:t>ministrstvu na zahtevo dati na vpogled v dokumentacijo, ki dokazuje točnost in pravilnost podatkov o količinah proizvodov danih na trg v RS in o količinah zbranih ter obdelanih odpadkov iz proizvodov. </a:t>
            </a:r>
          </a:p>
          <a:p>
            <a:r>
              <a:rPr lang="sl-SI" sz="3700" dirty="0"/>
              <a:t>Pridobiti si bo moral dovoljenje za samostojno izpolnjevanje obveznosti.</a:t>
            </a:r>
          </a:p>
          <a:p>
            <a:pPr marL="0" indent="0">
              <a:spcBef>
                <a:spcPts val="300"/>
              </a:spcBef>
              <a:spcAft>
                <a:spcPts val="300"/>
              </a:spcAft>
              <a:buSzPct val="70000"/>
              <a:buNone/>
            </a:pPr>
            <a:endParaRPr lang="sl-SI" sz="33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85062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000" b="1" dirty="0">
                <a:solidFill>
                  <a:schemeClr val="accent6">
                    <a:lumMod val="75000"/>
                  </a:schemeClr>
                </a:solidFill>
                <a:latin typeface="+mn-lt"/>
              </a:rPr>
              <a:t>Uredba o preverjanju radioaktivnosti </a:t>
            </a:r>
            <a:r>
              <a:rPr lang="sl-SI" sz="4000" b="1" dirty="0" smtClean="0">
                <a:solidFill>
                  <a:schemeClr val="accent6">
                    <a:lumMod val="75000"/>
                  </a:schemeClr>
                </a:solidFill>
                <a:latin typeface="+mn-lt"/>
              </a:rPr>
              <a:t>pošiljk</a:t>
            </a:r>
            <a:endParaRPr lang="sl-SI" sz="4000" b="1" dirty="0">
              <a:solidFill>
                <a:schemeClr val="accent6">
                  <a:lumMod val="75000"/>
                </a:schemeClr>
              </a:solidFill>
              <a:latin typeface="+mn-lt"/>
            </a:endParaRPr>
          </a:p>
        </p:txBody>
      </p:sp>
      <p:sp>
        <p:nvSpPr>
          <p:cNvPr id="3" name="Ograda vsebine 2"/>
          <p:cNvSpPr>
            <a:spLocks noGrp="1"/>
          </p:cNvSpPr>
          <p:nvPr>
            <p:ph idx="1"/>
          </p:nvPr>
        </p:nvSpPr>
        <p:spPr>
          <a:xfrm>
            <a:off x="838200" y="1605516"/>
            <a:ext cx="10515600" cy="4944139"/>
          </a:xfrm>
        </p:spPr>
        <p:txBody>
          <a:bodyPr>
            <a:normAutofit fontScale="70000" lnSpcReduction="20000"/>
          </a:bodyPr>
          <a:lstStyle/>
          <a:p>
            <a:pPr marL="0" indent="0">
              <a:buNone/>
            </a:pPr>
            <a:r>
              <a:rPr lang="sl-SI" b="1" dirty="0"/>
              <a:t>Ta uredba se uporablja </a:t>
            </a:r>
            <a:r>
              <a:rPr lang="sl-SI" b="1" dirty="0" smtClean="0"/>
              <a:t>za:</a:t>
            </a:r>
          </a:p>
          <a:p>
            <a:r>
              <a:rPr lang="sl-SI" dirty="0" smtClean="0"/>
              <a:t>odpadne </a:t>
            </a:r>
            <a:r>
              <a:rPr lang="sl-SI" dirty="0"/>
              <a:t>kovine, ki nastajajo v </a:t>
            </a:r>
            <a:r>
              <a:rPr lang="sl-SI" dirty="0" smtClean="0"/>
              <a:t>RS in </a:t>
            </a:r>
            <a:r>
              <a:rPr lang="sl-SI" dirty="0"/>
              <a:t>zunaj nje </a:t>
            </a:r>
            <a:r>
              <a:rPr lang="sl-SI" dirty="0" smtClean="0"/>
              <a:t>in </a:t>
            </a:r>
            <a:r>
              <a:rPr lang="sl-SI" dirty="0"/>
              <a:t>so namenjene v skladiščenje pred </a:t>
            </a:r>
            <a:r>
              <a:rPr lang="sl-SI" dirty="0" smtClean="0"/>
              <a:t>nadaljnjo </a:t>
            </a:r>
            <a:r>
              <a:rPr lang="sl-SI" dirty="0"/>
              <a:t>obdelavo ali neposredno v predelavo </a:t>
            </a:r>
            <a:r>
              <a:rPr lang="sl-SI" dirty="0" smtClean="0"/>
              <a:t>v </a:t>
            </a:r>
            <a:r>
              <a:rPr lang="sl-SI" dirty="0" smtClean="0"/>
              <a:t>RS oziroma </a:t>
            </a:r>
            <a:r>
              <a:rPr lang="sl-SI" dirty="0"/>
              <a:t>v državah članicah </a:t>
            </a:r>
            <a:r>
              <a:rPr lang="sl-SI" dirty="0" smtClean="0"/>
              <a:t>EU </a:t>
            </a:r>
            <a:r>
              <a:rPr lang="sl-SI" dirty="0"/>
              <a:t>ali tretjih </a:t>
            </a:r>
            <a:r>
              <a:rPr lang="sl-SI" dirty="0" smtClean="0"/>
              <a:t>državah;</a:t>
            </a:r>
          </a:p>
          <a:p>
            <a:r>
              <a:rPr lang="sl-SI" dirty="0" smtClean="0"/>
              <a:t>odpadno </a:t>
            </a:r>
            <a:r>
              <a:rPr lang="sl-SI" dirty="0"/>
              <a:t>električno in elektronsko opremo, in sicer neposredno pred njeno </a:t>
            </a:r>
            <a:r>
              <a:rPr lang="sl-SI" dirty="0" smtClean="0"/>
              <a:t>obdelavo;</a:t>
            </a:r>
          </a:p>
          <a:p>
            <a:r>
              <a:rPr lang="sl-SI" dirty="0" smtClean="0"/>
              <a:t>pošiljke </a:t>
            </a:r>
            <a:r>
              <a:rPr lang="sl-SI" dirty="0"/>
              <a:t>odpadnih kovin, ki so v </a:t>
            </a:r>
            <a:r>
              <a:rPr lang="sl-SI" dirty="0" smtClean="0"/>
              <a:t>RS v tranzitu;</a:t>
            </a:r>
          </a:p>
          <a:p>
            <a:r>
              <a:rPr lang="sl-SI" dirty="0" smtClean="0"/>
              <a:t>uvoz </a:t>
            </a:r>
            <a:r>
              <a:rPr lang="sl-SI" dirty="0"/>
              <a:t>blaga in pošiljk, ki bi bile lahko radioaktivno kontaminirane ali bi vsebovale vire sevanja neznanega izvora, nanje pa bi naleteli upravljavci večjih poštnih centrov, letališč in pristanišč.</a:t>
            </a:r>
          </a:p>
          <a:p>
            <a:pPr marL="0" indent="0">
              <a:buNone/>
            </a:pPr>
            <a:r>
              <a:rPr lang="sl-SI" b="1" dirty="0"/>
              <a:t>Zavezanci po uredbi so:</a:t>
            </a:r>
          </a:p>
          <a:p>
            <a:r>
              <a:rPr lang="sl-SI" dirty="0"/>
              <a:t>Prevzemniki </a:t>
            </a:r>
            <a:r>
              <a:rPr lang="sl-SI" dirty="0" smtClean="0"/>
              <a:t>pošiljk </a:t>
            </a:r>
            <a:r>
              <a:rPr lang="sl-SI" dirty="0"/>
              <a:t>odpadnih kovin pri uvozu, vnosu in notranjem prometu</a:t>
            </a:r>
          </a:p>
          <a:p>
            <a:r>
              <a:rPr lang="sl-SI" dirty="0" smtClean="0"/>
              <a:t>Pošiljatelji pošiljk </a:t>
            </a:r>
            <a:r>
              <a:rPr lang="sl-SI" dirty="0"/>
              <a:t>odpadnih kovin v primeru izvoza ali iznosa</a:t>
            </a:r>
          </a:p>
          <a:p>
            <a:r>
              <a:rPr lang="sl-SI" dirty="0" smtClean="0"/>
              <a:t>Organizatorji </a:t>
            </a:r>
            <a:r>
              <a:rPr lang="sl-SI" dirty="0"/>
              <a:t>prevoza </a:t>
            </a:r>
            <a:r>
              <a:rPr lang="sl-SI" dirty="0" smtClean="0"/>
              <a:t>pošiljk odpadnih </a:t>
            </a:r>
            <a:r>
              <a:rPr lang="sl-SI" dirty="0"/>
              <a:t>kovin ali drugega blaga v tranzitu</a:t>
            </a:r>
          </a:p>
          <a:p>
            <a:r>
              <a:rPr lang="sl-SI" dirty="0"/>
              <a:t>Upravljavci večjih poštnih centrov, letališč in pristanišč</a:t>
            </a:r>
          </a:p>
          <a:p>
            <a:r>
              <a:rPr lang="sl-SI" dirty="0"/>
              <a:t>Izvajalci obdelave odpadnih kovin – IED (Priloga 1 toč:2.2. – 2.5</a:t>
            </a:r>
            <a:r>
              <a:rPr lang="sl-SI" dirty="0" smtClean="0"/>
              <a:t>) </a:t>
            </a:r>
          </a:p>
          <a:p>
            <a:r>
              <a:rPr lang="sl-SI" dirty="0" smtClean="0"/>
              <a:t>Izvajalci </a:t>
            </a:r>
            <a:r>
              <a:rPr lang="sl-SI" dirty="0"/>
              <a:t>obdelave </a:t>
            </a:r>
            <a:r>
              <a:rPr lang="sl-SI" dirty="0" smtClean="0"/>
              <a:t>OEEO</a:t>
            </a:r>
            <a:endParaRPr lang="sl-SI" dirty="0"/>
          </a:p>
          <a:p>
            <a:r>
              <a:rPr lang="sl-SI" dirty="0"/>
              <a:t>Upravljavci centov za obdelavo mešanih komunalnih odpadkov.</a:t>
            </a:r>
          </a:p>
          <a:p>
            <a:pPr marL="0" indent="0">
              <a:buNone/>
            </a:pPr>
            <a:endParaRPr lang="sl-SI" dirty="0" smtClean="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3738" y="0"/>
            <a:ext cx="1968262" cy="1448575"/>
          </a:xfrm>
          <a:prstGeom prst="rect">
            <a:avLst/>
          </a:prstGeom>
        </p:spPr>
      </p:pic>
    </p:spTree>
    <p:extLst>
      <p:ext uri="{BB962C8B-B14F-4D97-AF65-F5344CB8AC3E}">
        <p14:creationId xmlns:p14="http://schemas.microsoft.com/office/powerpoint/2010/main" val="378159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a:spcBef>
                <a:spcPts val="300"/>
              </a:spcBef>
            </a:pPr>
            <a:r>
              <a:rPr lang="sl-SI" sz="3600" b="1" dirty="0" smtClean="0">
                <a:solidFill>
                  <a:srgbClr val="00B050"/>
                </a:solidFill>
                <a:latin typeface="+mn-lt"/>
              </a:rPr>
              <a:t>Računovodsko </a:t>
            </a:r>
            <a:r>
              <a:rPr lang="sl-SI" sz="3600" b="1" dirty="0">
                <a:solidFill>
                  <a:srgbClr val="00B050"/>
                </a:solidFill>
                <a:latin typeface="+mn-lt"/>
              </a:rPr>
              <a:t>evidentiranje, revizija in kakovost podatkov</a:t>
            </a:r>
          </a:p>
        </p:txBody>
      </p:sp>
      <p:sp>
        <p:nvSpPr>
          <p:cNvPr id="3" name="Ograda vsebine 2"/>
          <p:cNvSpPr>
            <a:spLocks noGrp="1"/>
          </p:cNvSpPr>
          <p:nvPr>
            <p:ph idx="1"/>
          </p:nvPr>
        </p:nvSpPr>
        <p:spPr>
          <a:xfrm>
            <a:off x="748939" y="1365160"/>
            <a:ext cx="10515600" cy="5291361"/>
          </a:xfrm>
        </p:spPr>
        <p:txBody>
          <a:bodyPr>
            <a:normAutofit/>
          </a:bodyPr>
          <a:lstStyle/>
          <a:p>
            <a:r>
              <a:rPr lang="sl-SI" sz="2400" dirty="0" smtClean="0"/>
              <a:t>Za</a:t>
            </a:r>
            <a:r>
              <a:rPr lang="sl-SI" sz="2000" dirty="0" smtClean="0"/>
              <a:t> </a:t>
            </a:r>
            <a:r>
              <a:rPr lang="sl-SI" sz="2400" dirty="0" smtClean="0"/>
              <a:t>organizacijo ali proizvajalca, ki samostojno izpolnjuje obveznosti, je določena obveznost:</a:t>
            </a:r>
          </a:p>
          <a:p>
            <a:pPr lvl="1">
              <a:buFont typeface="Wingdings" panose="05000000000000000000" pitchFamily="2" charset="2"/>
              <a:buChar char="ü"/>
            </a:pPr>
            <a:r>
              <a:rPr lang="sl-SI" dirty="0" smtClean="0"/>
              <a:t>zagotovitve ločenega računovodskega evidentiranja prihodkov, stroškov ter odhodkov. </a:t>
            </a:r>
          </a:p>
          <a:p>
            <a:pPr lvl="1">
              <a:buFont typeface="Wingdings" panose="05000000000000000000" pitchFamily="2" charset="2"/>
              <a:buChar char="ü"/>
            </a:pPr>
            <a:r>
              <a:rPr lang="sl-SI" dirty="0" smtClean="0"/>
              <a:t>da mora organizirati učinkovit sistem notranjih kontrol, ki bo zagotavljal pravilnost in popolnost računovodskega evidentiranja.</a:t>
            </a:r>
          </a:p>
          <a:p>
            <a:r>
              <a:rPr lang="sl-SI" sz="2400" dirty="0" smtClean="0"/>
              <a:t>Obravnavani člen podrobno določa način revidiranja računovodskih izkazov organizacije ali proizvajalca, ki samostojno izpolnjuje obveznosti. </a:t>
            </a:r>
          </a:p>
          <a:p>
            <a:r>
              <a:rPr lang="sl-SI" sz="2400" dirty="0" smtClean="0"/>
              <a:t>Revidiranje mora obsegati tudi pravilnost in popolnost podatkov (podatkov o proizvodih danih na trg in o zbranih ter obdelanih odpadkih iz proizvodov). </a:t>
            </a:r>
          </a:p>
          <a:p>
            <a:pPr marL="0" indent="0">
              <a:spcBef>
                <a:spcPts val="300"/>
              </a:spcBef>
              <a:buNone/>
            </a:pPr>
            <a:endParaRPr lang="sl-SI" sz="3200" b="1" dirty="0" smtClean="0">
              <a:solidFill>
                <a:srgbClr val="00B050"/>
              </a:solidFill>
            </a:endParaRPr>
          </a:p>
          <a:p>
            <a:pPr marL="0" indent="0">
              <a:spcBef>
                <a:spcPts val="300"/>
              </a:spcBef>
              <a:buNone/>
            </a:pPr>
            <a:endParaRPr lang="sl-SI" sz="33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86546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a:spcBef>
                <a:spcPts val="300"/>
              </a:spcBef>
            </a:pPr>
            <a:r>
              <a:rPr lang="sl-SI" sz="3600" b="1" dirty="0" smtClean="0">
                <a:solidFill>
                  <a:srgbClr val="00B050"/>
                </a:solidFill>
                <a:latin typeface="+mn-lt"/>
              </a:rPr>
              <a:t>Koordinacijsko </a:t>
            </a:r>
            <a:r>
              <a:rPr lang="sl-SI" sz="3600" b="1" dirty="0">
                <a:solidFill>
                  <a:srgbClr val="00B050"/>
                </a:solidFill>
                <a:latin typeface="+mn-lt"/>
              </a:rPr>
              <a:t>telo</a:t>
            </a:r>
          </a:p>
        </p:txBody>
      </p:sp>
      <p:sp>
        <p:nvSpPr>
          <p:cNvPr id="3" name="Ograda vsebine 2"/>
          <p:cNvSpPr>
            <a:spLocks noGrp="1"/>
          </p:cNvSpPr>
          <p:nvPr>
            <p:ph idx="1"/>
          </p:nvPr>
        </p:nvSpPr>
        <p:spPr>
          <a:xfrm>
            <a:off x="748939" y="1365160"/>
            <a:ext cx="10515600" cy="5291361"/>
          </a:xfrm>
        </p:spPr>
        <p:txBody>
          <a:bodyPr>
            <a:normAutofit fontScale="92500"/>
          </a:bodyPr>
          <a:lstStyle/>
          <a:p>
            <a:pPr>
              <a:buFont typeface="Wingdings" panose="05000000000000000000" pitchFamily="2" charset="2"/>
              <a:buChar char="ü"/>
            </a:pPr>
            <a:r>
              <a:rPr lang="sl-SI" sz="2400" dirty="0"/>
              <a:t>V</a:t>
            </a:r>
            <a:r>
              <a:rPr lang="sl-SI" sz="2400" dirty="0" smtClean="0"/>
              <a:t> </a:t>
            </a:r>
            <a:r>
              <a:rPr lang="sl-SI" sz="2400" dirty="0"/>
              <a:t>primeru več organizacij in proizvajalcev, ki samostojno izpolnjujejo </a:t>
            </a:r>
            <a:r>
              <a:rPr lang="sl-SI" sz="2400" dirty="0" smtClean="0"/>
              <a:t>obveznosti, se mora ustaviti </a:t>
            </a:r>
            <a:r>
              <a:rPr lang="sl-SI" sz="2400" dirty="0"/>
              <a:t>koordinacijsko telo. </a:t>
            </a:r>
            <a:endParaRPr lang="sl-SI" sz="2400" dirty="0" smtClean="0"/>
          </a:p>
          <a:p>
            <a:pPr>
              <a:buFont typeface="Wingdings" panose="05000000000000000000" pitchFamily="2" charset="2"/>
              <a:buChar char="ü"/>
            </a:pPr>
            <a:r>
              <a:rPr lang="sl-SI" sz="2400" dirty="0" smtClean="0"/>
              <a:t>Ta je </a:t>
            </a:r>
            <a:r>
              <a:rPr lang="sl-SI" sz="2400" dirty="0"/>
              <a:t>pravna oseba s sedežem v Republiki Sloveniji, ki lahko usklajuje izpolnjevanje obveznosti le za odpadke iz istovrstnih </a:t>
            </a:r>
            <a:r>
              <a:rPr lang="sl-SI" sz="2400" dirty="0" smtClean="0"/>
              <a:t>proizvodov. Za </a:t>
            </a:r>
            <a:r>
              <a:rPr lang="sl-SI" sz="2400" dirty="0"/>
              <a:t>isto vrsto odpadkov iz proizvodov pa lahko izpolnjevanje obveznosti usklajuje samo eno koordinacijsko telo</a:t>
            </a:r>
            <a:r>
              <a:rPr lang="sl-SI" sz="2400" dirty="0" smtClean="0"/>
              <a:t>.</a:t>
            </a:r>
          </a:p>
          <a:p>
            <a:pPr>
              <a:buFont typeface="Wingdings" panose="05000000000000000000" pitchFamily="2" charset="2"/>
              <a:buChar char="ü"/>
            </a:pPr>
            <a:r>
              <a:rPr lang="sl-SI" sz="2400" dirty="0"/>
              <a:t>U</a:t>
            </a:r>
            <a:r>
              <a:rPr lang="sl-SI" sz="2400" dirty="0" smtClean="0"/>
              <a:t>stanovijo </a:t>
            </a:r>
            <a:r>
              <a:rPr lang="sl-SI" sz="2400" dirty="0"/>
              <a:t>ga ali se o njem dogovorijo organizacije in proizvajalci, ki samostojno izpolnjujejo obveznosti. Te osebe tudi nosijo stroške delovanja koordinacijskega telesa.</a:t>
            </a:r>
          </a:p>
          <a:p>
            <a:pPr>
              <a:buFont typeface="Wingdings" panose="05000000000000000000" pitchFamily="2" charset="2"/>
              <a:buChar char="ü"/>
            </a:pPr>
            <a:r>
              <a:rPr lang="sl-SI" sz="2400" dirty="0" smtClean="0"/>
              <a:t>Če </a:t>
            </a:r>
            <a:r>
              <a:rPr lang="sl-SI" sz="2400" dirty="0"/>
              <a:t>organizacije in proizvajalci, ki samostojno izpolnjujejo </a:t>
            </a:r>
            <a:r>
              <a:rPr lang="sl-SI" sz="2400" dirty="0" smtClean="0"/>
              <a:t>obveznosti, </a:t>
            </a:r>
            <a:r>
              <a:rPr lang="sl-SI" sz="2400" dirty="0"/>
              <a:t>v predpisanem roku ne ustanovijo koordinacijskega telesa ali se o njem ne dogovorijo, ministrstvo na podlagi javnega poziva imenujejo neodvisno osebo, ki bo na njihove stroške opravljala naloge koordinacijskega telesa</a:t>
            </a:r>
            <a:r>
              <a:rPr lang="sl-SI" sz="2400" dirty="0" smtClean="0"/>
              <a:t>.</a:t>
            </a:r>
            <a:endParaRPr lang="sl-SI" sz="2400" dirty="0"/>
          </a:p>
          <a:p>
            <a:pPr>
              <a:buFont typeface="Wingdings" panose="05000000000000000000" pitchFamily="2" charset="2"/>
              <a:buChar char="ü"/>
            </a:pPr>
            <a:r>
              <a:rPr lang="sl-SI" sz="2400" dirty="0"/>
              <a:t>Osmi odstavek določa obveznost pogodbenega razmerja med organizacijo in proizvajalci, ki samostojno izpolnjujejo obveznosti, za odpadke iz istovrstnih proizvodov, s katerim </a:t>
            </a:r>
            <a:r>
              <a:rPr lang="sl-SI" sz="2600" dirty="0"/>
              <a:t>pristopijo k usklajevanju izpolnjevanja obveznosti.</a:t>
            </a:r>
          </a:p>
          <a:p>
            <a:pPr>
              <a:buFont typeface="Wingdings" panose="05000000000000000000" pitchFamily="2" charset="2"/>
              <a:buChar char="ü"/>
            </a:pPr>
            <a:endParaRPr lang="sl-SI" dirty="0"/>
          </a:p>
          <a:p>
            <a:pPr>
              <a:buFont typeface="Wingdings" panose="05000000000000000000" pitchFamily="2" charset="2"/>
              <a:buChar char="ü"/>
            </a:pPr>
            <a:endParaRPr lang="sl-SI" dirty="0"/>
          </a:p>
          <a:p>
            <a:pPr marL="0" indent="0">
              <a:spcBef>
                <a:spcPts val="300"/>
              </a:spcBef>
              <a:buNone/>
            </a:pPr>
            <a:endParaRPr lang="sl-SI" sz="3300" b="1" dirty="0" smtClean="0">
              <a:solidFill>
                <a:srgbClr val="00B050"/>
              </a:solidFill>
            </a:endParaRPr>
          </a:p>
          <a:p>
            <a:pPr marL="0" indent="0">
              <a:spcBef>
                <a:spcPts val="300"/>
              </a:spcBef>
              <a:buNone/>
            </a:pPr>
            <a:endParaRPr lang="sl-SI" sz="33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4887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a:spcBef>
                <a:spcPts val="300"/>
              </a:spcBef>
            </a:pPr>
            <a:r>
              <a:rPr lang="sl-SI" sz="3600" b="1" dirty="0" smtClean="0">
                <a:solidFill>
                  <a:srgbClr val="00B050"/>
                </a:solidFill>
                <a:latin typeface="+mn-lt"/>
              </a:rPr>
              <a:t>Naloge </a:t>
            </a:r>
            <a:r>
              <a:rPr lang="sl-SI" sz="3600" b="1" dirty="0">
                <a:solidFill>
                  <a:srgbClr val="00B050"/>
                </a:solidFill>
                <a:latin typeface="+mn-lt"/>
              </a:rPr>
              <a:t>koordinacijskega </a:t>
            </a:r>
            <a:r>
              <a:rPr lang="sl-SI" sz="3600" b="1" dirty="0" smtClean="0">
                <a:solidFill>
                  <a:srgbClr val="00B050"/>
                </a:solidFill>
                <a:latin typeface="+mn-lt"/>
              </a:rPr>
              <a:t>telesa so:</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fontScale="70000" lnSpcReduction="20000"/>
          </a:bodyPr>
          <a:lstStyle/>
          <a:p>
            <a:pPr marL="742950" indent="-742950">
              <a:buFont typeface="+mj-lt"/>
              <a:buAutoNum type="arabicPeriod"/>
            </a:pPr>
            <a:r>
              <a:rPr lang="sl-SI" sz="3200" dirty="0" smtClean="0"/>
              <a:t>določati </a:t>
            </a:r>
            <a:r>
              <a:rPr lang="sl-SI" sz="3200" dirty="0"/>
              <a:t>deleže izpolnjevanja </a:t>
            </a:r>
            <a:r>
              <a:rPr lang="sl-SI" sz="3200" dirty="0" smtClean="0"/>
              <a:t>obveznosti,</a:t>
            </a:r>
            <a:endParaRPr lang="sl-SI" sz="3200" dirty="0"/>
          </a:p>
          <a:p>
            <a:pPr marL="742950" indent="-742950">
              <a:buFont typeface="+mj-lt"/>
              <a:buAutoNum type="arabicPeriod"/>
            </a:pPr>
            <a:r>
              <a:rPr lang="sl-SI" sz="3200" dirty="0"/>
              <a:t>razporeja izpolnjevanje obveznosti organizacij oziroma proizvajalcev, ki samostojno izpolnjujejo obveznosti, glede doseganja </a:t>
            </a:r>
            <a:r>
              <a:rPr lang="sl-SI" sz="3200" dirty="0" smtClean="0"/>
              <a:t>deležev,</a:t>
            </a:r>
            <a:endParaRPr lang="sl-SI" sz="3200" dirty="0"/>
          </a:p>
          <a:p>
            <a:pPr marL="742950" indent="-742950">
              <a:buFont typeface="+mj-lt"/>
              <a:buAutoNum type="arabicPeriod"/>
            </a:pPr>
            <a:r>
              <a:rPr lang="sl-SI" sz="3200" dirty="0"/>
              <a:t>za usklajevanje </a:t>
            </a:r>
            <a:r>
              <a:rPr lang="sl-SI" sz="3200" dirty="0" smtClean="0"/>
              <a:t>imeti </a:t>
            </a:r>
            <a:r>
              <a:rPr lang="sl-SI" sz="3200" dirty="0"/>
              <a:t>komunikacijsko povezavo z izvajalci javne službe </a:t>
            </a:r>
            <a:r>
              <a:rPr lang="sl-SI" sz="3200" dirty="0" smtClean="0"/>
              <a:t>in </a:t>
            </a:r>
            <a:r>
              <a:rPr lang="sl-SI" sz="3200" dirty="0"/>
              <a:t>povzročitelji ter imetniki odpadkov iz proizvodov, ki niso komunalni odpadki,</a:t>
            </a:r>
          </a:p>
          <a:p>
            <a:pPr marL="742950" indent="-742950">
              <a:buFont typeface="+mj-lt"/>
              <a:buAutoNum type="arabicPeriod"/>
            </a:pPr>
            <a:r>
              <a:rPr lang="sl-SI" sz="3200" dirty="0"/>
              <a:t>sodelovati z organizacijami oziroma proizvajalci, ki samostojno izpolnjujejo obveznosti, pri identifikaciji proizvajalcev, ki niso vpisani v register </a:t>
            </a:r>
            <a:r>
              <a:rPr lang="sl-SI" sz="3200" dirty="0" smtClean="0"/>
              <a:t>proizvajalcev;</a:t>
            </a:r>
            <a:endParaRPr lang="sl-SI" sz="3200" dirty="0"/>
          </a:p>
          <a:p>
            <a:pPr marL="742950" indent="-742950">
              <a:buFont typeface="+mj-lt"/>
              <a:buAutoNum type="arabicPeriod"/>
            </a:pPr>
            <a:r>
              <a:rPr lang="sl-SI" sz="3200" dirty="0"/>
              <a:t>prispevati k mirnemu reševanju sporov v zvezi z izpolnjevanjem obveznosti med udeleženci,</a:t>
            </a:r>
          </a:p>
          <a:p>
            <a:pPr marL="742950" indent="-742950">
              <a:buFont typeface="+mj-lt"/>
              <a:buAutoNum type="arabicPeriod"/>
            </a:pPr>
            <a:r>
              <a:rPr lang="sl-SI" sz="3200" dirty="0"/>
              <a:t>sodelovati z ministrstvom in pristojno inšpekcijo glede izpolnjevanja obveznosti organizacij in proizvajalcev, ki samostojno zagotavljajo </a:t>
            </a:r>
            <a:r>
              <a:rPr lang="sl-SI" sz="3200" dirty="0" smtClean="0"/>
              <a:t>obveznosti,</a:t>
            </a:r>
          </a:p>
          <a:p>
            <a:pPr marL="742950" indent="-742950">
              <a:buFont typeface="+mj-lt"/>
              <a:buAutoNum type="arabicPeriod"/>
            </a:pPr>
            <a:r>
              <a:rPr lang="sl-SI" sz="3200" dirty="0"/>
              <a:t>ministrstvu </a:t>
            </a:r>
            <a:r>
              <a:rPr lang="sl-SI" sz="3200" dirty="0"/>
              <a:t>sporočati podatke o deležih in</a:t>
            </a:r>
          </a:p>
          <a:p>
            <a:pPr marL="742950" indent="-742950">
              <a:buFont typeface="+mj-lt"/>
              <a:buAutoNum type="arabicPeriod"/>
            </a:pPr>
            <a:r>
              <a:rPr lang="sl-SI" sz="3200" dirty="0"/>
              <a:t>na zahtevo ministrstva posredovati in omogočiti vpogled v podatke o usklajevanju obveznosti, ki so potrebni zaradi spremljanja in nadzora nad izvajanjem sistema PRO.</a:t>
            </a:r>
          </a:p>
          <a:p>
            <a:pPr marL="0" indent="0">
              <a:spcBef>
                <a:spcPts val="300"/>
              </a:spcBef>
              <a:buNone/>
            </a:pPr>
            <a:endParaRPr lang="sl-SI" sz="33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50572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a:spcBef>
                <a:spcPts val="300"/>
              </a:spcBef>
            </a:pPr>
            <a:r>
              <a:rPr lang="sl-SI" sz="3600" b="1" dirty="0" smtClean="0">
                <a:solidFill>
                  <a:srgbClr val="00B050"/>
                </a:solidFill>
                <a:latin typeface="+mn-lt"/>
              </a:rPr>
              <a:t>Vpis </a:t>
            </a:r>
            <a:r>
              <a:rPr lang="sl-SI" sz="3600" b="1" dirty="0">
                <a:solidFill>
                  <a:srgbClr val="00B050"/>
                </a:solidFill>
                <a:latin typeface="+mn-lt"/>
              </a:rPr>
              <a:t>v register</a:t>
            </a:r>
          </a:p>
        </p:txBody>
      </p:sp>
      <p:sp>
        <p:nvSpPr>
          <p:cNvPr id="3" name="Ograda vsebine 2"/>
          <p:cNvSpPr>
            <a:spLocks noGrp="1"/>
          </p:cNvSpPr>
          <p:nvPr>
            <p:ph idx="1"/>
          </p:nvPr>
        </p:nvSpPr>
        <p:spPr>
          <a:xfrm>
            <a:off x="748939" y="1365160"/>
            <a:ext cx="10515600" cy="5291361"/>
          </a:xfrm>
        </p:spPr>
        <p:txBody>
          <a:bodyPr>
            <a:normAutofit/>
          </a:bodyPr>
          <a:lstStyle/>
          <a:p>
            <a:pPr marL="0" indent="0">
              <a:spcBef>
                <a:spcPts val="300"/>
              </a:spcBef>
              <a:buNone/>
            </a:pPr>
            <a:endParaRPr lang="sl-SI" sz="3300" b="1" dirty="0" smtClean="0">
              <a:solidFill>
                <a:srgbClr val="00B050"/>
              </a:solidFill>
            </a:endParaRPr>
          </a:p>
          <a:p>
            <a:pPr>
              <a:lnSpc>
                <a:spcPct val="70000"/>
              </a:lnSpc>
              <a:spcBef>
                <a:spcPts val="600"/>
              </a:spcBef>
              <a:spcAft>
                <a:spcPts val="600"/>
              </a:spcAft>
              <a:buFont typeface="Wingdings" panose="05000000000000000000" pitchFamily="2" charset="2"/>
              <a:buChar char="ü"/>
            </a:pPr>
            <a:r>
              <a:rPr lang="sl-SI" sz="2400" dirty="0" smtClean="0"/>
              <a:t>Člen </a:t>
            </a:r>
            <a:r>
              <a:rPr lang="sl-SI" sz="2400" dirty="0"/>
              <a:t>ureja register proizvajalcev proizvodov z namenom, da </a:t>
            </a:r>
            <a:r>
              <a:rPr lang="sl-SI" sz="2400" dirty="0" smtClean="0"/>
              <a:t>se:</a:t>
            </a:r>
          </a:p>
          <a:p>
            <a:pPr lvl="1">
              <a:lnSpc>
                <a:spcPct val="70000"/>
              </a:lnSpc>
              <a:spcBef>
                <a:spcPts val="600"/>
              </a:spcBef>
              <a:spcAft>
                <a:spcPts val="600"/>
              </a:spcAft>
            </a:pPr>
            <a:r>
              <a:rPr lang="sl-SI" dirty="0" smtClean="0"/>
              <a:t>za </a:t>
            </a:r>
            <a:r>
              <a:rPr lang="sl-SI" dirty="0"/>
              <a:t>posamezen tok oziroma vrsto (in kategorijo) proizvodov, za katere velja PRO, vodijo podatki o osebah, za katere velja PRO in </a:t>
            </a:r>
            <a:endParaRPr lang="sl-SI" dirty="0" smtClean="0"/>
          </a:p>
          <a:p>
            <a:pPr lvl="1">
              <a:lnSpc>
                <a:spcPct val="70000"/>
              </a:lnSpc>
              <a:spcBef>
                <a:spcPts val="600"/>
              </a:spcBef>
              <a:spcAft>
                <a:spcPts val="600"/>
              </a:spcAft>
            </a:pPr>
            <a:r>
              <a:rPr lang="sl-SI" dirty="0" smtClean="0"/>
              <a:t>o </a:t>
            </a:r>
            <a:r>
              <a:rPr lang="sl-SI" dirty="0"/>
              <a:t>tem, ali te osebe obveznosti PRO izpolnjujejo samostojno ali skupno. </a:t>
            </a:r>
          </a:p>
          <a:p>
            <a:pPr>
              <a:lnSpc>
                <a:spcPct val="70000"/>
              </a:lnSpc>
              <a:spcBef>
                <a:spcPts val="600"/>
              </a:spcBef>
              <a:spcAft>
                <a:spcPts val="600"/>
              </a:spcAft>
              <a:buFont typeface="Wingdings" panose="05000000000000000000" pitchFamily="2" charset="2"/>
              <a:buChar char="ü"/>
            </a:pPr>
            <a:r>
              <a:rPr lang="sl-SI" sz="2400" dirty="0" smtClean="0"/>
              <a:t>Proizvajalec </a:t>
            </a:r>
            <a:r>
              <a:rPr lang="sl-SI" sz="2400" dirty="0"/>
              <a:t>oziroma pooblaščeni zastopnik proizvajalca, </a:t>
            </a:r>
            <a:r>
              <a:rPr lang="sl-SI" sz="2400" dirty="0" smtClean="0"/>
              <a:t>morata zahtevane </a:t>
            </a:r>
            <a:r>
              <a:rPr lang="sl-SI" sz="2400" dirty="0"/>
              <a:t>podatke tekoče </a:t>
            </a:r>
            <a:r>
              <a:rPr lang="sl-SI" sz="2400" dirty="0" smtClean="0"/>
              <a:t>vpisovati </a:t>
            </a:r>
            <a:r>
              <a:rPr lang="sl-SI" sz="2400" dirty="0"/>
              <a:t>sama. </a:t>
            </a:r>
            <a:endParaRPr lang="sl-SI" sz="2400" dirty="0" smtClean="0"/>
          </a:p>
          <a:p>
            <a:pPr>
              <a:lnSpc>
                <a:spcPct val="70000"/>
              </a:lnSpc>
              <a:spcBef>
                <a:spcPts val="600"/>
              </a:spcBef>
              <a:spcAft>
                <a:spcPts val="600"/>
              </a:spcAft>
              <a:buFont typeface="Wingdings" panose="05000000000000000000" pitchFamily="2" charset="2"/>
              <a:buChar char="ü"/>
            </a:pPr>
            <a:r>
              <a:rPr lang="sl-SI" sz="2400" dirty="0" smtClean="0"/>
              <a:t>Ta </a:t>
            </a:r>
            <a:r>
              <a:rPr lang="sl-SI" sz="2400" dirty="0"/>
              <a:t>evidenca je del informacijskega sistema iz </a:t>
            </a:r>
            <a:r>
              <a:rPr lang="sl-SI" sz="2400" dirty="0" err="1"/>
              <a:t>20.u</a:t>
            </a:r>
            <a:r>
              <a:rPr lang="sl-SI" sz="2400" dirty="0"/>
              <a:t> člena in zato za vpisane podatke veljajo tudi določila omenjenega člena o odgovornosti in domnevi pravilnosti podatkov. </a:t>
            </a:r>
            <a:endParaRPr lang="sl-SI" sz="2400" dirty="0" smtClean="0"/>
          </a:p>
          <a:p>
            <a:pPr>
              <a:lnSpc>
                <a:spcPct val="70000"/>
              </a:lnSpc>
              <a:spcBef>
                <a:spcPts val="600"/>
              </a:spcBef>
              <a:spcAft>
                <a:spcPts val="600"/>
              </a:spcAft>
              <a:buFont typeface="Wingdings" panose="05000000000000000000" pitchFamily="2" charset="2"/>
              <a:buChar char="ü"/>
            </a:pPr>
            <a:r>
              <a:rPr lang="sl-SI" sz="2400" dirty="0" smtClean="0"/>
              <a:t>Urejen </a:t>
            </a:r>
            <a:r>
              <a:rPr lang="sl-SI" sz="2400" dirty="0"/>
              <a:t>pa je tudi izbris iz registra.</a:t>
            </a:r>
          </a:p>
          <a:p>
            <a:pPr marL="0" indent="0">
              <a:spcBef>
                <a:spcPts val="300"/>
              </a:spcBef>
              <a:buNone/>
            </a:pPr>
            <a:endParaRPr lang="sl-SI" sz="33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23110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9498878" cy="1137104"/>
          </a:xfrm>
        </p:spPr>
        <p:txBody>
          <a:bodyPr>
            <a:normAutofit/>
          </a:bodyPr>
          <a:lstStyle/>
          <a:p>
            <a:pPr marL="0" indent="0" hangingPunct="0">
              <a:spcBef>
                <a:spcPts val="300"/>
              </a:spcBef>
              <a:spcAft>
                <a:spcPts val="300"/>
              </a:spcAft>
            </a:pPr>
            <a:r>
              <a:rPr lang="sl-SI" sz="3600" b="1" dirty="0" smtClean="0">
                <a:solidFill>
                  <a:srgbClr val="00B050"/>
                </a:solidFill>
                <a:latin typeface="+mn-lt"/>
              </a:rPr>
              <a:t>Informacijski </a:t>
            </a:r>
            <a:r>
              <a:rPr lang="sl-SI" sz="3600" b="1" dirty="0">
                <a:solidFill>
                  <a:srgbClr val="00B050"/>
                </a:solidFill>
                <a:latin typeface="+mn-lt"/>
              </a:rPr>
              <a:t>sitem o PRO</a:t>
            </a:r>
            <a:endParaRPr lang="sl-SI" sz="3600" dirty="0">
              <a:solidFill>
                <a:srgbClr val="002060"/>
              </a:solidFill>
              <a:latin typeface="+mn-lt"/>
            </a:endParaRPr>
          </a:p>
        </p:txBody>
      </p:sp>
      <p:sp>
        <p:nvSpPr>
          <p:cNvPr id="3" name="Ograda vsebine 2"/>
          <p:cNvSpPr>
            <a:spLocks noGrp="1"/>
          </p:cNvSpPr>
          <p:nvPr>
            <p:ph idx="1"/>
          </p:nvPr>
        </p:nvSpPr>
        <p:spPr>
          <a:xfrm>
            <a:off x="748939" y="1365160"/>
            <a:ext cx="10515600" cy="5291361"/>
          </a:xfrm>
        </p:spPr>
        <p:txBody>
          <a:bodyPr>
            <a:normAutofit fontScale="55000" lnSpcReduction="20000"/>
          </a:bodyPr>
          <a:lstStyle/>
          <a:p>
            <a:pPr marL="0" indent="0">
              <a:spcBef>
                <a:spcPts val="600"/>
              </a:spcBef>
              <a:spcAft>
                <a:spcPts val="600"/>
              </a:spcAft>
              <a:buNone/>
            </a:pPr>
            <a:r>
              <a:rPr lang="sl-SI" sz="4500" dirty="0" smtClean="0"/>
              <a:t>je namenjen:</a:t>
            </a:r>
          </a:p>
          <a:p>
            <a:pPr lvl="1">
              <a:spcBef>
                <a:spcPts val="600"/>
              </a:spcBef>
              <a:spcAft>
                <a:spcPts val="600"/>
              </a:spcAft>
              <a:buFont typeface="Wingdings" panose="05000000000000000000" pitchFamily="2" charset="2"/>
              <a:buChar char="ü"/>
            </a:pPr>
            <a:r>
              <a:rPr lang="sl-SI" sz="3200" dirty="0" smtClean="0"/>
              <a:t>izvajanju </a:t>
            </a:r>
            <a:r>
              <a:rPr lang="sl-SI" sz="3200" dirty="0"/>
              <a:t>sistema PRO, med drugim tudi izvajanju nalog koordinacijskega </a:t>
            </a:r>
            <a:r>
              <a:rPr lang="sl-SI" sz="3200" dirty="0" smtClean="0"/>
              <a:t>centra;</a:t>
            </a:r>
          </a:p>
          <a:p>
            <a:pPr lvl="1">
              <a:spcBef>
                <a:spcPts val="600"/>
              </a:spcBef>
              <a:spcAft>
                <a:spcPts val="600"/>
              </a:spcAft>
              <a:buFont typeface="Wingdings" panose="05000000000000000000" pitchFamily="2" charset="2"/>
              <a:buChar char="ü"/>
            </a:pPr>
            <a:r>
              <a:rPr lang="sl-SI" sz="3200" dirty="0" smtClean="0"/>
              <a:t>spremljanju </a:t>
            </a:r>
            <a:r>
              <a:rPr lang="sl-SI" sz="3200" dirty="0"/>
              <a:t>izvajanja obveznosti </a:t>
            </a:r>
            <a:r>
              <a:rPr lang="sl-SI" sz="3200" dirty="0" smtClean="0"/>
              <a:t>in</a:t>
            </a:r>
          </a:p>
          <a:p>
            <a:pPr lvl="1">
              <a:spcBef>
                <a:spcPts val="600"/>
              </a:spcBef>
              <a:spcAft>
                <a:spcPts val="600"/>
              </a:spcAft>
              <a:buFont typeface="Wingdings" panose="05000000000000000000" pitchFamily="2" charset="2"/>
              <a:buChar char="ü"/>
            </a:pPr>
            <a:r>
              <a:rPr lang="sl-SI" sz="3200" dirty="0" smtClean="0"/>
              <a:t>izvajanju </a:t>
            </a:r>
            <a:r>
              <a:rPr lang="sl-SI" sz="3200" dirty="0"/>
              <a:t>nadzora, tudi inšpekcijskega </a:t>
            </a:r>
            <a:r>
              <a:rPr lang="sl-SI" sz="3200" dirty="0" smtClean="0"/>
              <a:t>nadzora.</a:t>
            </a:r>
            <a:endParaRPr lang="sl-SI" sz="3200" dirty="0"/>
          </a:p>
          <a:p>
            <a:pPr>
              <a:spcBef>
                <a:spcPts val="600"/>
              </a:spcBef>
              <a:spcAft>
                <a:spcPts val="600"/>
              </a:spcAft>
              <a:buFont typeface="Wingdings" panose="05000000000000000000" pitchFamily="2" charset="2"/>
              <a:buChar char="ü"/>
            </a:pPr>
            <a:r>
              <a:rPr lang="sl-SI" sz="3600" dirty="0" smtClean="0"/>
              <a:t> </a:t>
            </a:r>
            <a:r>
              <a:rPr lang="sl-SI" sz="3600" dirty="0"/>
              <a:t>Podatki, ki jih mora vsebovati informacijski </a:t>
            </a:r>
            <a:r>
              <a:rPr lang="sl-SI" sz="3600" dirty="0" smtClean="0"/>
              <a:t>sistem,so </a:t>
            </a:r>
            <a:r>
              <a:rPr lang="sl-SI" sz="3600" dirty="0"/>
              <a:t>opredeljeni v tretjem odstavku. </a:t>
            </a:r>
            <a:endParaRPr lang="sl-SI" sz="3600" dirty="0" smtClean="0"/>
          </a:p>
          <a:p>
            <a:pPr>
              <a:spcBef>
                <a:spcPts val="600"/>
              </a:spcBef>
              <a:spcAft>
                <a:spcPts val="600"/>
              </a:spcAft>
              <a:buFont typeface="Wingdings" panose="05000000000000000000" pitchFamily="2" charset="2"/>
              <a:buChar char="ü"/>
            </a:pPr>
            <a:r>
              <a:rPr lang="sl-SI" sz="3600" dirty="0"/>
              <a:t>P</a:t>
            </a:r>
            <a:r>
              <a:rPr lang="sl-SI" sz="3600" dirty="0" smtClean="0"/>
              <a:t>odatke </a:t>
            </a:r>
            <a:r>
              <a:rPr lang="sl-SI" sz="3600" dirty="0"/>
              <a:t>v informacijski sistem pošiljata organizacija in proizvajalec, ki samostojno izpolnjuje </a:t>
            </a:r>
            <a:r>
              <a:rPr lang="sl-SI" sz="3600" dirty="0" smtClean="0"/>
              <a:t>obveznosti.</a:t>
            </a:r>
          </a:p>
          <a:p>
            <a:pPr>
              <a:spcBef>
                <a:spcPts val="600"/>
              </a:spcBef>
              <a:spcAft>
                <a:spcPts val="600"/>
              </a:spcAft>
              <a:buFont typeface="Wingdings" panose="05000000000000000000" pitchFamily="2" charset="2"/>
              <a:buChar char="ü"/>
            </a:pPr>
            <a:r>
              <a:rPr lang="sl-SI" sz="3600" dirty="0" smtClean="0"/>
              <a:t>Osnutek </a:t>
            </a:r>
            <a:r>
              <a:rPr lang="sl-SI" sz="3600" dirty="0"/>
              <a:t>zakona izrecno določa, da za pravilnost in ažurnost podatkov, vključno z morebitno škodo, nastalo zaradi njihove nepravilnosti, odgovarja njihov </a:t>
            </a:r>
            <a:r>
              <a:rPr lang="sl-SI" sz="3600" dirty="0" smtClean="0"/>
              <a:t>pošiljatelj.</a:t>
            </a:r>
          </a:p>
          <a:p>
            <a:pPr>
              <a:spcBef>
                <a:spcPts val="600"/>
              </a:spcBef>
              <a:spcAft>
                <a:spcPts val="600"/>
              </a:spcAft>
              <a:buFont typeface="Wingdings" panose="05000000000000000000" pitchFamily="2" charset="2"/>
              <a:buChar char="ü"/>
            </a:pPr>
            <a:r>
              <a:rPr lang="sl-SI" sz="3600" dirty="0" smtClean="0"/>
              <a:t>Vzpostavljena </a:t>
            </a:r>
            <a:r>
              <a:rPr lang="sl-SI" sz="3600" dirty="0"/>
              <a:t>je domneva, da so podatki informacijskega sistema pravilni. Ta domneva se lahko izpodbija v sodnih in upravnih postopkih, v katerih zatrjevanja stranke oziroma organa temelji na teh podatkih. </a:t>
            </a:r>
            <a:endParaRPr lang="sl-SI" sz="3600" dirty="0" smtClean="0"/>
          </a:p>
          <a:p>
            <a:pPr>
              <a:spcBef>
                <a:spcPts val="600"/>
              </a:spcBef>
              <a:spcAft>
                <a:spcPts val="600"/>
              </a:spcAft>
              <a:buFont typeface="Wingdings" panose="05000000000000000000" pitchFamily="2" charset="2"/>
              <a:buChar char="ü"/>
            </a:pPr>
            <a:r>
              <a:rPr lang="sl-SI" sz="3600" dirty="0" smtClean="0"/>
              <a:t>Vsakdo </a:t>
            </a:r>
            <a:r>
              <a:rPr lang="sl-SI" sz="3600" dirty="0"/>
              <a:t>lahko dostopa do lastnih podatkov; dostop do podatkov o drugi osebi pa je iz razloga varovanja poslovnih skrivnosti mogoč le na podlagi odredbe sodišča, ki opravi presojo, ali so za to izpolnjeni predpisani kriteriji. </a:t>
            </a:r>
            <a:endParaRPr lang="sl-SI" sz="3600" dirty="0" smtClean="0"/>
          </a:p>
          <a:p>
            <a:pPr>
              <a:spcBef>
                <a:spcPts val="600"/>
              </a:spcBef>
              <a:spcAft>
                <a:spcPts val="600"/>
              </a:spcAft>
              <a:buFont typeface="Wingdings" panose="05000000000000000000" pitchFamily="2" charset="2"/>
              <a:buChar char="ü"/>
            </a:pPr>
            <a:r>
              <a:rPr lang="sl-SI" sz="3600" dirty="0" smtClean="0"/>
              <a:t>Dostop </a:t>
            </a:r>
            <a:r>
              <a:rPr lang="sl-SI" sz="3600" dirty="0"/>
              <a:t>inšpektorja pristojne inšpekcije je urejen posebej in je skladen z njegovo nadzorno funkcijo.</a:t>
            </a:r>
          </a:p>
          <a:p>
            <a:pPr marL="0" indent="0">
              <a:spcBef>
                <a:spcPts val="300"/>
              </a:spcBef>
              <a:buNone/>
            </a:pPr>
            <a:endParaRPr lang="sl-SI" sz="3300" b="1" dirty="0" smtClean="0">
              <a:solidFill>
                <a:srgbClr val="00B050"/>
              </a:solidFill>
            </a:endParaRPr>
          </a:p>
          <a:p>
            <a:pPr marL="0" indent="0">
              <a:spcBef>
                <a:spcPts val="300"/>
              </a:spcBef>
              <a:buNone/>
            </a:pPr>
            <a:endParaRPr lang="sl-SI" sz="33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759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p:cTn id="5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p:cTn id="6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a:solidFill>
                  <a:srgbClr val="002060"/>
                </a:solidFill>
                <a:latin typeface="+mn-lt"/>
              </a:rPr>
              <a:t>ZVO-1 - </a:t>
            </a:r>
            <a:r>
              <a:rPr lang="sl-SI" sz="3600" b="1" dirty="0">
                <a:solidFill>
                  <a:srgbClr val="00B050"/>
                </a:solidFill>
                <a:latin typeface="+mn-lt"/>
              </a:rPr>
              <a:t>K</a:t>
            </a:r>
            <a:r>
              <a:rPr lang="en-US" sz="3600" b="1" dirty="0" err="1" smtClean="0">
                <a:solidFill>
                  <a:srgbClr val="00B050"/>
                </a:solidFill>
                <a:latin typeface="+mn-lt"/>
              </a:rPr>
              <a:t>ončanje</a:t>
            </a:r>
            <a:r>
              <a:rPr lang="en-US" sz="3600" b="1" dirty="0" smtClean="0">
                <a:solidFill>
                  <a:srgbClr val="00B050"/>
                </a:solidFill>
                <a:latin typeface="+mn-lt"/>
              </a:rPr>
              <a:t> </a:t>
            </a:r>
            <a:r>
              <a:rPr lang="en-US" sz="3600" b="1" dirty="0" err="1">
                <a:solidFill>
                  <a:srgbClr val="00B050"/>
                </a:solidFill>
                <a:latin typeface="+mn-lt"/>
              </a:rPr>
              <a:t>postopkov</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fontScale="70000" lnSpcReduction="20000"/>
          </a:bodyPr>
          <a:lstStyle/>
          <a:p>
            <a:pPr marL="742950" indent="-742950">
              <a:buFont typeface="+mj-lt"/>
              <a:buAutoNum type="arabicPeriod"/>
            </a:pPr>
            <a:r>
              <a:rPr lang="sl-SI" sz="3600" dirty="0" smtClean="0"/>
              <a:t>Začeti postopki izdaje OVD-jev DROE ali potrdil za individualni sistem ali spremembe vpisov načrtov se zaključijo v skladu starimi predpisi.</a:t>
            </a:r>
          </a:p>
          <a:p>
            <a:pPr marL="742950" indent="-742950">
              <a:buFont typeface="+mj-lt"/>
              <a:buAutoNum type="arabicPeriod"/>
            </a:pPr>
            <a:r>
              <a:rPr lang="sl-SI" sz="3600" dirty="0" smtClean="0"/>
              <a:t>Po uveljavitvi sprememb tega zakona ni dopustno v</a:t>
            </a:r>
            <a:r>
              <a:rPr lang="sl-SI" sz="3600" dirty="0"/>
              <a:t>lagati novih vlog po starih </a:t>
            </a:r>
            <a:r>
              <a:rPr lang="sl-SI" sz="3600" dirty="0" smtClean="0"/>
              <a:t>predpisih</a:t>
            </a:r>
          </a:p>
          <a:p>
            <a:pPr marL="742950" indent="-742950">
              <a:buFont typeface="+mj-lt"/>
              <a:buAutoNum type="arabicPeriod"/>
            </a:pPr>
            <a:r>
              <a:rPr lang="sl-SI" sz="3600" dirty="0" smtClean="0"/>
              <a:t>Načrti</a:t>
            </a:r>
            <a:r>
              <a:rPr lang="sl-SI" sz="3600" dirty="0"/>
              <a:t>, vpisani v evidenco na podlagi </a:t>
            </a:r>
            <a:r>
              <a:rPr lang="sl-SI" sz="3600" dirty="0" smtClean="0"/>
              <a:t>starih predpisov, </a:t>
            </a:r>
            <a:r>
              <a:rPr lang="sl-SI" sz="3600" dirty="0"/>
              <a:t>se izbrišejo na dan 31. 12. 2022, ministrstvo pa o tem izda ugotovitveno </a:t>
            </a:r>
            <a:r>
              <a:rPr lang="sl-SI" sz="3600" dirty="0" smtClean="0"/>
              <a:t>odločbo.</a:t>
            </a:r>
          </a:p>
          <a:p>
            <a:pPr marL="742950" indent="-742950">
              <a:buFont typeface="+mj-lt"/>
              <a:buAutoNum type="arabicPeriod"/>
            </a:pPr>
            <a:r>
              <a:rPr lang="sl-SI" sz="3600" dirty="0" smtClean="0"/>
              <a:t>Osebe</a:t>
            </a:r>
            <a:r>
              <a:rPr lang="sl-SI" sz="3600" dirty="0"/>
              <a:t>, pooblaščene na podlagi Uredbe o odpadni električni in elektronski opremi (Uradni list RS, št. 55/15, 47/16, 72/18 in 84/18 – ZIURKOE), se štejejo za pooblaščenega zastopnika po tem </a:t>
            </a:r>
            <a:r>
              <a:rPr lang="sl-SI" sz="3600" dirty="0" smtClean="0"/>
              <a:t>zakonu.</a:t>
            </a:r>
          </a:p>
          <a:p>
            <a:pPr marL="742950" indent="-742950">
              <a:buFont typeface="+mj-lt"/>
              <a:buAutoNum type="arabicPeriod"/>
            </a:pPr>
            <a:r>
              <a:rPr lang="sl-SI" sz="3600" dirty="0" smtClean="0"/>
              <a:t>Dovoljenje</a:t>
            </a:r>
            <a:r>
              <a:rPr lang="sl-SI" sz="3600" dirty="0"/>
              <a:t>, izdano na podlagi novega </a:t>
            </a:r>
            <a:r>
              <a:rPr lang="sl-SI" sz="3600" dirty="0" err="1"/>
              <a:t>20.m</a:t>
            </a:r>
            <a:r>
              <a:rPr lang="sl-SI" sz="3600" dirty="0"/>
              <a:t> ali </a:t>
            </a:r>
            <a:r>
              <a:rPr lang="sl-SI" sz="3600" dirty="0" err="1"/>
              <a:t>20.p</a:t>
            </a:r>
            <a:r>
              <a:rPr lang="sl-SI" sz="3600" dirty="0"/>
              <a:t> člena zakona pred 31. 12. 2021, začne veljati s 1. 1. </a:t>
            </a:r>
            <a:r>
              <a:rPr lang="sl-SI" sz="3600" dirty="0" smtClean="0"/>
              <a:t>2022.</a:t>
            </a:r>
          </a:p>
          <a:p>
            <a:pPr marL="742950" indent="-742950">
              <a:buFont typeface="+mj-lt"/>
              <a:buAutoNum type="arabicPeriod"/>
            </a:pPr>
            <a:r>
              <a:rPr lang="sl-SI" sz="3600" dirty="0" smtClean="0"/>
              <a:t>Koordinacijsko </a:t>
            </a:r>
            <a:r>
              <a:rPr lang="sl-SI" sz="3600" dirty="0"/>
              <a:t>telo, vzpostavljeno na podlagi novega </a:t>
            </a:r>
            <a:r>
              <a:rPr lang="sl-SI" sz="3600" dirty="0" err="1"/>
              <a:t>20.s</a:t>
            </a:r>
            <a:r>
              <a:rPr lang="sl-SI" sz="3600" dirty="0"/>
              <a:t> zakona pred 31. 12. 2021, začne delovati s 1. 1. 2022.</a:t>
            </a:r>
          </a:p>
          <a:p>
            <a:pPr marL="742950" indent="-742950">
              <a:buFont typeface="+mj-lt"/>
              <a:buAutoNum type="arabicPeriod"/>
            </a:pPr>
            <a:endParaRPr lang="sl-SI" sz="36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91921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a:solidFill>
                  <a:srgbClr val="002060"/>
                </a:solidFill>
                <a:latin typeface="+mn-lt"/>
              </a:rPr>
              <a:t>ZVO-1 - </a:t>
            </a:r>
            <a:r>
              <a:rPr lang="en-US" sz="3600" b="1" dirty="0" err="1">
                <a:solidFill>
                  <a:srgbClr val="00B050"/>
                </a:solidFill>
                <a:latin typeface="+mn-lt"/>
              </a:rPr>
              <a:t>Veljavnost</a:t>
            </a:r>
            <a:r>
              <a:rPr lang="en-US" sz="3600" b="1" dirty="0">
                <a:solidFill>
                  <a:srgbClr val="00B050"/>
                </a:solidFill>
                <a:latin typeface="+mn-lt"/>
              </a:rPr>
              <a:t> in </a:t>
            </a:r>
            <a:r>
              <a:rPr lang="en-US" sz="3600" b="1" dirty="0" err="1">
                <a:solidFill>
                  <a:srgbClr val="00B050"/>
                </a:solidFill>
                <a:latin typeface="+mn-lt"/>
              </a:rPr>
              <a:t>uporaba</a:t>
            </a:r>
            <a:r>
              <a:rPr lang="en-US" sz="3600" b="1" dirty="0">
                <a:solidFill>
                  <a:srgbClr val="00B050"/>
                </a:solidFill>
                <a:latin typeface="+mn-lt"/>
              </a:rPr>
              <a:t> </a:t>
            </a:r>
            <a:r>
              <a:rPr lang="en-US" sz="3600" b="1" dirty="0" err="1">
                <a:solidFill>
                  <a:srgbClr val="00B050"/>
                </a:solidFill>
                <a:latin typeface="+mn-lt"/>
              </a:rPr>
              <a:t>zakona</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a:bodyPr>
          <a:lstStyle/>
          <a:p>
            <a:pPr>
              <a:spcBef>
                <a:spcPts val="600"/>
              </a:spcBef>
              <a:spcAft>
                <a:spcPts val="600"/>
              </a:spcAft>
              <a:buFont typeface="Wingdings" panose="05000000000000000000" pitchFamily="2" charset="2"/>
              <a:buChar char="ü"/>
            </a:pPr>
            <a:endParaRPr lang="sl-SI" sz="2400" dirty="0" smtClean="0"/>
          </a:p>
          <a:p>
            <a:pPr>
              <a:spcBef>
                <a:spcPts val="600"/>
              </a:spcBef>
              <a:spcAft>
                <a:spcPts val="600"/>
              </a:spcAft>
              <a:buFont typeface="Wingdings" panose="05000000000000000000" pitchFamily="2" charset="2"/>
              <a:buChar char="ü"/>
            </a:pPr>
            <a:r>
              <a:rPr lang="sl-SI" sz="2400" dirty="0" smtClean="0"/>
              <a:t>Ta </a:t>
            </a:r>
            <a:r>
              <a:rPr lang="sl-SI" sz="2400" dirty="0"/>
              <a:t>zakon začne veljati petnajsti dan po objavi v Uradnem listu Republike Slovenije.</a:t>
            </a:r>
          </a:p>
          <a:p>
            <a:pPr>
              <a:spcBef>
                <a:spcPts val="600"/>
              </a:spcBef>
              <a:spcAft>
                <a:spcPts val="600"/>
              </a:spcAft>
              <a:buFont typeface="Wingdings" panose="05000000000000000000" pitchFamily="2" charset="2"/>
              <a:buChar char="ü"/>
            </a:pPr>
            <a:r>
              <a:rPr lang="sl-SI" sz="2400" dirty="0" smtClean="0"/>
              <a:t>Določbe </a:t>
            </a:r>
            <a:r>
              <a:rPr lang="sl-SI" sz="2400" dirty="0"/>
              <a:t>od 20. f do </a:t>
            </a:r>
            <a:r>
              <a:rPr lang="sl-SI" sz="2400" dirty="0" err="1"/>
              <a:t>20.u</a:t>
            </a:r>
            <a:r>
              <a:rPr lang="sl-SI" sz="2400" dirty="0"/>
              <a:t> člena se začnejo uporabljati s 1. 1. 2022, razen določb </a:t>
            </a:r>
            <a:r>
              <a:rPr lang="sl-SI" sz="2400" dirty="0" err="1"/>
              <a:t>20.m</a:t>
            </a:r>
            <a:r>
              <a:rPr lang="sl-SI" sz="2400" dirty="0"/>
              <a:t>, </a:t>
            </a:r>
            <a:r>
              <a:rPr lang="sl-SI" sz="2400" dirty="0" err="1"/>
              <a:t>20.p</a:t>
            </a:r>
            <a:r>
              <a:rPr lang="sl-SI" sz="2400" dirty="0"/>
              <a:t>, prvega, tretjega, četrtega, petega, šestega in sedmega odstavka </a:t>
            </a:r>
            <a:r>
              <a:rPr lang="sl-SI" sz="2400" dirty="0" err="1"/>
              <a:t>20.s</a:t>
            </a:r>
            <a:r>
              <a:rPr lang="sl-SI" sz="2400" dirty="0"/>
              <a:t> člena tega zakona, ki se začnejo uporabljati z dnem uveljavitve tega zakona.</a:t>
            </a:r>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56930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smtClean="0">
                <a:solidFill>
                  <a:srgbClr val="00B050"/>
                </a:solidFill>
                <a:latin typeface="+mn-lt"/>
              </a:rPr>
              <a:t>Uredba o ravnanju z embalažo in odpadno embalažo</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fontScale="85000" lnSpcReduction="10000"/>
          </a:bodyPr>
          <a:lstStyle/>
          <a:p>
            <a:pPr marL="0" indent="0" hangingPunct="0">
              <a:buNone/>
            </a:pPr>
            <a:r>
              <a:rPr lang="sl-SI" b="1" dirty="0"/>
              <a:t>Uredba </a:t>
            </a:r>
            <a:r>
              <a:rPr lang="sl-SI" b="1" dirty="0" smtClean="0"/>
              <a:t>določa pravila </a:t>
            </a:r>
            <a:r>
              <a:rPr lang="sl-SI" b="1" dirty="0"/>
              <a:t>ravnanja in druge pogoje </a:t>
            </a:r>
            <a:r>
              <a:rPr lang="sl-SI" b="1" dirty="0" smtClean="0"/>
              <a:t>za:</a:t>
            </a:r>
          </a:p>
          <a:p>
            <a:pPr lvl="1" hangingPunct="0">
              <a:buFont typeface="Wingdings" panose="05000000000000000000" pitchFamily="2" charset="2"/>
              <a:buChar char="ü"/>
            </a:pPr>
            <a:r>
              <a:rPr lang="sl-SI" dirty="0" smtClean="0"/>
              <a:t> </a:t>
            </a:r>
            <a:r>
              <a:rPr lang="sl-SI" dirty="0"/>
              <a:t>proizvodnjo, uporabo in distribucijo embalaže, </a:t>
            </a:r>
            <a:endParaRPr lang="sl-SI" dirty="0" smtClean="0"/>
          </a:p>
          <a:p>
            <a:pPr lvl="1" hangingPunct="0">
              <a:buFont typeface="Wingdings" panose="05000000000000000000" pitchFamily="2" charset="2"/>
              <a:buChar char="ü"/>
            </a:pPr>
            <a:r>
              <a:rPr lang="sl-SI" dirty="0" smtClean="0"/>
              <a:t>za </a:t>
            </a:r>
            <a:r>
              <a:rPr lang="sl-SI" dirty="0"/>
              <a:t>dajanje embalaže na trg RS, </a:t>
            </a:r>
            <a:endParaRPr lang="sl-SI" dirty="0" smtClean="0"/>
          </a:p>
          <a:p>
            <a:pPr lvl="1" hangingPunct="0">
              <a:buFont typeface="Wingdings" panose="05000000000000000000" pitchFamily="2" charset="2"/>
              <a:buChar char="ü"/>
            </a:pPr>
            <a:r>
              <a:rPr lang="sl-SI" dirty="0" smtClean="0"/>
              <a:t>za </a:t>
            </a:r>
            <a:r>
              <a:rPr lang="sl-SI" dirty="0"/>
              <a:t>ponovno uporabo embalaže ter </a:t>
            </a:r>
            <a:endParaRPr lang="sl-SI" dirty="0" smtClean="0"/>
          </a:p>
          <a:p>
            <a:pPr lvl="1" hangingPunct="0">
              <a:buFont typeface="Wingdings" panose="05000000000000000000" pitchFamily="2" charset="2"/>
              <a:buChar char="ü"/>
            </a:pPr>
            <a:r>
              <a:rPr lang="sl-SI" dirty="0" smtClean="0"/>
              <a:t>za </a:t>
            </a:r>
            <a:r>
              <a:rPr lang="sl-SI" dirty="0"/>
              <a:t>zbiranje, predelavo in odstranjevanje odpadne embalaže, </a:t>
            </a:r>
          </a:p>
          <a:p>
            <a:pPr marL="0" indent="0" hangingPunct="0">
              <a:buNone/>
            </a:pPr>
            <a:r>
              <a:rPr lang="sl-SI" b="1" dirty="0" smtClean="0"/>
              <a:t>Cilj te uredbe je: </a:t>
            </a:r>
          </a:p>
          <a:p>
            <a:pPr lvl="1" hangingPunct="0"/>
            <a:r>
              <a:rPr lang="sl-SI" dirty="0" smtClean="0"/>
              <a:t>preprečevati </a:t>
            </a:r>
            <a:r>
              <a:rPr lang="sl-SI" dirty="0"/>
              <a:t>nastajanje odpadne embalaže in </a:t>
            </a:r>
            <a:endParaRPr lang="sl-SI" dirty="0" smtClean="0"/>
          </a:p>
          <a:p>
            <a:pPr lvl="1" hangingPunct="0"/>
            <a:r>
              <a:rPr lang="sl-SI" dirty="0" smtClean="0"/>
              <a:t>zagotavljati </a:t>
            </a:r>
            <a:r>
              <a:rPr lang="sl-SI" dirty="0"/>
              <a:t>takšno ponovno uporabo embalaže ter recikliranje in druge oblike predelave odpadne embalaže, da se kar najbolj zmanjša obseg končnega odstranjevanja odpadne embalaže, s čimer se prispeva k prehodu na krožno gospodarstvo.</a:t>
            </a:r>
          </a:p>
          <a:p>
            <a:pPr hangingPunct="0"/>
            <a:r>
              <a:rPr lang="sl-SI" sz="2600" dirty="0"/>
              <a:t>Z uredbo se v notranji pravni red prenaša večina določb Direktive 2018/852/EU o spremembi Direktive 94/62/ES o embalaži in odpadni embalaži. Rok za prenos te direktive je 5. julij 2020.</a:t>
            </a:r>
          </a:p>
          <a:p>
            <a:pPr hangingPunct="0"/>
            <a:r>
              <a:rPr lang="sl-SI" sz="2600" dirty="0"/>
              <a:t>Z uveljavitvijo uredbe bo prenehala veljati sedaj veljavna Uredba o ravnanju z embalažo in odpadno embalažo (Uradni list RS, št. 84/06, 106/06, 110/07, 67/11, 68/11 – </a:t>
            </a:r>
            <a:r>
              <a:rPr lang="sl-SI" sz="2600" dirty="0" err="1"/>
              <a:t>popr</a:t>
            </a:r>
            <a:r>
              <a:rPr lang="sl-SI" sz="2600" dirty="0"/>
              <a:t>., 18/14, 57/15, 103/15, 2/16 – </a:t>
            </a:r>
            <a:r>
              <a:rPr lang="sl-SI" sz="2600" dirty="0" err="1"/>
              <a:t>popr</a:t>
            </a:r>
            <a:r>
              <a:rPr lang="sl-SI" sz="2600" dirty="0"/>
              <a:t>., 35/17, 60/18, 68/18 in 84/18 – ZIURKOE), razen njenega 2. poglavja, ki določa zahteve za embalažo.</a:t>
            </a:r>
          </a:p>
          <a:p>
            <a:pPr marL="742950" indent="-742950">
              <a:spcBef>
                <a:spcPts val="600"/>
              </a:spcBef>
              <a:spcAft>
                <a:spcPts val="600"/>
              </a:spcAft>
              <a:buFont typeface="+mj-lt"/>
              <a:buAutoNum type="arabicPeriod"/>
            </a:pPr>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316102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smtClean="0">
                <a:solidFill>
                  <a:srgbClr val="00B050"/>
                </a:solidFill>
                <a:latin typeface="+mn-lt"/>
              </a:rPr>
              <a:t>3</a:t>
            </a:r>
            <a:r>
              <a:rPr lang="sl-SI" sz="3600" b="1" dirty="0" smtClean="0">
                <a:solidFill>
                  <a:srgbClr val="00B050"/>
                </a:solidFill>
                <a:latin typeface="+mn-lt"/>
              </a:rPr>
              <a:t>. člen</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a:bodyPr>
          <a:lstStyle/>
          <a:p>
            <a:pPr marL="0" indent="0" hangingPunct="0">
              <a:buNone/>
            </a:pPr>
            <a:r>
              <a:rPr lang="sl-SI" sz="2600" b="1" dirty="0" smtClean="0"/>
              <a:t>Z </a:t>
            </a:r>
            <a:r>
              <a:rPr lang="sl-SI" sz="2600" b="1" dirty="0"/>
              <a:t>uredbo so poenostavljeno in jasneje določene opredelitve </a:t>
            </a:r>
            <a:r>
              <a:rPr lang="sl-SI" sz="2600" b="1" dirty="0" smtClean="0"/>
              <a:t>pojmov:</a:t>
            </a:r>
            <a:endParaRPr lang="sl-SI" b="1" dirty="0" smtClean="0"/>
          </a:p>
          <a:p>
            <a:pPr lvl="1" hangingPunct="0">
              <a:buFont typeface="Wingdings" panose="05000000000000000000" pitchFamily="2" charset="2"/>
              <a:buChar char="ü"/>
            </a:pPr>
            <a:r>
              <a:rPr lang="sl-SI" sz="2200" dirty="0" smtClean="0"/>
              <a:t>Gospodarski </a:t>
            </a:r>
            <a:r>
              <a:rPr lang="sl-SI" sz="2200" dirty="0" smtClean="0"/>
              <a:t>subjekti </a:t>
            </a:r>
            <a:r>
              <a:rPr lang="sl-SI" sz="2200" dirty="0"/>
              <a:t>so - v povezavi z embalažo - dobavitelji surovin za embalažne materiale, osebe, ki proizvajajo embalažne materiale in osebe, ki uporabljajo ali spreminjajo embalažne materiale v proizvodnji ali pri oblikovanju embalaže, </a:t>
            </a:r>
            <a:r>
              <a:rPr lang="sl-SI" sz="2200" dirty="0" err="1"/>
              <a:t>embalerji</a:t>
            </a:r>
            <a:r>
              <a:rPr lang="sl-SI" sz="2200" dirty="0"/>
              <a:t> in uporabniki embalaže, uvozniki, trgovci in distributerji, pristojni organi in druge osebe javnega prava</a:t>
            </a:r>
            <a:r>
              <a:rPr lang="sl-SI" sz="2200" dirty="0" smtClean="0"/>
              <a:t>. </a:t>
            </a:r>
          </a:p>
          <a:p>
            <a:pPr lvl="1" hangingPunct="0">
              <a:buFont typeface="Wingdings" panose="05000000000000000000" pitchFamily="2" charset="2"/>
              <a:buChar char="ü"/>
            </a:pPr>
            <a:r>
              <a:rPr lang="sl-SI" sz="2200" dirty="0" smtClean="0"/>
              <a:t>Na </a:t>
            </a:r>
            <a:r>
              <a:rPr lang="sl-SI" sz="2200" dirty="0"/>
              <a:t>novo </a:t>
            </a:r>
            <a:r>
              <a:rPr lang="sl-SI" sz="2200" dirty="0" smtClean="0"/>
              <a:t>so </a:t>
            </a:r>
            <a:r>
              <a:rPr lang="sl-SI" sz="2200" dirty="0"/>
              <a:t>opredeljeni pojmi dajanje embalaže na trg RS, dostopnost na trgu RS, proizvajalec, pooblaščeni zastopnik in sistem razširjene odgovornosti proizvajalca. </a:t>
            </a:r>
            <a:endParaRPr lang="sl-SI" sz="2200" dirty="0" smtClean="0"/>
          </a:p>
          <a:p>
            <a:pPr lvl="1" hangingPunct="0">
              <a:buFont typeface="Wingdings" panose="05000000000000000000" pitchFamily="2" charset="2"/>
              <a:buChar char="ü"/>
            </a:pPr>
            <a:r>
              <a:rPr lang="sl-SI" sz="2200" dirty="0" smtClean="0"/>
              <a:t>Opredelitev </a:t>
            </a:r>
            <a:r>
              <a:rPr lang="sl-SI" sz="2200" dirty="0"/>
              <a:t>trgovca iz veljavne Uredbe o ravnanju z embalažo in odpadno embalažo je združena z opredelitvijo distributerja, v skladu s </a:t>
            </a:r>
            <a:r>
              <a:rPr lang="sl-SI" sz="2200" dirty="0" smtClean="0"/>
              <a:t>predpis </a:t>
            </a:r>
            <a:r>
              <a:rPr lang="sl-SI" sz="2200" dirty="0"/>
              <a:t>EU, ki določajo dajanje proizvodov na trg. </a:t>
            </a:r>
          </a:p>
          <a:p>
            <a:pPr marL="742950" indent="-742950">
              <a:spcBef>
                <a:spcPts val="600"/>
              </a:spcBef>
              <a:spcAft>
                <a:spcPts val="600"/>
              </a:spcAft>
              <a:buFont typeface="+mj-lt"/>
              <a:buAutoNum type="arabicPeriod"/>
            </a:pPr>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265333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smtClean="0">
                <a:solidFill>
                  <a:srgbClr val="00B050"/>
                </a:solidFill>
                <a:latin typeface="+mn-lt"/>
              </a:rPr>
              <a:t>4. – 7. člen: Splošna pravila ravnanja</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a:bodyPr>
          <a:lstStyle/>
          <a:p>
            <a:pPr hangingPunct="0"/>
            <a:r>
              <a:rPr lang="sl-SI" b="1" dirty="0"/>
              <a:t>4. – 7. </a:t>
            </a:r>
            <a:r>
              <a:rPr lang="sl-SI" b="1" dirty="0" smtClean="0"/>
              <a:t>člen določajo splošna pravila ravnanja kot so:</a:t>
            </a:r>
            <a:endParaRPr lang="sl-SI" dirty="0"/>
          </a:p>
          <a:p>
            <a:pPr lvl="1" hangingPunct="0">
              <a:buFont typeface="Wingdings" panose="05000000000000000000" pitchFamily="2" charset="2"/>
              <a:buChar char="ü"/>
            </a:pPr>
            <a:r>
              <a:rPr lang="sl-SI" dirty="0" smtClean="0"/>
              <a:t>možnosti </a:t>
            </a:r>
            <a:r>
              <a:rPr lang="sl-SI" dirty="0"/>
              <a:t>za odstopanje od hierarhije ravnanja z </a:t>
            </a:r>
            <a:r>
              <a:rPr lang="sl-SI" dirty="0" smtClean="0"/>
              <a:t>odpadki, </a:t>
            </a:r>
          </a:p>
          <a:p>
            <a:pPr lvl="1" hangingPunct="0">
              <a:buFont typeface="Wingdings" panose="05000000000000000000" pitchFamily="2" charset="2"/>
              <a:buChar char="ü"/>
            </a:pPr>
            <a:r>
              <a:rPr lang="sl-SI" dirty="0" smtClean="0"/>
              <a:t>ukrepi </a:t>
            </a:r>
            <a:r>
              <a:rPr lang="sl-SI" dirty="0"/>
              <a:t>za preprečevanje nastajanja odpadne embalaže, vključno s prepovedjo brezplačnih plastičnih nosilnih vrečk ter </a:t>
            </a:r>
            <a:endParaRPr lang="sl-SI" dirty="0" smtClean="0"/>
          </a:p>
          <a:p>
            <a:pPr lvl="1" hangingPunct="0">
              <a:buFont typeface="Wingdings" panose="05000000000000000000" pitchFamily="2" charset="2"/>
              <a:buChar char="ü"/>
            </a:pPr>
            <a:r>
              <a:rPr lang="sl-SI" dirty="0" smtClean="0"/>
              <a:t>ukrepi </a:t>
            </a:r>
            <a:r>
              <a:rPr lang="sl-SI" dirty="0"/>
              <a:t>za ponovno uporabo embalaže, zlasti v povezavi s povečanjem deleža vračljive </a:t>
            </a:r>
            <a:r>
              <a:rPr lang="sl-SI" dirty="0" smtClean="0"/>
              <a:t>embalaže.</a:t>
            </a:r>
          </a:p>
          <a:p>
            <a:pPr hangingPunct="0">
              <a:buFont typeface="Wingdings" panose="05000000000000000000" pitchFamily="2" charset="2"/>
              <a:buChar char="§"/>
            </a:pPr>
            <a:r>
              <a:rPr lang="sl-SI" sz="2600" dirty="0" smtClean="0"/>
              <a:t>V </a:t>
            </a:r>
            <a:r>
              <a:rPr lang="sl-SI" sz="2600" dirty="0"/>
              <a:t>cilj zmanjšanja potrošnje plastičnih nosilnih vrečk </a:t>
            </a:r>
            <a:r>
              <a:rPr lang="sl-SI" sz="2600" dirty="0" smtClean="0"/>
              <a:t>so vključene </a:t>
            </a:r>
            <a:r>
              <a:rPr lang="sl-SI" sz="2600" dirty="0"/>
              <a:t>tudi zelo lahke plastične nosilne vrečke, ki so namenjene za prodajno embalažo svežih </a:t>
            </a:r>
            <a:r>
              <a:rPr lang="sl-SI" sz="2600" dirty="0" err="1"/>
              <a:t>nepredpakiranih</a:t>
            </a:r>
            <a:r>
              <a:rPr lang="sl-SI" sz="2600" dirty="0"/>
              <a:t> živil. </a:t>
            </a:r>
          </a:p>
          <a:p>
            <a:pPr hangingPunct="0">
              <a:buFont typeface="Wingdings" panose="05000000000000000000" pitchFamily="2" charset="2"/>
              <a:buChar char="§"/>
            </a:pPr>
            <a:r>
              <a:rPr lang="sl-SI" sz="2600" dirty="0" smtClean="0"/>
              <a:t>Ukinjena je obveznost </a:t>
            </a:r>
            <a:r>
              <a:rPr lang="sl-SI" sz="2600" dirty="0"/>
              <a:t>distributerja glede vodenja evidence in poročanja o številu zelo lahkih plastičnih nosilnih </a:t>
            </a:r>
            <a:r>
              <a:rPr lang="sl-SI" sz="2600" dirty="0" smtClean="0"/>
              <a:t>vrečk.</a:t>
            </a:r>
            <a:r>
              <a:rPr lang="sl-SI" sz="2600" dirty="0"/>
              <a:t> </a:t>
            </a:r>
            <a:r>
              <a:rPr lang="sl-SI" sz="2600" dirty="0" smtClean="0"/>
              <a:t>Distributerji </a:t>
            </a:r>
            <a:r>
              <a:rPr lang="sl-SI" sz="2600" dirty="0"/>
              <a:t>bodo morali ministrstvu zadnjič sporočiti te podatke za leto 2019 (do 31. marca 2020). </a:t>
            </a:r>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00302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000" b="1" dirty="0">
                <a:solidFill>
                  <a:schemeClr val="accent6">
                    <a:lumMod val="75000"/>
                  </a:schemeClr>
                </a:solidFill>
                <a:latin typeface="+mn-lt"/>
              </a:rPr>
              <a:t>Uredba o preverjanju radioaktivnosti pošiljk</a:t>
            </a:r>
          </a:p>
        </p:txBody>
      </p:sp>
      <p:sp>
        <p:nvSpPr>
          <p:cNvPr id="3" name="Ograda vsebine 2"/>
          <p:cNvSpPr>
            <a:spLocks noGrp="1"/>
          </p:cNvSpPr>
          <p:nvPr>
            <p:ph idx="1"/>
          </p:nvPr>
        </p:nvSpPr>
        <p:spPr/>
        <p:txBody>
          <a:bodyPr>
            <a:normAutofit fontScale="92500" lnSpcReduction="20000"/>
          </a:bodyPr>
          <a:lstStyle/>
          <a:p>
            <a:pPr marL="0" indent="0">
              <a:buNone/>
            </a:pPr>
            <a:r>
              <a:rPr lang="sl-SI" dirty="0" smtClean="0"/>
              <a:t>Odpadne </a:t>
            </a:r>
            <a:r>
              <a:rPr lang="sl-SI" dirty="0"/>
              <a:t>kovine </a:t>
            </a:r>
            <a:r>
              <a:rPr lang="sl-SI" dirty="0" smtClean="0"/>
              <a:t>so: odpadne </a:t>
            </a:r>
            <a:r>
              <a:rPr lang="sl-SI" dirty="0"/>
              <a:t>kovine in zlitine </a:t>
            </a:r>
            <a:r>
              <a:rPr lang="sl-SI" dirty="0" smtClean="0"/>
              <a:t>s številkami odpadkov: </a:t>
            </a:r>
          </a:p>
          <a:p>
            <a:r>
              <a:rPr lang="sl-SI" dirty="0" smtClean="0"/>
              <a:t>02 </a:t>
            </a:r>
            <a:r>
              <a:rPr lang="sl-SI" dirty="0"/>
              <a:t>01 </a:t>
            </a:r>
            <a:r>
              <a:rPr lang="sl-SI" dirty="0" smtClean="0"/>
              <a:t>10, </a:t>
            </a:r>
          </a:p>
          <a:p>
            <a:r>
              <a:rPr lang="sl-SI" dirty="0" smtClean="0"/>
              <a:t>10 </a:t>
            </a:r>
            <a:r>
              <a:rPr lang="sl-SI" dirty="0" err="1" smtClean="0"/>
              <a:t>xx</a:t>
            </a:r>
            <a:r>
              <a:rPr lang="sl-SI" dirty="0" smtClean="0"/>
              <a:t> </a:t>
            </a:r>
            <a:r>
              <a:rPr lang="sl-SI" dirty="0" err="1" smtClean="0"/>
              <a:t>xx</a:t>
            </a:r>
            <a:r>
              <a:rPr lang="sl-SI" dirty="0" smtClean="0"/>
              <a:t>,</a:t>
            </a:r>
          </a:p>
          <a:p>
            <a:r>
              <a:rPr lang="sl-SI" dirty="0" smtClean="0"/>
              <a:t>12 </a:t>
            </a:r>
            <a:r>
              <a:rPr lang="sl-SI" dirty="0" err="1" smtClean="0"/>
              <a:t>xx</a:t>
            </a:r>
            <a:r>
              <a:rPr lang="sl-SI" dirty="0" smtClean="0"/>
              <a:t> </a:t>
            </a:r>
            <a:r>
              <a:rPr lang="sl-SI" dirty="0" err="1" smtClean="0"/>
              <a:t>xx</a:t>
            </a:r>
            <a:r>
              <a:rPr lang="sl-SI" dirty="0" smtClean="0"/>
              <a:t>,</a:t>
            </a:r>
          </a:p>
          <a:p>
            <a:r>
              <a:rPr lang="sl-SI" dirty="0" smtClean="0"/>
              <a:t>15 </a:t>
            </a:r>
            <a:r>
              <a:rPr lang="sl-SI" dirty="0"/>
              <a:t>01 </a:t>
            </a:r>
            <a:r>
              <a:rPr lang="sl-SI" dirty="0" smtClean="0"/>
              <a:t>04, </a:t>
            </a:r>
          </a:p>
          <a:p>
            <a:r>
              <a:rPr lang="sl-SI" dirty="0" smtClean="0"/>
              <a:t>16 02</a:t>
            </a:r>
            <a:r>
              <a:rPr lang="sl-SI" dirty="0"/>
              <a:t> </a:t>
            </a:r>
            <a:r>
              <a:rPr lang="sl-SI" dirty="0" err="1" smtClean="0"/>
              <a:t>xx</a:t>
            </a:r>
            <a:r>
              <a:rPr lang="sl-SI" dirty="0" smtClean="0"/>
              <a:t>,</a:t>
            </a:r>
          </a:p>
          <a:p>
            <a:r>
              <a:rPr lang="sl-SI" dirty="0" smtClean="0"/>
              <a:t>17 04</a:t>
            </a:r>
            <a:r>
              <a:rPr lang="sl-SI" dirty="0"/>
              <a:t> </a:t>
            </a:r>
            <a:r>
              <a:rPr lang="sl-SI" dirty="0" err="1" smtClean="0"/>
              <a:t>xx</a:t>
            </a:r>
            <a:r>
              <a:rPr lang="sl-SI" dirty="0" smtClean="0"/>
              <a:t> ,</a:t>
            </a:r>
          </a:p>
          <a:p>
            <a:r>
              <a:rPr lang="sl-SI" dirty="0" smtClean="0"/>
              <a:t>19 10</a:t>
            </a:r>
            <a:r>
              <a:rPr lang="sl-SI" dirty="0"/>
              <a:t> </a:t>
            </a:r>
            <a:r>
              <a:rPr lang="sl-SI" dirty="0" err="1" smtClean="0"/>
              <a:t>xx</a:t>
            </a:r>
            <a:r>
              <a:rPr lang="sl-SI" dirty="0" smtClean="0"/>
              <a:t>,</a:t>
            </a:r>
          </a:p>
          <a:p>
            <a:r>
              <a:rPr lang="sl-SI" dirty="0" smtClean="0"/>
              <a:t>19 </a:t>
            </a:r>
            <a:r>
              <a:rPr lang="sl-SI" dirty="0"/>
              <a:t>12 </a:t>
            </a:r>
            <a:r>
              <a:rPr lang="sl-SI" dirty="0" smtClean="0"/>
              <a:t>02, 19 </a:t>
            </a:r>
            <a:r>
              <a:rPr lang="sl-SI" dirty="0"/>
              <a:t>12 </a:t>
            </a:r>
            <a:r>
              <a:rPr lang="sl-SI" dirty="0" smtClean="0"/>
              <a:t>03 </a:t>
            </a:r>
            <a:r>
              <a:rPr lang="sl-SI" dirty="0"/>
              <a:t>in </a:t>
            </a:r>
          </a:p>
          <a:p>
            <a:r>
              <a:rPr lang="sl-SI" dirty="0" smtClean="0"/>
              <a:t>20 </a:t>
            </a:r>
            <a:r>
              <a:rPr lang="sl-SI" dirty="0"/>
              <a:t>01 </a:t>
            </a:r>
            <a:r>
              <a:rPr lang="sl-SI" dirty="0" smtClean="0"/>
              <a:t>40.</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3738" y="0"/>
            <a:ext cx="1968262" cy="1448575"/>
          </a:xfrm>
          <a:prstGeom prst="rect">
            <a:avLst/>
          </a:prstGeom>
        </p:spPr>
      </p:pic>
    </p:spTree>
    <p:extLst>
      <p:ext uri="{BB962C8B-B14F-4D97-AF65-F5344CB8AC3E}">
        <p14:creationId xmlns:p14="http://schemas.microsoft.com/office/powerpoint/2010/main" val="348579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a:solidFill>
                  <a:srgbClr val="00B050"/>
                </a:solidFill>
                <a:latin typeface="+mn-lt"/>
              </a:rPr>
              <a:t>8.člen: Predelava in </a:t>
            </a:r>
            <a:r>
              <a:rPr lang="sl-SI" sz="3600" b="1" dirty="0" smtClean="0">
                <a:solidFill>
                  <a:srgbClr val="00B050"/>
                </a:solidFill>
                <a:latin typeface="+mn-lt"/>
              </a:rPr>
              <a:t>recikliranje</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a:bodyPr>
          <a:lstStyle/>
          <a:p>
            <a:pPr hangingPunct="0"/>
            <a:r>
              <a:rPr lang="sl-SI" sz="2400" dirty="0" smtClean="0"/>
              <a:t>določa </a:t>
            </a:r>
            <a:r>
              <a:rPr lang="sl-SI" sz="2400" dirty="0"/>
              <a:t>dvostopenjski cilji </a:t>
            </a:r>
            <a:r>
              <a:rPr lang="sl-SI" sz="2400" dirty="0" smtClean="0"/>
              <a:t>recikliranja, </a:t>
            </a:r>
            <a:r>
              <a:rPr lang="sl-SI" sz="2400" dirty="0"/>
              <a:t>ki jih je treba doseči do konca leta 2025 oz. 2030. </a:t>
            </a:r>
            <a:endParaRPr lang="sl-SI" sz="2400" dirty="0" smtClean="0"/>
          </a:p>
          <a:p>
            <a:pPr hangingPunct="0"/>
            <a:r>
              <a:rPr lang="sl-SI" sz="2400" dirty="0" smtClean="0"/>
              <a:t>Precej </a:t>
            </a:r>
            <a:r>
              <a:rPr lang="sl-SI" sz="2400" dirty="0"/>
              <a:t>višjemu cilju </a:t>
            </a:r>
            <a:r>
              <a:rPr lang="sl-SI" sz="2400" dirty="0" smtClean="0"/>
              <a:t>recikliranja, </a:t>
            </a:r>
            <a:r>
              <a:rPr lang="sl-SI" sz="2400" dirty="0"/>
              <a:t>višjim ciljnim deležem recikliranja posameznih embalažnih materialov ter razdelitvi </a:t>
            </a:r>
            <a:r>
              <a:rPr lang="sl-SI" sz="2400" b="1" dirty="0"/>
              <a:t>ciljnega deleža recikliranja odpadne embalaže iz kovin na dva ciljna deleža (železo in jeklo ter aluminij)</a:t>
            </a:r>
            <a:r>
              <a:rPr lang="sl-SI" sz="2400" dirty="0"/>
              <a:t> so spremenjeni ali na novo vzpostavljeni tudi številni ukrepi za povečanje dejanskega deleža </a:t>
            </a:r>
            <a:r>
              <a:rPr lang="sl-SI" sz="2400" dirty="0" smtClean="0"/>
              <a:t>odpadne embalaže, ki se jo usmeri v recikliranje.</a:t>
            </a:r>
          </a:p>
          <a:p>
            <a:pPr hangingPunct="0"/>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graphicFrame>
        <p:nvGraphicFramePr>
          <p:cNvPr id="5" name="Tabela 4"/>
          <p:cNvGraphicFramePr>
            <a:graphicFrameLocks noGrp="1"/>
          </p:cNvGraphicFramePr>
          <p:nvPr>
            <p:extLst>
              <p:ext uri="{D42A27DB-BD31-4B8C-83A1-F6EECF244321}">
                <p14:modId xmlns:p14="http://schemas.microsoft.com/office/powerpoint/2010/main" val="1312658970"/>
              </p:ext>
            </p:extLst>
          </p:nvPr>
        </p:nvGraphicFramePr>
        <p:xfrm>
          <a:off x="2541184" y="3827720"/>
          <a:ext cx="6826101" cy="2926080"/>
        </p:xfrm>
        <a:graphic>
          <a:graphicData uri="http://schemas.openxmlformats.org/drawingml/2006/table">
            <a:tbl>
              <a:tblPr firstRow="1" bandRow="1">
                <a:tableStyleId>{5C22544A-7EE6-4342-B048-85BDC9FD1C3A}</a:tableStyleId>
              </a:tblPr>
              <a:tblGrid>
                <a:gridCol w="2275367"/>
                <a:gridCol w="2275367"/>
                <a:gridCol w="2275367"/>
              </a:tblGrid>
              <a:tr h="322964">
                <a:tc>
                  <a:txBody>
                    <a:bodyPr/>
                    <a:lstStyle/>
                    <a:p>
                      <a:endParaRPr lang="sl-SI" dirty="0"/>
                    </a:p>
                  </a:txBody>
                  <a:tcPr/>
                </a:tc>
                <a:tc>
                  <a:txBody>
                    <a:bodyPr/>
                    <a:lstStyle/>
                    <a:p>
                      <a:r>
                        <a:rPr lang="sl-SI" dirty="0" smtClean="0"/>
                        <a:t>Do 31. 12. 2030</a:t>
                      </a:r>
                      <a:endParaRPr lang="sl-SI" dirty="0"/>
                    </a:p>
                  </a:txBody>
                  <a:tcPr/>
                </a:tc>
                <a:tc>
                  <a:txBody>
                    <a:bodyPr/>
                    <a:lstStyle/>
                    <a:p>
                      <a:r>
                        <a:rPr lang="sl-SI" dirty="0" smtClean="0"/>
                        <a:t>Do 31.12.2025</a:t>
                      </a:r>
                      <a:endParaRPr lang="sl-SI" dirty="0"/>
                    </a:p>
                  </a:txBody>
                  <a:tcPr/>
                </a:tc>
              </a:tr>
              <a:tr h="322964">
                <a:tc>
                  <a:txBody>
                    <a:bodyPr/>
                    <a:lstStyle/>
                    <a:p>
                      <a:r>
                        <a:rPr lang="sl-SI" dirty="0" smtClean="0"/>
                        <a:t>Recikliranje</a:t>
                      </a:r>
                      <a:endParaRPr lang="sl-SI" dirty="0"/>
                    </a:p>
                  </a:txBody>
                  <a:tcPr/>
                </a:tc>
                <a:tc>
                  <a:txBody>
                    <a:bodyPr/>
                    <a:lstStyle/>
                    <a:p>
                      <a:pPr algn="ctr"/>
                      <a:r>
                        <a:rPr lang="sl-SI" dirty="0" smtClean="0"/>
                        <a:t>min 70 masnih %</a:t>
                      </a:r>
                      <a:endParaRPr lang="sl-SI" dirty="0"/>
                    </a:p>
                  </a:txBody>
                  <a:tcPr/>
                </a:tc>
                <a:tc>
                  <a:txBody>
                    <a:bodyPr/>
                    <a:lstStyle/>
                    <a:p>
                      <a:pPr algn="ctr"/>
                      <a:r>
                        <a:rPr lang="sl-SI" dirty="0" smtClean="0"/>
                        <a:t>Min 65 masnih % </a:t>
                      </a:r>
                      <a:endParaRPr lang="sl-SI" dirty="0"/>
                    </a:p>
                  </a:txBody>
                  <a:tcPr/>
                </a:tc>
              </a:tr>
              <a:tr h="322964">
                <a:tc>
                  <a:txBody>
                    <a:bodyPr/>
                    <a:lstStyle/>
                    <a:p>
                      <a:r>
                        <a:rPr lang="sl-SI" dirty="0" smtClean="0"/>
                        <a:t>Plastika</a:t>
                      </a:r>
                      <a:endParaRPr lang="sl-SI" dirty="0"/>
                    </a:p>
                  </a:txBody>
                  <a:tcPr/>
                </a:tc>
                <a:tc>
                  <a:txBody>
                    <a:bodyPr/>
                    <a:lstStyle/>
                    <a:p>
                      <a:pPr algn="ctr"/>
                      <a:r>
                        <a:rPr lang="sl-SI" dirty="0" smtClean="0"/>
                        <a:t>55</a:t>
                      </a:r>
                      <a:endParaRPr lang="sl-SI" dirty="0"/>
                    </a:p>
                  </a:txBody>
                  <a:tcPr/>
                </a:tc>
                <a:tc>
                  <a:txBody>
                    <a:bodyPr/>
                    <a:lstStyle/>
                    <a:p>
                      <a:pPr algn="ctr"/>
                      <a:r>
                        <a:rPr lang="sl-SI" dirty="0" smtClean="0"/>
                        <a:t>50</a:t>
                      </a:r>
                      <a:endParaRPr lang="sl-SI" dirty="0"/>
                    </a:p>
                  </a:txBody>
                  <a:tcPr/>
                </a:tc>
              </a:tr>
              <a:tr h="322964">
                <a:tc>
                  <a:txBody>
                    <a:bodyPr/>
                    <a:lstStyle/>
                    <a:p>
                      <a:r>
                        <a:rPr lang="sl-SI" dirty="0" smtClean="0"/>
                        <a:t>Les</a:t>
                      </a:r>
                      <a:endParaRPr lang="sl-SI" dirty="0"/>
                    </a:p>
                  </a:txBody>
                  <a:tcPr/>
                </a:tc>
                <a:tc>
                  <a:txBody>
                    <a:bodyPr/>
                    <a:lstStyle/>
                    <a:p>
                      <a:pPr algn="ctr"/>
                      <a:r>
                        <a:rPr lang="sl-SI" dirty="0" smtClean="0"/>
                        <a:t>30</a:t>
                      </a:r>
                      <a:endParaRPr lang="sl-SI" dirty="0"/>
                    </a:p>
                  </a:txBody>
                  <a:tcPr/>
                </a:tc>
                <a:tc>
                  <a:txBody>
                    <a:bodyPr/>
                    <a:lstStyle/>
                    <a:p>
                      <a:pPr algn="ctr"/>
                      <a:r>
                        <a:rPr lang="sl-SI" dirty="0" smtClean="0"/>
                        <a:t>25</a:t>
                      </a:r>
                      <a:endParaRPr lang="sl-SI" dirty="0"/>
                    </a:p>
                  </a:txBody>
                  <a:tcPr/>
                </a:tc>
              </a:tr>
              <a:tr h="3229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dirty="0" smtClean="0"/>
                        <a:t>Železo in jeklo</a:t>
                      </a:r>
                    </a:p>
                  </a:txBody>
                  <a:tcPr/>
                </a:tc>
                <a:tc>
                  <a:txBody>
                    <a:bodyPr/>
                    <a:lstStyle/>
                    <a:p>
                      <a:pPr algn="ctr"/>
                      <a:r>
                        <a:rPr lang="sl-SI" dirty="0" smtClean="0"/>
                        <a:t>80</a:t>
                      </a:r>
                      <a:endParaRPr lang="sl-SI" dirty="0"/>
                    </a:p>
                  </a:txBody>
                  <a:tcPr/>
                </a:tc>
                <a:tc>
                  <a:txBody>
                    <a:bodyPr/>
                    <a:lstStyle/>
                    <a:p>
                      <a:pPr algn="ctr"/>
                      <a:r>
                        <a:rPr lang="sl-SI" dirty="0" smtClean="0"/>
                        <a:t>70</a:t>
                      </a:r>
                      <a:endParaRPr lang="sl-SI" dirty="0"/>
                    </a:p>
                  </a:txBody>
                  <a:tcPr/>
                </a:tc>
              </a:tr>
              <a:tr h="322964">
                <a:tc>
                  <a:txBody>
                    <a:bodyPr/>
                    <a:lstStyle/>
                    <a:p>
                      <a:r>
                        <a:rPr lang="sl-SI" dirty="0" smtClean="0"/>
                        <a:t>Aluminij</a:t>
                      </a:r>
                      <a:endParaRPr lang="sl-SI" dirty="0"/>
                    </a:p>
                  </a:txBody>
                  <a:tcPr/>
                </a:tc>
                <a:tc>
                  <a:txBody>
                    <a:bodyPr/>
                    <a:lstStyle/>
                    <a:p>
                      <a:pPr algn="ctr"/>
                      <a:r>
                        <a:rPr lang="sl-SI" dirty="0" smtClean="0"/>
                        <a:t>60</a:t>
                      </a:r>
                      <a:endParaRPr lang="sl-SI" dirty="0"/>
                    </a:p>
                  </a:txBody>
                  <a:tcPr/>
                </a:tc>
                <a:tc>
                  <a:txBody>
                    <a:bodyPr/>
                    <a:lstStyle/>
                    <a:p>
                      <a:pPr algn="ctr"/>
                      <a:r>
                        <a:rPr lang="sl-SI" dirty="0" smtClean="0"/>
                        <a:t>50</a:t>
                      </a:r>
                      <a:endParaRPr lang="sl-SI" dirty="0"/>
                    </a:p>
                  </a:txBody>
                  <a:tcPr/>
                </a:tc>
              </a:tr>
              <a:tr h="322964">
                <a:tc>
                  <a:txBody>
                    <a:bodyPr/>
                    <a:lstStyle/>
                    <a:p>
                      <a:r>
                        <a:rPr lang="sl-SI" dirty="0" smtClean="0"/>
                        <a:t>Steklo</a:t>
                      </a:r>
                      <a:endParaRPr lang="sl-SI" dirty="0"/>
                    </a:p>
                  </a:txBody>
                  <a:tcPr/>
                </a:tc>
                <a:tc>
                  <a:txBody>
                    <a:bodyPr/>
                    <a:lstStyle/>
                    <a:p>
                      <a:pPr algn="ctr"/>
                      <a:r>
                        <a:rPr lang="sl-SI" dirty="0" smtClean="0"/>
                        <a:t>75</a:t>
                      </a:r>
                      <a:endParaRPr lang="sl-SI" dirty="0"/>
                    </a:p>
                  </a:txBody>
                  <a:tcPr/>
                </a:tc>
                <a:tc>
                  <a:txBody>
                    <a:bodyPr/>
                    <a:lstStyle/>
                    <a:p>
                      <a:pPr algn="ctr"/>
                      <a:r>
                        <a:rPr lang="sl-SI" dirty="0" smtClean="0"/>
                        <a:t>70</a:t>
                      </a:r>
                      <a:endParaRPr lang="sl-SI" dirty="0"/>
                    </a:p>
                  </a:txBody>
                  <a:tcPr/>
                </a:tc>
              </a:tr>
              <a:tr h="322964">
                <a:tc>
                  <a:txBody>
                    <a:bodyPr/>
                    <a:lstStyle/>
                    <a:p>
                      <a:r>
                        <a:rPr lang="sl-SI" dirty="0" smtClean="0"/>
                        <a:t>Papir in karton</a:t>
                      </a:r>
                      <a:endParaRPr lang="sl-SI" dirty="0"/>
                    </a:p>
                  </a:txBody>
                  <a:tcPr/>
                </a:tc>
                <a:tc>
                  <a:txBody>
                    <a:bodyPr/>
                    <a:lstStyle/>
                    <a:p>
                      <a:pPr algn="ctr"/>
                      <a:r>
                        <a:rPr lang="sl-SI" dirty="0" smtClean="0"/>
                        <a:t>85</a:t>
                      </a:r>
                      <a:endParaRPr lang="sl-SI" dirty="0"/>
                    </a:p>
                  </a:txBody>
                  <a:tcPr/>
                </a:tc>
                <a:tc>
                  <a:txBody>
                    <a:bodyPr/>
                    <a:lstStyle/>
                    <a:p>
                      <a:pPr algn="ctr"/>
                      <a:r>
                        <a:rPr lang="sl-SI" dirty="0" smtClean="0"/>
                        <a:t>75</a:t>
                      </a:r>
                      <a:endParaRPr lang="sl-SI" dirty="0"/>
                    </a:p>
                  </a:txBody>
                  <a:tcPr/>
                </a:tc>
              </a:tr>
            </a:tbl>
          </a:graphicData>
        </a:graphic>
      </p:graphicFrame>
    </p:spTree>
    <p:extLst>
      <p:ext uri="{BB962C8B-B14F-4D97-AF65-F5344CB8AC3E}">
        <p14:creationId xmlns:p14="http://schemas.microsoft.com/office/powerpoint/2010/main" val="15589504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hangingPunct="0"/>
            <a:r>
              <a:rPr lang="sl-SI" sz="3600" b="1" dirty="0">
                <a:solidFill>
                  <a:srgbClr val="00B050"/>
                </a:solidFill>
                <a:latin typeface="+mn-lt"/>
              </a:rPr>
              <a:t>9.člen: Pravila za izračun doseganja ciljev recikliranja</a:t>
            </a:r>
          </a:p>
        </p:txBody>
      </p:sp>
      <p:sp>
        <p:nvSpPr>
          <p:cNvPr id="3" name="Ograda vsebine 2"/>
          <p:cNvSpPr>
            <a:spLocks noGrp="1"/>
          </p:cNvSpPr>
          <p:nvPr>
            <p:ph idx="1"/>
          </p:nvPr>
        </p:nvSpPr>
        <p:spPr>
          <a:xfrm>
            <a:off x="748939" y="1779830"/>
            <a:ext cx="10515600" cy="3844793"/>
          </a:xfrm>
        </p:spPr>
        <p:txBody>
          <a:bodyPr>
            <a:normAutofit/>
          </a:bodyPr>
          <a:lstStyle/>
          <a:p>
            <a:pPr hangingPunct="0">
              <a:buFont typeface="Wingdings" panose="05000000000000000000" pitchFamily="2" charset="2"/>
              <a:buChar char="ü"/>
            </a:pPr>
            <a:r>
              <a:rPr lang="sl-SI" sz="2400" dirty="0" smtClean="0"/>
              <a:t>Postavljena so nova pravila za izračun doseganja ciljev recikliranja</a:t>
            </a:r>
          </a:p>
          <a:p>
            <a:pPr hangingPunct="0">
              <a:buFont typeface="Wingdings" panose="05000000000000000000" pitchFamily="2" charset="2"/>
              <a:buChar char="ü"/>
            </a:pPr>
            <a:r>
              <a:rPr lang="sl-SI" sz="2400" dirty="0"/>
              <a:t>Minimalni ciljni delež recikliranja za določeni embalažni material se izračuna kot količnik med maso odpadne embalaže iz tega določenega embalažnega materiala, ki je v zadevnem koledarskem letu vstopila v postopek recikliranja, in celotno maso odpadne embalaže iz tega določenega embalažnega materiala, vsebovane v nastali odpadni </a:t>
            </a:r>
            <a:r>
              <a:rPr lang="sl-SI" sz="2400" dirty="0" smtClean="0"/>
              <a:t>embalaži</a:t>
            </a:r>
          </a:p>
          <a:p>
            <a:pPr hangingPunct="0">
              <a:buFont typeface="Wingdings" panose="05000000000000000000" pitchFamily="2" charset="2"/>
              <a:buChar char="ü"/>
            </a:pPr>
            <a:r>
              <a:rPr lang="sl-SI" sz="2400" dirty="0"/>
              <a:t>Pri izračunu doseganja ciljev recikliranja se odpadna embalaža, poslana v drugo državo članico, upošteva samo, če je bila poslana za namene recikliranja v tej drugi državi </a:t>
            </a:r>
            <a:r>
              <a:rPr lang="sl-SI" sz="2400" dirty="0" smtClean="0"/>
              <a:t>članici</a:t>
            </a:r>
            <a:endParaRPr lang="sl-SI" sz="2400" dirty="0"/>
          </a:p>
          <a:p>
            <a:pPr hangingPunct="0"/>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221078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smtClean="0">
                <a:solidFill>
                  <a:srgbClr val="00B050"/>
                </a:solidFill>
                <a:latin typeface="+mn-lt"/>
              </a:rPr>
              <a:t>10. in 11. člen</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fontScale="92500" lnSpcReduction="10000"/>
          </a:bodyPr>
          <a:lstStyle/>
          <a:p>
            <a:pPr marL="0" indent="0" hangingPunct="0">
              <a:buNone/>
            </a:pPr>
            <a:r>
              <a:rPr lang="sl-SI" sz="3000" b="1" dirty="0" smtClean="0"/>
              <a:t>10.člen: Obveznosti </a:t>
            </a:r>
            <a:r>
              <a:rPr lang="sl-SI" sz="3000" b="1" dirty="0" smtClean="0"/>
              <a:t>distributerja </a:t>
            </a:r>
          </a:p>
          <a:p>
            <a:pPr hangingPunct="0">
              <a:buFont typeface="Wingdings" panose="05000000000000000000" pitchFamily="2" charset="2"/>
              <a:buChar char="ü"/>
            </a:pPr>
            <a:r>
              <a:rPr lang="sl-SI" sz="2400" dirty="0"/>
              <a:t>Ostanejo </a:t>
            </a:r>
            <a:r>
              <a:rPr lang="sl-SI" sz="2400" dirty="0" smtClean="0"/>
              <a:t>nespremenjene</a:t>
            </a:r>
            <a:r>
              <a:rPr lang="sl-SI" sz="2400" dirty="0"/>
              <a:t> </a:t>
            </a:r>
            <a:r>
              <a:rPr lang="sl-SI" sz="2400" dirty="0" smtClean="0"/>
              <a:t>glede </a:t>
            </a:r>
            <a:r>
              <a:rPr lang="sl-SI" sz="2400" dirty="0"/>
              <a:t>prevzemanja embalaže od </a:t>
            </a:r>
            <a:r>
              <a:rPr lang="sl-SI" sz="2400" dirty="0" smtClean="0"/>
              <a:t>kupcev </a:t>
            </a:r>
          </a:p>
          <a:p>
            <a:pPr marL="0" indent="0" hangingPunct="0">
              <a:buNone/>
            </a:pPr>
            <a:r>
              <a:rPr lang="sl-SI" sz="3000" b="1" dirty="0" smtClean="0"/>
              <a:t>11</a:t>
            </a:r>
            <a:r>
              <a:rPr lang="sl-SI" sz="3000" b="1" dirty="0"/>
              <a:t>. člen: Obveznost proizvajalca </a:t>
            </a:r>
            <a:endParaRPr lang="sl-SI" sz="3000" b="1" dirty="0" smtClean="0"/>
          </a:p>
          <a:p>
            <a:pPr hangingPunct="0">
              <a:buFont typeface="Wingdings" panose="05000000000000000000" pitchFamily="2" charset="2"/>
              <a:buChar char="ü"/>
            </a:pPr>
            <a:r>
              <a:rPr lang="sl-SI" sz="2400" dirty="0"/>
              <a:t>Vsi proizvajalci </a:t>
            </a:r>
            <a:r>
              <a:rPr lang="sl-SI" sz="2400" dirty="0" smtClean="0"/>
              <a:t>morajo </a:t>
            </a:r>
            <a:r>
              <a:rPr lang="sl-SI" sz="2400" dirty="0"/>
              <a:t>zagotavljati ravnanje z vso odpadno embalažo, ki nastane na </a:t>
            </a:r>
            <a:r>
              <a:rPr lang="sl-SI" sz="2400" dirty="0" smtClean="0"/>
              <a:t>o</a:t>
            </a:r>
            <a:r>
              <a:rPr lang="sl-SI" sz="2400" dirty="0"/>
              <a:t>bmočju RS. </a:t>
            </a:r>
            <a:endParaRPr lang="sl-SI" sz="2400" dirty="0" smtClean="0"/>
          </a:p>
          <a:p>
            <a:pPr hangingPunct="0">
              <a:buFont typeface="Wingdings" panose="05000000000000000000" pitchFamily="2" charset="2"/>
              <a:buChar char="ü"/>
            </a:pPr>
            <a:r>
              <a:rPr lang="sl-SI" sz="2400" dirty="0" smtClean="0"/>
              <a:t>Vsi proizvajalci skupaj morajo plačati vse predpisane stroške za ravnanje z odpadno </a:t>
            </a:r>
            <a:r>
              <a:rPr lang="sl-SI" sz="2400" dirty="0" smtClean="0"/>
              <a:t>embalažo.</a:t>
            </a:r>
            <a:endParaRPr lang="sl-SI" sz="2400" dirty="0" smtClean="0"/>
          </a:p>
          <a:p>
            <a:pPr hangingPunct="0">
              <a:buFont typeface="Wingdings" panose="05000000000000000000" pitchFamily="2" charset="2"/>
              <a:buChar char="ü"/>
            </a:pPr>
            <a:r>
              <a:rPr lang="sl-SI" sz="2400" dirty="0"/>
              <a:t>Te </a:t>
            </a:r>
            <a:r>
              <a:rPr lang="sl-SI" sz="2400" dirty="0" smtClean="0"/>
              <a:t>obveznosti lahko </a:t>
            </a:r>
            <a:r>
              <a:rPr lang="sl-SI" sz="2400" dirty="0"/>
              <a:t>vsak posamezen proizvajalec izpolnjuje samostojno v okviru individualnega sistema, ali skupaj z drugimi proizvajalci v okviru skupnega sistema, ki ga upravlja družba za ravnanje z odpadno embalažo. </a:t>
            </a:r>
            <a:endParaRPr lang="sl-SI" sz="2400" dirty="0" smtClean="0"/>
          </a:p>
          <a:p>
            <a:pPr hangingPunct="0">
              <a:buFont typeface="Wingdings" panose="05000000000000000000" pitchFamily="2" charset="2"/>
              <a:buChar char="ü"/>
            </a:pPr>
            <a:r>
              <a:rPr lang="sl-SI" sz="2400" dirty="0" smtClean="0"/>
              <a:t>Distributer, </a:t>
            </a:r>
            <a:r>
              <a:rPr lang="sl-SI" sz="2400" dirty="0"/>
              <a:t>ki kot servisno embalažo na prodajnem mestu uporablja predmete, ki jih njihov proizvajalec ali pridobitelj ne trži kot servisno embalažo, </a:t>
            </a:r>
            <a:r>
              <a:rPr lang="sl-SI" sz="2400" dirty="0" smtClean="0"/>
              <a:t>mora prevzeti </a:t>
            </a:r>
            <a:r>
              <a:rPr lang="sl-SI" sz="2400" dirty="0"/>
              <a:t>obveznosti </a:t>
            </a:r>
            <a:r>
              <a:rPr lang="sl-SI" sz="2400" dirty="0" smtClean="0"/>
              <a:t>proizvajalca, svoje obveznosti pa lahko izpolnjuje samo </a:t>
            </a:r>
            <a:r>
              <a:rPr lang="sl-SI" sz="2400" dirty="0"/>
              <a:t>v okviru skupnega </a:t>
            </a:r>
            <a:r>
              <a:rPr lang="sl-SI" sz="2400" dirty="0" smtClean="0"/>
              <a:t>sistema.</a:t>
            </a:r>
          </a:p>
          <a:p>
            <a:pPr marL="0" indent="0" hangingPunct="0">
              <a:buNone/>
            </a:pPr>
            <a:r>
              <a:rPr lang="sl-SI" b="1" dirty="0" smtClean="0"/>
              <a:t>S </a:t>
            </a:r>
            <a:r>
              <a:rPr lang="sl-SI" b="1" dirty="0"/>
              <a:t>tem je ukinjen količinski prag dajanja embalaže v promet za nastanek obveznosti plačila stroškov ravnanja z odpadno embalažo</a:t>
            </a:r>
            <a:r>
              <a:rPr lang="sl-SI" b="1" dirty="0" smtClean="0"/>
              <a:t>.</a:t>
            </a:r>
            <a:endParaRPr lang="sl-SI" b="1"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48003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smtClean="0">
                <a:solidFill>
                  <a:srgbClr val="00B050"/>
                </a:solidFill>
                <a:latin typeface="+mn-lt"/>
              </a:rPr>
              <a:t>12. člen in 13. – 16. člen</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fontScale="62500" lnSpcReduction="20000"/>
          </a:bodyPr>
          <a:lstStyle/>
          <a:p>
            <a:pPr marL="0" indent="0" hangingPunct="0">
              <a:spcBef>
                <a:spcPts val="300"/>
              </a:spcBef>
              <a:spcAft>
                <a:spcPts val="300"/>
              </a:spcAft>
              <a:buNone/>
            </a:pPr>
            <a:r>
              <a:rPr lang="sl-SI" sz="3400" b="1" dirty="0" smtClean="0"/>
              <a:t>12.člen: Evidenca </a:t>
            </a:r>
            <a:r>
              <a:rPr lang="sl-SI" sz="3400" b="1" dirty="0" smtClean="0"/>
              <a:t>proizvajalcev</a:t>
            </a:r>
            <a:endParaRPr lang="sl-SI" sz="3400" b="1" dirty="0"/>
          </a:p>
          <a:p>
            <a:pPr hangingPunct="0">
              <a:spcBef>
                <a:spcPts val="300"/>
              </a:spcBef>
              <a:spcAft>
                <a:spcPts val="300"/>
              </a:spcAft>
              <a:buFont typeface="Wingdings" panose="05000000000000000000" pitchFamily="2" charset="2"/>
              <a:buChar char="ü"/>
            </a:pPr>
            <a:r>
              <a:rPr lang="sl-SI" sz="2900" dirty="0" smtClean="0"/>
              <a:t>Vsak </a:t>
            </a:r>
            <a:r>
              <a:rPr lang="sl-SI" sz="2900" dirty="0"/>
              <a:t>proizvajalec se mora vpisati v evidenco proizvajalcev, ki jo vodi ministrstvo, pristojno za okolje. </a:t>
            </a:r>
            <a:endParaRPr lang="sl-SI" sz="2900" dirty="0" smtClean="0"/>
          </a:p>
          <a:p>
            <a:pPr hangingPunct="0">
              <a:spcBef>
                <a:spcPts val="300"/>
              </a:spcBef>
              <a:spcAft>
                <a:spcPts val="300"/>
              </a:spcAft>
              <a:buFont typeface="Wingdings" panose="05000000000000000000" pitchFamily="2" charset="2"/>
              <a:buChar char="ü"/>
            </a:pPr>
            <a:r>
              <a:rPr lang="sl-SI" sz="2900" dirty="0" smtClean="0"/>
              <a:t>Vpis </a:t>
            </a:r>
            <a:r>
              <a:rPr lang="sl-SI" sz="2900" dirty="0"/>
              <a:t>v evidenco je enkraten, proizvajalec mora vložiti prijavo v 30 dneh od začetka dajanja embalaže na trg RS. </a:t>
            </a:r>
            <a:endParaRPr lang="sl-SI" sz="2900" dirty="0" smtClean="0"/>
          </a:p>
          <a:p>
            <a:pPr marL="0" indent="0" hangingPunct="0">
              <a:spcBef>
                <a:spcPts val="300"/>
              </a:spcBef>
              <a:spcAft>
                <a:spcPts val="300"/>
              </a:spcAft>
              <a:buNone/>
            </a:pPr>
            <a:r>
              <a:rPr lang="sl-SI" sz="3400" b="1" dirty="0"/>
              <a:t>13. – 16. člen: </a:t>
            </a:r>
            <a:r>
              <a:rPr lang="sl-SI" sz="3400" b="1" dirty="0" smtClean="0"/>
              <a:t>Individualni sistem ravnanja z embalažo</a:t>
            </a:r>
          </a:p>
          <a:p>
            <a:pPr hangingPunct="0">
              <a:spcBef>
                <a:spcPts val="300"/>
              </a:spcBef>
              <a:spcAft>
                <a:spcPts val="300"/>
              </a:spcAft>
            </a:pPr>
            <a:r>
              <a:rPr lang="sl-SI" sz="3300" dirty="0"/>
              <a:t>Proizvajalec, ki vzpostavi svoj individualni sistem, mora na svoje stroške vzpostaviti sistem prevzemanja embalaže svojih izdelkov od svojih kupcev. </a:t>
            </a:r>
            <a:endParaRPr lang="sl-SI" sz="3300" dirty="0" smtClean="0"/>
          </a:p>
          <a:p>
            <a:pPr hangingPunct="0">
              <a:spcBef>
                <a:spcPts val="300"/>
              </a:spcBef>
              <a:spcAft>
                <a:spcPts val="300"/>
              </a:spcAft>
            </a:pPr>
            <a:r>
              <a:rPr lang="sl-SI" sz="3300" dirty="0" smtClean="0"/>
              <a:t>Prevzeto </a:t>
            </a:r>
            <a:r>
              <a:rPr lang="sl-SI" sz="3300" dirty="0"/>
              <a:t>embalažo mora ponovno uporabiti ali pa jo kot odpadno embalažo oddati izvajalcu obdelave v postopek končne obdelave. </a:t>
            </a:r>
            <a:endParaRPr lang="sl-SI" sz="3300" dirty="0" smtClean="0"/>
          </a:p>
          <a:p>
            <a:pPr hangingPunct="0">
              <a:spcBef>
                <a:spcPts val="300"/>
              </a:spcBef>
              <a:spcAft>
                <a:spcPts val="300"/>
              </a:spcAft>
            </a:pPr>
            <a:r>
              <a:rPr lang="sl-SI" sz="3300" dirty="0" smtClean="0"/>
              <a:t>Proizvajalec </a:t>
            </a:r>
            <a:r>
              <a:rPr lang="sl-SI" sz="3300" dirty="0"/>
              <a:t>lahko izpolnjuje svoje obveznosti v okviru individualnega sistema samo v primeru, da od vseh svojih kupcev prevzema nazaj vso embalažo, ki jo sam daje na trg v RS. </a:t>
            </a:r>
            <a:endParaRPr lang="sl-SI" sz="3300" dirty="0" smtClean="0"/>
          </a:p>
          <a:p>
            <a:pPr hangingPunct="0">
              <a:spcBef>
                <a:spcPts val="300"/>
              </a:spcBef>
              <a:spcAft>
                <a:spcPts val="300"/>
              </a:spcAft>
            </a:pPr>
            <a:r>
              <a:rPr lang="sl-SI" sz="3300" dirty="0" smtClean="0"/>
              <a:t>Individualnega </a:t>
            </a:r>
            <a:r>
              <a:rPr lang="sl-SI" sz="3300" dirty="0"/>
              <a:t>sistema za embalažo blaga široke potrošnje, za katero obstaja verjetnost, da jo bo kupec kot odpadno embalažo prepustil izvajalcu javne službe zbiranja ali oddal v skupni </a:t>
            </a:r>
            <a:r>
              <a:rPr lang="sl-SI" sz="3300" dirty="0" smtClean="0"/>
              <a:t>sistem, se ne da vzpostaviti.</a:t>
            </a:r>
            <a:endParaRPr lang="sl-SI" sz="3300" dirty="0" smtClean="0"/>
          </a:p>
          <a:p>
            <a:pPr hangingPunct="0">
              <a:spcBef>
                <a:spcPts val="300"/>
              </a:spcBef>
              <a:spcAft>
                <a:spcPts val="300"/>
              </a:spcAft>
            </a:pPr>
            <a:r>
              <a:rPr lang="sl-SI" sz="3300" dirty="0" smtClean="0"/>
              <a:t>Proizvajalec</a:t>
            </a:r>
            <a:r>
              <a:rPr lang="sl-SI" sz="3300" dirty="0"/>
              <a:t>, ki vzpostavi svoj individualni sistem, mora o tem obvestiti ministrstvo. Ministrstvo vodi seznam teh </a:t>
            </a:r>
            <a:r>
              <a:rPr lang="sl-SI" sz="3300" dirty="0" smtClean="0"/>
              <a:t>proizvajalcev.</a:t>
            </a:r>
          </a:p>
          <a:p>
            <a:pPr hangingPunct="0">
              <a:spcBef>
                <a:spcPts val="300"/>
              </a:spcBef>
              <a:spcAft>
                <a:spcPts val="300"/>
              </a:spcAft>
            </a:pPr>
            <a:r>
              <a:rPr lang="sl-SI" sz="3300" dirty="0" smtClean="0"/>
              <a:t>Proizvajalec</a:t>
            </a:r>
            <a:r>
              <a:rPr lang="sl-SI" sz="3300" dirty="0"/>
              <a:t>, ki vzpostavi svoj individualni sistem, mora voditi evidenco o masi embalaže, dane na trg RS. O tem mora štirikrat letno poročati </a:t>
            </a:r>
            <a:r>
              <a:rPr lang="sl-SI" sz="3300" dirty="0" smtClean="0"/>
              <a:t>ministrstvu.</a:t>
            </a:r>
          </a:p>
          <a:p>
            <a:pPr hangingPunct="0">
              <a:spcBef>
                <a:spcPts val="300"/>
              </a:spcBef>
              <a:spcAft>
                <a:spcPts val="300"/>
              </a:spcAft>
            </a:pPr>
            <a:r>
              <a:rPr lang="sl-SI" sz="3300" dirty="0" smtClean="0"/>
              <a:t>V </a:t>
            </a:r>
            <a:r>
              <a:rPr lang="sl-SI" sz="3300" dirty="0"/>
              <a:t>kolikor proizvajalec ne ravna na predpisan način, mu pristojni inšpektor prepove izvajanje individualnega sistema, proizvajalec pa se mora vključiti v skupni sistem</a:t>
            </a:r>
            <a:r>
              <a:rPr lang="sl-SI" sz="3300" dirty="0" smtClean="0"/>
              <a:t>.</a:t>
            </a:r>
            <a:endParaRPr lang="sl-SI" sz="33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657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smtClean="0">
                <a:solidFill>
                  <a:srgbClr val="00B050"/>
                </a:solidFill>
                <a:latin typeface="+mn-lt"/>
              </a:rPr>
              <a:t>Skupni </a:t>
            </a:r>
            <a:r>
              <a:rPr lang="sl-SI" sz="3600" b="1" dirty="0">
                <a:solidFill>
                  <a:srgbClr val="00B050"/>
                </a:solidFill>
                <a:latin typeface="+mn-lt"/>
              </a:rPr>
              <a:t>sistem ravnanja z embalažo</a:t>
            </a:r>
          </a:p>
        </p:txBody>
      </p:sp>
      <p:sp>
        <p:nvSpPr>
          <p:cNvPr id="3" name="Ograda vsebine 2"/>
          <p:cNvSpPr>
            <a:spLocks noGrp="1"/>
          </p:cNvSpPr>
          <p:nvPr>
            <p:ph idx="1"/>
          </p:nvPr>
        </p:nvSpPr>
        <p:spPr>
          <a:xfrm>
            <a:off x="748939" y="1365160"/>
            <a:ext cx="10515600" cy="5291361"/>
          </a:xfrm>
        </p:spPr>
        <p:txBody>
          <a:bodyPr>
            <a:normAutofit fontScale="92500"/>
          </a:bodyPr>
          <a:lstStyle/>
          <a:p>
            <a:pPr marL="0" indent="0">
              <a:buNone/>
            </a:pPr>
            <a:r>
              <a:rPr lang="sl-SI" b="1" dirty="0" smtClean="0"/>
              <a:t>Proizvajalci</a:t>
            </a:r>
            <a:r>
              <a:rPr lang="sl-SI" b="1" dirty="0"/>
              <a:t>, vključeni v skupni </a:t>
            </a:r>
            <a:r>
              <a:rPr lang="sl-SI" b="1" dirty="0" smtClean="0"/>
              <a:t>sistem:</a:t>
            </a:r>
          </a:p>
          <a:p>
            <a:pPr lvl="1"/>
            <a:r>
              <a:rPr lang="sl-SI" dirty="0"/>
              <a:t>m</a:t>
            </a:r>
            <a:r>
              <a:rPr lang="sl-SI" dirty="0" smtClean="0"/>
              <a:t>orajo zagotoviti </a:t>
            </a:r>
            <a:r>
              <a:rPr lang="sl-SI" dirty="0"/>
              <a:t>in financirati ravnanje z vso odpadno embalažo, ki nastane na območju RS, razen za tisto, za katero proizvajalci zagotavljajo in financirajo ravnanje v okviru individualnih sistemov. </a:t>
            </a:r>
          </a:p>
          <a:p>
            <a:pPr lvl="1"/>
            <a:r>
              <a:rPr lang="sl-SI" dirty="0" smtClean="0"/>
              <a:t>skupaj </a:t>
            </a:r>
            <a:r>
              <a:rPr lang="sl-SI" dirty="0"/>
              <a:t>plačajo vse predpisane stroške ravnanja z odpadno embalažo. </a:t>
            </a:r>
            <a:r>
              <a:rPr lang="sl-SI" dirty="0" smtClean="0"/>
              <a:t>Stroški </a:t>
            </a:r>
            <a:r>
              <a:rPr lang="sl-SI" dirty="0"/>
              <a:t>ravnanja z odpadno embalažo se med proizvajalce, vključene v skupni sistem, razdelijo glede na masni delež embalaže, ki jo da posamezen proizvajalec na trg RS v skupni masi embalaže vseh udeležencev, ločeno po embalažnih materialih. </a:t>
            </a:r>
            <a:endParaRPr lang="sl-SI" dirty="0" smtClean="0"/>
          </a:p>
          <a:p>
            <a:pPr lvl="1"/>
            <a:r>
              <a:rPr lang="sl-SI" dirty="0"/>
              <a:t>m</a:t>
            </a:r>
            <a:r>
              <a:rPr lang="sl-SI" dirty="0" smtClean="0"/>
              <a:t>orajo DROE sporočati podatke </a:t>
            </a:r>
            <a:r>
              <a:rPr lang="sl-SI" dirty="0"/>
              <a:t>o embalaži, dani na trg RS. </a:t>
            </a:r>
          </a:p>
          <a:p>
            <a:pPr marL="0" indent="0">
              <a:buNone/>
            </a:pPr>
            <a:r>
              <a:rPr lang="sl-SI" sz="2600" b="1" dirty="0" smtClean="0"/>
              <a:t>Skupni </a:t>
            </a:r>
            <a:r>
              <a:rPr lang="sl-SI" sz="2600" b="1" dirty="0"/>
              <a:t>sistem upravlja </a:t>
            </a:r>
            <a:r>
              <a:rPr lang="sl-SI" sz="2600" b="1" dirty="0" smtClean="0"/>
              <a:t>DROE</a:t>
            </a:r>
            <a:r>
              <a:rPr lang="sl-SI" sz="2600" dirty="0" smtClean="0"/>
              <a:t> v </a:t>
            </a:r>
            <a:r>
              <a:rPr lang="sl-SI" sz="2600" dirty="0"/>
              <a:t>imenu in za račun vanj vključenih proizvajalcev. </a:t>
            </a:r>
            <a:endParaRPr lang="sl-SI" sz="2600" dirty="0" smtClean="0"/>
          </a:p>
          <a:p>
            <a:pPr>
              <a:buFont typeface="Wingdings" panose="05000000000000000000" pitchFamily="2" charset="2"/>
              <a:buChar char="ü"/>
            </a:pPr>
            <a:r>
              <a:rPr lang="sl-SI" sz="2600" dirty="0" smtClean="0"/>
              <a:t>Proizvajalci</a:t>
            </a:r>
            <a:r>
              <a:rPr lang="sl-SI" sz="2600" dirty="0"/>
              <a:t>, katerih čisti prihodki od prodaje ne presegajo 40.000.000 evrov (</a:t>
            </a:r>
            <a:r>
              <a:rPr lang="sl-SI" sz="2600" dirty="0" err="1"/>
              <a:t>mikro</a:t>
            </a:r>
            <a:r>
              <a:rPr lang="sl-SI" sz="2600" dirty="0"/>
              <a:t>, mala in srednja podjetja) lahko družbi za ravnanje z odpadno embalažo namesto natančnih podatkov o masi embalaže, dane na trg RS, sporočajo ocene teh količin, če družba za ravnanje z odpadno embalažo omogoča tak način sporočanja podatkov. </a:t>
            </a:r>
          </a:p>
          <a:p>
            <a:pPr lvl="1"/>
            <a:endParaRPr lang="sl-SI" sz="2200"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92864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smtClean="0">
                <a:solidFill>
                  <a:srgbClr val="00B050"/>
                </a:solidFill>
                <a:latin typeface="+mn-lt"/>
              </a:rPr>
              <a:t>Skupni </a:t>
            </a:r>
            <a:r>
              <a:rPr lang="sl-SI" sz="3600" b="1" dirty="0">
                <a:solidFill>
                  <a:srgbClr val="00B050"/>
                </a:solidFill>
                <a:latin typeface="+mn-lt"/>
              </a:rPr>
              <a:t>sistem ravnanja z embalažo</a:t>
            </a:r>
          </a:p>
        </p:txBody>
      </p:sp>
      <p:sp>
        <p:nvSpPr>
          <p:cNvPr id="3" name="Ograda vsebine 2"/>
          <p:cNvSpPr>
            <a:spLocks noGrp="1"/>
          </p:cNvSpPr>
          <p:nvPr>
            <p:ph idx="1"/>
          </p:nvPr>
        </p:nvSpPr>
        <p:spPr>
          <a:xfrm>
            <a:off x="748939" y="1365160"/>
            <a:ext cx="10515600" cy="5291361"/>
          </a:xfrm>
        </p:spPr>
        <p:txBody>
          <a:bodyPr>
            <a:normAutofit/>
          </a:bodyPr>
          <a:lstStyle/>
          <a:p>
            <a:pPr hangingPunct="0"/>
            <a:r>
              <a:rPr lang="sl-SI" sz="2400" dirty="0" smtClean="0"/>
              <a:t>DROE </a:t>
            </a:r>
            <a:r>
              <a:rPr lang="sl-SI" sz="2400" dirty="0" smtClean="0"/>
              <a:t>mora  za </a:t>
            </a:r>
            <a:r>
              <a:rPr lang="sl-SI" sz="2400" dirty="0"/>
              <a:t>vsako leto posebej zagotoviti finančno jamstvo v obliki bančne garancije ali zavarovalne police. </a:t>
            </a:r>
            <a:endParaRPr lang="sl-SI" sz="2400" dirty="0" smtClean="0"/>
          </a:p>
          <a:p>
            <a:pPr hangingPunct="0"/>
            <a:r>
              <a:rPr lang="sl-SI" sz="2400" dirty="0" smtClean="0"/>
              <a:t>Višina </a:t>
            </a:r>
            <a:r>
              <a:rPr lang="sl-SI" sz="2400" dirty="0"/>
              <a:t>finančnega jamstva je za posamezno leto enaka dvakratniku višine stroškov izvajanja predpisanih obveznosti zagotavljanja ravnanja z odpadno embalažo pri upravljanju skupnega sistema v preteklem letu. Višina stroškov se določi na podlagi podatkov iz revidiranega finančnega poročila, ki ga mora družba za ravnanje z odpadno embalažo predložiti ministrstvu skupaj z letnim poročilom o upravljanju skupnega sistema. </a:t>
            </a:r>
          </a:p>
          <a:p>
            <a:pPr hangingPunct="0"/>
            <a:r>
              <a:rPr lang="sl-SI" sz="2400" dirty="0"/>
              <a:t>Finančno jamstvo za posamezno leto in njegovo višino določi ministrstvo z odločbo. Upravičenec do sredstev finančnega jamstva je ministrstvo, ki ga </a:t>
            </a:r>
            <a:r>
              <a:rPr lang="sl-SI" sz="2400" dirty="0" err="1" smtClean="0"/>
              <a:t>vnoviči</a:t>
            </a:r>
            <a:r>
              <a:rPr lang="sl-SI" sz="2400" dirty="0" smtClean="0"/>
              <a:t>, </a:t>
            </a:r>
            <a:r>
              <a:rPr lang="sl-SI" sz="2400" dirty="0"/>
              <a:t>če pristojni inšpektor prepove upravljanje skupnega sistema.</a:t>
            </a:r>
          </a:p>
          <a:p>
            <a:pPr hangingPunct="0"/>
            <a:endParaRPr lang="sl-SI" dirty="0"/>
          </a:p>
          <a:p>
            <a:pPr lvl="1"/>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256516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a:spcBef>
                <a:spcPts val="300"/>
              </a:spcBef>
            </a:pPr>
            <a:r>
              <a:rPr lang="sl-SI" sz="3600" b="1" dirty="0" smtClean="0">
                <a:solidFill>
                  <a:srgbClr val="00B050"/>
                </a:solidFill>
                <a:latin typeface="+mn-lt"/>
              </a:rPr>
              <a:t>Obveznosti </a:t>
            </a:r>
            <a:r>
              <a:rPr lang="sl-SI" sz="3600" b="1" dirty="0">
                <a:solidFill>
                  <a:srgbClr val="00B050"/>
                </a:solidFill>
                <a:latin typeface="+mn-lt"/>
              </a:rPr>
              <a:t>izvirnega povzročitelja</a:t>
            </a:r>
            <a:r>
              <a:rPr lang="sl-SI" sz="3600" b="1" dirty="0"/>
              <a:t/>
            </a:r>
            <a:br>
              <a:rPr lang="sl-SI" sz="3600" b="1" dirty="0"/>
            </a:b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fontScale="77500" lnSpcReduction="20000"/>
          </a:bodyPr>
          <a:lstStyle/>
          <a:p>
            <a:pPr hangingPunct="0"/>
            <a:r>
              <a:rPr lang="sl-SI" dirty="0" smtClean="0"/>
              <a:t>37.</a:t>
            </a:r>
            <a:r>
              <a:rPr lang="sl-SI" dirty="0" smtClean="0"/>
              <a:t> </a:t>
            </a:r>
            <a:r>
              <a:rPr lang="sl-SI" dirty="0"/>
              <a:t>člen določa obveznosti in prepovedi za izvirnega povzročitelja odpadne embalaže (prej končni uporabnik) glede oddajanja teh odpadkov. </a:t>
            </a:r>
          </a:p>
          <a:p>
            <a:pPr hangingPunct="0"/>
            <a:r>
              <a:rPr lang="sl-SI" dirty="0"/>
              <a:t>Izvirni povzročitelj odpadne embalaže ne sme med odpadno embalažo zavreči tiste embalaže, za katero so proizvajalci vzpostavili individualne sisteme. Odpadno embalažo, ki je nevarni odpadek, mora prepuščati oziroma oddajati ločeno od odpadne embalaže, ki je nenevarni odpadek.</a:t>
            </a:r>
          </a:p>
          <a:p>
            <a:pPr hangingPunct="0"/>
            <a:r>
              <a:rPr lang="sl-SI" dirty="0"/>
              <a:t>V uredbi se ne razlikuje več med odpadno embalažo, ki je komunalni odpadek, in odpadno embalažo, ki ni komunalni odpadek. </a:t>
            </a:r>
            <a:endParaRPr lang="sl-SI" dirty="0" smtClean="0"/>
          </a:p>
          <a:p>
            <a:pPr hangingPunct="0"/>
            <a:r>
              <a:rPr lang="sl-SI" dirty="0" smtClean="0"/>
              <a:t>Izvirni </a:t>
            </a:r>
            <a:r>
              <a:rPr lang="sl-SI" dirty="0"/>
              <a:t>povzročitelj, ki je posameznik, mora svojo odpadno embalažo prepuščati izvajalcu javne službe zbiranja. </a:t>
            </a:r>
          </a:p>
          <a:p>
            <a:pPr hangingPunct="0"/>
            <a:r>
              <a:rPr lang="sl-SI" dirty="0"/>
              <a:t>Izvirni povzročitelj iz dejavnosti pa mora vso svojo odpadno embalažo, ki je nenevarni odpadek, oddajati v zbiralnicah odpadne embalaže ali neposredno v skupni sistem, če je zagotovljeno zbiranje »od vrat do vrat«. Odpadno embalažo, ki je nevarni odpadek, mora oddajati zbiralcu nevarnih odpadkov.</a:t>
            </a:r>
          </a:p>
          <a:p>
            <a:pPr hangingPunct="0"/>
            <a:r>
              <a:rPr lang="sl-SI" dirty="0"/>
              <a:t>Izvirni povzročitelj iz dejavnosti pa se lahko odloči, da svoje odpadne embalaže ne bo oddajal v skupni sistem, ampak jo bo prepuščal izvajalcu javne službe zbiranja. V tem primeru ga mora o tem predhodno pisno obvestiti na način, ki ga določi izvajalec javne službe zbiranja.</a:t>
            </a:r>
          </a:p>
          <a:p>
            <a:pPr lvl="1"/>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19231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86391"/>
            <a:ext cx="9498878" cy="1137104"/>
          </a:xfrm>
        </p:spPr>
        <p:txBody>
          <a:bodyPr>
            <a:normAutofit/>
          </a:bodyPr>
          <a:lstStyle/>
          <a:p>
            <a:pPr marL="0" indent="0">
              <a:spcBef>
                <a:spcPts val="300"/>
              </a:spcBef>
            </a:pPr>
            <a:r>
              <a:rPr lang="sl-SI" sz="3600" b="1" dirty="0" smtClean="0">
                <a:solidFill>
                  <a:srgbClr val="00B050"/>
                </a:solidFill>
                <a:latin typeface="+mn-lt"/>
              </a:rPr>
              <a:t>38. – 47. člen</a:t>
            </a:r>
            <a:endParaRPr lang="sl-SI" sz="3600" b="1" dirty="0">
              <a:solidFill>
                <a:srgbClr val="00B050"/>
              </a:solidFill>
              <a:latin typeface="+mn-lt"/>
            </a:endParaRPr>
          </a:p>
        </p:txBody>
      </p:sp>
      <p:sp>
        <p:nvSpPr>
          <p:cNvPr id="3" name="Ograda vsebine 2"/>
          <p:cNvSpPr>
            <a:spLocks noGrp="1"/>
          </p:cNvSpPr>
          <p:nvPr>
            <p:ph idx="1"/>
          </p:nvPr>
        </p:nvSpPr>
        <p:spPr>
          <a:xfrm>
            <a:off x="748939" y="1365160"/>
            <a:ext cx="10515600" cy="5291361"/>
          </a:xfrm>
        </p:spPr>
        <p:txBody>
          <a:bodyPr>
            <a:normAutofit fontScale="70000" lnSpcReduction="20000"/>
          </a:bodyPr>
          <a:lstStyle/>
          <a:p>
            <a:pPr marL="0" indent="0" hangingPunct="0">
              <a:buNone/>
            </a:pPr>
            <a:r>
              <a:rPr lang="sl-SI" b="1" dirty="0"/>
              <a:t>3</a:t>
            </a:r>
            <a:r>
              <a:rPr lang="sl-SI" b="1" dirty="0" smtClean="0"/>
              <a:t>8</a:t>
            </a:r>
            <a:r>
              <a:rPr lang="sl-SI" b="1" dirty="0"/>
              <a:t>. – 41. </a:t>
            </a:r>
            <a:r>
              <a:rPr lang="sl-SI" b="1" dirty="0" smtClean="0"/>
              <a:t>člen:</a:t>
            </a:r>
            <a:r>
              <a:rPr lang="sl-SI" dirty="0"/>
              <a:t> </a:t>
            </a:r>
            <a:r>
              <a:rPr lang="sl-SI" dirty="0" smtClean="0"/>
              <a:t>V </a:t>
            </a:r>
            <a:r>
              <a:rPr lang="sl-SI" dirty="0"/>
              <a:t>teh členih so določene obveznosti in prepovedi za izvajalca javne službe, ki jih ne določajo drugi predpisi, s katerimi se ureja izvajanje javne službe zbiranja in obdelave komunalnih odpadkov. </a:t>
            </a:r>
          </a:p>
          <a:p>
            <a:pPr marL="0" indent="0" hangingPunct="0">
              <a:buNone/>
            </a:pPr>
            <a:r>
              <a:rPr lang="sl-SI" b="1" dirty="0"/>
              <a:t>42. in 43. </a:t>
            </a:r>
            <a:r>
              <a:rPr lang="sl-SI" b="1" dirty="0" smtClean="0"/>
              <a:t>člen:</a:t>
            </a:r>
            <a:r>
              <a:rPr lang="sl-SI" dirty="0"/>
              <a:t> </a:t>
            </a:r>
            <a:r>
              <a:rPr lang="sl-SI" dirty="0" smtClean="0"/>
              <a:t>Po </a:t>
            </a:r>
            <a:r>
              <a:rPr lang="sl-SI" dirty="0"/>
              <a:t>vzoru Uredbe o ravnanju z odpadno električno in elektronsko opremo je na novo urejeno čezmejno pošiljanje rabljene embalaže ter postopek nadzora za pošiljke rabljene embalaže, za katere nastane sum, da gre za odpadno embalažo.</a:t>
            </a:r>
          </a:p>
          <a:p>
            <a:pPr marL="0" indent="0" hangingPunct="0">
              <a:buNone/>
            </a:pPr>
            <a:r>
              <a:rPr lang="sl-SI" b="1" dirty="0"/>
              <a:t>44. – 46. </a:t>
            </a:r>
            <a:r>
              <a:rPr lang="sl-SI" b="1" dirty="0" smtClean="0"/>
              <a:t>člen:</a:t>
            </a:r>
            <a:r>
              <a:rPr lang="sl-SI" dirty="0"/>
              <a:t> </a:t>
            </a:r>
            <a:r>
              <a:rPr lang="sl-SI" dirty="0" smtClean="0"/>
              <a:t>Podrobno </a:t>
            </a:r>
            <a:r>
              <a:rPr lang="sl-SI" dirty="0"/>
              <a:t>je urejeno poročanje </a:t>
            </a:r>
            <a:r>
              <a:rPr lang="sl-SI" dirty="0" smtClean="0"/>
              <a:t>DROE in </a:t>
            </a:r>
            <a:r>
              <a:rPr lang="sl-SI" dirty="0"/>
              <a:t>proizvajalcev z vzpostavljenim individualnim sistemom. Določena je vsebina poročila o upravljanju skupnega sistema in poročila o izvajanju individualnega sistema ter obvezne priloge k tem poročilom.</a:t>
            </a:r>
          </a:p>
          <a:p>
            <a:pPr hangingPunct="0"/>
            <a:r>
              <a:rPr lang="sl-SI" dirty="0"/>
              <a:t>Na podlagi teh poročil in drugih podatkov o odpadni embalaži, s katerimi razpolaga, ministrstvo pripravi analizo ravnanja z embalažo in odpadno embalažo, v kateri v primeru, da niso doseženi predpisani cilji recikliranja odpadne embalaže, tudi navede glavne razloge za njihovo nedoseganje ter potrebne ukrepe za doseganje teh ciljev v prihodnje.</a:t>
            </a:r>
          </a:p>
          <a:p>
            <a:pPr marL="0" indent="0" hangingPunct="0">
              <a:buNone/>
            </a:pPr>
            <a:r>
              <a:rPr lang="sl-SI" b="1" dirty="0"/>
              <a:t>47. </a:t>
            </a:r>
            <a:r>
              <a:rPr lang="sl-SI" b="1" dirty="0" smtClean="0"/>
              <a:t>člen:</a:t>
            </a:r>
            <a:r>
              <a:rPr lang="sl-SI" dirty="0"/>
              <a:t> </a:t>
            </a:r>
            <a:r>
              <a:rPr lang="sl-SI" dirty="0" smtClean="0"/>
              <a:t>Na </a:t>
            </a:r>
            <a:r>
              <a:rPr lang="sl-SI" dirty="0"/>
              <a:t>novo je urejeno poročanje Evropski komisiji. Za leto 2020 bo treba prvič poročati o nastajanju in obdelavi odpadne embalaže, za namen preverjanja izpolnjevanja ciljev recikliranja, o vračljivi embalaži ter o letni potrošnji lahkih plastičnih nosilnih vrečk. V ta namen je bil letos sprejet Izvedbeni sklep 2019/665/EU o spremembi Odločbe 2005/270/ES o določitvi preglednic za sistem zbirke podatkov o embalaži in odpadni embalaži. </a:t>
            </a:r>
          </a:p>
          <a:p>
            <a:pPr lvl="1"/>
            <a:endParaRPr lang="sl-SI"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298513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000" b="1" dirty="0" smtClean="0">
                <a:solidFill>
                  <a:schemeClr val="accent6">
                    <a:lumMod val="75000"/>
                  </a:schemeClr>
                </a:solidFill>
                <a:latin typeface="+mn-lt"/>
              </a:rPr>
              <a:t>Pravila ravnanja pri pošiljanju</a:t>
            </a:r>
            <a:endParaRPr lang="sl-SI" sz="4000" b="1" dirty="0">
              <a:solidFill>
                <a:schemeClr val="accent6">
                  <a:lumMod val="75000"/>
                </a:schemeClr>
              </a:solidFill>
              <a:latin typeface="+mn-lt"/>
            </a:endParaRPr>
          </a:p>
        </p:txBody>
      </p:sp>
      <p:sp>
        <p:nvSpPr>
          <p:cNvPr id="3" name="Ograda vsebine 2"/>
          <p:cNvSpPr>
            <a:spLocks noGrp="1"/>
          </p:cNvSpPr>
          <p:nvPr>
            <p:ph idx="1"/>
          </p:nvPr>
        </p:nvSpPr>
        <p:spPr>
          <a:xfrm>
            <a:off x="838200" y="1573619"/>
            <a:ext cx="10515600" cy="4997302"/>
          </a:xfrm>
        </p:spPr>
        <p:txBody>
          <a:bodyPr>
            <a:normAutofit fontScale="85000" lnSpcReduction="20000"/>
          </a:bodyPr>
          <a:lstStyle/>
          <a:p>
            <a:pPr marL="514350" indent="-514350">
              <a:spcBef>
                <a:spcPts val="0"/>
              </a:spcBef>
              <a:spcAft>
                <a:spcPts val="1000"/>
              </a:spcAft>
              <a:buFont typeface="+mj-lt"/>
              <a:buAutoNum type="arabicPeriod"/>
            </a:pPr>
            <a:r>
              <a:rPr lang="sl-SI" b="1" dirty="0" smtClean="0"/>
              <a:t>Meritve radioaktivnosti </a:t>
            </a:r>
            <a:r>
              <a:rPr lang="sl-SI" dirty="0" smtClean="0"/>
              <a:t>- izvaja </a:t>
            </a:r>
            <a:r>
              <a:rPr lang="sl-SI" dirty="0" smtClean="0"/>
              <a:t>samo izvajalec, ki ima pooblastilo</a:t>
            </a:r>
          </a:p>
          <a:p>
            <a:pPr marL="514350" indent="-514350">
              <a:spcBef>
                <a:spcPts val="0"/>
              </a:spcBef>
              <a:spcAft>
                <a:spcPts val="1000"/>
              </a:spcAft>
              <a:buFont typeface="+mj-lt"/>
              <a:buAutoNum type="arabicPeriod"/>
            </a:pPr>
            <a:r>
              <a:rPr lang="sl-SI" b="1" dirty="0" smtClean="0"/>
              <a:t>Merilna oprema </a:t>
            </a:r>
            <a:r>
              <a:rPr lang="sl-SI" dirty="0" smtClean="0"/>
              <a:t>mora ustrezati merilom iz tega predpisa</a:t>
            </a:r>
          </a:p>
          <a:p>
            <a:pPr marL="514350" indent="-514350">
              <a:spcBef>
                <a:spcPts val="0"/>
              </a:spcBef>
              <a:spcAft>
                <a:spcPts val="1000"/>
              </a:spcAft>
              <a:buFont typeface="+mj-lt"/>
              <a:buAutoNum type="arabicPeriod"/>
            </a:pPr>
            <a:r>
              <a:rPr lang="sl-SI" b="1" dirty="0" smtClean="0"/>
              <a:t>Izvajalec meritev </a:t>
            </a:r>
            <a:r>
              <a:rPr lang="sl-SI" dirty="0"/>
              <a:t>mora obvestiti organ pristojen za jedrsko </a:t>
            </a:r>
            <a:r>
              <a:rPr lang="sl-SI" dirty="0" smtClean="0"/>
              <a:t>varnost:</a:t>
            </a:r>
          </a:p>
          <a:p>
            <a:pPr marL="914400" lvl="1" indent="-457200">
              <a:spcBef>
                <a:spcPts val="0"/>
              </a:spcBef>
              <a:spcAft>
                <a:spcPts val="1000"/>
              </a:spcAft>
              <a:buFont typeface="+mj-lt"/>
              <a:buAutoNum type="alphaLcParenR"/>
            </a:pPr>
            <a:r>
              <a:rPr lang="sl-SI" dirty="0" smtClean="0"/>
              <a:t> če meritev radioaktivnosti presega hitrost doze na površini pošiljk odpadkov za 50 %;</a:t>
            </a:r>
          </a:p>
          <a:p>
            <a:pPr marL="914400" lvl="1" indent="-457200">
              <a:spcBef>
                <a:spcPts val="0"/>
              </a:spcBef>
              <a:spcAft>
                <a:spcPts val="1000"/>
              </a:spcAft>
              <a:buFont typeface="+mj-lt"/>
              <a:buAutoNum type="alphaLcParenR"/>
            </a:pPr>
            <a:r>
              <a:rPr lang="sl-SI" dirty="0" smtClean="0"/>
              <a:t>tudi v drugih primerih, ko z merilno opremo zazna manjše preseganje, a utemeljeno sumi, da je v pošiljki vir sevanja.</a:t>
            </a:r>
          </a:p>
          <a:p>
            <a:pPr marL="514350" indent="-514350">
              <a:spcBef>
                <a:spcPts val="0"/>
              </a:spcBef>
              <a:spcAft>
                <a:spcPts val="1000"/>
              </a:spcAft>
              <a:buFont typeface="+mj-lt"/>
              <a:buAutoNum type="arabicPeriod"/>
            </a:pPr>
            <a:r>
              <a:rPr lang="sl-SI" b="1" dirty="0" smtClean="0"/>
              <a:t>Inšpektor organa</a:t>
            </a:r>
            <a:r>
              <a:rPr lang="sl-SI" dirty="0" smtClean="0"/>
              <a:t>, pristojnega za jedrsko varnost, odredi ukrepe, prevzemnik pa jih mora na svoje stroške zagotoviti, v sledečih primerih:</a:t>
            </a:r>
          </a:p>
          <a:p>
            <a:pPr marL="914400" lvl="1" indent="-457200">
              <a:spcBef>
                <a:spcPts val="0"/>
              </a:spcBef>
              <a:spcAft>
                <a:spcPts val="1000"/>
              </a:spcAft>
              <a:buFont typeface="+mj-lt"/>
              <a:buAutoNum type="alphaLcParenR"/>
            </a:pPr>
            <a:r>
              <a:rPr lang="sl-SI" dirty="0"/>
              <a:t>č</a:t>
            </a:r>
            <a:r>
              <a:rPr lang="sl-SI" dirty="0" smtClean="0"/>
              <a:t>e se na podlagi meritev ugotovi, da je hitrost doze na površini pošiljke večja od 5 </a:t>
            </a:r>
            <a:r>
              <a:rPr lang="el-GR" dirty="0" smtClean="0"/>
              <a:t>μ</a:t>
            </a:r>
            <a:r>
              <a:rPr lang="sl-SI" dirty="0" smtClean="0"/>
              <a:t>Sv/h (oziroma za 50-krat večja od hitrosti doze naravnega ozadja) ali da je hitrost doze na mestu voznika večja od 0,5</a:t>
            </a:r>
            <a:r>
              <a:rPr lang="el-GR" dirty="0"/>
              <a:t> μ</a:t>
            </a:r>
            <a:r>
              <a:rPr lang="sl-SI" dirty="0"/>
              <a:t>Sv/h (oziroma za </a:t>
            </a:r>
            <a:r>
              <a:rPr lang="sl-SI" dirty="0" smtClean="0"/>
              <a:t>5-krat </a:t>
            </a:r>
            <a:r>
              <a:rPr lang="sl-SI" dirty="0"/>
              <a:t>večja od hitrosti doze naravnega ozadja) </a:t>
            </a:r>
            <a:r>
              <a:rPr lang="sl-SI" dirty="0" smtClean="0"/>
              <a:t> - ukrepe je treba zagotoviti </a:t>
            </a:r>
            <a:r>
              <a:rPr lang="sl-SI" dirty="0"/>
              <a:t>n</a:t>
            </a:r>
            <a:r>
              <a:rPr lang="sl-SI" dirty="0" smtClean="0"/>
              <a:t>a kraju, kjer je pošiljka</a:t>
            </a:r>
          </a:p>
          <a:p>
            <a:pPr marL="914400" lvl="1" indent="-457200">
              <a:spcBef>
                <a:spcPts val="0"/>
              </a:spcBef>
              <a:spcAft>
                <a:spcPts val="1000"/>
              </a:spcAft>
              <a:buFont typeface="+mj-lt"/>
              <a:buAutoNum type="alphaLcParenR"/>
            </a:pPr>
            <a:r>
              <a:rPr lang="sl-SI" dirty="0" smtClean="0"/>
              <a:t>če meritev presega hitrost doze na površini za 50 %</a:t>
            </a:r>
          </a:p>
          <a:p>
            <a:pPr marL="914400" lvl="1" indent="-457200">
              <a:spcBef>
                <a:spcPts val="0"/>
              </a:spcBef>
              <a:spcAft>
                <a:spcPts val="1000"/>
              </a:spcAft>
              <a:buFont typeface="+mj-lt"/>
              <a:buAutoNum type="alphaLcParenR"/>
            </a:pPr>
            <a:r>
              <a:rPr lang="sl-SI" dirty="0" smtClean="0"/>
              <a:t>če se z </a:t>
            </a:r>
            <a:r>
              <a:rPr lang="sl-SI" dirty="0"/>
              <a:t>merilno opremo zazna manjše preseganje, a </a:t>
            </a:r>
            <a:r>
              <a:rPr lang="sl-SI" dirty="0" smtClean="0"/>
              <a:t>se utemeljeno </a:t>
            </a:r>
            <a:r>
              <a:rPr lang="sl-SI" dirty="0"/>
              <a:t>sumi, da je v pošiljki vir sevanja</a:t>
            </a:r>
            <a:r>
              <a:rPr lang="sl-SI" dirty="0" smtClean="0"/>
              <a:t>.</a:t>
            </a:r>
          </a:p>
          <a:p>
            <a:pPr marL="514350" indent="-514350">
              <a:buFont typeface="+mj-lt"/>
              <a:buAutoNum type="arabicPeriod"/>
            </a:pPr>
            <a:endParaRPr lang="sl-SI" dirty="0" smtClean="0"/>
          </a:p>
          <a:p>
            <a:pPr lvl="1">
              <a:buFont typeface="Wingdings" panose="05000000000000000000" pitchFamily="2" charset="2"/>
              <a:buChar char="ü"/>
            </a:pPr>
            <a:endParaRPr lang="sl-SI" dirty="0" smtClean="0"/>
          </a:p>
          <a:p>
            <a:pPr marL="514350" indent="-514350">
              <a:buFont typeface="+mj-lt"/>
              <a:buAutoNum type="arabicPeriod"/>
            </a:pPr>
            <a:endParaRPr lang="sl-SI" dirty="0" smtClean="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3738" y="0"/>
            <a:ext cx="1968262" cy="1448575"/>
          </a:xfrm>
          <a:prstGeom prst="rect">
            <a:avLst/>
          </a:prstGeom>
        </p:spPr>
      </p:pic>
    </p:spTree>
    <p:extLst>
      <p:ext uri="{BB962C8B-B14F-4D97-AF65-F5344CB8AC3E}">
        <p14:creationId xmlns:p14="http://schemas.microsoft.com/office/powerpoint/2010/main" val="303414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000" b="1" dirty="0" smtClean="0">
                <a:solidFill>
                  <a:schemeClr val="accent6">
                    <a:lumMod val="75000"/>
                  </a:schemeClr>
                </a:solidFill>
                <a:latin typeface="+mn-lt"/>
              </a:rPr>
              <a:t>Obveznosti izvajalca meritev</a:t>
            </a:r>
            <a:endParaRPr lang="sl-SI" sz="4000" b="1" dirty="0">
              <a:solidFill>
                <a:schemeClr val="accent6">
                  <a:lumMod val="75000"/>
                </a:schemeClr>
              </a:solidFill>
              <a:latin typeface="+mn-lt"/>
            </a:endParaRPr>
          </a:p>
        </p:txBody>
      </p:sp>
      <p:sp>
        <p:nvSpPr>
          <p:cNvPr id="3" name="Ograda vsebine 2"/>
          <p:cNvSpPr>
            <a:spLocks noGrp="1"/>
          </p:cNvSpPr>
          <p:nvPr>
            <p:ph idx="1"/>
          </p:nvPr>
        </p:nvSpPr>
        <p:spPr>
          <a:xfrm>
            <a:off x="838200" y="1448575"/>
            <a:ext cx="10515600" cy="5005388"/>
          </a:xfrm>
        </p:spPr>
        <p:txBody>
          <a:bodyPr>
            <a:normAutofit fontScale="47500" lnSpcReduction="20000"/>
          </a:bodyPr>
          <a:lstStyle/>
          <a:p>
            <a:pPr marL="514350" indent="-514350">
              <a:buFont typeface="+mj-lt"/>
              <a:buAutoNum type="arabicPeriod"/>
            </a:pPr>
            <a:r>
              <a:rPr lang="sl-SI" sz="5100" b="1" dirty="0" smtClean="0"/>
              <a:t>Poročilo </a:t>
            </a:r>
            <a:r>
              <a:rPr lang="sl-SI" sz="5100" b="1" dirty="0" smtClean="0"/>
              <a:t>o </a:t>
            </a:r>
            <a:r>
              <a:rPr lang="sl-SI" sz="5100" b="1" dirty="0" smtClean="0"/>
              <a:t>meritvi </a:t>
            </a:r>
            <a:r>
              <a:rPr lang="sl-SI" sz="5100" dirty="0" smtClean="0"/>
              <a:t>– obvezno v primerih, </a:t>
            </a:r>
            <a:r>
              <a:rPr lang="sl-SI" sz="5100" dirty="0" smtClean="0"/>
              <a:t>ko ugotovi, da:</a:t>
            </a:r>
            <a:endParaRPr lang="sl-SI" sz="5100" dirty="0" smtClean="0"/>
          </a:p>
          <a:p>
            <a:pPr lvl="1"/>
            <a:r>
              <a:rPr lang="sl-SI" sz="4400" dirty="0" smtClean="0"/>
              <a:t>hitrost </a:t>
            </a:r>
            <a:r>
              <a:rPr lang="sl-SI" sz="4400" dirty="0" smtClean="0"/>
              <a:t>doze na površini pošiljke za več kot 50 % presega hitrost doze naravnega ozadja</a:t>
            </a:r>
          </a:p>
          <a:p>
            <a:pPr lvl="1"/>
            <a:r>
              <a:rPr lang="sl-SI" sz="4400" dirty="0" smtClean="0"/>
              <a:t>je </a:t>
            </a:r>
            <a:r>
              <a:rPr lang="sl-SI" sz="4400" dirty="0" smtClean="0"/>
              <a:t>sicer prišlo do manjšega preseganja hitrosti doze naravnega ozadja, a utemeljeno sumi, da je v pošiljki vir sevanja</a:t>
            </a:r>
          </a:p>
          <a:p>
            <a:pPr lvl="1"/>
            <a:r>
              <a:rPr lang="sl-SI" sz="4400" dirty="0" smtClean="0"/>
              <a:t>je </a:t>
            </a:r>
            <a:r>
              <a:rPr lang="sl-SI" sz="4400" dirty="0"/>
              <a:t>hitrost doze na površini pošiljke večja od 5 </a:t>
            </a:r>
            <a:r>
              <a:rPr lang="el-GR" sz="4400" dirty="0"/>
              <a:t>μ</a:t>
            </a:r>
            <a:r>
              <a:rPr lang="sl-SI" sz="4400" dirty="0"/>
              <a:t>Sv/h (oziroma za 50-krat večja od hitrosti doze naravnega ozadja) ali da je hitrost doze na mestu voznika večja od 0,5</a:t>
            </a:r>
            <a:r>
              <a:rPr lang="el-GR" sz="4400" dirty="0"/>
              <a:t> μ</a:t>
            </a:r>
            <a:r>
              <a:rPr lang="sl-SI" sz="4400" dirty="0"/>
              <a:t>Sv/h (oziroma za 5-krat večja od hitrosti doze naravnega ozadja</a:t>
            </a:r>
            <a:r>
              <a:rPr lang="sl-SI" sz="4400" dirty="0" smtClean="0"/>
              <a:t>).</a:t>
            </a:r>
            <a:endParaRPr lang="sl-SI" sz="4400" dirty="0" smtClean="0"/>
          </a:p>
          <a:p>
            <a:pPr marL="514350" indent="-514350">
              <a:buFont typeface="+mj-lt"/>
              <a:buAutoNum type="arabicPeriod"/>
            </a:pPr>
            <a:r>
              <a:rPr lang="sl-SI" sz="5100" b="1" dirty="0"/>
              <a:t>L</a:t>
            </a:r>
            <a:r>
              <a:rPr lang="sl-SI" sz="5100" b="1" dirty="0" smtClean="0"/>
              <a:t>etno </a:t>
            </a:r>
            <a:r>
              <a:rPr lang="sl-SI" sz="5100" b="1" dirty="0" smtClean="0"/>
              <a:t>poročilo o meritvah </a:t>
            </a:r>
            <a:r>
              <a:rPr lang="sl-SI" sz="5100" b="1" dirty="0" smtClean="0"/>
              <a:t>- </a:t>
            </a:r>
            <a:r>
              <a:rPr lang="sl-SI" sz="5100" dirty="0" smtClean="0"/>
              <a:t>do </a:t>
            </a:r>
            <a:r>
              <a:rPr lang="sl-SI" sz="5100" dirty="0" smtClean="0"/>
              <a:t>31. januarja tekočega </a:t>
            </a:r>
            <a:r>
              <a:rPr lang="sl-SI" sz="5100" dirty="0" smtClean="0"/>
              <a:t>leta s sledečo vsebino:</a:t>
            </a:r>
            <a:endParaRPr lang="sl-SI" sz="5100" dirty="0" smtClean="0"/>
          </a:p>
          <a:p>
            <a:pPr lvl="1">
              <a:buFont typeface="Calibri" panose="020F0502020204030204" pitchFamily="34" charset="0"/>
              <a:buChar char="–"/>
            </a:pPr>
            <a:r>
              <a:rPr lang="sl-SI" sz="4400" dirty="0"/>
              <a:t>š</a:t>
            </a:r>
            <a:r>
              <a:rPr lang="sl-SI" sz="4400" dirty="0" smtClean="0"/>
              <a:t>tevilo in vrste pošiljk, za katere je zagotovil meritev. Ti podatki so lahko podani kot ocena ali v obliki zbirnega povzetka </a:t>
            </a:r>
          </a:p>
          <a:p>
            <a:pPr lvl="1">
              <a:buFont typeface="Calibri" panose="020F0502020204030204" pitchFamily="34" charset="0"/>
              <a:buChar char="–"/>
            </a:pPr>
            <a:r>
              <a:rPr lang="sl-SI" sz="4400" dirty="0"/>
              <a:t>r</a:t>
            </a:r>
            <a:r>
              <a:rPr lang="sl-SI" sz="4400" dirty="0" smtClean="0"/>
              <a:t>ezultatih meritev, ki so bile identificirane zaradi preseganjema v prej naštetih treh primerih, ter datumih opravljenih meritev iz te točke</a:t>
            </a:r>
          </a:p>
          <a:p>
            <a:pPr lvl="1">
              <a:buFont typeface="Calibri" panose="020F0502020204030204" pitchFamily="34" charset="0"/>
              <a:buChar char="–"/>
            </a:pPr>
            <a:r>
              <a:rPr lang="sl-SI" sz="4400" dirty="0"/>
              <a:t>o</a:t>
            </a:r>
            <a:r>
              <a:rPr lang="sl-SI" sz="4400" dirty="0" smtClean="0"/>
              <a:t> odrejenih ukrepih </a:t>
            </a:r>
          </a:p>
          <a:p>
            <a:pPr lvl="1">
              <a:buFont typeface="Calibri" panose="020F0502020204030204" pitchFamily="34" charset="0"/>
              <a:buChar char="–"/>
            </a:pPr>
            <a:r>
              <a:rPr lang="sl-SI" sz="4400" dirty="0"/>
              <a:t>o</a:t>
            </a:r>
            <a:r>
              <a:rPr lang="sl-SI" sz="4400" dirty="0" smtClean="0"/>
              <a:t> zavezancih, za katere je opravljal meritve.</a:t>
            </a:r>
          </a:p>
          <a:p>
            <a:pPr marL="457200" lvl="1" indent="0">
              <a:buNone/>
            </a:pPr>
            <a:r>
              <a:rPr lang="sl-SI" sz="4400" dirty="0" smtClean="0"/>
              <a:t>Letno poročilo lahko vsebuje tudi grafične priloge, analize, podatke in fotografije pošiljk odpadnih kovin, OEEO,a ali drugega blaga, kadar gre za preseganja. </a:t>
            </a:r>
          </a:p>
          <a:p>
            <a:pPr lvl="1">
              <a:buFont typeface="Calibri" panose="020F0502020204030204" pitchFamily="34" charset="0"/>
              <a:buChar char="–"/>
            </a:pPr>
            <a:endParaRPr lang="sl-SI" dirty="0"/>
          </a:p>
          <a:p>
            <a:pPr lvl="1"/>
            <a:endParaRPr lang="sl-SI" dirty="0" smtClean="0"/>
          </a:p>
          <a:p>
            <a:pPr marL="514350" indent="-514350">
              <a:buFont typeface="+mj-lt"/>
              <a:buAutoNum type="arabicPeriod"/>
            </a:pPr>
            <a:endParaRPr lang="sl-SI" dirty="0" smtClean="0"/>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3738" y="0"/>
            <a:ext cx="1968262" cy="1448575"/>
          </a:xfrm>
          <a:prstGeom prst="rect">
            <a:avLst/>
          </a:prstGeom>
        </p:spPr>
      </p:pic>
    </p:spTree>
    <p:extLst>
      <p:ext uri="{BB962C8B-B14F-4D97-AF65-F5344CB8AC3E}">
        <p14:creationId xmlns:p14="http://schemas.microsoft.com/office/powerpoint/2010/main" val="414753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10"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000" b="1" dirty="0" smtClean="0">
                <a:solidFill>
                  <a:schemeClr val="accent6">
                    <a:lumMod val="75000"/>
                  </a:schemeClr>
                </a:solidFill>
                <a:latin typeface="+mn-lt"/>
              </a:rPr>
              <a:t>Začetek uporabe</a:t>
            </a:r>
            <a:endParaRPr lang="sl-SI" sz="4000" b="1" dirty="0">
              <a:solidFill>
                <a:schemeClr val="accent6">
                  <a:lumMod val="75000"/>
                </a:schemeClr>
              </a:solidFill>
              <a:latin typeface="+mn-lt"/>
            </a:endParaRPr>
          </a:p>
        </p:txBody>
      </p:sp>
      <p:sp>
        <p:nvSpPr>
          <p:cNvPr id="3" name="Ograda vsebine 2"/>
          <p:cNvSpPr>
            <a:spLocks noGrp="1"/>
          </p:cNvSpPr>
          <p:nvPr>
            <p:ph idx="1"/>
          </p:nvPr>
        </p:nvSpPr>
        <p:spPr/>
        <p:txBody>
          <a:bodyPr>
            <a:normAutofit fontScale="85000" lnSpcReduction="20000"/>
          </a:bodyPr>
          <a:lstStyle/>
          <a:p>
            <a:pPr marL="0" indent="0">
              <a:buNone/>
            </a:pPr>
            <a:r>
              <a:rPr lang="sl-SI" b="1" dirty="0" smtClean="0"/>
              <a:t>Uredba je začela veljati: </a:t>
            </a:r>
            <a:r>
              <a:rPr lang="sl-SI" dirty="0" smtClean="0"/>
              <a:t>2.3.2019 in (že) velja za:</a:t>
            </a:r>
          </a:p>
          <a:p>
            <a:pPr>
              <a:buFont typeface="Wingdings" panose="05000000000000000000" pitchFamily="2" charset="2"/>
              <a:buChar char="ü"/>
            </a:pPr>
            <a:r>
              <a:rPr lang="sl-SI" dirty="0" smtClean="0"/>
              <a:t>Prevzemnike </a:t>
            </a:r>
            <a:r>
              <a:rPr lang="sl-SI" dirty="0"/>
              <a:t>pošiljke odpadnih kovin pri uvozu, vnosu in notranjem prometu</a:t>
            </a:r>
          </a:p>
          <a:p>
            <a:pPr>
              <a:buFont typeface="Wingdings" panose="05000000000000000000" pitchFamily="2" charset="2"/>
              <a:buChar char="ü"/>
            </a:pPr>
            <a:r>
              <a:rPr lang="sl-SI" dirty="0" smtClean="0"/>
              <a:t>Pošiljatelje </a:t>
            </a:r>
            <a:r>
              <a:rPr lang="sl-SI" dirty="0"/>
              <a:t>pošiljke odpadnih kovin v primeru izvoza ali iznosa</a:t>
            </a:r>
          </a:p>
          <a:p>
            <a:pPr>
              <a:buFont typeface="Wingdings" panose="05000000000000000000" pitchFamily="2" charset="2"/>
              <a:buChar char="ü"/>
            </a:pPr>
            <a:r>
              <a:rPr lang="sl-SI" dirty="0" smtClean="0"/>
              <a:t>Organizatorje </a:t>
            </a:r>
            <a:r>
              <a:rPr lang="sl-SI" dirty="0"/>
              <a:t>prevoza pošiljke odpadno kovin ali drugega blaga v </a:t>
            </a:r>
            <a:r>
              <a:rPr lang="sl-SI" dirty="0" smtClean="0"/>
              <a:t>tranzitu</a:t>
            </a:r>
          </a:p>
          <a:p>
            <a:pPr marL="0" indent="0">
              <a:buNone/>
            </a:pPr>
            <a:r>
              <a:rPr lang="sl-SI" b="1" dirty="0" smtClean="0"/>
              <a:t>Določbe te uredbe se za sledeče zavezance:</a:t>
            </a:r>
          </a:p>
          <a:p>
            <a:pPr>
              <a:buFont typeface="Wingdings" panose="05000000000000000000" pitchFamily="2" charset="2"/>
              <a:buChar char="ü"/>
            </a:pPr>
            <a:r>
              <a:rPr lang="sl-SI" dirty="0" smtClean="0"/>
              <a:t>Upravljavce </a:t>
            </a:r>
            <a:r>
              <a:rPr lang="sl-SI" dirty="0"/>
              <a:t>večjih poštnih centrov, letališč in pristanišč</a:t>
            </a:r>
          </a:p>
          <a:p>
            <a:pPr>
              <a:buFont typeface="Wingdings" panose="05000000000000000000" pitchFamily="2" charset="2"/>
              <a:buChar char="ü"/>
            </a:pPr>
            <a:r>
              <a:rPr lang="sl-SI" dirty="0" smtClean="0"/>
              <a:t>Izvajalce </a:t>
            </a:r>
            <a:r>
              <a:rPr lang="sl-SI" dirty="0"/>
              <a:t>obdelave odpadnih kovin – IED (Priloga 1 toč:2.2. – 2.5): Izvajalci obdelave OEEO)</a:t>
            </a:r>
          </a:p>
          <a:p>
            <a:pPr>
              <a:buFont typeface="Wingdings" panose="05000000000000000000" pitchFamily="2" charset="2"/>
              <a:buChar char="ü"/>
            </a:pPr>
            <a:r>
              <a:rPr lang="sl-SI" dirty="0" smtClean="0"/>
              <a:t>Upravljavce </a:t>
            </a:r>
            <a:r>
              <a:rPr lang="sl-SI" dirty="0"/>
              <a:t>centov za obdelavo mešanih komunalnih </a:t>
            </a:r>
            <a:r>
              <a:rPr lang="sl-SI" dirty="0" smtClean="0"/>
              <a:t>odpadkov</a:t>
            </a:r>
            <a:endParaRPr lang="sl-SI" u="sng" dirty="0"/>
          </a:p>
          <a:p>
            <a:pPr marL="0" indent="0">
              <a:buNone/>
            </a:pPr>
            <a:r>
              <a:rPr lang="sl-SI" u="sng" dirty="0"/>
              <a:t>z</a:t>
            </a:r>
            <a:r>
              <a:rPr lang="sl-SI" u="sng" dirty="0" smtClean="0"/>
              <a:t>ačnejo uporabljati 12 mesecev po uveljavitvi </a:t>
            </a:r>
            <a:r>
              <a:rPr lang="sl-SI" dirty="0" smtClean="0"/>
              <a:t>, </a:t>
            </a:r>
          </a:p>
          <a:p>
            <a:pPr marL="0" indent="0">
              <a:buNone/>
            </a:pPr>
            <a:r>
              <a:rPr lang="sl-SI" dirty="0" smtClean="0"/>
              <a:t>razen </a:t>
            </a:r>
            <a:r>
              <a:rPr lang="sl-SI" dirty="0" smtClean="0"/>
              <a:t>za izvajalce </a:t>
            </a:r>
            <a:r>
              <a:rPr lang="sl-SI" dirty="0"/>
              <a:t>obdelave odpadnih kovin – </a:t>
            </a:r>
            <a:r>
              <a:rPr lang="sl-SI" dirty="0" smtClean="0"/>
              <a:t>IED, ki so hkrati tudi prevzemniki pošiljk odpadnih kovin pri uvozu, vnosu in notranjemu prometu.</a:t>
            </a: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23738" y="0"/>
            <a:ext cx="1968262" cy="1448575"/>
          </a:xfrm>
          <a:prstGeom prst="rect">
            <a:avLst/>
          </a:prstGeom>
        </p:spPr>
      </p:pic>
    </p:spTree>
    <p:extLst>
      <p:ext uri="{BB962C8B-B14F-4D97-AF65-F5344CB8AC3E}">
        <p14:creationId xmlns:p14="http://schemas.microsoft.com/office/powerpoint/2010/main" val="294346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1"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41878"/>
            <a:ext cx="9498878" cy="1325563"/>
          </a:xfrm>
        </p:spPr>
        <p:txBody>
          <a:bodyPr>
            <a:normAutofit/>
          </a:bodyPr>
          <a:lstStyle/>
          <a:p>
            <a:pPr hangingPunct="0"/>
            <a:r>
              <a:rPr lang="sl-SI" sz="4000" b="1" dirty="0">
                <a:solidFill>
                  <a:schemeClr val="accent6">
                    <a:lumMod val="75000"/>
                  </a:schemeClr>
                </a:solidFill>
                <a:latin typeface="+mn-lt"/>
              </a:rPr>
              <a:t>Uredba o skladiščenju trdnih gorljivih </a:t>
            </a:r>
            <a:r>
              <a:rPr lang="sl-SI" sz="4000" b="1" dirty="0" smtClean="0">
                <a:solidFill>
                  <a:schemeClr val="accent6">
                    <a:lumMod val="75000"/>
                  </a:schemeClr>
                </a:solidFill>
                <a:latin typeface="+mn-lt"/>
              </a:rPr>
              <a:t>odpadkov (UL RS št. 53/2019)</a:t>
            </a:r>
            <a:endParaRPr lang="sl-SI" sz="4200" b="1" dirty="0">
              <a:latin typeface="+mn-lt"/>
            </a:endParaRPr>
          </a:p>
        </p:txBody>
      </p:sp>
      <p:sp>
        <p:nvSpPr>
          <p:cNvPr id="3" name="Ograda vsebine 2"/>
          <p:cNvSpPr>
            <a:spLocks noGrp="1"/>
          </p:cNvSpPr>
          <p:nvPr>
            <p:ph idx="1"/>
          </p:nvPr>
        </p:nvSpPr>
        <p:spPr>
          <a:xfrm>
            <a:off x="838200" y="1790163"/>
            <a:ext cx="10515600" cy="4386799"/>
          </a:xfrm>
        </p:spPr>
        <p:txBody>
          <a:bodyPr>
            <a:normAutofit fontScale="62500" lnSpcReduction="20000"/>
          </a:bodyPr>
          <a:lstStyle/>
          <a:p>
            <a:pPr marL="0" indent="0">
              <a:buNone/>
            </a:pPr>
            <a:r>
              <a:rPr lang="sl-SI" sz="4000" b="1" dirty="0" smtClean="0">
                <a:solidFill>
                  <a:srgbClr val="0070C0"/>
                </a:solidFill>
              </a:rPr>
              <a:t>Uporaba uredbe:</a:t>
            </a:r>
            <a:endParaRPr lang="sl-SI" sz="4000" b="1" dirty="0">
              <a:solidFill>
                <a:srgbClr val="0070C0"/>
              </a:solidFill>
            </a:endParaRPr>
          </a:p>
          <a:p>
            <a:pPr hangingPunct="0"/>
            <a:r>
              <a:rPr lang="sl-SI" sz="3400" dirty="0"/>
              <a:t>k</a:t>
            </a:r>
            <a:r>
              <a:rPr lang="sl-SI" sz="3400" dirty="0" smtClean="0"/>
              <a:t>adar </a:t>
            </a:r>
            <a:r>
              <a:rPr lang="sl-SI" sz="3400" dirty="0" smtClean="0"/>
              <a:t>se hkrati skladišči na prostem 200 m</a:t>
            </a:r>
            <a:r>
              <a:rPr lang="sl-SI" sz="3400" baseline="30000" dirty="0" smtClean="0"/>
              <a:t>3 </a:t>
            </a:r>
            <a:r>
              <a:rPr lang="sl-SI" sz="3400" dirty="0" smtClean="0"/>
              <a:t>ali več trdnih gorljivih </a:t>
            </a:r>
            <a:r>
              <a:rPr lang="sl-SI" sz="3400" dirty="0" smtClean="0"/>
              <a:t>odpadkov</a:t>
            </a:r>
          </a:p>
          <a:p>
            <a:pPr marL="0" indent="0" hangingPunct="0">
              <a:buNone/>
            </a:pPr>
            <a:r>
              <a:rPr lang="sl-SI" sz="3400" dirty="0" smtClean="0"/>
              <a:t> </a:t>
            </a:r>
            <a:endParaRPr lang="sl-SI" sz="3400" dirty="0" smtClean="0"/>
          </a:p>
          <a:p>
            <a:pPr marL="0" indent="0" hangingPunct="0">
              <a:buNone/>
            </a:pPr>
            <a:r>
              <a:rPr lang="sl-SI" sz="4000" b="1" dirty="0" smtClean="0">
                <a:solidFill>
                  <a:srgbClr val="0070C0"/>
                </a:solidFill>
              </a:rPr>
              <a:t>Za </a:t>
            </a:r>
            <a:r>
              <a:rPr lang="sl-SI" sz="4000" b="1" dirty="0">
                <a:solidFill>
                  <a:srgbClr val="0070C0"/>
                </a:solidFill>
              </a:rPr>
              <a:t>koga velja </a:t>
            </a:r>
            <a:r>
              <a:rPr lang="sl-SI" sz="4000" b="1" dirty="0" smtClean="0">
                <a:solidFill>
                  <a:srgbClr val="0070C0"/>
                </a:solidFill>
              </a:rPr>
              <a:t>uredba?</a:t>
            </a:r>
          </a:p>
          <a:p>
            <a:pPr hangingPunct="0"/>
            <a:r>
              <a:rPr lang="sl-SI" sz="3400" dirty="0"/>
              <a:t>i</a:t>
            </a:r>
            <a:r>
              <a:rPr lang="sl-SI" sz="3400" dirty="0" smtClean="0"/>
              <a:t>zvirne </a:t>
            </a:r>
            <a:r>
              <a:rPr lang="sl-SI" sz="3400" u="sng" dirty="0" smtClean="0"/>
              <a:t>povzročitelje</a:t>
            </a:r>
            <a:r>
              <a:rPr lang="sl-SI" sz="3400" dirty="0" smtClean="0"/>
              <a:t>, </a:t>
            </a:r>
          </a:p>
          <a:p>
            <a:pPr hangingPunct="0"/>
            <a:r>
              <a:rPr lang="sl-SI" sz="3400" u="sng" dirty="0" smtClean="0"/>
              <a:t>zbiralce </a:t>
            </a:r>
            <a:r>
              <a:rPr lang="sl-SI" sz="3400" dirty="0"/>
              <a:t>in </a:t>
            </a:r>
            <a:endParaRPr lang="sl-SI" sz="3400" dirty="0" smtClean="0"/>
          </a:p>
          <a:p>
            <a:pPr hangingPunct="0"/>
            <a:r>
              <a:rPr lang="sl-SI" sz="3400" u="sng" dirty="0" smtClean="0"/>
              <a:t>Obdelovalce.</a:t>
            </a:r>
          </a:p>
          <a:p>
            <a:pPr marL="0" indent="0" hangingPunct="0">
              <a:buNone/>
            </a:pPr>
            <a:endParaRPr lang="sl-SI" sz="3400" dirty="0"/>
          </a:p>
          <a:p>
            <a:pPr marL="0" indent="0" hangingPunct="0">
              <a:buNone/>
            </a:pPr>
            <a:r>
              <a:rPr lang="sl-SI" sz="4000" b="1" dirty="0">
                <a:solidFill>
                  <a:srgbClr val="0070C0"/>
                </a:solidFill>
              </a:rPr>
              <a:t>Kdaj se uredba NE uporablja?</a:t>
            </a:r>
          </a:p>
          <a:p>
            <a:pPr marL="0" indent="0" hangingPunct="0">
              <a:buNone/>
            </a:pPr>
            <a:r>
              <a:rPr lang="sl-SI" sz="3400" dirty="0" smtClean="0"/>
              <a:t>za </a:t>
            </a:r>
            <a:r>
              <a:rPr lang="sl-SI" sz="3400" dirty="0"/>
              <a:t>skladiščenje </a:t>
            </a:r>
            <a:r>
              <a:rPr lang="sl-SI" sz="3400" dirty="0" smtClean="0"/>
              <a:t>v </a:t>
            </a:r>
            <a:r>
              <a:rPr lang="sl-SI" sz="3400" dirty="0"/>
              <a:t>standardiziranih ognjevarnih </a:t>
            </a:r>
            <a:r>
              <a:rPr lang="sl-SI" sz="3400" dirty="0" smtClean="0"/>
              <a:t>zabojnikih </a:t>
            </a:r>
            <a:r>
              <a:rPr lang="sl-SI" sz="3400" dirty="0"/>
              <a:t>z vgrajenim zadrževalnim sistemom za prestrezanje in zadrževanje gasilne vode, </a:t>
            </a:r>
            <a:r>
              <a:rPr lang="sl-SI" sz="3400" u="sng" dirty="0"/>
              <a:t>razen glede ravnanja z zadržano gasilno vodo</a:t>
            </a:r>
            <a:r>
              <a:rPr lang="sl-SI" sz="3400" u="sng" dirty="0" smtClean="0"/>
              <a:t>.</a:t>
            </a:r>
            <a:endParaRPr lang="sl-SI" sz="3400" u="sng" dirty="0"/>
          </a:p>
        </p:txBody>
      </p:sp>
      <p:pic>
        <p:nvPicPr>
          <p:cNvPr id="4" name="Slika 3">
            <a:extLst>
              <a:ext uri="{FF2B5EF4-FFF2-40B4-BE49-F238E27FC236}">
                <a16:creationId xmlns="" xmlns:a16="http://schemas.microsoft.com/office/drawing/2014/main" id="{F4237E1D-442D-4391-A408-3EC10AB77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37078" y="0"/>
            <a:ext cx="1854922" cy="1365161"/>
          </a:xfrm>
          <a:prstGeom prst="rect">
            <a:avLst/>
          </a:prstGeom>
        </p:spPr>
      </p:pic>
    </p:spTree>
    <p:extLst>
      <p:ext uri="{BB962C8B-B14F-4D97-AF65-F5344CB8AC3E}">
        <p14:creationId xmlns:p14="http://schemas.microsoft.com/office/powerpoint/2010/main" val="205658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A9A4985D13A5F4789B6D547C2952156" ma:contentTypeVersion="11" ma:contentTypeDescription="Ustvari nov dokument." ma:contentTypeScope="" ma:versionID="0c6e67d3080e9e6ab5eb75195e954165">
  <xsd:schema xmlns:xsd="http://www.w3.org/2001/XMLSchema" xmlns:xs="http://www.w3.org/2001/XMLSchema" xmlns:p="http://schemas.microsoft.com/office/2006/metadata/properties" xmlns:ns3="0ae93b6d-7d83-4ac7-bef5-430cea361c63" xmlns:ns4="65c89345-58c5-4a8a-81c1-03514a7fa92f" targetNamespace="http://schemas.microsoft.com/office/2006/metadata/properties" ma:root="true" ma:fieldsID="036c1f20cd760c90b09b380b3fca1293" ns3:_="" ns4:_="">
    <xsd:import namespace="0ae93b6d-7d83-4ac7-bef5-430cea361c63"/>
    <xsd:import namespace="65c89345-58c5-4a8a-81c1-03514a7fa92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e93b6d-7d83-4ac7-bef5-430cea361c63" elementFormDefault="qualified">
    <xsd:import namespace="http://schemas.microsoft.com/office/2006/documentManagement/types"/>
    <xsd:import namespace="http://schemas.microsoft.com/office/infopath/2007/PartnerControls"/>
    <xsd:element name="SharedWithUsers" ma:index="8" nillable="true" ma:displayName="V skupni rabi z"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V skupni rabi s podrobnostmi" ma:description="" ma:internalName="SharedWithDetails" ma:readOnly="true">
      <xsd:simpleType>
        <xsd:restriction base="dms:Note">
          <xsd:maxLength value="255"/>
        </xsd:restriction>
      </xsd:simpleType>
    </xsd:element>
    <xsd:element name="SharingHintHash" ma:index="10" nillable="true" ma:displayName="Razprševanje namiga za skupno rabo"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c89345-58c5-4a8a-81c1-03514a7fa92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24A5CA-349E-4137-AA86-96D79ED6E89E}">
  <ds:schemaRefs>
    <ds:schemaRef ds:uri="http://schemas.microsoft.com/sharepoint/v3/contenttype/forms"/>
  </ds:schemaRefs>
</ds:datastoreItem>
</file>

<file path=customXml/itemProps2.xml><?xml version="1.0" encoding="utf-8"?>
<ds:datastoreItem xmlns:ds="http://schemas.openxmlformats.org/officeDocument/2006/customXml" ds:itemID="{73E9881D-D15C-4072-9136-BC6C703F27A0}">
  <ds:schemaRefs>
    <ds:schemaRef ds:uri="http://purl.org/dc/terms/"/>
    <ds:schemaRef ds:uri="http://purl.org/dc/elements/1.1/"/>
    <ds:schemaRef ds:uri="65c89345-58c5-4a8a-81c1-03514a7fa92f"/>
    <ds:schemaRef ds:uri="http://schemas.microsoft.com/office/2006/documentManagement/types"/>
    <ds:schemaRef ds:uri="http://purl.org/dc/dcmitype/"/>
    <ds:schemaRef ds:uri="0ae93b6d-7d83-4ac7-bef5-430cea361c63"/>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8420CC3-99C3-45A0-A009-F37D9D0EBD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e93b6d-7d83-4ac7-bef5-430cea361c63"/>
    <ds:schemaRef ds:uri="65c89345-58c5-4a8a-81c1-03514a7fa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1822</TotalTime>
  <Words>8235</Words>
  <Application>Microsoft Office PowerPoint</Application>
  <PresentationFormat>Po meri</PresentationFormat>
  <Paragraphs>552</Paragraphs>
  <Slides>57</Slides>
  <Notes>0</Notes>
  <HiddenSlides>0</HiddenSlides>
  <MMClips>0</MMClips>
  <ScaleCrop>false</ScaleCrop>
  <HeadingPairs>
    <vt:vector size="4" baseType="variant">
      <vt:variant>
        <vt:lpstr>Tema</vt:lpstr>
      </vt:variant>
      <vt:variant>
        <vt:i4>1</vt:i4>
      </vt:variant>
      <vt:variant>
        <vt:lpstr>Naslovi diapozitivov</vt:lpstr>
      </vt:variant>
      <vt:variant>
        <vt:i4>57</vt:i4>
      </vt:variant>
    </vt:vector>
  </HeadingPairs>
  <TitlesOfParts>
    <vt:vector size="58" baseType="lpstr">
      <vt:lpstr>Officeova tema</vt:lpstr>
      <vt:lpstr>PowerPointova predstavitev</vt:lpstr>
      <vt:lpstr>Sprejeta zakonodaja s področja odpadkov v času 10-2018 do10-2019</vt:lpstr>
      <vt:lpstr>Sprejeta zakonodaja s področja odpadkov v času 10-2018 do10-2019</vt:lpstr>
      <vt:lpstr>Uredba o preverjanju radioaktivnosti pošiljk</vt:lpstr>
      <vt:lpstr>Uredba o preverjanju radioaktivnosti pošiljk</vt:lpstr>
      <vt:lpstr>Pravila ravnanja pri pošiljanju</vt:lpstr>
      <vt:lpstr>Obveznosti izvajalca meritev</vt:lpstr>
      <vt:lpstr>Začetek uporabe</vt:lpstr>
      <vt:lpstr>Uredba o skladiščenju trdnih gorljivih odpadkov (UL RS št. 53/2019)</vt:lpstr>
      <vt:lpstr>Za katere odpadke velja uredba?</vt:lpstr>
      <vt:lpstr>Uredba določa:</vt:lpstr>
      <vt:lpstr>Zahteve za skladišče odpadkov na prostem (1/3)</vt:lpstr>
      <vt:lpstr>Zahteve za skladišče odpadkov na prostem(2/3)</vt:lpstr>
      <vt:lpstr>Zahteve za skladišče odpadkov na prostem (3/3)</vt:lpstr>
      <vt:lpstr>PREPOVEDI</vt:lpstr>
      <vt:lpstr>Zahteve za skladiščenje (1/3)</vt:lpstr>
      <vt:lpstr>Zahteve za skladiščenje (2/3)</vt:lpstr>
      <vt:lpstr>Zahteve za skladiščenje (3/3)</vt:lpstr>
      <vt:lpstr>Ukrepi varstva pred požarom (1/4)</vt:lpstr>
      <vt:lpstr>Ukrepi varstva pred požarom (2/4)</vt:lpstr>
      <vt:lpstr>Ukrepi varstva pred požarom(3/4)</vt:lpstr>
      <vt:lpstr>Ukrepi varstva pred požarom(4/4)</vt:lpstr>
      <vt:lpstr>Zahteve za požarni zid</vt:lpstr>
      <vt:lpstr>Zahteve za ravnanje z zadržano gasilno vodo (1/2)</vt:lpstr>
      <vt:lpstr>Zahteve za ravnanje z zadržano gasilno vodo (2/2)</vt:lpstr>
      <vt:lpstr>Uporaba drugih gradbeno-tehničnih ukrepov in zahtev</vt:lpstr>
      <vt:lpstr>Prehodne določbe –  začetek veljavnosti uredbe: 14.9.2019</vt:lpstr>
      <vt:lpstr>Predpisa, ki sta bila v javni obravnavi</vt:lpstr>
      <vt:lpstr>Ravnanje z odpadki – 20. člen do 20.e člen</vt:lpstr>
      <vt:lpstr>Ravnanje z odpadki – 20. člen do 20.e člen</vt:lpstr>
      <vt:lpstr>Proizvajalčeva razširjena odgovornost  </vt:lpstr>
      <vt:lpstr>Sistem PRO</vt:lpstr>
      <vt:lpstr>Obveznosti proizvajalca proizvodov</vt:lpstr>
      <vt:lpstr>Stroški proizvajalca</vt:lpstr>
      <vt:lpstr>Skupno izpolnjevanje obveznosti</vt:lpstr>
      <vt:lpstr>Organizacija</vt:lpstr>
      <vt:lpstr>Obveznosti organizacije</vt:lpstr>
      <vt:lpstr>Delovanje organizacije</vt:lpstr>
      <vt:lpstr>Samostojno izpolnjevanje obveznosti</vt:lpstr>
      <vt:lpstr>Računovodsko evidentiranje, revizija in kakovost podatkov</vt:lpstr>
      <vt:lpstr>Koordinacijsko telo</vt:lpstr>
      <vt:lpstr>Naloge koordinacijskega telesa so:</vt:lpstr>
      <vt:lpstr>Vpis v register</vt:lpstr>
      <vt:lpstr>Informacijski sitem o PRO</vt:lpstr>
      <vt:lpstr>ZVO-1 - Končanje postopkov</vt:lpstr>
      <vt:lpstr>ZVO-1 - Veljavnost in uporaba zakona</vt:lpstr>
      <vt:lpstr>Uredba o ravnanju z embalažo in odpadno embalažo</vt:lpstr>
      <vt:lpstr>3. člen</vt:lpstr>
      <vt:lpstr>4. – 7. člen: Splošna pravila ravnanja</vt:lpstr>
      <vt:lpstr>8.člen: Predelava in recikliranje</vt:lpstr>
      <vt:lpstr>9.člen: Pravila za izračun doseganja ciljev recikliranja</vt:lpstr>
      <vt:lpstr>10. in 11. člen</vt:lpstr>
      <vt:lpstr>12. člen in 13. – 16. člen</vt:lpstr>
      <vt:lpstr>Skupni sistem ravnanja z embalažo</vt:lpstr>
      <vt:lpstr>Skupni sistem ravnanja z embalažo</vt:lpstr>
      <vt:lpstr>Obveznosti izvirnega povzročitelja </vt:lpstr>
      <vt:lpstr>38. – 47. člen</vt:lpstr>
    </vt:vector>
  </TitlesOfParts>
  <Company>Gorenje d.d.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Fišer Jure</dc:creator>
  <cp:lastModifiedBy>Brigita Šarc</cp:lastModifiedBy>
  <cp:revision>144</cp:revision>
  <dcterms:created xsi:type="dcterms:W3CDTF">2014-09-19T22:59:17Z</dcterms:created>
  <dcterms:modified xsi:type="dcterms:W3CDTF">2019-10-16T15:49:29Z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0x0101001A9A4985D13A5F4789B6D547C2952156</vt:lpwstr>
  </property>
</Properties>
</file>