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32"/>
  </p:notesMasterIdLst>
  <p:sldIdLst>
    <p:sldId id="312" r:id="rId3"/>
    <p:sldId id="272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15" r:id="rId14"/>
    <p:sldId id="309" r:id="rId15"/>
    <p:sldId id="310" r:id="rId16"/>
    <p:sldId id="311" r:id="rId17"/>
    <p:sldId id="329" r:id="rId18"/>
    <p:sldId id="330" r:id="rId19"/>
    <p:sldId id="331" r:id="rId20"/>
    <p:sldId id="332" r:id="rId21"/>
    <p:sldId id="333" r:id="rId22"/>
    <p:sldId id="343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292" r:id="rId31"/>
  </p:sldIdLst>
  <p:sldSz cx="9144000" cy="6858000" type="screen4x3"/>
  <p:notesSz cx="6858000" cy="9144000"/>
  <p:embeddedFontLst>
    <p:embeddedFont>
      <p:font typeface="Republika" panose="020B0604020202020204" charset="-18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95544" autoAdjust="0"/>
  </p:normalViewPr>
  <p:slideViewPr>
    <p:cSldViewPr snapToGrid="0" snapToObjects="1">
      <p:cViewPr varScale="1">
        <p:scale>
          <a:sx n="112" d="100"/>
          <a:sy n="112" d="100"/>
        </p:scale>
        <p:origin x="-16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slu&#382;ba\konferenca%20zkg19\surs11_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slu&#382;ba\konferenca%20reciklaza\podatki%20SURS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Razmerje zbranih in odloženih komunalnih odpadkov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'List3) (2)'!$D$21</c:f>
              <c:strCache>
                <c:ptCount val="1"/>
                <c:pt idx="0">
                  <c:v>zbrano</c:v>
                </c:pt>
              </c:strCache>
            </c:strRef>
          </c:tx>
          <c:spPr>
            <a:pattFill prst="pct90">
              <a:fgClr>
                <a:srgbClr val="FFFF00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5"/>
            <c:invertIfNegative val="0"/>
            <c:bubble3D val="0"/>
            <c:spPr>
              <a:pattFill prst="pct30">
                <a:fgClr>
                  <a:srgbClr val="FFFF00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EA-4E6C-8667-FD68CAF7DA84}"/>
              </c:ext>
            </c:extLst>
          </c:dPt>
          <c:cat>
            <c:numRef>
              <c:f>'List3) (2)'!$C$22:$C$30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2035</c:v>
                </c:pt>
              </c:numCache>
            </c:numRef>
          </c:cat>
          <c:val>
            <c:numRef>
              <c:f>'List3) (2)'!$D$22:$D$30</c:f>
              <c:numCache>
                <c:formatCode>_-* #,##0\ _€_-;\-* #,##0\ _€_-;_-* "-"??\ _€_-;_-@_-</c:formatCode>
                <c:ptCount val="9"/>
                <c:pt idx="0">
                  <c:v>721720</c:v>
                </c:pt>
                <c:pt idx="1">
                  <c:v>671835</c:v>
                </c:pt>
                <c:pt idx="2">
                  <c:v>659848</c:v>
                </c:pt>
                <c:pt idx="3">
                  <c:v>665767</c:v>
                </c:pt>
                <c:pt idx="4">
                  <c:v>650111</c:v>
                </c:pt>
                <c:pt idx="5">
                  <c:v>715826</c:v>
                </c:pt>
                <c:pt idx="6">
                  <c:v>699510</c:v>
                </c:pt>
                <c:pt idx="7">
                  <c:v>747535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EA-4E6C-8667-FD68CAF7D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5106176"/>
        <c:axId val="75107712"/>
      </c:barChart>
      <c:barChart>
        <c:barDir val="col"/>
        <c:grouping val="clustered"/>
        <c:varyColors val="0"/>
        <c:ser>
          <c:idx val="2"/>
          <c:order val="1"/>
          <c:tx>
            <c:strRef>
              <c:f>'List3) (2)'!$E$21</c:f>
              <c:strCache>
                <c:ptCount val="1"/>
                <c:pt idx="0">
                  <c:v>odl/zbrano (%)</c:v>
                </c:pt>
              </c:strCache>
            </c:strRef>
          </c:tx>
          <c:spPr>
            <a:pattFill prst="trellis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7EA-4E6C-8667-FD68CAF7DA84}"/>
              </c:ext>
            </c:extLst>
          </c:dPt>
          <c:dPt>
            <c:idx val="5"/>
            <c:invertIfNegative val="0"/>
            <c:bubble3D val="0"/>
            <c:spPr>
              <a:pattFill prst="pct25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7EA-4E6C-8667-FD68CAF7DA84}"/>
              </c:ext>
            </c:extLst>
          </c:dPt>
          <c:dPt>
            <c:idx val="6"/>
            <c:invertIfNegative val="0"/>
            <c:bubble3D val="0"/>
            <c:spPr>
              <a:pattFill prst="pct90">
                <a:fgClr>
                  <a:srgbClr val="66FF33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7EA-4E6C-8667-FD68CAF7DA84}"/>
              </c:ext>
            </c:extLst>
          </c:dPt>
          <c:dPt>
            <c:idx val="7"/>
            <c:invertIfNegative val="0"/>
            <c:bubble3D val="0"/>
            <c:spPr>
              <a:pattFill prst="pct90">
                <a:fgClr>
                  <a:srgbClr val="66FF33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7EA-4E6C-8667-FD68CAF7DA84}"/>
              </c:ext>
            </c:extLst>
          </c:dPt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EA-4E6C-8667-FD68CAF7DA84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'List3) (2)'!$C$22:$C$30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2035</c:v>
                </c:pt>
              </c:numCache>
            </c:numRef>
          </c:cat>
          <c:val>
            <c:numRef>
              <c:f>'List3) (2)'!$E$22:$E$30</c:f>
              <c:numCache>
                <c:formatCode>_(* #,##0.00_);_(* \(#,##0.00\);_(* "-"??_);_(@_)</c:formatCode>
                <c:ptCount val="9"/>
                <c:pt idx="0">
                  <c:v>58.087346893532121</c:v>
                </c:pt>
                <c:pt idx="1">
                  <c:v>46.879367701891084</c:v>
                </c:pt>
                <c:pt idx="2">
                  <c:v>33.947363635261453</c:v>
                </c:pt>
                <c:pt idx="3">
                  <c:v>31.193495622342351</c:v>
                </c:pt>
                <c:pt idx="4">
                  <c:v>32.089597007280297</c:v>
                </c:pt>
                <c:pt idx="5">
                  <c:v>7.6673660917597291</c:v>
                </c:pt>
                <c:pt idx="6">
                  <c:v>9.58</c:v>
                </c:pt>
                <c:pt idx="7" formatCode="General">
                  <c:v>7.66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7EA-4E6C-8667-FD68CAF7D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5124096"/>
        <c:axId val="75122176"/>
      </c:barChart>
      <c:lineChart>
        <c:grouping val="standard"/>
        <c:varyColors val="0"/>
        <c:ser>
          <c:idx val="3"/>
          <c:order val="2"/>
          <c:tx>
            <c:strRef>
              <c:f>'List3) (2)'!$F$21</c:f>
              <c:strCache>
                <c:ptCount val="1"/>
                <c:pt idx="0">
                  <c:v>meja 10%</c:v>
                </c:pt>
              </c:strCache>
            </c:strRef>
          </c:tx>
          <c:spPr>
            <a:ln w="41275" cap="rnd" cmpd="sng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'List3) (2)'!$C$22:$C$30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2035</c:v>
                </c:pt>
              </c:numCache>
            </c:numRef>
          </c:cat>
          <c:val>
            <c:numRef>
              <c:f>'List3) (2)'!$F$22:$F$30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A7EA-4E6C-8667-FD68CAF7D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24096"/>
        <c:axId val="75122176"/>
      </c:lineChart>
      <c:catAx>
        <c:axId val="75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l-SI"/>
          </a:p>
        </c:txPr>
        <c:crossAx val="75107712"/>
        <c:crosses val="autoZero"/>
        <c:auto val="1"/>
        <c:lblAlgn val="ctr"/>
        <c:lblOffset val="100"/>
        <c:noMultiLvlLbl val="0"/>
      </c:catAx>
      <c:valAx>
        <c:axId val="75107712"/>
        <c:scaling>
          <c:orientation val="minMax"/>
          <c:min val="4000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l-SI"/>
          </a:p>
        </c:txPr>
        <c:crossAx val="75106176"/>
        <c:crosses val="autoZero"/>
        <c:crossBetween val="between"/>
      </c:valAx>
      <c:valAx>
        <c:axId val="751221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l-SI"/>
          </a:p>
        </c:txPr>
        <c:crossAx val="75124096"/>
        <c:crosses val="max"/>
        <c:crossBetween val="between"/>
      </c:valAx>
      <c:catAx>
        <c:axId val="7512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122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92D050"/>
          </a:solidFill>
        </a:defRPr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 sz="2000" baseline="0">
                <a:solidFill>
                  <a:srgbClr val="CCFF66"/>
                </a:solidFill>
              </a:defRPr>
            </a:pPr>
            <a:r>
              <a:rPr lang="sl-SI" sz="2000" baseline="0">
                <a:solidFill>
                  <a:srgbClr val="CCFF66"/>
                </a:solidFill>
              </a:rPr>
              <a:t>Cilji recikliranja do 2035</a:t>
            </a:r>
            <a:endParaRPr lang="en-US" sz="2000" baseline="0">
              <a:solidFill>
                <a:srgbClr val="CCFF66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stopnja recikliranja  (%)"</c:v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EB-4784-9CAE-4BEF9E3D2F78}"/>
              </c:ext>
            </c:extLst>
          </c:dPt>
          <c:cat>
            <c:numRef>
              <c:f>'cilji recikliranja'!$B$2:$F$2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</c:numCache>
            </c:numRef>
          </c:cat>
          <c:val>
            <c:numRef>
              <c:f>'cilji recikliranja'!$B$3:$F$3</c:f>
              <c:numCache>
                <c:formatCode>General</c:formatCode>
                <c:ptCount val="5"/>
                <c:pt idx="0">
                  <c:v>58</c:v>
                </c:pt>
                <c:pt idx="1">
                  <c:v>50</c:v>
                </c:pt>
                <c:pt idx="2">
                  <c:v>55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EB-4784-9CAE-4BEF9E3D2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11296"/>
        <c:axId val="75512832"/>
      </c:barChart>
      <c:catAx>
        <c:axId val="755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12832"/>
        <c:crosses val="autoZero"/>
        <c:auto val="1"/>
        <c:lblAlgn val="ctr"/>
        <c:lblOffset val="100"/>
        <c:noMultiLvlLbl val="0"/>
      </c:catAx>
      <c:valAx>
        <c:axId val="75512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5511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0" baseline="0">
                <a:solidFill>
                  <a:srgbClr val="CCFF33"/>
                </a:solidFill>
              </a:defRPr>
            </a:pPr>
            <a:endParaRPr lang="sl-SI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4FFD-D9E4-4EB5-9820-2A0E532D4870}" type="datetimeFigureOut">
              <a:rPr lang="sl-SI" smtClean="0"/>
              <a:t>17. 10. 2019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1C665-FE56-4A1D-8F07-B29EB7E585A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801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C665-FE56-4A1D-8F07-B29EB7E585A0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869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C665-FE56-4A1D-8F07-B29EB7E585A0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032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/>
          <p:nvPr/>
        </p:nvSpPr>
        <p:spPr>
          <a:xfrm>
            <a:off x="962025" y="708025"/>
            <a:ext cx="20605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 dirty="0">
                <a:solidFill>
                  <a:schemeClr val="tx2"/>
                </a:solidFill>
                <a:latin typeface="Republika" pitchFamily="2" charset="-18"/>
              </a:rPr>
              <a:t>MINISTRSTVO ZA</a:t>
            </a:r>
            <a:r>
              <a:rPr lang="sl-SI" altLang="sl-SI" sz="700" b="1" dirty="0">
                <a:solidFill>
                  <a:schemeClr val="tx2"/>
                </a:solidFill>
                <a:latin typeface="Republika" pitchFamily="2" charset="-18"/>
              </a:rPr>
              <a:t> OKOLJE IN PROSTOR</a:t>
            </a:r>
            <a:endParaRPr lang="en-US" altLang="sl-SI" sz="700" b="1" dirty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DCC6-2C6E-4C00-82DD-84D09A6A94F8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8C02B-578C-480F-9F27-3AC507D16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9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1F7B-661C-4A56-AABA-3A43E4A9EC5D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7C43-7819-4303-98A6-FD1F14500C5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47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3105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13F2-392E-494C-965B-F66A14973D1B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F766-4478-41CC-8235-D06DBC4864F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66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83C2-7405-4AE3-A61D-974AB3651A57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A53D-41B7-4890-AC7C-6A524AE8AB6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94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591D-2123-466F-AC6A-342C1B050827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21EC-D8AD-46A1-9BD5-C83B2ED23DA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910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13A6-57E1-4683-BA4F-5B85932B4B0C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676D-8C10-43D5-A919-70E70F84F20F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05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0730-1259-4BBC-B5D2-64ECEF0EAD4B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E9D2-D527-4B19-8E95-407093FA892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989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B5C-D17F-445C-AE09-B4DF4421CFB3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A64B-E958-453B-B88D-F188DC20761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75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BE9F-8042-47C8-A1C8-A0CB43E62055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3400-DA59-4A2A-AA8C-43F7B1A593E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400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2F5AD-AC36-452D-92D7-699252C0764E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3095D5-E507-45D6-BCB1-4E9F8823D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015D0-369F-4CB3-8679-4F1CEDAF791D}" type="datetimeFigureOut">
              <a:rPr lang="sl-SI"/>
              <a:pPr>
                <a:defRPr/>
              </a:pPr>
              <a:t>17. 10. 2019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CD875-6B78-481C-BC8F-9CBDF43F557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 dirty="0">
                <a:solidFill>
                  <a:schemeClr val="tx2"/>
                </a:solidFill>
                <a:latin typeface="Republika" pitchFamily="2" charset="-18"/>
              </a:rPr>
              <a:t>MINISTRSTVO</a:t>
            </a:r>
            <a:r>
              <a:rPr lang="sl-SI" altLang="sl-SI" sz="700" b="1" dirty="0">
                <a:solidFill>
                  <a:schemeClr val="tx2"/>
                </a:solidFill>
                <a:latin typeface="Republika" pitchFamily="2" charset="-18"/>
              </a:rPr>
              <a:t> ZA</a:t>
            </a:r>
            <a:r>
              <a:rPr lang="en-US" altLang="sl-SI" sz="700" b="1" dirty="0">
                <a:solidFill>
                  <a:schemeClr val="tx2"/>
                </a:solidFill>
                <a:latin typeface="Republika" pitchFamily="2" charset="-18"/>
              </a:rPr>
              <a:t> </a:t>
            </a:r>
            <a:r>
              <a:rPr lang="sl-SI" altLang="sl-SI" sz="700" b="1" dirty="0">
                <a:solidFill>
                  <a:schemeClr val="tx2"/>
                </a:solidFill>
                <a:latin typeface="Republika" pitchFamily="2" charset="-18"/>
              </a:rPr>
              <a:t>OKOLJE IN PROSTOR</a:t>
            </a:r>
            <a:endParaRPr lang="en-US" altLang="sl-SI" sz="700" b="1" dirty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008" y="2470673"/>
            <a:ext cx="8389620" cy="11356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altLang="sl-SI" sz="3600" dirty="0" smtClean="0">
                <a:solidFill>
                  <a:schemeClr val="tx2"/>
                </a:solidFill>
              </a:rPr>
              <a:t>Predlog zakonske ureditve proizvajalčeve razširjene odgovornosti (PRO)</a:t>
            </a:r>
          </a:p>
          <a:p>
            <a:pPr algn="ctr"/>
            <a:endParaRPr lang="sl-SI" altLang="sl-SI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4374" y="5216707"/>
            <a:ext cx="7635240" cy="11356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sl-SI" altLang="sl-SI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17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402336" y="939330"/>
            <a:ext cx="83393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Samostojno izpolnjevanje obveznosti</a:t>
            </a:r>
          </a:p>
          <a:p>
            <a:pPr algn="ctr"/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Proizvajalec, ki samostojno izpolnjuje obveznosti</a:t>
            </a:r>
            <a:r>
              <a:rPr lang="sl-SI" dirty="0" smtClean="0">
                <a:solidFill>
                  <a:schemeClr val="tx2"/>
                </a:solidFill>
              </a:rPr>
              <a:t>, te </a:t>
            </a:r>
            <a:r>
              <a:rPr lang="sl-SI" b="1" dirty="0" smtClean="0">
                <a:solidFill>
                  <a:schemeClr val="tx2"/>
                </a:solidFill>
              </a:rPr>
              <a:t>izpolnjuje v skladu s svojim načrtom</a:t>
            </a:r>
            <a:r>
              <a:rPr lang="sl-SI" dirty="0" smtClean="0">
                <a:solidFill>
                  <a:schemeClr val="tx2"/>
                </a:solidFill>
              </a:rPr>
              <a:t>, zaradi izpolnjevanja obveznosti </a:t>
            </a:r>
            <a:r>
              <a:rPr lang="sl-SI" b="1" dirty="0" smtClean="0">
                <a:solidFill>
                  <a:schemeClr val="tx2"/>
                </a:solidFill>
              </a:rPr>
              <a:t>mora zagotoviti finančno jamstvo </a:t>
            </a:r>
            <a:r>
              <a:rPr lang="sl-SI" dirty="0" smtClean="0">
                <a:solidFill>
                  <a:schemeClr val="tx2"/>
                </a:solidFill>
              </a:rPr>
              <a:t>v skladu s 115. členom tega zakona, </a:t>
            </a:r>
            <a:r>
              <a:rPr lang="sl-SI" b="1" dirty="0" smtClean="0">
                <a:solidFill>
                  <a:schemeClr val="tx2"/>
                </a:solidFill>
              </a:rPr>
              <a:t>vzpostavljen mora imeti sistem nadzora nad </a:t>
            </a:r>
            <a:r>
              <a:rPr lang="sl-SI" dirty="0" smtClean="0">
                <a:solidFill>
                  <a:schemeClr val="tx2"/>
                </a:solidFill>
              </a:rPr>
              <a:t>svojim </a:t>
            </a:r>
            <a:r>
              <a:rPr lang="sl-SI" b="1" dirty="0" smtClean="0">
                <a:solidFill>
                  <a:schemeClr val="tx2"/>
                </a:solidFill>
              </a:rPr>
              <a:t>finančnim poslovanjem in kakovostjo podatkov.  </a:t>
            </a:r>
          </a:p>
          <a:p>
            <a:endParaRPr lang="sl-SI" sz="8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Proizvajalec </a:t>
            </a:r>
            <a:r>
              <a:rPr lang="sl-SI" b="1" dirty="0" smtClean="0">
                <a:solidFill>
                  <a:schemeClr val="tx2"/>
                </a:solidFill>
              </a:rPr>
              <a:t>mora</a:t>
            </a:r>
            <a:r>
              <a:rPr lang="sl-SI" dirty="0" smtClean="0">
                <a:solidFill>
                  <a:schemeClr val="tx2"/>
                </a:solidFill>
              </a:rPr>
              <a:t> za samostojno izpolnjevanje obveznosti </a:t>
            </a:r>
            <a:r>
              <a:rPr lang="sl-SI" b="1" dirty="0" smtClean="0">
                <a:solidFill>
                  <a:schemeClr val="tx2"/>
                </a:solidFill>
              </a:rPr>
              <a:t>imeti dovoljenje.</a:t>
            </a:r>
            <a:r>
              <a:rPr lang="sl-SI" b="1" dirty="0" smtClean="0"/>
              <a:t> </a:t>
            </a:r>
          </a:p>
          <a:p>
            <a:r>
              <a:rPr lang="sl-SI" dirty="0" smtClean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 smtClean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Računovodsko evidentiranje, revizija in kakovost podatkov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Organizacija </a:t>
            </a:r>
            <a:r>
              <a:rPr lang="sl-SI" b="1" dirty="0">
                <a:solidFill>
                  <a:schemeClr val="tx2"/>
                </a:solidFill>
              </a:rPr>
              <a:t>ali </a:t>
            </a:r>
            <a:r>
              <a:rPr lang="sl-SI" b="1" dirty="0" smtClean="0">
                <a:solidFill>
                  <a:schemeClr val="tx2"/>
                </a:solidFill>
              </a:rPr>
              <a:t>proizvajalec</a:t>
            </a:r>
            <a:r>
              <a:rPr lang="sl-SI" b="1" dirty="0">
                <a:solidFill>
                  <a:schemeClr val="tx2"/>
                </a:solidFill>
              </a:rPr>
              <a:t>, ki samostojno izpolnjuje </a:t>
            </a:r>
            <a:r>
              <a:rPr lang="sl-SI" b="1" dirty="0" smtClean="0">
                <a:solidFill>
                  <a:schemeClr val="tx2"/>
                </a:solidFill>
              </a:rPr>
              <a:t>obveznosti mora zagotoviti predpisani sistem nadzora nad finančnim poslovanjem in kakovostjo podatkov.</a:t>
            </a:r>
          </a:p>
          <a:p>
            <a:pPr algn="ctr"/>
            <a:endParaRPr lang="sl-SI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78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1164552"/>
            <a:ext cx="8339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Koordinacijsko telo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Kadar izvaja skupno izpolnjevanje obveznosti PRO za istovrstne odpadke več organizacij se mora ustanoviti koordinacijsko telo.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Koordinacijsko telo </a:t>
            </a:r>
            <a:r>
              <a:rPr lang="sl-SI" dirty="0" smtClean="0">
                <a:solidFill>
                  <a:schemeClr val="tx2"/>
                </a:solidFill>
              </a:rPr>
              <a:t>je pravna oseba s sedežem v Republiki Sloveniji, ki</a:t>
            </a:r>
            <a:r>
              <a:rPr lang="sl-SI" b="1" dirty="0" smtClean="0">
                <a:solidFill>
                  <a:schemeClr val="tx2"/>
                </a:solidFill>
              </a:rPr>
              <a:t> usklajuje izpolnjevanje obveznosti organizacij</a:t>
            </a:r>
            <a:r>
              <a:rPr lang="sl-SI" dirty="0" smtClean="0">
                <a:solidFill>
                  <a:schemeClr val="tx2"/>
                </a:solidFill>
              </a:rPr>
              <a:t>. Izpolnjevanje lahko usklajuje </a:t>
            </a:r>
            <a:r>
              <a:rPr lang="sl-SI" b="1" dirty="0" smtClean="0">
                <a:solidFill>
                  <a:schemeClr val="tx2"/>
                </a:solidFill>
              </a:rPr>
              <a:t>le za odpadke iz istovrstnih proizvodov</a:t>
            </a:r>
            <a:r>
              <a:rPr lang="sl-SI" dirty="0" smtClean="0">
                <a:solidFill>
                  <a:schemeClr val="tx2"/>
                </a:solidFill>
              </a:rPr>
              <a:t>, </a:t>
            </a:r>
            <a:r>
              <a:rPr lang="sl-SI" b="1" dirty="0" smtClean="0">
                <a:solidFill>
                  <a:schemeClr val="tx2"/>
                </a:solidFill>
              </a:rPr>
              <a:t>za isto vrsto odpadkov </a:t>
            </a:r>
            <a:r>
              <a:rPr lang="sl-SI" dirty="0" smtClean="0">
                <a:solidFill>
                  <a:schemeClr val="tx2"/>
                </a:solidFill>
              </a:rPr>
              <a:t>iz proizvodov pa lahko izpolnjevanje obveznosti usklajuje </a:t>
            </a:r>
            <a:r>
              <a:rPr lang="sl-SI" b="1" dirty="0" smtClean="0">
                <a:solidFill>
                  <a:schemeClr val="tx2"/>
                </a:solidFill>
              </a:rPr>
              <a:t>samo eno koordinacijsko telo.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Usklajevanje</a:t>
            </a:r>
            <a:r>
              <a:rPr lang="sl-SI" dirty="0" smtClean="0">
                <a:solidFill>
                  <a:schemeClr val="tx2"/>
                </a:solidFill>
              </a:rPr>
              <a:t> izpolnjevanja obveznosti </a:t>
            </a:r>
            <a:r>
              <a:rPr lang="sl-SI" b="1" dirty="0" smtClean="0">
                <a:solidFill>
                  <a:schemeClr val="tx2"/>
                </a:solidFill>
              </a:rPr>
              <a:t>obsega določanje deležev obveznosti in razporejanje obveznosti med organizacijami.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Koordinacijsko telo </a:t>
            </a:r>
            <a:r>
              <a:rPr lang="sl-SI" b="1" dirty="0" smtClean="0">
                <a:solidFill>
                  <a:schemeClr val="tx2"/>
                </a:solidFill>
              </a:rPr>
              <a:t>ustanovijo ali se o njem dogovorijo organizacije</a:t>
            </a:r>
            <a:r>
              <a:rPr lang="sl-SI" dirty="0" smtClean="0">
                <a:solidFill>
                  <a:schemeClr val="tx2"/>
                </a:solidFill>
              </a:rPr>
              <a:t>, </a:t>
            </a:r>
            <a:r>
              <a:rPr lang="sl-SI" b="1" dirty="0" smtClean="0">
                <a:solidFill>
                  <a:schemeClr val="tx2"/>
                </a:solidFill>
              </a:rPr>
              <a:t>ki tudi nosijo stroške njegovega delovanja.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00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917001"/>
            <a:ext cx="83393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Naloge koordinacijskega telesa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Določanje deležev obveznosti in razporejanje izpolnjevanja obveznosti </a:t>
            </a:r>
            <a:r>
              <a:rPr lang="sl-SI" dirty="0" smtClean="0">
                <a:solidFill>
                  <a:schemeClr val="tx2"/>
                </a:solidFill>
              </a:rPr>
              <a:t>med organizacijami </a:t>
            </a:r>
            <a:r>
              <a:rPr lang="sl-SI" b="1" dirty="0" smtClean="0">
                <a:solidFill>
                  <a:schemeClr val="tx2"/>
                </a:solidFill>
              </a:rPr>
              <a:t>(z uporabo podatkov iz Informacijskega sistema o PRO).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Za usklajevanje obveznosti </a:t>
            </a:r>
            <a:r>
              <a:rPr lang="sl-SI" b="1" dirty="0" smtClean="0">
                <a:solidFill>
                  <a:schemeClr val="tx2"/>
                </a:solidFill>
              </a:rPr>
              <a:t>mora imeti komunikacijsko povezavo z IJS in povzročitelji in imetniki odpadkov </a:t>
            </a:r>
            <a:r>
              <a:rPr lang="sl-SI" dirty="0" smtClean="0">
                <a:solidFill>
                  <a:schemeClr val="tx2"/>
                </a:solidFill>
              </a:rPr>
              <a:t>iz proizvodov, ki niso komunalni odpadki.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Sodelovanje z organizacijami pri identifikaciji proizvajalcev, ki niso vpisani v register proizvajalcev.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Prispevati k mirnemu reševanju sporov </a:t>
            </a:r>
            <a:r>
              <a:rPr lang="sl-SI" dirty="0" smtClean="0">
                <a:solidFill>
                  <a:schemeClr val="tx2"/>
                </a:solidFill>
              </a:rPr>
              <a:t>med udeleženci in sodelovati z ministrstvom in pristojnim inšpektoratom.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Pri izvajanju nalog </a:t>
            </a:r>
            <a:r>
              <a:rPr lang="sl-SI" b="1" dirty="0" smtClean="0">
                <a:solidFill>
                  <a:schemeClr val="tx2"/>
                </a:solidFill>
              </a:rPr>
              <a:t>mora skrbeti za doseganje skupnega interesa, neodvisno od interesov posamične organizacije </a:t>
            </a:r>
            <a:r>
              <a:rPr lang="sl-SI" dirty="0" smtClean="0">
                <a:solidFill>
                  <a:schemeClr val="tx2"/>
                </a:solidFill>
              </a:rPr>
              <a:t>in </a:t>
            </a:r>
            <a:r>
              <a:rPr lang="sl-SI" b="1" dirty="0" smtClean="0">
                <a:solidFill>
                  <a:schemeClr val="tx2"/>
                </a:solidFill>
              </a:rPr>
              <a:t>zagotavljati enakopravno obravnavo vseh.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8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873069"/>
            <a:ext cx="83393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Vpis v register</a:t>
            </a:r>
          </a:p>
          <a:p>
            <a:pPr algn="ctr"/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Proizvajalec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in pooblaščeni zastopnik morata biti vpisana v register proizvajalcev,</a:t>
            </a:r>
            <a:r>
              <a:rPr lang="sl-SI" dirty="0" smtClean="0">
                <a:solidFill>
                  <a:schemeClr val="tx2"/>
                </a:solidFill>
              </a:rPr>
              <a:t> za katere velja PRO.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Register je del informacijskega sistema o PRO.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Podatki registra: </a:t>
            </a:r>
            <a:r>
              <a:rPr lang="sl-SI" dirty="0" smtClean="0">
                <a:solidFill>
                  <a:schemeClr val="tx2"/>
                </a:solidFill>
              </a:rPr>
              <a:t>o proizvajalcu, proizvodih, ki jih daje na trg in načinu izpolnjevanja obveznosti PRO. </a:t>
            </a:r>
          </a:p>
          <a:p>
            <a:pPr algn="just"/>
            <a:endParaRPr lang="sl-SI" dirty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Informacijski sistem o PRO</a:t>
            </a:r>
          </a:p>
          <a:p>
            <a:pPr algn="ctr"/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tx2"/>
                </a:solidFill>
              </a:rPr>
              <a:t>V</a:t>
            </a:r>
            <a:r>
              <a:rPr lang="sl-SI" b="1" dirty="0" smtClean="0">
                <a:solidFill>
                  <a:schemeClr val="tx2"/>
                </a:solidFill>
              </a:rPr>
              <a:t>odi in vzdržuje ga ministrstvo.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Zagotavlja: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2"/>
                </a:solidFill>
              </a:rPr>
              <a:t>e</a:t>
            </a:r>
            <a:r>
              <a:rPr lang="sl-SI" b="1" dirty="0" smtClean="0">
                <a:solidFill>
                  <a:schemeClr val="tx2"/>
                </a:solidFill>
              </a:rPr>
              <a:t>lektronsko podporo za poročanje </a:t>
            </a:r>
            <a:r>
              <a:rPr lang="sl-SI" dirty="0" smtClean="0">
                <a:solidFill>
                  <a:schemeClr val="tx2"/>
                </a:solidFill>
              </a:rPr>
              <a:t>o proizvodih danih na trg, zbranih in obdelanih odpadkih,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k</a:t>
            </a:r>
            <a:r>
              <a:rPr lang="sl-SI" dirty="0" smtClean="0">
                <a:solidFill>
                  <a:schemeClr val="tx2"/>
                </a:solidFill>
              </a:rPr>
              <a:t>oordinacijskemu telesu </a:t>
            </a:r>
            <a:r>
              <a:rPr lang="sl-SI" b="1" dirty="0" smtClean="0">
                <a:solidFill>
                  <a:schemeClr val="tx2"/>
                </a:solidFill>
              </a:rPr>
              <a:t>podatke za izpolnjevanje predpisanih nalog.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Podatke v informacijski sistem pošiljata organizacija in proizvajalec, </a:t>
            </a:r>
            <a:r>
              <a:rPr lang="sl-SI" dirty="0" smtClean="0">
                <a:solidFill>
                  <a:schemeClr val="tx2"/>
                </a:solidFill>
              </a:rPr>
              <a:t>ki samostojno izpolnjuje obveznosti.</a:t>
            </a:r>
            <a:endParaRPr lang="sl-SI" dirty="0">
              <a:solidFill>
                <a:schemeClr val="tx2"/>
              </a:solidFill>
            </a:endParaRPr>
          </a:p>
          <a:p>
            <a:pPr algn="just"/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9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br>
              <a:rPr lang="sl-SI" altLang="sl-SI" dirty="0" smtClean="0"/>
            </a:b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402336" y="1301778"/>
            <a:ext cx="8339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Spremljanje izvajanja sistema ROP</a:t>
            </a:r>
          </a:p>
          <a:p>
            <a:pPr algn="ctr"/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Ministrstvo obdeluje in uporablja podatke iz informacijskega sistema za:</a:t>
            </a:r>
          </a:p>
          <a:p>
            <a:pPr marL="265112"/>
            <a:r>
              <a:rPr lang="sl-SI" dirty="0" smtClean="0">
                <a:solidFill>
                  <a:schemeClr val="tx2"/>
                </a:solidFill>
              </a:rPr>
              <a:t>spremljanje izpolnjevanja obveznosti proizvajalcev, zlasti z vidika doseganja okoljskih ciljev, nadzor nad izvajanjem obveznosti PRO v skladu z  zakonom in obveznosti poročanja EU.</a:t>
            </a:r>
          </a:p>
          <a:p>
            <a:pPr marL="263525" indent="-263525"/>
            <a:endParaRPr lang="sl-SI" sz="800" b="1" dirty="0">
              <a:solidFill>
                <a:schemeClr val="tx2"/>
              </a:solidFill>
            </a:endParaRPr>
          </a:p>
          <a:p>
            <a:pPr marL="263525" indent="-263525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Svet za PRO</a:t>
            </a:r>
          </a:p>
          <a:p>
            <a:pPr algn="ctr"/>
            <a:endParaRPr lang="sl-SI" sz="800" b="1" dirty="0" smtClean="0">
              <a:solidFill>
                <a:schemeClr val="tx2"/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Za izmenjavo mnenj o sistemu PRO ga </a:t>
            </a:r>
            <a:r>
              <a:rPr lang="sl-SI" b="1" dirty="0" smtClean="0">
                <a:solidFill>
                  <a:schemeClr val="tx2"/>
                </a:solidFill>
              </a:rPr>
              <a:t>ustanovi minister</a:t>
            </a:r>
            <a:r>
              <a:rPr lang="sl-SI" dirty="0" smtClean="0">
                <a:solidFill>
                  <a:schemeClr val="tx2"/>
                </a:solidFill>
              </a:rPr>
              <a:t>. Sestavljajo ga </a:t>
            </a:r>
            <a:r>
              <a:rPr lang="sl-SI" b="1" dirty="0" smtClean="0">
                <a:solidFill>
                  <a:schemeClr val="tx2"/>
                </a:solidFill>
              </a:rPr>
              <a:t>predstavniki proizvajalcev, občin, oseb, ki izvajajo ravnanje z odpadki iz proizvodov ali se ukvarjajo s ponovno uporabo in popravili in nevladnih organizacij,</a:t>
            </a:r>
            <a:r>
              <a:rPr lang="sl-SI" dirty="0" smtClean="0">
                <a:solidFill>
                  <a:schemeClr val="tx2"/>
                </a:solidFill>
              </a:rPr>
              <a:t> ki delujejo na področju varstva okolja in varstva potrošnikov. </a:t>
            </a:r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1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4" name="PoljeZBesedilom 3"/>
          <p:cNvSpPr txBox="1"/>
          <p:nvPr/>
        </p:nvSpPr>
        <p:spPr>
          <a:xfrm>
            <a:off x="637165" y="2333245"/>
            <a:ext cx="8339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Delovanje novega sistema v celoti je predvideno s 1. 1. 2022</a:t>
            </a:r>
          </a:p>
          <a:p>
            <a:pPr algn="ctr"/>
            <a:r>
              <a:rPr lang="sl-SI" dirty="0" smtClean="0">
                <a:solidFill>
                  <a:schemeClr val="tx2"/>
                </a:solidFill>
              </a:rPr>
              <a:t>(potrebno ustrezno spremeniti podzakonske predpise, vzpostaviti informacijski sistem, omogočiti pridobitev dovoljenj organizacijam in proizvajalcem, ki samostojno izpolnjujejo obveznosti,..)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07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2" name="Pravokotnik 1"/>
          <p:cNvSpPr/>
          <p:nvPr/>
        </p:nvSpPr>
        <p:spPr>
          <a:xfrm>
            <a:off x="1498599" y="1854201"/>
            <a:ext cx="6028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37A4"/>
                </a:solidFill>
                <a:latin typeface="Arial Narrow" panose="020B0606020202030204" pitchFamily="34" charset="0"/>
                <a:cs typeface="Arial" pitchFamily="34" charset="0"/>
              </a:rPr>
              <a:t>Strategija in plani Ministrstva za okolje in </a:t>
            </a:r>
            <a:r>
              <a:rPr lang="pl-PL" sz="2800" b="1" dirty="0" smtClean="0">
                <a:solidFill>
                  <a:srgbClr val="0037A4"/>
                </a:solidFill>
                <a:latin typeface="Arial Narrow" panose="020B0606020202030204" pitchFamily="34" charset="0"/>
                <a:cs typeface="Arial" pitchFamily="34" charset="0"/>
              </a:rPr>
              <a:t>prostor na </a:t>
            </a:r>
            <a:r>
              <a:rPr lang="pl-PL" sz="2800" b="1" dirty="0">
                <a:solidFill>
                  <a:srgbClr val="0037A4"/>
                </a:solidFill>
                <a:latin typeface="Arial Narrow" panose="020B0606020202030204" pitchFamily="34" charset="0"/>
                <a:cs typeface="Arial" pitchFamily="34" charset="0"/>
              </a:rPr>
              <a:t>področju zbiranja in predelave odpadkov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2813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10057" cy="423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64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052736"/>
            <a:ext cx="4181475" cy="2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703638"/>
            <a:ext cx="41814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1171575" y="1168400"/>
            <a:ext cx="3141663" cy="719138"/>
          </a:xfrm>
          <a:prstGeom prst="rect">
            <a:avLst/>
          </a:prstGeom>
          <a:solidFill>
            <a:srgbClr val="66FF33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sl-SI" sz="18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 v Sloveniji 2018</a:t>
            </a:r>
            <a:br>
              <a:rPr lang="sl-SI" sz="18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 kg KO/prebivalca</a:t>
            </a:r>
          </a:p>
        </p:txBody>
      </p:sp>
      <p:sp>
        <p:nvSpPr>
          <p:cNvPr id="8" name="Pravokotnik 13"/>
          <p:cNvSpPr>
            <a:spLocks noChangeArrowheads="1"/>
          </p:cNvSpPr>
          <p:nvPr/>
        </p:nvSpPr>
        <p:spPr bwMode="auto">
          <a:xfrm>
            <a:off x="1792288" y="2119313"/>
            <a:ext cx="2347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1600" dirty="0">
                <a:solidFill>
                  <a:srgbClr val="002060"/>
                </a:solidFill>
              </a:rPr>
              <a:t>     70,8 </a:t>
            </a:r>
            <a:r>
              <a:rPr lang="en-US" altLang="sl-SI" sz="1600" dirty="0">
                <a:solidFill>
                  <a:srgbClr val="002060"/>
                </a:solidFill>
              </a:rPr>
              <a:t>%</a:t>
            </a:r>
            <a:r>
              <a:rPr lang="sl-SI" altLang="sl-SI" sz="1600" dirty="0">
                <a:solidFill>
                  <a:srgbClr val="002060"/>
                </a:solidFill>
              </a:rPr>
              <a:t> (2018) </a:t>
            </a:r>
          </a:p>
          <a:p>
            <a:r>
              <a:rPr lang="sl-SI" altLang="sl-SI" sz="1600" b="1" dirty="0">
                <a:solidFill>
                  <a:srgbClr val="00B050"/>
                </a:solidFill>
              </a:rPr>
              <a:t>ločeno zbrani KO</a:t>
            </a:r>
          </a:p>
          <a:p>
            <a:r>
              <a:rPr lang="sl-SI" altLang="sl-SI" sz="1600" dirty="0">
                <a:solidFill>
                  <a:srgbClr val="002060"/>
                </a:solidFill>
              </a:rPr>
              <a:t>    18 % (2009)</a:t>
            </a:r>
          </a:p>
        </p:txBody>
      </p:sp>
      <p:sp>
        <p:nvSpPr>
          <p:cNvPr id="9" name="Pravokotnik 14"/>
          <p:cNvSpPr>
            <a:spLocks noChangeArrowheads="1"/>
          </p:cNvSpPr>
          <p:nvPr/>
        </p:nvSpPr>
        <p:spPr bwMode="auto">
          <a:xfrm>
            <a:off x="1863725" y="3873500"/>
            <a:ext cx="1887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200" b="1" dirty="0">
                <a:solidFill>
                  <a:srgbClr val="00B050"/>
                </a:solidFill>
              </a:rPr>
              <a:t> </a:t>
            </a:r>
            <a:r>
              <a:rPr lang="sl-SI" altLang="sl-SI" sz="1600" dirty="0">
                <a:solidFill>
                  <a:srgbClr val="002060"/>
                </a:solidFill>
              </a:rPr>
              <a:t>58 </a:t>
            </a:r>
            <a:r>
              <a:rPr lang="en-US" altLang="sl-SI" sz="1600" dirty="0">
                <a:solidFill>
                  <a:srgbClr val="002060"/>
                </a:solidFill>
              </a:rPr>
              <a:t>%</a:t>
            </a:r>
            <a:r>
              <a:rPr lang="sl-SI" altLang="sl-SI" sz="1600" dirty="0">
                <a:solidFill>
                  <a:srgbClr val="002060"/>
                </a:solidFill>
              </a:rPr>
              <a:t> (</a:t>
            </a:r>
            <a:r>
              <a:rPr lang="sl-SI" altLang="sl-SI" sz="1600" dirty="0" smtClean="0">
                <a:solidFill>
                  <a:srgbClr val="002060"/>
                </a:solidFill>
              </a:rPr>
              <a:t>2017)</a:t>
            </a:r>
            <a:endParaRPr lang="sl-SI" altLang="sl-SI" sz="1600" dirty="0">
              <a:solidFill>
                <a:srgbClr val="002060"/>
              </a:solidFill>
            </a:endParaRPr>
          </a:p>
          <a:p>
            <a:r>
              <a:rPr lang="sl-SI" altLang="sl-SI" sz="1600" b="1" dirty="0">
                <a:solidFill>
                  <a:srgbClr val="00B050"/>
                </a:solidFill>
              </a:rPr>
              <a:t>reciklirani KO</a:t>
            </a:r>
          </a:p>
          <a:p>
            <a:r>
              <a:rPr lang="sl-SI" altLang="sl-SI" sz="1600" dirty="0">
                <a:solidFill>
                  <a:srgbClr val="002060"/>
                </a:solidFill>
              </a:rPr>
              <a:t> 22 % (2010)</a:t>
            </a:r>
          </a:p>
        </p:txBody>
      </p:sp>
      <p:sp>
        <p:nvSpPr>
          <p:cNvPr id="10" name="Pravokotnik 15"/>
          <p:cNvSpPr>
            <a:spLocks noChangeArrowheads="1"/>
          </p:cNvSpPr>
          <p:nvPr/>
        </p:nvSpPr>
        <p:spPr bwMode="auto">
          <a:xfrm>
            <a:off x="1863725" y="5319713"/>
            <a:ext cx="1887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2200" b="1" dirty="0">
                <a:solidFill>
                  <a:srgbClr val="00B050"/>
                </a:solidFill>
              </a:rPr>
              <a:t> </a:t>
            </a:r>
            <a:r>
              <a:rPr lang="sl-SI" altLang="sl-SI" sz="1600" dirty="0">
                <a:solidFill>
                  <a:srgbClr val="002060"/>
                </a:solidFill>
              </a:rPr>
              <a:t>76</a:t>
            </a:r>
            <a:r>
              <a:rPr lang="en-US" altLang="sl-SI" sz="1600" dirty="0">
                <a:solidFill>
                  <a:srgbClr val="002060"/>
                </a:solidFill>
              </a:rPr>
              <a:t>%</a:t>
            </a:r>
            <a:r>
              <a:rPr lang="sl-SI" altLang="sl-SI" sz="1600" dirty="0">
                <a:solidFill>
                  <a:srgbClr val="002060"/>
                </a:solidFill>
              </a:rPr>
              <a:t> (2009)</a:t>
            </a:r>
          </a:p>
          <a:p>
            <a:r>
              <a:rPr lang="sl-SI" altLang="sl-SI" sz="1600" b="1" dirty="0">
                <a:solidFill>
                  <a:srgbClr val="00B050"/>
                </a:solidFill>
              </a:rPr>
              <a:t>odloženi KO</a:t>
            </a:r>
          </a:p>
          <a:p>
            <a:r>
              <a:rPr lang="sl-SI" altLang="sl-SI" sz="1600" dirty="0">
                <a:solidFill>
                  <a:srgbClr val="002060"/>
                </a:solidFill>
              </a:rPr>
              <a:t> 9,5 % (</a:t>
            </a:r>
            <a:r>
              <a:rPr lang="sl-SI" altLang="sl-SI" sz="1600" dirty="0" smtClean="0">
                <a:solidFill>
                  <a:srgbClr val="002060"/>
                </a:solidFill>
              </a:rPr>
              <a:t>2017)</a:t>
            </a:r>
            <a:endParaRPr lang="sl-SI" altLang="sl-SI" sz="1600" dirty="0">
              <a:solidFill>
                <a:srgbClr val="002060"/>
              </a:solidFill>
            </a:endParaRPr>
          </a:p>
        </p:txBody>
      </p:sp>
      <p:sp>
        <p:nvSpPr>
          <p:cNvPr id="11" name="Puščica gor 10"/>
          <p:cNvSpPr/>
          <p:nvPr/>
        </p:nvSpPr>
        <p:spPr>
          <a:xfrm>
            <a:off x="877888" y="2119313"/>
            <a:ext cx="598487" cy="1238250"/>
          </a:xfrm>
          <a:prstGeom prst="up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2" name="Puščica gor 11"/>
          <p:cNvSpPr/>
          <p:nvPr/>
        </p:nvSpPr>
        <p:spPr>
          <a:xfrm>
            <a:off x="872331" y="3677180"/>
            <a:ext cx="598487" cy="1238250"/>
          </a:xfrm>
          <a:prstGeom prst="up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4" name="Puščica gor 13"/>
          <p:cNvSpPr/>
          <p:nvPr/>
        </p:nvSpPr>
        <p:spPr>
          <a:xfrm rot="10800000">
            <a:off x="1030288" y="5381625"/>
            <a:ext cx="598487" cy="1238250"/>
          </a:xfrm>
          <a:prstGeom prst="up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3804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graphicFrame>
        <p:nvGraphicFramePr>
          <p:cNvPr id="15" name="Grafikon 14">
            <a:extLst>
              <a:ext uri="{FF2B5EF4-FFF2-40B4-BE49-F238E27FC236}">
                <a16:creationId xmlns="" xmlns:a16="http://schemas.microsoft.com/office/drawing/2014/main" id="{F9F00DA1-226B-42A7-A88F-C8CFE75E2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14516"/>
              </p:ext>
            </p:extLst>
          </p:nvPr>
        </p:nvGraphicFramePr>
        <p:xfrm>
          <a:off x="817240" y="1196752"/>
          <a:ext cx="76431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898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320040" y="1043651"/>
            <a:ext cx="8567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RAZLOGI ZA SPREMEMBE UREDITVE PRO</a:t>
            </a:r>
          </a:p>
          <a:p>
            <a:pPr algn="ctr"/>
            <a:endParaRPr lang="sl-SI" sz="800" b="1" dirty="0" smtClean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Zagotovitev</a:t>
            </a:r>
            <a:r>
              <a:rPr lang="sl-SI" b="1" dirty="0" smtClean="0">
                <a:solidFill>
                  <a:schemeClr val="tx2"/>
                </a:solidFill>
              </a:rPr>
              <a:t>:</a:t>
            </a:r>
          </a:p>
          <a:p>
            <a:pPr algn="ctr"/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2"/>
                </a:solidFill>
              </a:rPr>
              <a:t> poenotenega, boljšega in jasnejšega zakonodajnega okolja,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2"/>
                </a:solidFill>
              </a:rPr>
              <a:t>ustreznega institucionalnega okvira za izvajanje PRO,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2"/>
                </a:solidFill>
              </a:rPr>
              <a:t>v</a:t>
            </a:r>
            <a:r>
              <a:rPr lang="sl-SI" b="1" dirty="0" smtClean="0">
                <a:solidFill>
                  <a:schemeClr val="tx2"/>
                </a:solidFill>
              </a:rPr>
              <a:t>ečje učinkovitosti sistemov PRO 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2"/>
                </a:solidFill>
              </a:rPr>
              <a:t>p</a:t>
            </a:r>
            <a:r>
              <a:rPr lang="sl-SI" b="1" dirty="0" smtClean="0">
                <a:solidFill>
                  <a:schemeClr val="tx2"/>
                </a:solidFill>
              </a:rPr>
              <a:t>renosa zahtev krovne direktive o odpadkih glede minimalnih zahtev za sisteme PRO, v pravni red 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sz="800" b="1" dirty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Bistvene spremembe:</a:t>
            </a:r>
          </a:p>
          <a:p>
            <a:pPr algn="ctr"/>
            <a:r>
              <a:rPr lang="sl-SI" b="1" dirty="0" smtClean="0">
                <a:solidFill>
                  <a:schemeClr val="tx2"/>
                </a:solidFill>
              </a:rPr>
              <a:t>Pogoji za nosilca skupnega izpolnjevanja PRO, uveljavitev dovoljenja za izvajanje PRO, uveljavitev koordinacijskega telesa in informacijskega sistema o PRO.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sl-SI" sz="2800" b="1" dirty="0" smtClean="0">
              <a:solidFill>
                <a:schemeClr val="tx2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sl-SI" sz="28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11345"/>
            <a:ext cx="8998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800" b="1" dirty="0" smtClean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Uveljavitev z novim podpoglavjem ZVO - 1K:</a:t>
            </a:r>
            <a:endParaRPr lang="sl-SI" sz="2800" b="1" dirty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„Sistem proizvajalčeve razširjene odgovornosti“</a:t>
            </a:r>
            <a:endParaRPr lang="sl-SI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0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457200" y="963546"/>
            <a:ext cx="7859216" cy="27317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sl-SI" sz="2000" smtClean="0">
                <a:solidFill>
                  <a:schemeClr val="tx2"/>
                </a:solidFill>
                <a:latin typeface="+mj-lt"/>
              </a:rPr>
              <a:t>do leta 2035 se priprava za ponovno uporabo in recikliranje komunalnih odpadkov povečata </a:t>
            </a:r>
            <a:r>
              <a:rPr lang="sl-SI" sz="2000" smtClean="0">
                <a:solidFill>
                  <a:srgbClr val="8E0E85"/>
                </a:solidFill>
                <a:latin typeface="+mj-lt"/>
              </a:rPr>
              <a:t>na najmanj 65 % </a:t>
            </a:r>
            <a:r>
              <a:rPr lang="sl-SI" sz="2000" smtClean="0">
                <a:solidFill>
                  <a:schemeClr val="tx2"/>
                </a:solidFill>
                <a:latin typeface="+mj-lt"/>
              </a:rPr>
              <a:t>mase proizvedenih komunalnih odpadkov;</a:t>
            </a:r>
          </a:p>
          <a:p>
            <a:pPr marL="285750" lvl="1" indent="-285750">
              <a:buFontTx/>
              <a:buChar char="-"/>
            </a:pPr>
            <a:r>
              <a:rPr lang="sl-SI" sz="2000" kern="0" smtClean="0">
                <a:solidFill>
                  <a:schemeClr val="tx2"/>
                </a:solidFill>
                <a:latin typeface="+mj-lt"/>
              </a:rPr>
              <a:t>do leta 2035 se količina odloženih komunalnih odpadkov </a:t>
            </a:r>
            <a:r>
              <a:rPr lang="sl-SI" sz="2000" b="1" kern="0" smtClean="0">
                <a:solidFill>
                  <a:srgbClr val="8E0E85"/>
                </a:solidFill>
                <a:latin typeface="+mj-lt"/>
              </a:rPr>
              <a:t>zmanjša na 10 % mase</a:t>
            </a:r>
            <a:r>
              <a:rPr lang="sl-SI" sz="2000" kern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pPr marL="285750" lvl="4" indent="-285750">
              <a:buFontTx/>
              <a:buChar char="-"/>
            </a:pPr>
            <a:r>
              <a:rPr lang="sl-SI" sz="2000" kern="0" smtClean="0">
                <a:solidFill>
                  <a:schemeClr val="tx2"/>
                </a:solidFill>
                <a:latin typeface="+mj-lt"/>
              </a:rPr>
              <a:t>najpozneje do 31. decembra 2030 se bo za ponovno uporabo pripravilo in recikliralo </a:t>
            </a:r>
            <a:r>
              <a:rPr lang="sl-SI" sz="2000" b="1" kern="0" smtClean="0">
                <a:solidFill>
                  <a:srgbClr val="8E0E85"/>
                </a:solidFill>
                <a:latin typeface="+mj-lt"/>
              </a:rPr>
              <a:t>vsaj 75 masnih % vse odpadne embalaže</a:t>
            </a:r>
          </a:p>
          <a:p>
            <a:pPr marL="285750" indent="-285750">
              <a:buFontTx/>
              <a:buChar char="-"/>
            </a:pPr>
            <a:endParaRPr lang="sl-SI" sz="2000" dirty="0">
              <a:solidFill>
                <a:srgbClr val="8E0E85"/>
              </a:solidFill>
              <a:latin typeface="+mj-lt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616200" y="253429"/>
            <a:ext cx="5037666" cy="56203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dirty="0" smtClean="0">
                <a:solidFill>
                  <a:schemeClr val="tx2"/>
                </a:solidFill>
              </a:rPr>
              <a:t>Cilji ravnanja z odpadki</a:t>
            </a:r>
            <a:endParaRPr lang="sl-SI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567152"/>
              </p:ext>
            </p:extLst>
          </p:nvPr>
        </p:nvGraphicFramePr>
        <p:xfrm>
          <a:off x="1126067" y="3327400"/>
          <a:ext cx="7074958" cy="341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09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72" y="1445771"/>
            <a:ext cx="6739855" cy="471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562032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sl-SI" altLang="sl-S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Približevanje ciljem EU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402756" y="616312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r>
              <a:rPr lang="sl-SI" b="1" dirty="0">
                <a:solidFill>
                  <a:srgbClr val="FF0000"/>
                </a:solidFill>
              </a:rPr>
              <a:t>Sežig / energetska izraba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 rot="18048600">
            <a:off x="2811384" y="2960181"/>
            <a:ext cx="132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r>
              <a:rPr lang="sl-SI" b="1" dirty="0"/>
              <a:t>Odlaganje</a:t>
            </a:r>
            <a:endParaRPr lang="sl-SI" dirty="0"/>
          </a:p>
        </p:txBody>
      </p:sp>
      <p:sp>
        <p:nvSpPr>
          <p:cNvPr id="8" name="Puščica dol 7"/>
          <p:cNvSpPr/>
          <p:nvPr/>
        </p:nvSpPr>
        <p:spPr>
          <a:xfrm rot="2978080">
            <a:off x="4734904" y="1812934"/>
            <a:ext cx="360040" cy="17281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445675" y="1681478"/>
            <a:ext cx="1646605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CILJ EU 2035</a:t>
            </a:r>
          </a:p>
          <a:p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300192" y="6240068"/>
            <a:ext cx="2231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Vir: R. Šarc ( </a:t>
            </a:r>
            <a:r>
              <a:rPr lang="sl-SI" sz="1000" i="1" dirty="0"/>
              <a:t>Poreč, 07.06.2018)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473440" y="3429000"/>
            <a:ext cx="373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S</a:t>
            </a:r>
          </a:p>
        </p:txBody>
      </p:sp>
      <p:sp>
        <p:nvSpPr>
          <p:cNvPr id="3" name="PoljeZBesedilom 2"/>
          <p:cNvSpPr txBox="1"/>
          <p:nvPr/>
        </p:nvSpPr>
        <p:spPr>
          <a:xfrm rot="3402434">
            <a:off x="6654817" y="2828834"/>
            <a:ext cx="19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Recikliranje , ponovna uporaba</a:t>
            </a:r>
            <a:endParaRPr lang="sl-SI" dirty="0">
              <a:solidFill>
                <a:srgbClr val="00B05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9538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7" y="836712"/>
            <a:ext cx="864909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907704" y="332656"/>
            <a:ext cx="5760640" cy="3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sl-SI" altLang="sl-SI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Sestava komunalnih odpadkov 2017</a:t>
            </a:r>
          </a:p>
        </p:txBody>
      </p:sp>
    </p:spTree>
    <p:extLst>
      <p:ext uri="{BB962C8B-B14F-4D97-AF65-F5344CB8AC3E}">
        <p14:creationId xmlns:p14="http://schemas.microsoft.com/office/powerpoint/2010/main" val="1580933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908ED22-A8DA-4DA7-B75A-4B23AAF9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758028"/>
            <a:ext cx="4590686" cy="5767316"/>
          </a:xfrm>
          <a:prstGeom prst="rect">
            <a:avLst/>
          </a:prstGeom>
        </p:spPr>
      </p:pic>
      <p:sp>
        <p:nvSpPr>
          <p:cNvPr id="6" name="Puščica gor 5"/>
          <p:cNvSpPr/>
          <p:nvPr/>
        </p:nvSpPr>
        <p:spPr>
          <a:xfrm>
            <a:off x="2699792" y="1398662"/>
            <a:ext cx="598487" cy="1238250"/>
          </a:xfrm>
          <a:prstGeom prst="upArrow">
            <a:avLst/>
          </a:prstGeom>
          <a:solidFill>
            <a:srgbClr val="99F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9" name="Puščica gor 8"/>
          <p:cNvSpPr/>
          <p:nvPr/>
        </p:nvSpPr>
        <p:spPr>
          <a:xfrm rot="10800000">
            <a:off x="2699791" y="4840213"/>
            <a:ext cx="598487" cy="1238250"/>
          </a:xfrm>
          <a:prstGeom prst="upArrow">
            <a:avLst/>
          </a:prstGeom>
          <a:solidFill>
            <a:srgbClr val="99F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0" name="Pravokotnik 13"/>
          <p:cNvSpPr>
            <a:spLocks noChangeArrowheads="1"/>
          </p:cNvSpPr>
          <p:nvPr/>
        </p:nvSpPr>
        <p:spPr bwMode="auto">
          <a:xfrm>
            <a:off x="679310" y="1848510"/>
            <a:ext cx="2347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1600" b="1" dirty="0">
                <a:solidFill>
                  <a:srgbClr val="00B050"/>
                </a:solidFill>
              </a:rPr>
              <a:t>     Recikliranje</a:t>
            </a:r>
          </a:p>
        </p:txBody>
      </p:sp>
      <p:sp>
        <p:nvSpPr>
          <p:cNvPr id="11" name="Pravokotnik 13">
            <a:extLst>
              <a:ext uri="{FF2B5EF4-FFF2-40B4-BE49-F238E27FC236}">
                <a16:creationId xmlns="" xmlns:a16="http://schemas.microsoft.com/office/drawing/2014/main" id="{023D0389-AC32-4562-9D08-8995198D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47" y="4818545"/>
            <a:ext cx="22699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sz="1600" b="1" dirty="0">
                <a:solidFill>
                  <a:srgbClr val="00B050"/>
                </a:solidFill>
              </a:rPr>
              <a:t>Odlaganje</a:t>
            </a:r>
          </a:p>
          <a:p>
            <a:r>
              <a:rPr lang="sl-SI" altLang="sl-SI" sz="1600" b="1" dirty="0">
                <a:solidFill>
                  <a:srgbClr val="00B050"/>
                </a:solidFill>
              </a:rPr>
              <a:t>Sežig – gorivo</a:t>
            </a:r>
          </a:p>
          <a:p>
            <a:r>
              <a:rPr lang="sl-SI" altLang="sl-SI" sz="1600" b="1" dirty="0">
                <a:solidFill>
                  <a:srgbClr val="00B050"/>
                </a:solidFill>
              </a:rPr>
              <a:t>Sežig - odstranjevanje</a:t>
            </a:r>
          </a:p>
        </p:txBody>
      </p:sp>
    </p:spTree>
    <p:extLst>
      <p:ext uri="{BB962C8B-B14F-4D97-AF65-F5344CB8AC3E}">
        <p14:creationId xmlns:p14="http://schemas.microsoft.com/office/powerpoint/2010/main" val="2906221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41438"/>
            <a:ext cx="8601075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551145" y="188640"/>
            <a:ext cx="8601074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sl-SI" altLang="sl-SI" sz="2000" b="1" kern="0" dirty="0">
                <a:solidFill>
                  <a:srgbClr val="002060"/>
                </a:solidFill>
              </a:rPr>
              <a:t>ODPADKI IZ SKUPINE 19 12 POSLANI V POSTOPKE PREDELAVE IZVEN RS V LETIH 2016 IN 2017</a:t>
            </a:r>
            <a:r>
              <a:rPr lang="sl-SI" altLang="sl-SI" sz="2000" kern="0" dirty="0">
                <a:solidFill>
                  <a:srgbClr val="002060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661560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188640"/>
            <a:ext cx="8601074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sl-SI" altLang="sl-SI" sz="2000" b="1" dirty="0">
                <a:solidFill>
                  <a:srgbClr val="002060"/>
                </a:solidFill>
              </a:rPr>
              <a:t>Obdelava MKO glede na postopke in po posameznih napravah  (2016)</a:t>
            </a:r>
          </a:p>
          <a:p>
            <a:pPr algn="l" eaLnBrk="1" hangingPunct="1">
              <a:defRPr/>
            </a:pPr>
            <a:r>
              <a:rPr lang="sl-SI" altLang="sl-SI" sz="2000" kern="0" dirty="0">
                <a:solidFill>
                  <a:srgbClr val="002060"/>
                </a:solidFill>
              </a:rPr>
              <a:t>					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CF19CCA-5209-41ED-B8D3-D1B00AB0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8" y="1270253"/>
            <a:ext cx="7931583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92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8A483B31-7E83-43B7-A7E5-C2A7B4215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57362"/>
            <a:ext cx="28083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sl-SI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Gorljive frakcije</a:t>
            </a:r>
            <a:endParaRPr lang="sl-SI" altLang="sl-SI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213673F8-2D95-4F3E-8381-9D7860AF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" y="1079649"/>
            <a:ext cx="8875713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09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188640"/>
            <a:ext cx="8601074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l-PL" altLang="sl-SI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Vpliv evropske strategije za boj proti plastičnim odpadkom na količine gorljivih frakcij</a:t>
            </a:r>
            <a:endParaRPr lang="sl-SI" altLang="sl-SI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7A635EE9-F626-4078-8528-7B9AB2DEE2DC}"/>
              </a:ext>
            </a:extLst>
          </p:cNvPr>
          <p:cNvSpPr txBox="1">
            <a:spLocks/>
          </p:cNvSpPr>
          <p:nvPr/>
        </p:nvSpPr>
        <p:spPr>
          <a:xfrm>
            <a:off x="539750" y="1270000"/>
            <a:ext cx="8064500" cy="719138"/>
          </a:xfrm>
          <a:prstGeom prst="rect">
            <a:avLst/>
          </a:prstGeom>
          <a:solidFill>
            <a:srgbClr val="66FF33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sl-SI" sz="20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leta 2030 vsa plastična embalaža primerna za recikliranje ali za ponovno uporabo, in to na stroškovno učinkovit način</a:t>
            </a:r>
          </a:p>
        </p:txBody>
      </p:sp>
      <p:sp>
        <p:nvSpPr>
          <p:cNvPr id="9" name="Pravokotnik 13">
            <a:extLst>
              <a:ext uri="{FF2B5EF4-FFF2-40B4-BE49-F238E27FC236}">
                <a16:creationId xmlns="" xmlns:a16="http://schemas.microsoft.com/office/drawing/2014/main" id="{006E26A5-462E-44CB-9519-2A8BAD56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2700338"/>
            <a:ext cx="652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dirty="0">
                <a:solidFill>
                  <a:srgbClr val="8E0E85"/>
                </a:solidFill>
              </a:rPr>
              <a:t>Večja stopnja recikliranja odpadne plastike kot je je predvidena s scenariji operativnega programa 2016</a:t>
            </a:r>
          </a:p>
        </p:txBody>
      </p:sp>
      <p:sp>
        <p:nvSpPr>
          <p:cNvPr id="10" name="Pravokotnik 13">
            <a:extLst>
              <a:ext uri="{FF2B5EF4-FFF2-40B4-BE49-F238E27FC236}">
                <a16:creationId xmlns="" xmlns:a16="http://schemas.microsoft.com/office/drawing/2014/main" id="{AD171C97-F9AB-47E4-A52A-CCB14F1B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3981450"/>
            <a:ext cx="652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dirty="0">
                <a:solidFill>
                  <a:srgbClr val="8E0E85"/>
                </a:solidFill>
              </a:rPr>
              <a:t>Zmanjšanje toplotne moči goriva iz komunalnih odpadkov. </a:t>
            </a:r>
          </a:p>
          <a:p>
            <a:r>
              <a:rPr lang="sl-SI" altLang="sl-SI" b="1" dirty="0">
                <a:solidFill>
                  <a:srgbClr val="8E0E85"/>
                </a:solidFill>
              </a:rPr>
              <a:t>Različni scenariji izračuna so v izvajanju.</a:t>
            </a:r>
          </a:p>
        </p:txBody>
      </p:sp>
      <p:sp>
        <p:nvSpPr>
          <p:cNvPr id="11" name="Pravokotnik 14">
            <a:extLst>
              <a:ext uri="{FF2B5EF4-FFF2-40B4-BE49-F238E27FC236}">
                <a16:creationId xmlns="" xmlns:a16="http://schemas.microsoft.com/office/drawing/2014/main" id="{28E26D3C-ABFA-46E2-8E0A-41689FF4D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5580063"/>
            <a:ext cx="652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dirty="0">
                <a:solidFill>
                  <a:srgbClr val="8E0E85"/>
                </a:solidFill>
              </a:rPr>
              <a:t>Zmanjšanje obsega potreb po infrastrukturi za termično obdelavo odpadkov</a:t>
            </a:r>
          </a:p>
        </p:txBody>
      </p:sp>
      <p:sp>
        <p:nvSpPr>
          <p:cNvPr id="12" name="Puščica gor 10">
            <a:extLst>
              <a:ext uri="{FF2B5EF4-FFF2-40B4-BE49-F238E27FC236}">
                <a16:creationId xmlns="" xmlns:a16="http://schemas.microsoft.com/office/drawing/2014/main" id="{7659E39B-FDA5-4E40-B324-7178ED58BDF9}"/>
              </a:ext>
            </a:extLst>
          </p:cNvPr>
          <p:cNvSpPr/>
          <p:nvPr/>
        </p:nvSpPr>
        <p:spPr>
          <a:xfrm>
            <a:off x="877888" y="2406650"/>
            <a:ext cx="598487" cy="1238250"/>
          </a:xfrm>
          <a:prstGeom prst="upArrow">
            <a:avLst/>
          </a:prstGeom>
          <a:solidFill>
            <a:srgbClr val="99F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3" name="Puščica gor 12">
            <a:extLst>
              <a:ext uri="{FF2B5EF4-FFF2-40B4-BE49-F238E27FC236}">
                <a16:creationId xmlns="" xmlns:a16="http://schemas.microsoft.com/office/drawing/2014/main" id="{E26FAD50-E15E-406D-AA20-ECC2282FF9A3}"/>
              </a:ext>
            </a:extLst>
          </p:cNvPr>
          <p:cNvSpPr/>
          <p:nvPr/>
        </p:nvSpPr>
        <p:spPr>
          <a:xfrm rot="10800000">
            <a:off x="877887" y="3846513"/>
            <a:ext cx="598487" cy="1238250"/>
          </a:xfrm>
          <a:prstGeom prst="upArrow">
            <a:avLst/>
          </a:prstGeom>
          <a:solidFill>
            <a:srgbClr val="99F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4" name="Puščica gor 12">
            <a:extLst>
              <a:ext uri="{FF2B5EF4-FFF2-40B4-BE49-F238E27FC236}">
                <a16:creationId xmlns="" xmlns:a16="http://schemas.microsoft.com/office/drawing/2014/main" id="{E26FAD50-E15E-406D-AA20-ECC2282FF9A3}"/>
              </a:ext>
            </a:extLst>
          </p:cNvPr>
          <p:cNvSpPr/>
          <p:nvPr/>
        </p:nvSpPr>
        <p:spPr>
          <a:xfrm rot="10800000">
            <a:off x="731043" y="5370513"/>
            <a:ext cx="598487" cy="1238250"/>
          </a:xfrm>
          <a:prstGeom prst="upArrow">
            <a:avLst/>
          </a:prstGeom>
          <a:solidFill>
            <a:srgbClr val="99F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530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8A483B31-7E83-43B7-A7E5-C2A7B4215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533" y="257362"/>
            <a:ext cx="638386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sl-SI" altLang="sl-SI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Cilji iz operativnega programa vezani na energetsko predelavo komunalnih odpadkov </a:t>
            </a:r>
            <a:endParaRPr lang="sl-SI" altLang="sl-SI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grada vsebine 1">
            <a:extLst>
              <a:ext uri="{FF2B5EF4-FFF2-40B4-BE49-F238E27FC236}">
                <a16:creationId xmlns="" xmlns:a16="http://schemas.microsoft.com/office/drawing/2014/main" id="{5AFC9917-3362-4935-9056-C51ED1CA91BD}"/>
              </a:ext>
            </a:extLst>
          </p:cNvPr>
          <p:cNvSpPr txBox="1">
            <a:spLocks/>
          </p:cNvSpPr>
          <p:nvPr/>
        </p:nvSpPr>
        <p:spPr bwMode="auto">
          <a:xfrm>
            <a:off x="509265" y="1340768"/>
            <a:ext cx="8229600" cy="47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Energetska predelava komunalnih odpadkov se izvaja, če je </a:t>
            </a:r>
            <a:r>
              <a:rPr lang="sl-SI" altLang="sl-SI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energetsko učinkovita </a:t>
            </a: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če so </a:t>
            </a:r>
            <a:r>
              <a:rPr lang="sl-SI" altLang="sl-SI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predhodno izpolnjeni cilji recikliranja komunalnih odpadkov</a:t>
            </a: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(50-odstotno recikliranje v letu 2020 in 65-odstotno v letu 2030),</a:t>
            </a:r>
          </a:p>
          <a:p>
            <a:pPr algn="just">
              <a:spcAft>
                <a:spcPts val="600"/>
              </a:spcAft>
            </a:pP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 predelava se izvaja </a:t>
            </a:r>
            <a:r>
              <a:rPr lang="sl-SI" altLang="sl-SI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predvsem v napravah za soproizvodnjo električne energije in toplote</a:t>
            </a: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uporabljajo gorivo, pripravljeno iz gorljivih frakcij, kot energijsko učinkovite pa se štejejo tudi industrijske peči (cementarne…),</a:t>
            </a:r>
          </a:p>
          <a:p>
            <a:pPr algn="just">
              <a:spcAft>
                <a:spcPts val="600"/>
              </a:spcAft>
            </a:pP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osnova za gorivo so </a:t>
            </a:r>
            <a:r>
              <a:rPr lang="sl-SI" altLang="sl-SI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ostanki predelave </a:t>
            </a: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ločeno zbranih frakcij komunalnih odpadkov, ali </a:t>
            </a:r>
            <a:r>
              <a:rPr lang="sl-SI" altLang="sl-SI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frakcije izločene iz mešanih komunalnih odpadkov</a:t>
            </a: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 njihovi </a:t>
            </a:r>
            <a:r>
              <a:rPr lang="sl-SI" altLang="sl-SI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mehansko biološki obdelavi v centrih za ravnanje s komunalnimi odpadki,</a:t>
            </a:r>
          </a:p>
          <a:p>
            <a:pPr algn="just">
              <a:spcAft>
                <a:spcPts val="600"/>
              </a:spcAft>
            </a:pPr>
            <a:r>
              <a:rPr lang="sl-SI" altLang="sl-SI" dirty="0">
                <a:solidFill>
                  <a:srgbClr val="002060"/>
                </a:solidFill>
                <a:latin typeface="Arial" charset="0"/>
                <a:cs typeface="Arial" charset="0"/>
              </a:rPr>
              <a:t>Sežiganje komunalnih odpadkov se šteje za energetsko predelavo, če se </a:t>
            </a:r>
            <a:r>
              <a:rPr lang="sl-SI" altLang="sl-SI" b="1" dirty="0">
                <a:solidFill>
                  <a:srgbClr val="002060"/>
                </a:solidFill>
                <a:latin typeface="Arial" charset="0"/>
                <a:cs typeface="Arial" charset="0"/>
              </a:rPr>
              <a:t>vsaj 65 odstotkov razpoložljive kurilne vrednosti odpadkov porabi za proizvodnjo električne energije in toplote</a:t>
            </a:r>
            <a:r>
              <a:rPr lang="sl-SI" altLang="sl-SI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sl-SI" altLang="sl-SI" dirty="0">
                <a:solidFill>
                  <a:srgbClr val="002060"/>
                </a:solidFill>
                <a:latin typeface="Arial" charset="0"/>
                <a:cs typeface="Arial" charset="0"/>
              </a:rPr>
              <a:t>najprimernejša oblika njihove energetske predelave bi bila predelava  </a:t>
            </a:r>
            <a:r>
              <a:rPr lang="sl-SI" altLang="sl-SI" b="1" dirty="0">
                <a:solidFill>
                  <a:srgbClr val="002060"/>
                </a:solidFill>
                <a:latin typeface="Arial" charset="0"/>
                <a:cs typeface="Arial" charset="0"/>
              </a:rPr>
              <a:t>v napravah za soproizvodnjo električne energije in toplote, ki so del sistema za daljinsko ogrevanje večjega mesta</a:t>
            </a:r>
            <a:r>
              <a:rPr lang="sl-SI" altLang="sl-SI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sl-SI" altLang="sl-SI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l-SI" altLang="sl-SI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altLang="sl-SI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9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1059088" y="2616150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896111" y="2708208"/>
            <a:ext cx="7025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Hvala za pozornost!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algn="ctr"/>
            <a:endParaRPr lang="sl-SI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6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810810" y="1801274"/>
            <a:ext cx="77571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Sistem PRO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Proizvajalcu proizvodov </a:t>
            </a:r>
            <a:r>
              <a:rPr lang="sl-SI" dirty="0" smtClean="0">
                <a:solidFill>
                  <a:schemeClr val="tx2"/>
                </a:solidFill>
              </a:rPr>
              <a:t>za katere velja PRO je </a:t>
            </a:r>
            <a:r>
              <a:rPr lang="sl-SI" b="1" dirty="0" smtClean="0">
                <a:solidFill>
                  <a:schemeClr val="tx2"/>
                </a:solidFill>
              </a:rPr>
              <a:t>določena obveznost upoštevanja vseh prepovedi, zahtev in drugih pravil ravnanja</a:t>
            </a:r>
            <a:r>
              <a:rPr lang="sl-SI" dirty="0" smtClean="0">
                <a:solidFill>
                  <a:schemeClr val="tx2"/>
                </a:solidFill>
              </a:rPr>
              <a:t>, da se zagotovi ravnanje z odpadki iz proizvodov </a:t>
            </a:r>
            <a:r>
              <a:rPr lang="sl-SI" b="1" dirty="0" smtClean="0">
                <a:solidFill>
                  <a:schemeClr val="tx2"/>
                </a:solidFill>
              </a:rPr>
              <a:t>ter vseh obveznosti, določenih v okviru sistema PRO.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550862" indent="-285750" algn="just">
              <a:buFont typeface="Arial" panose="020B0604020202020204" pitchFamily="34" charset="0"/>
              <a:buChar char="•"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Vladi je dana pristojnost za določitev proizvodov in proizvajalcev za katere velja PRO</a:t>
            </a:r>
            <a:r>
              <a:rPr lang="sl-SI" dirty="0" smtClean="0">
                <a:solidFill>
                  <a:schemeClr val="tx2"/>
                </a:solidFill>
              </a:rPr>
              <a:t>.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25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559904" y="1053533"/>
            <a:ext cx="83393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Obveznosti proizvajalca, za katerega velja PRO</a:t>
            </a:r>
          </a:p>
          <a:p>
            <a:pPr algn="ctr"/>
            <a:endParaRPr lang="sl-SI" sz="800" b="1" dirty="0" smtClean="0">
              <a:solidFill>
                <a:schemeClr val="tx2"/>
              </a:solidFill>
            </a:endParaRPr>
          </a:p>
          <a:p>
            <a:pPr algn="ctr"/>
            <a:endParaRPr lang="sl-SI" sz="8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tx2"/>
                </a:solidFill>
              </a:rPr>
              <a:t>Z</a:t>
            </a:r>
            <a:r>
              <a:rPr lang="sl-SI" b="1" dirty="0" smtClean="0">
                <a:solidFill>
                  <a:schemeClr val="tx2"/>
                </a:solidFill>
              </a:rPr>
              <a:t>agotavljanje ravnanja z odpadki iz proizvodov, doseganje okoljskih ciljev, informiranje in obveščanje, posredovanje podatkov</a:t>
            </a:r>
            <a:r>
              <a:rPr lang="sl-SI" dirty="0" smtClean="0">
                <a:solidFill>
                  <a:schemeClr val="tx2"/>
                </a:solidFill>
              </a:rPr>
              <a:t> o proizvodih danih na trg v RS ter zbranih in obdelanih odpadkih iz proizvodov.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Vsi proizvajalci</a:t>
            </a:r>
            <a:r>
              <a:rPr lang="sl-SI" dirty="0" smtClean="0">
                <a:solidFill>
                  <a:schemeClr val="tx2"/>
                </a:solidFill>
              </a:rPr>
              <a:t> istovrstnih proizvodov </a:t>
            </a:r>
            <a:r>
              <a:rPr lang="sl-SI" b="1" dirty="0" smtClean="0">
                <a:solidFill>
                  <a:schemeClr val="tx2"/>
                </a:solidFill>
              </a:rPr>
              <a:t>so skupaj finančno in organizacijsko odgovorni, da se zberejo in obdelajo vsi odpadki iz teh proizvodov</a:t>
            </a:r>
            <a:r>
              <a:rPr lang="sl-SI" dirty="0" smtClean="0">
                <a:solidFill>
                  <a:schemeClr val="tx2"/>
                </a:solidFill>
              </a:rPr>
              <a:t>, ki nastanejo na območju RS. Pri tem je </a:t>
            </a:r>
            <a:r>
              <a:rPr lang="sl-SI" b="1" dirty="0" smtClean="0">
                <a:solidFill>
                  <a:schemeClr val="tx2"/>
                </a:solidFill>
              </a:rPr>
              <a:t>delež obveznosti posameznega proizvajalca v zvezi z  odpadki enak deležu proizvodov, ki ga ima pri dajanju proizvodov na trg</a:t>
            </a:r>
            <a:r>
              <a:rPr lang="sl-SI" dirty="0" smtClean="0">
                <a:solidFill>
                  <a:schemeClr val="tx2"/>
                </a:solidFill>
              </a:rPr>
              <a:t> v RS</a:t>
            </a:r>
            <a:r>
              <a:rPr lang="sl-SI" b="1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Proizvajalec lahko izpolnjuje obveznosti </a:t>
            </a:r>
            <a:r>
              <a:rPr lang="sl-SI" b="1" dirty="0" smtClean="0">
                <a:solidFill>
                  <a:schemeClr val="tx2"/>
                </a:solidFill>
              </a:rPr>
              <a:t>v obliki skupnega izpolnjevanja obveznosti ali samostojno. </a:t>
            </a:r>
            <a:r>
              <a:rPr lang="sl-SI" dirty="0">
                <a:solidFill>
                  <a:schemeClr val="tx2"/>
                </a:solidFill>
              </a:rPr>
              <a:t>Skupne zahteve: pridobitev dovoljenja, načrt izpolnjevanja obveznosti, računovodsko evidentiranje, kakovost podatkov, </a:t>
            </a:r>
            <a:r>
              <a:rPr lang="sl-SI" dirty="0" smtClean="0">
                <a:solidFill>
                  <a:schemeClr val="tx2"/>
                </a:solidFill>
              </a:rPr>
              <a:t>zagotovitev </a:t>
            </a:r>
            <a:r>
              <a:rPr lang="sl-SI" dirty="0">
                <a:solidFill>
                  <a:schemeClr val="tx2"/>
                </a:solidFill>
              </a:rPr>
              <a:t>finančnega jamstva</a:t>
            </a:r>
            <a:r>
              <a:rPr lang="sl-SI" dirty="0" smtClean="0">
                <a:solidFill>
                  <a:schemeClr val="tx2"/>
                </a:solidFill>
              </a:rPr>
              <a:t>.</a:t>
            </a:r>
            <a:endParaRPr lang="sl-SI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Vlada lahko določi izpolnjevanje obveznosti </a:t>
            </a:r>
            <a:r>
              <a:rPr lang="sl-SI" dirty="0" smtClean="0">
                <a:solidFill>
                  <a:schemeClr val="tx2"/>
                </a:solidFill>
              </a:rPr>
              <a:t>PRO </a:t>
            </a:r>
            <a:r>
              <a:rPr lang="sl-SI" b="1" dirty="0" smtClean="0">
                <a:solidFill>
                  <a:schemeClr val="tx2"/>
                </a:solidFill>
              </a:rPr>
              <a:t>samo v okviru skupnega</a:t>
            </a:r>
            <a:r>
              <a:rPr lang="sl-SI" dirty="0" smtClean="0">
                <a:solidFill>
                  <a:schemeClr val="tx2"/>
                </a:solidFill>
              </a:rPr>
              <a:t> izpolnjevanja obveznosti</a:t>
            </a:r>
            <a:r>
              <a:rPr lang="sl-SI" dirty="0">
                <a:solidFill>
                  <a:schemeClr val="tx2"/>
                </a:solidFill>
              </a:rPr>
              <a:t>.</a:t>
            </a:r>
            <a:endParaRPr lang="sl-SI" b="1" dirty="0" smtClean="0">
              <a:solidFill>
                <a:schemeClr val="tx2"/>
              </a:solidFill>
            </a:endParaRPr>
          </a:p>
          <a:p>
            <a:pPr algn="ctr"/>
            <a:endParaRPr lang="sl-SI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8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402336" y="1414219"/>
            <a:ext cx="8339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Stroški proizvajalca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Proizvajalec v celoti krije stroške </a:t>
            </a:r>
            <a:r>
              <a:rPr lang="sl-SI" dirty="0" smtClean="0">
                <a:solidFill>
                  <a:schemeClr val="tx2"/>
                </a:solidFill>
              </a:rPr>
              <a:t>izpolnjevanja njegove obveznosti sistema PRO</a:t>
            </a:r>
            <a:r>
              <a:rPr lang="sl-SI" b="1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Proizvajalec v sorazmernem deležu </a:t>
            </a:r>
            <a:r>
              <a:rPr lang="sl-SI" dirty="0" smtClean="0">
                <a:solidFill>
                  <a:schemeClr val="tx2"/>
                </a:solidFill>
              </a:rPr>
              <a:t>z njegovim deležem pri dajanju proizvodov na trg </a:t>
            </a:r>
            <a:r>
              <a:rPr lang="sl-SI" b="1" dirty="0" smtClean="0">
                <a:solidFill>
                  <a:schemeClr val="tx2"/>
                </a:solidFill>
              </a:rPr>
              <a:t>krije stroške izpolnjevanja obveznosti za vse odpadke iz istovrstnih proizvodov, </a:t>
            </a:r>
            <a:r>
              <a:rPr lang="sl-SI" dirty="0" smtClean="0">
                <a:solidFill>
                  <a:schemeClr val="tx2"/>
                </a:solidFill>
              </a:rPr>
              <a:t>ki nastajajo v RS.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Vlada lahko določi morebitne izjeme glede obsega stroškov.</a:t>
            </a:r>
          </a:p>
        </p:txBody>
      </p:sp>
    </p:spTree>
    <p:extLst>
      <p:ext uri="{BB962C8B-B14F-4D97-AF65-F5344CB8AC3E}">
        <p14:creationId xmlns:p14="http://schemas.microsoft.com/office/powerpoint/2010/main" val="3564373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1024593"/>
            <a:ext cx="8339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Skupno izpolnjevanje obveznosti 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Skupno izpolnjevanje </a:t>
            </a:r>
            <a:r>
              <a:rPr lang="sl-SI" dirty="0" smtClean="0">
                <a:solidFill>
                  <a:schemeClr val="tx2"/>
                </a:solidFill>
              </a:rPr>
              <a:t>obveznosti v imenu proizvajalcev </a:t>
            </a:r>
            <a:r>
              <a:rPr lang="sl-SI" b="1" dirty="0" smtClean="0">
                <a:solidFill>
                  <a:schemeClr val="tx2"/>
                </a:solidFill>
              </a:rPr>
              <a:t>izvaja „Organizacija za skupno izpolnjevanje PRO za odpadke iz teh proizvodov“.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algn="ctr"/>
            <a:endParaRPr lang="sl-SI" dirty="0" smtClean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Organizacija</a:t>
            </a:r>
          </a:p>
          <a:p>
            <a:pPr algn="ctr"/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Pravna oseba s sedežem v Republiki Sloveniji, </a:t>
            </a:r>
            <a:r>
              <a:rPr lang="sl-SI" b="1" dirty="0" smtClean="0">
                <a:solidFill>
                  <a:schemeClr val="tx2"/>
                </a:solidFill>
              </a:rPr>
              <a:t>ustanovljena z namenom, da za proizvajalce določenih istovrstnih proizvodov zagotavlja skupno izpolnjevanje obveznosti</a:t>
            </a:r>
            <a:r>
              <a:rPr lang="sl-SI" dirty="0" smtClean="0">
                <a:solidFill>
                  <a:schemeClr val="tx2"/>
                </a:solidFill>
              </a:rPr>
              <a:t> kot </a:t>
            </a:r>
            <a:r>
              <a:rPr lang="sl-SI" b="1" dirty="0" smtClean="0">
                <a:solidFill>
                  <a:schemeClr val="tx2"/>
                </a:solidFill>
              </a:rPr>
              <a:t>nepridobitno dejavnost.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Ustanovijo jo in imajo v lasti le proizvajalci </a:t>
            </a:r>
            <a:r>
              <a:rPr lang="sl-SI" dirty="0" smtClean="0">
                <a:solidFill>
                  <a:schemeClr val="tx2"/>
                </a:solidFill>
              </a:rPr>
              <a:t>določenih istovrstnih proizvodov s sedežem v Republiki Sloveniji, izpolnjevanje obveznosti lahko izvaja </a:t>
            </a:r>
            <a:r>
              <a:rPr lang="sl-SI" b="1" dirty="0" smtClean="0">
                <a:solidFill>
                  <a:schemeClr val="tx2"/>
                </a:solidFill>
              </a:rPr>
              <a:t>samo za odpadke iz ene vrste proizvodov.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08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642521"/>
            <a:ext cx="83393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Organizacija </a:t>
            </a:r>
            <a:endParaRPr lang="sl-SI" sz="2800" b="1" dirty="0">
              <a:solidFill>
                <a:schemeClr val="tx2"/>
              </a:solidFill>
            </a:endParaRPr>
          </a:p>
          <a:p>
            <a:pPr algn="ctr"/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Ne sme opravljati </a:t>
            </a:r>
            <a:r>
              <a:rPr lang="sl-SI" b="1" dirty="0" smtClean="0">
                <a:solidFill>
                  <a:schemeClr val="tx2"/>
                </a:solidFill>
              </a:rPr>
              <a:t>nobene dejavnosti, ki ni zvezana z izpolnjevanjem obveznosti PRO.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chemeClr val="tx2"/>
                </a:solidFill>
              </a:rPr>
              <a:t>U</a:t>
            </a:r>
            <a:r>
              <a:rPr lang="sl-SI" b="1" dirty="0" smtClean="0">
                <a:solidFill>
                  <a:schemeClr val="tx2"/>
                </a:solidFill>
              </a:rPr>
              <a:t>stanovitelj ali lastnik ne smeta biti</a:t>
            </a:r>
            <a:r>
              <a:rPr lang="sl-SI" dirty="0" smtClean="0">
                <a:solidFill>
                  <a:schemeClr val="tx2"/>
                </a:solidFill>
              </a:rPr>
              <a:t>: oseba ki ravna z odpadki, neposredno ali posredno kapitalsko povezana z osebo, </a:t>
            </a:r>
            <a:r>
              <a:rPr lang="sl-SI" dirty="0">
                <a:solidFill>
                  <a:schemeClr val="tx2"/>
                </a:solidFill>
              </a:rPr>
              <a:t>ki ravna z </a:t>
            </a:r>
            <a:r>
              <a:rPr lang="sl-SI" dirty="0" smtClean="0">
                <a:solidFill>
                  <a:schemeClr val="tx2"/>
                </a:solidFill>
              </a:rPr>
              <a:t>odpadki, neposredno ali posredno kapitalsko povezana z drugo organizacijo.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</a:endParaRPr>
          </a:p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Obveznosti organizacije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Za pridružene proizvajalce </a:t>
            </a:r>
            <a:r>
              <a:rPr lang="sl-SI" dirty="0" smtClean="0">
                <a:solidFill>
                  <a:schemeClr val="tx2"/>
                </a:solidFill>
              </a:rPr>
              <a:t>mora zagotavljati </a:t>
            </a:r>
            <a:r>
              <a:rPr lang="sl-SI" b="1" dirty="0" smtClean="0">
                <a:solidFill>
                  <a:schemeClr val="tx2"/>
                </a:solidFill>
              </a:rPr>
              <a:t>izpolnjevanje njihovih obveznosti </a:t>
            </a:r>
            <a:r>
              <a:rPr lang="sl-SI" dirty="0" smtClean="0">
                <a:solidFill>
                  <a:schemeClr val="tx2"/>
                </a:solidFill>
              </a:rPr>
              <a:t>sistema PRO.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Izpolnjevanje obveznosti za ravnanje z odpadki iz proizvodov,</a:t>
            </a:r>
            <a:r>
              <a:rPr lang="sl-SI" dirty="0" smtClean="0">
                <a:solidFill>
                  <a:schemeClr val="tx2"/>
                </a:solidFill>
              </a:rPr>
              <a:t> ki nastanejo na območju Republike Slovenije, </a:t>
            </a:r>
            <a:r>
              <a:rPr lang="sl-SI" b="1" dirty="0" smtClean="0">
                <a:solidFill>
                  <a:schemeClr val="tx2"/>
                </a:solidFill>
              </a:rPr>
              <a:t>mora zagotoviti v deležu, ki je enak vsoti predpisanih deležev</a:t>
            </a:r>
            <a:r>
              <a:rPr lang="sl-SI" dirty="0" smtClean="0">
                <a:solidFill>
                  <a:schemeClr val="tx2"/>
                </a:solidFill>
              </a:rPr>
              <a:t> obveznosti posameznih pridruženih proizvajalcev.</a:t>
            </a:r>
            <a:endParaRPr lang="sl-SI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4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931404"/>
            <a:ext cx="8339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Delovanje organizacije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Sklepanje pogodb </a:t>
            </a:r>
            <a:r>
              <a:rPr lang="sl-SI" dirty="0" smtClean="0">
                <a:solidFill>
                  <a:schemeClr val="tx2"/>
                </a:solidFill>
              </a:rPr>
              <a:t>s proizvajalci </a:t>
            </a:r>
            <a:r>
              <a:rPr lang="sl-SI" b="1" dirty="0" smtClean="0">
                <a:solidFill>
                  <a:schemeClr val="tx2"/>
                </a:solidFill>
              </a:rPr>
              <a:t>na enoten način </a:t>
            </a:r>
            <a:r>
              <a:rPr lang="sl-SI" dirty="0" smtClean="0">
                <a:solidFill>
                  <a:schemeClr val="tx2"/>
                </a:solidFill>
              </a:rPr>
              <a:t>in pod enakimi pogoji.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Zagotoviti mora finančno jamstvo </a:t>
            </a:r>
            <a:r>
              <a:rPr lang="sl-SI" dirty="0" smtClean="0">
                <a:solidFill>
                  <a:schemeClr val="tx2"/>
                </a:solidFill>
              </a:rPr>
              <a:t>v skladu s 115. členom ZVO.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Zaračunavanje stroškov proizvajalcem na predpisan način.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Morebitni dobiček </a:t>
            </a:r>
            <a:r>
              <a:rPr lang="sl-SI" dirty="0" smtClean="0">
                <a:solidFill>
                  <a:schemeClr val="tx2"/>
                </a:solidFill>
              </a:rPr>
              <a:t>mora uporabiti </a:t>
            </a:r>
            <a:r>
              <a:rPr lang="sl-SI" b="1" dirty="0" smtClean="0">
                <a:solidFill>
                  <a:schemeClr val="tx2"/>
                </a:solidFill>
              </a:rPr>
              <a:t>le za izvajanje dejavnosti in ukrepov za skupno izpolnjevanje obveznosti.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Osebe,</a:t>
            </a:r>
            <a:r>
              <a:rPr lang="sl-SI" dirty="0" smtClean="0">
                <a:solidFill>
                  <a:schemeClr val="tx2"/>
                </a:solidFill>
              </a:rPr>
              <a:t> ki zanjo izvajajo zbiranje in obdelavo odpadkov </a:t>
            </a:r>
            <a:r>
              <a:rPr lang="sl-SI" b="1" dirty="0" smtClean="0">
                <a:solidFill>
                  <a:schemeClr val="tx2"/>
                </a:solidFill>
              </a:rPr>
              <a:t>mora izbirati na podlagi javnega poziva.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chemeClr val="tx2"/>
                </a:solidFill>
              </a:rPr>
              <a:t>Vzpostavljen mora imeti </a:t>
            </a:r>
            <a:r>
              <a:rPr lang="sl-SI" b="1" dirty="0" smtClean="0">
                <a:solidFill>
                  <a:schemeClr val="tx2"/>
                </a:solidFill>
              </a:rPr>
              <a:t>sistem nadzora nad </a:t>
            </a:r>
            <a:r>
              <a:rPr lang="sl-SI" dirty="0" smtClean="0">
                <a:solidFill>
                  <a:schemeClr val="tx2"/>
                </a:solidFill>
              </a:rPr>
              <a:t>svojim</a:t>
            </a:r>
            <a:r>
              <a:rPr lang="sl-SI" b="1" dirty="0" smtClean="0">
                <a:solidFill>
                  <a:schemeClr val="tx2"/>
                </a:solidFill>
              </a:rPr>
              <a:t> finančnim poslovanjem in kakovostjo podatkov.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Javno mora objavljati </a:t>
            </a:r>
            <a:r>
              <a:rPr lang="sl-SI" dirty="0" smtClean="0">
                <a:solidFill>
                  <a:schemeClr val="tx2"/>
                </a:solidFill>
              </a:rPr>
              <a:t>predpisane relevantne informacije</a:t>
            </a: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in redno preverjati točnost in pravilnost podatkov </a:t>
            </a:r>
            <a:r>
              <a:rPr lang="sl-SI" dirty="0" smtClean="0">
                <a:solidFill>
                  <a:schemeClr val="tx2"/>
                </a:solidFill>
              </a:rPr>
              <a:t>o količini proizvodov danih na trg s strani pridruženih proizvajalcev.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Ministrstvu mora enkrat letno poročati o izpolnjevanju obveznosti.</a:t>
            </a: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64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dirty="0" smtClean="0"/>
              <a:t> </a:t>
            </a:r>
            <a:endParaRPr lang="en-US" alt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228600" y="1070759"/>
            <a:ext cx="83393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/>
                </a:solidFill>
              </a:rPr>
              <a:t>Dovoljenje za skupno izpolnjevanje obveznosti</a:t>
            </a:r>
          </a:p>
          <a:p>
            <a:pPr algn="ctr"/>
            <a:endParaRPr lang="sl-SI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Organizacija mora imeti dovoljenje ministrstva.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Ministrstvo iza dovoljenje, za obdobje petih let, če ugotovi:</a:t>
            </a:r>
          </a:p>
          <a:p>
            <a:pPr marL="285750" indent="-20638" algn="just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izpolnjevanje predpisanih pogojev </a:t>
            </a:r>
            <a:r>
              <a:rPr lang="sl-SI" dirty="0" smtClean="0">
                <a:solidFill>
                  <a:schemeClr val="tx2"/>
                </a:solidFill>
              </a:rPr>
              <a:t>glede organizacije,</a:t>
            </a:r>
          </a:p>
          <a:p>
            <a:pPr marL="285750" indent="-20638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da bo organizacija skupno </a:t>
            </a:r>
            <a:r>
              <a:rPr lang="sl-SI" b="1" dirty="0" smtClean="0">
                <a:solidFill>
                  <a:schemeClr val="tx2"/>
                </a:solidFill>
              </a:rPr>
              <a:t>izpolnjevanje obveznosti zagotavljala za pridružene proizvajalce, ki dajo skupaj na trg najmanj 25 %  </a:t>
            </a:r>
            <a:r>
              <a:rPr lang="sl-SI" dirty="0" smtClean="0">
                <a:solidFill>
                  <a:schemeClr val="tx2"/>
                </a:solidFill>
              </a:rPr>
              <a:t>količine proizvodov danih na trg v RS,</a:t>
            </a:r>
          </a:p>
          <a:p>
            <a:pPr marL="285750" indent="-20638" algn="just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je skupni načrt izdelan v skladu z zakonom </a:t>
            </a:r>
            <a:r>
              <a:rPr lang="sl-SI" dirty="0" smtClean="0">
                <a:solidFill>
                  <a:schemeClr val="tx2"/>
                </a:solidFill>
              </a:rPr>
              <a:t>in je </a:t>
            </a:r>
            <a:r>
              <a:rPr lang="sl-SI" b="1" dirty="0" smtClean="0">
                <a:solidFill>
                  <a:schemeClr val="tx2"/>
                </a:solidFill>
              </a:rPr>
              <a:t>z njim zagotovljeno </a:t>
            </a:r>
            <a:r>
              <a:rPr lang="sl-SI" dirty="0" smtClean="0">
                <a:solidFill>
                  <a:schemeClr val="tx2"/>
                </a:solidFill>
              </a:rPr>
              <a:t>skupno </a:t>
            </a:r>
            <a:r>
              <a:rPr lang="sl-SI" b="1" dirty="0" smtClean="0">
                <a:solidFill>
                  <a:schemeClr val="tx2"/>
                </a:solidFill>
              </a:rPr>
              <a:t>izpolnjevanje obveznosti</a:t>
            </a:r>
            <a:r>
              <a:rPr lang="sl-SI" dirty="0" smtClean="0">
                <a:solidFill>
                  <a:schemeClr val="tx2"/>
                </a:solidFill>
              </a:rPr>
              <a:t>,</a:t>
            </a:r>
          </a:p>
          <a:p>
            <a:pPr marL="285750" indent="-20638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imajo zbiralci in obdelovalci</a:t>
            </a:r>
            <a:r>
              <a:rPr lang="sl-SI" dirty="0" smtClean="0">
                <a:solidFill>
                  <a:schemeClr val="tx2"/>
                </a:solidFill>
              </a:rPr>
              <a:t>, ki bodo zagotavljali zbiranje ali obdelavo odpadkov, </a:t>
            </a:r>
            <a:r>
              <a:rPr lang="sl-SI" b="1" dirty="0" smtClean="0">
                <a:solidFill>
                  <a:schemeClr val="tx2"/>
                </a:solidFill>
              </a:rPr>
              <a:t>predpisana dovoljenja</a:t>
            </a:r>
            <a:r>
              <a:rPr lang="sl-SI" dirty="0" smtClean="0">
                <a:solidFill>
                  <a:schemeClr val="tx2"/>
                </a:solidFill>
              </a:rPr>
              <a:t>,</a:t>
            </a:r>
          </a:p>
          <a:p>
            <a:pPr marL="285750" indent="-20638" algn="just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ima organizacija predpisan sistema nadzora in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</a:rPr>
              <a:t>zadostna finančna sredstva</a:t>
            </a:r>
            <a:r>
              <a:rPr lang="sl-SI" dirty="0" smtClean="0">
                <a:solidFill>
                  <a:schemeClr val="tx2"/>
                </a:solidFill>
              </a:rPr>
              <a:t> za izvajanje skupnega načrta.</a:t>
            </a:r>
          </a:p>
          <a:p>
            <a:pPr marL="285750" indent="-20638" algn="just">
              <a:buFont typeface="Arial" panose="020B0604020202020204" pitchFamily="34" charset="0"/>
              <a:buChar char="•"/>
            </a:pPr>
            <a:endParaRPr lang="sl-SI" sz="800" dirty="0">
              <a:solidFill>
                <a:schemeClr val="tx2"/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chemeClr val="tx2"/>
                </a:solidFill>
              </a:rPr>
              <a:t>Organizacija, ki je pridobila dovoljenje mora najkasneje v enem mesecu </a:t>
            </a:r>
            <a:r>
              <a:rPr lang="sl-SI" dirty="0" smtClean="0">
                <a:solidFill>
                  <a:schemeClr val="tx2"/>
                </a:solidFill>
              </a:rPr>
              <a:t>od njegove izdaje ministrstvu </a:t>
            </a:r>
            <a:r>
              <a:rPr lang="sl-SI" b="1" dirty="0" smtClean="0">
                <a:solidFill>
                  <a:schemeClr val="tx2"/>
                </a:solidFill>
              </a:rPr>
              <a:t>posredovati finančno jamstvo.</a:t>
            </a:r>
          </a:p>
          <a:p>
            <a:pPr marL="265113" indent="-265113" algn="just">
              <a:buFont typeface="Wingdings" panose="05000000000000000000" pitchFamily="2" charset="2"/>
              <a:buChar char="Ø"/>
            </a:pPr>
            <a:endParaRPr lang="sl-SI" sz="800" b="1" dirty="0">
              <a:solidFill>
                <a:schemeClr val="tx2"/>
              </a:solidFill>
            </a:endParaRPr>
          </a:p>
          <a:p>
            <a:pPr algn="ctr"/>
            <a:endParaRPr lang="sl-SI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88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P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MOP</Template>
  <TotalTime>6675</TotalTime>
  <Words>1680</Words>
  <Application>Microsoft Office PowerPoint</Application>
  <PresentationFormat>Diaprojekcija na zaslonu (4:3)</PresentationFormat>
  <Paragraphs>240</Paragraphs>
  <Slides>29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29</vt:i4>
      </vt:variant>
    </vt:vector>
  </HeadingPairs>
  <TitlesOfParts>
    <vt:vector size="36" baseType="lpstr">
      <vt:lpstr>Arial</vt:lpstr>
      <vt:lpstr>Republika</vt:lpstr>
      <vt:lpstr>Calibri</vt:lpstr>
      <vt:lpstr>Arial Narrow</vt:lpstr>
      <vt:lpstr>Wingdings</vt:lpstr>
      <vt:lpstr>MOP</vt:lpstr>
      <vt:lpstr>Custom Design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Približevanje ciljem EU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MZIP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Peter.Tomse</dc:creator>
  <cp:lastModifiedBy>Tanja.Bolte</cp:lastModifiedBy>
  <cp:revision>152</cp:revision>
  <dcterms:created xsi:type="dcterms:W3CDTF">2018-09-11T12:13:55Z</dcterms:created>
  <dcterms:modified xsi:type="dcterms:W3CDTF">2019-10-17T05:31:17Z</dcterms:modified>
</cp:coreProperties>
</file>