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sldIdLst>
    <p:sldId id="394" r:id="rId3"/>
    <p:sldId id="395" r:id="rId4"/>
    <p:sldId id="396" r:id="rId5"/>
    <p:sldId id="397" r:id="rId6"/>
    <p:sldId id="353" r:id="rId7"/>
    <p:sldId id="354" r:id="rId8"/>
    <p:sldId id="398" r:id="rId9"/>
    <p:sldId id="399" r:id="rId10"/>
    <p:sldId id="400" r:id="rId11"/>
    <p:sldId id="401" r:id="rId12"/>
    <p:sldId id="402" r:id="rId13"/>
    <p:sldId id="403" r:id="rId14"/>
    <p:sldId id="361" r:id="rId15"/>
    <p:sldId id="404" r:id="rId16"/>
    <p:sldId id="295" r:id="rId17"/>
    <p:sldId id="405" r:id="rId18"/>
    <p:sldId id="406" r:id="rId19"/>
    <p:sldId id="407" r:id="rId20"/>
    <p:sldId id="408" r:id="rId21"/>
    <p:sldId id="409" r:id="rId22"/>
    <p:sldId id="303" r:id="rId23"/>
    <p:sldId id="410" r:id="rId24"/>
    <p:sldId id="304" r:id="rId25"/>
    <p:sldId id="292" r:id="rId26"/>
    <p:sldId id="411" r:id="rId27"/>
    <p:sldId id="284" r:id="rId28"/>
    <p:sldId id="412" r:id="rId29"/>
    <p:sldId id="413" r:id="rId30"/>
    <p:sldId id="414" r:id="rId31"/>
    <p:sldId id="308" r:id="rId32"/>
    <p:sldId id="415" r:id="rId33"/>
    <p:sldId id="416" r:id="rId34"/>
    <p:sldId id="417" r:id="rId35"/>
    <p:sldId id="418" r:id="rId36"/>
    <p:sldId id="419" r:id="rId37"/>
    <p:sldId id="420" r:id="rId38"/>
    <p:sldId id="363" r:id="rId39"/>
    <p:sldId id="364" r:id="rId40"/>
    <p:sldId id="421" r:id="rId41"/>
    <p:sldId id="422" r:id="rId42"/>
    <p:sldId id="423" r:id="rId43"/>
    <p:sldId id="424" r:id="rId44"/>
    <p:sldId id="425" r:id="rId45"/>
    <p:sldId id="426" r:id="rId46"/>
    <p:sldId id="427" r:id="rId47"/>
    <p:sldId id="428" r:id="rId48"/>
    <p:sldId id="429" r:id="rId49"/>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l-SI"/>
              <a:t>Kliknite, če želite urediti slog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8546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smtClean="0"/>
              <a:pPr/>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0604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a:t>Kliknite, če želite urediti slog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Uredite sloge besedila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smtClean="0"/>
              <a:pPr/>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82278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smtClean="0"/>
              <a:pPr/>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6668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a:t>Kliknite, če želite urediti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smtClean="0"/>
              <a:pPr/>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62134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l-SI"/>
              <a:t>Kliknite, če želite urediti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smtClean="0"/>
              <a:pPr/>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4144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991531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797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914400" y="2130426"/>
            <a:ext cx="10363200" cy="1470025"/>
          </a:xfrm>
        </p:spPr>
        <p:txBody>
          <a:bodyPr/>
          <a:lstStyle/>
          <a:p>
            <a:r>
              <a:rPr lang="en-US"/>
              <a:t>Click to edit Master title style</a:t>
            </a:r>
            <a:endParaRPr lang="sl-SI"/>
          </a:p>
        </p:txBody>
      </p:sp>
      <p:sp>
        <p:nvSpPr>
          <p:cNvPr id="3" name="Podnaslov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l-SI"/>
          </a:p>
        </p:txBody>
      </p:sp>
    </p:spTree>
    <p:extLst>
      <p:ext uri="{BB962C8B-B14F-4D97-AF65-F5344CB8AC3E}">
        <p14:creationId xmlns:p14="http://schemas.microsoft.com/office/powerpoint/2010/main" val="1260205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a:t>Click to edit Master title style</a:t>
            </a:r>
            <a:endParaRPr lang="sl-SI"/>
          </a:p>
        </p:txBody>
      </p:sp>
      <p:sp>
        <p:nvSpPr>
          <p:cNvPr id="3" name="Ograda vsebine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Tree>
    <p:extLst>
      <p:ext uri="{BB962C8B-B14F-4D97-AF65-F5344CB8AC3E}">
        <p14:creationId xmlns:p14="http://schemas.microsoft.com/office/powerpoint/2010/main" val="3625038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6449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smtClean="0"/>
              <a:pPr/>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355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10/15/2020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214738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a:t>Kliknite, če želite urediti slog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9110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9225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5133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l-SI"/>
              <a:t>Kliknite, če želite urediti slog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42A54C80-263E-416B-A8E0-580EDEADCBDC}" type="datetimeFigureOut">
              <a:rPr lang="en-US" smtClean="0"/>
              <a:t>10/15/2020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891448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dirty="0"/>
              <a:t>Kliknite ikono, če želite dodati sliko</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smtClean="0"/>
              <a:pPr/>
              <a:t>10/15/2020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7463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2.jpeg"/><Relationship Id="rId4" Type="http://schemas.openxmlformats.org/officeDocument/2006/relationships/hyperlink" Target="http://www.saubermacher.si/"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10/15/2020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6242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26" name="Ograda naslova 1">
            <a:extLst>
              <a:ext uri="{FF2B5EF4-FFF2-40B4-BE49-F238E27FC236}">
                <a16:creationId xmlns:a16="http://schemas.microsoft.com/office/drawing/2014/main" id="{DA3E58AD-3EE9-44FD-9432-2F2FC97CC904}"/>
              </a:ext>
            </a:extLst>
          </p:cNvPr>
          <p:cNvSpPr>
            <a:spLocks noGrp="1"/>
          </p:cNvSpPr>
          <p:nvPr>
            <p:ph type="title"/>
          </p:nvPr>
        </p:nvSpPr>
        <p:spPr bwMode="auto">
          <a:xfrm>
            <a:off x="623888" y="1052513"/>
            <a:ext cx="10753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a:t>Uredite slog naslova matrice</a:t>
            </a:r>
          </a:p>
        </p:txBody>
      </p:sp>
      <p:sp>
        <p:nvSpPr>
          <p:cNvPr id="1027" name="Ograda besedila 2">
            <a:extLst>
              <a:ext uri="{FF2B5EF4-FFF2-40B4-BE49-F238E27FC236}">
                <a16:creationId xmlns:a16="http://schemas.microsoft.com/office/drawing/2014/main" id="{67CD6D6D-21D0-48A9-A320-803471F78AEE}"/>
              </a:ext>
            </a:extLst>
          </p:cNvPr>
          <p:cNvSpPr>
            <a:spLocks noGrp="1"/>
          </p:cNvSpPr>
          <p:nvPr>
            <p:ph type="body" idx="1"/>
          </p:nvPr>
        </p:nvSpPr>
        <p:spPr bwMode="auto">
          <a:xfrm>
            <a:off x="609600" y="2276475"/>
            <a:ext cx="10768013" cy="38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cxnSp>
        <p:nvCxnSpPr>
          <p:cNvPr id="7" name="Raven povezovalnik 8">
            <a:extLst>
              <a:ext uri="{FF2B5EF4-FFF2-40B4-BE49-F238E27FC236}">
                <a16:creationId xmlns:a16="http://schemas.microsoft.com/office/drawing/2014/main" id="{A57D4D6E-2CF7-41CA-8904-533B4F8F8D1B}"/>
              </a:ext>
            </a:extLst>
          </p:cNvPr>
          <p:cNvCxnSpPr/>
          <p:nvPr/>
        </p:nvCxnSpPr>
        <p:spPr>
          <a:xfrm>
            <a:off x="7535863" y="385763"/>
            <a:ext cx="40322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Raven povezovalnik 10">
            <a:extLst>
              <a:ext uri="{FF2B5EF4-FFF2-40B4-BE49-F238E27FC236}">
                <a16:creationId xmlns:a16="http://schemas.microsoft.com/office/drawing/2014/main" id="{477FC708-0694-454D-9065-618AD2239035}"/>
              </a:ext>
            </a:extLst>
          </p:cNvPr>
          <p:cNvCxnSpPr/>
          <p:nvPr/>
        </p:nvCxnSpPr>
        <p:spPr>
          <a:xfrm>
            <a:off x="11568113" y="385763"/>
            <a:ext cx="0" cy="59229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Raven povezovalnik 12">
            <a:extLst>
              <a:ext uri="{FF2B5EF4-FFF2-40B4-BE49-F238E27FC236}">
                <a16:creationId xmlns:a16="http://schemas.microsoft.com/office/drawing/2014/main" id="{57EC3D98-7D78-4192-8C22-79ADAA74C744}"/>
              </a:ext>
            </a:extLst>
          </p:cNvPr>
          <p:cNvCxnSpPr/>
          <p:nvPr/>
        </p:nvCxnSpPr>
        <p:spPr>
          <a:xfrm flipH="1">
            <a:off x="912813" y="6308725"/>
            <a:ext cx="106553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Podnaslov 4">
            <a:extLst>
              <a:ext uri="{FF2B5EF4-FFF2-40B4-BE49-F238E27FC236}">
                <a16:creationId xmlns:a16="http://schemas.microsoft.com/office/drawing/2014/main" id="{07C043B9-593A-4FB0-99A2-A88BBD04F789}"/>
              </a:ext>
            </a:extLst>
          </p:cNvPr>
          <p:cNvSpPr txBox="1">
            <a:spLocks/>
          </p:cNvSpPr>
          <p:nvPr/>
        </p:nvSpPr>
        <p:spPr>
          <a:xfrm>
            <a:off x="4368800" y="6308725"/>
            <a:ext cx="3067050" cy="3476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defRPr/>
            </a:pPr>
            <a:r>
              <a:rPr lang="sl-SI" sz="1400" b="1" dirty="0">
                <a:hlinkClick r:id="rId4"/>
              </a:rPr>
              <a:t>www.saubermacher.si</a:t>
            </a:r>
            <a:endParaRPr lang="sl-SI" sz="1400" b="1" dirty="0"/>
          </a:p>
        </p:txBody>
      </p:sp>
      <p:pic>
        <p:nvPicPr>
          <p:cNvPr id="1032" name="Picture 4" descr="D:\DELO\Logo_Slowenisch_03 (1).jpg">
            <a:extLst>
              <a:ext uri="{FF2B5EF4-FFF2-40B4-BE49-F238E27FC236}">
                <a16:creationId xmlns:a16="http://schemas.microsoft.com/office/drawing/2014/main" id="{458B2C07-C631-4C8C-B6C5-D0141B3EF6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9300" y="0"/>
            <a:ext cx="29765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2413098"/>
      </p:ext>
    </p:extLst>
  </p:cSld>
  <p:clrMap bg1="lt1" tx1="dk1" bg2="lt2" tx2="dk2" accent1="accent1" accent2="accent2" accent3="accent3" accent4="accent4" accent5="accent5" accent6="accent6" hlink="hlink" folHlink="folHlink"/>
  <p:sldLayoutIdLst>
    <p:sldLayoutId id="2147483678" r:id="rId1"/>
    <p:sldLayoutId id="2147483679"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Slika 3">
            <a:extLst>
              <a:ext uri="{FF2B5EF4-FFF2-40B4-BE49-F238E27FC236}">
                <a16:creationId xmlns:a16="http://schemas.microsoft.com/office/drawing/2014/main" id="{B04C7BC2-5A91-45A2-8377-5B96FDE060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 y="-76200"/>
            <a:ext cx="122682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5C748A26-7A89-4910-A219-35AF80019E66}"/>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315" name="PoljeZBesedilom 2">
            <a:extLst>
              <a:ext uri="{FF2B5EF4-FFF2-40B4-BE49-F238E27FC236}">
                <a16:creationId xmlns:a16="http://schemas.microsoft.com/office/drawing/2014/main" id="{A6B82C48-C90E-46F8-9E97-F8AE509B374A}"/>
              </a:ext>
            </a:extLst>
          </p:cNvPr>
          <p:cNvSpPr txBox="1">
            <a:spLocks noChangeArrowheads="1"/>
          </p:cNvSpPr>
          <p:nvPr/>
        </p:nvSpPr>
        <p:spPr bwMode="auto">
          <a:xfrm>
            <a:off x="695325" y="620713"/>
            <a:ext cx="223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2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CRO Lenart</a:t>
            </a:r>
          </a:p>
        </p:txBody>
      </p:sp>
      <p:sp>
        <p:nvSpPr>
          <p:cNvPr id="13316" name="PoljeZBesedilom 3">
            <a:extLst>
              <a:ext uri="{FF2B5EF4-FFF2-40B4-BE49-F238E27FC236}">
                <a16:creationId xmlns:a16="http://schemas.microsoft.com/office/drawing/2014/main" id="{F8EEDDC7-68FD-457B-856F-E1FD78AE2FC9}"/>
              </a:ext>
            </a:extLst>
          </p:cNvPr>
          <p:cNvSpPr txBox="1">
            <a:spLocks noChangeArrowheads="1"/>
          </p:cNvSpPr>
          <p:nvPr/>
        </p:nvSpPr>
        <p:spPr bwMode="auto">
          <a:xfrm>
            <a:off x="695325" y="5757863"/>
            <a:ext cx="10296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In vse skupaj bo stalo cca. 1,5 mio. €, kar bodo tako ali drugače občutile naše stranke</a:t>
            </a:r>
          </a:p>
        </p:txBody>
      </p:sp>
      <p:pic>
        <p:nvPicPr>
          <p:cNvPr id="13317" name="Slika 1">
            <a:extLst>
              <a:ext uri="{FF2B5EF4-FFF2-40B4-BE49-F238E27FC236}">
                <a16:creationId xmlns:a16="http://schemas.microsoft.com/office/drawing/2014/main" id="{EC10DBA1-B113-4641-8012-9D664EE09D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5325" y="985838"/>
            <a:ext cx="9540875"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C4671C75-FAE9-4FC0-AABB-94EDB6ADE6F5}"/>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339" name="PoljeZBesedilom 2">
            <a:extLst>
              <a:ext uri="{FF2B5EF4-FFF2-40B4-BE49-F238E27FC236}">
                <a16:creationId xmlns:a16="http://schemas.microsoft.com/office/drawing/2014/main" id="{FC7F15AE-78D3-4DD6-BDDD-A6EB06FDA760}"/>
              </a:ext>
            </a:extLst>
          </p:cNvPr>
          <p:cNvSpPr txBox="1">
            <a:spLocks noChangeArrowheads="1"/>
          </p:cNvSpPr>
          <p:nvPr/>
        </p:nvSpPr>
        <p:spPr bwMode="auto">
          <a:xfrm>
            <a:off x="695325" y="620713"/>
            <a:ext cx="223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2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CRO Kidričevo</a:t>
            </a:r>
          </a:p>
        </p:txBody>
      </p:sp>
      <p:sp>
        <p:nvSpPr>
          <p:cNvPr id="14340" name="PoljeZBesedilom 1">
            <a:extLst>
              <a:ext uri="{FF2B5EF4-FFF2-40B4-BE49-F238E27FC236}">
                <a16:creationId xmlns:a16="http://schemas.microsoft.com/office/drawing/2014/main" id="{DFE976BF-E19A-465C-831C-E20A77766A56}"/>
              </a:ext>
            </a:extLst>
          </p:cNvPr>
          <p:cNvSpPr txBox="1">
            <a:spLocks noChangeArrowheads="1"/>
          </p:cNvSpPr>
          <p:nvPr/>
        </p:nvSpPr>
        <p:spPr bwMode="auto">
          <a:xfrm>
            <a:off x="695325" y="1138238"/>
            <a:ext cx="108727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sl-SI" sz="18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Splošno</a:t>
            </a:r>
            <a:endPar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V Centru za ravnanje z odpadki v Kidričevem, se predvidi vgradnja nove SPRINKLER-DELUGE stabilne gasilne naprave za avtomatsko gašenje začetnih požarov.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Izdela se v skladu s Študijo požarne varnosti in v skladu z veljavnimi predpisi ter standardi VdS-CEA 4001-2018, VdS 2108-2018 in VdS 2109-2018.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615BC46B-C740-40C1-89EF-4523DE54C11C}"/>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363" name="PoljeZBesedilom 2">
            <a:extLst>
              <a:ext uri="{FF2B5EF4-FFF2-40B4-BE49-F238E27FC236}">
                <a16:creationId xmlns:a16="http://schemas.microsoft.com/office/drawing/2014/main" id="{76CF0BE2-59F0-4660-99A9-71DCA5AE4C68}"/>
              </a:ext>
            </a:extLst>
          </p:cNvPr>
          <p:cNvSpPr txBox="1">
            <a:spLocks noChangeArrowheads="1"/>
          </p:cNvSpPr>
          <p:nvPr/>
        </p:nvSpPr>
        <p:spPr bwMode="auto">
          <a:xfrm>
            <a:off x="695325" y="620713"/>
            <a:ext cx="223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2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CRO Kidričevo</a:t>
            </a:r>
          </a:p>
        </p:txBody>
      </p:sp>
      <p:sp>
        <p:nvSpPr>
          <p:cNvPr id="15364" name="PoljeZBesedilom 1">
            <a:extLst>
              <a:ext uri="{FF2B5EF4-FFF2-40B4-BE49-F238E27FC236}">
                <a16:creationId xmlns:a16="http://schemas.microsoft.com/office/drawing/2014/main" id="{D5183CAE-0529-4DEF-B5E1-148676E51FB8}"/>
              </a:ext>
            </a:extLst>
          </p:cNvPr>
          <p:cNvSpPr txBox="1">
            <a:spLocks noChangeArrowheads="1"/>
          </p:cNvSpPr>
          <p:nvPr/>
        </p:nvSpPr>
        <p:spPr bwMode="auto">
          <a:xfrm>
            <a:off x="695325" y="1138238"/>
            <a:ext cx="10872788"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MOŽNI VZROKI ZA NASTANEK POŽARA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Splošni vzroki za nastanek požara so: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poškodovane ali preobremenjene strojne in elektro instalacije,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neodgovorno ravnanje z električnimi instalacijami,</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splošen nered in nečistoča v obravnavani okolici,</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udar strele,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uporaba iskrečega orodja, kjer je to prepovedano.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uporaba odprtega plamena, cigarete, idr. v okolici, kjer je to prepovedano.</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Skupaj s splošnimi vzroki za nastanek požara, se lahko pojavijo tudi posebne nevarnosti, ki izvirajo iz delovnega procesa in sicer: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nepravilna uporaba sredstev za delo v objektu,</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nepravilen postopek pretakanja nevarnih snovi v objektu,</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napake na vgrajenih strojih (izpust hidravličnega olja, ki bi se ogrela na vročih delih do temperature vžiga),</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nepravilno ali nemarno ravnanje z vnetljivimi in gorljivimi snovmi v objektu,</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namernega požiga,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neupoštevanje reda in discipline, malomarnost ter nemarna uporaba in vzdrževanje delovne opreme in naprav v  objektu, itd.</a:t>
            </a:r>
            <a:endParaRPr kumimoji="0" lang="sl-SI" altLang="sl-SI"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B3A55FFE-0E3D-464D-AF96-1D595882BB43}"/>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387" name="PoljeZBesedilom 2">
            <a:extLst>
              <a:ext uri="{FF2B5EF4-FFF2-40B4-BE49-F238E27FC236}">
                <a16:creationId xmlns:a16="http://schemas.microsoft.com/office/drawing/2014/main" id="{53389580-55BD-4D5B-813B-1DD95C65BF70}"/>
              </a:ext>
            </a:extLst>
          </p:cNvPr>
          <p:cNvSpPr txBox="1">
            <a:spLocks noChangeArrowheads="1"/>
          </p:cNvSpPr>
          <p:nvPr/>
        </p:nvSpPr>
        <p:spPr bwMode="auto">
          <a:xfrm>
            <a:off x="695325" y="620713"/>
            <a:ext cx="223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2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CRO Kidričevo</a:t>
            </a:r>
          </a:p>
        </p:txBody>
      </p:sp>
      <p:sp>
        <p:nvSpPr>
          <p:cNvPr id="16388" name="PoljeZBesedilom 1">
            <a:extLst>
              <a:ext uri="{FF2B5EF4-FFF2-40B4-BE49-F238E27FC236}">
                <a16:creationId xmlns:a16="http://schemas.microsoft.com/office/drawing/2014/main" id="{D513FE57-F5E5-48B2-9A8D-1449B41576DE}"/>
              </a:ext>
            </a:extLst>
          </p:cNvPr>
          <p:cNvSpPr txBox="1">
            <a:spLocks noChangeArrowheads="1"/>
          </p:cNvSpPr>
          <p:nvPr/>
        </p:nvSpPr>
        <p:spPr bwMode="auto">
          <a:xfrm>
            <a:off x="695325" y="1138238"/>
            <a:ext cx="10872788"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Prostori, ki v objektu predstavljajo nevarnost za nastanek požara glede na namembnost in specifične požarne obremenitve po tabelah (Baulicher Brandschutz im Industriebau; Kommentar zu DIN 18230; Berlin 3 Brandrisikobewertung - Berechnungsverfahren; sia Dok 81) so prikazani v spodnji tabeli 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0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16389" name="Slika 2">
            <a:extLst>
              <a:ext uri="{FF2B5EF4-FFF2-40B4-BE49-F238E27FC236}">
                <a16:creationId xmlns:a16="http://schemas.microsoft.com/office/drawing/2014/main" id="{9682418C-2975-4985-8BC5-C929F8FFAA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46488" y="2051050"/>
            <a:ext cx="5114925"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Slika 3">
            <a:extLst>
              <a:ext uri="{FF2B5EF4-FFF2-40B4-BE49-F238E27FC236}">
                <a16:creationId xmlns:a16="http://schemas.microsoft.com/office/drawing/2014/main" id="{10936987-857F-4AA5-8A25-A808A9EFD1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6488" y="5011738"/>
            <a:ext cx="51181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DEDFAF61-9C6C-4F87-8AAF-800C6596A93D}"/>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411" name="PoljeZBesedilom 2">
            <a:extLst>
              <a:ext uri="{FF2B5EF4-FFF2-40B4-BE49-F238E27FC236}">
                <a16:creationId xmlns:a16="http://schemas.microsoft.com/office/drawing/2014/main" id="{0EF618CB-9ABA-4375-AD7E-FAB78E14D6B8}"/>
              </a:ext>
            </a:extLst>
          </p:cNvPr>
          <p:cNvSpPr txBox="1">
            <a:spLocks noChangeArrowheads="1"/>
          </p:cNvSpPr>
          <p:nvPr/>
        </p:nvSpPr>
        <p:spPr bwMode="auto">
          <a:xfrm>
            <a:off x="695325" y="620713"/>
            <a:ext cx="223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2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CRO Kidričevo</a:t>
            </a:r>
          </a:p>
        </p:txBody>
      </p:sp>
      <p:sp>
        <p:nvSpPr>
          <p:cNvPr id="14340" name="PoljeZBesedilom 3">
            <a:extLst>
              <a:ext uri="{FF2B5EF4-FFF2-40B4-BE49-F238E27FC236}">
                <a16:creationId xmlns:a16="http://schemas.microsoft.com/office/drawing/2014/main" id="{122C4C91-39E6-4F61-9AF6-ABD782BADCFD}"/>
              </a:ext>
            </a:extLst>
          </p:cNvPr>
          <p:cNvSpPr txBox="1">
            <a:spLocks noChangeArrowheads="1"/>
          </p:cNvSpPr>
          <p:nvPr/>
        </p:nvSpPr>
        <p:spPr bwMode="auto">
          <a:xfrm>
            <a:off x="695325" y="1273175"/>
            <a:ext cx="10872788"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sl-SI" altLang="sl-SI"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Izhodišča oz. zakonske osnove za projektiranje objekta v letu 2015</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Objekt v Kidričevem je v letu 2015 pridobil uporabno dovoljenje, torej je bil v letu 2015 zgrajen po vseh takrat veljavnih predpisih. </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 sklopu projektiranja je bila izdelana Študija požarne varnosti na podlagi 8. člena Pravilnika o požarni varnosti v stavbah, ki predpisuje, da če v Sloveniji ni relevantnega predpisa se uporabijo tuji relevantni predpisi. </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Obstoječa Tehnična smernica za graditev – TSG-1-001:2010 požarna varnost v stavbah</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TSG ni namenjena protipožarnemu reševanju takšnih posebnih objektov, tako v njej ni direktno predpisanih zahtev za odlagališča odpadkov</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nima postavljenih različnih zahtev za namembnosti, ki imajo povečano požarno tveganje (zahteve so določene na splošno kot velikost požarnih sektorjev z upoštevanjem požarne obremenitve)</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ne govori o odlagališčih na prostem oz. takih industrijskih objektih</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TSG ne določa potrebnih odmikov med stavbami ali delih stavb</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Po Evropi tudi ostale ‘‘gradbene‘‘ smernice (npr. MBO, OIB, VKF) ne obravnavajo zbirališč in deponij odpadkov oz. centrov za ravnanje z nevarnimi odpadki.</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sl-SI" altLang="sl-SI"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5E8A9B4D-FE85-45BC-90CA-2B6E9588881F}"/>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435" name="PoljeZBesedilom 2">
            <a:extLst>
              <a:ext uri="{FF2B5EF4-FFF2-40B4-BE49-F238E27FC236}">
                <a16:creationId xmlns:a16="http://schemas.microsoft.com/office/drawing/2014/main" id="{A195F548-A3C6-4F8B-90CB-7503D0DA6046}"/>
              </a:ext>
            </a:extLst>
          </p:cNvPr>
          <p:cNvSpPr txBox="1">
            <a:spLocks noChangeArrowheads="1"/>
          </p:cNvSpPr>
          <p:nvPr/>
        </p:nvSpPr>
        <p:spPr bwMode="auto">
          <a:xfrm>
            <a:off x="695325" y="620713"/>
            <a:ext cx="223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2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CRO Kidričevo</a:t>
            </a:r>
          </a:p>
        </p:txBody>
      </p:sp>
      <p:sp>
        <p:nvSpPr>
          <p:cNvPr id="15364" name="PoljeZBesedilom 1">
            <a:extLst>
              <a:ext uri="{FF2B5EF4-FFF2-40B4-BE49-F238E27FC236}">
                <a16:creationId xmlns:a16="http://schemas.microsoft.com/office/drawing/2014/main" id="{F7AE8BA0-53A6-4A15-A0AE-7ADB6BEE7AEE}"/>
              </a:ext>
            </a:extLst>
          </p:cNvPr>
          <p:cNvSpPr txBox="1">
            <a:spLocks noChangeArrowheads="1"/>
          </p:cNvSpPr>
          <p:nvPr/>
        </p:nvSpPr>
        <p:spPr bwMode="auto">
          <a:xfrm>
            <a:off x="695325" y="1082675"/>
            <a:ext cx="10872788"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Tuje smernice: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Sortierung</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Aufbereitung</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und</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Lagerung</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von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brennbaren</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Sekundärrohstoffen</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VdS</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2517</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CFPA E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GuidelineNo</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32: 2014 F -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Treatment</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and</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storage</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of</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waste</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and</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combustible</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secondary</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raw</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materials</a:t>
            </a:r>
            <a:endPar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Reducing</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fire</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risk</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wastemanagement</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sites</a:t>
            </a:r>
            <a:endPar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Vds</a:t>
            </a:r>
            <a:endPar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Zakaj nemški predpisi?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Ker smo vezani praviloma na nemško govorečo področje, ker smo vezani na nemške zavarovalnice in ker NEMŠKI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VdS</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ODGOVARJA Z REŠITVAMI NA NAŠE POGOJE, dočim ameriški NFPA pa ne!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Zakon o varstvu pred požarom določa, da je potrebno varovati ljudi, živali, premoženje in okolje pred požarom in eksplozijo, da ukrepi varstva pred požarom morajo preprečevati širjenje požara na sosedovo premoženje in da je vsaka fizična in pravna oseba, samostojni podjetnik posameznik in posameznik, ki samostojno opravlja dejavnost, v skladu z zakonom kazensko in odškodninsko odgovoren za neizvajanje ukrepov varstva pred požarom ter za posledice, ki zaradi tega nastanejo.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5A5033AB-28DF-42ED-B1CB-D6542A504DCF}"/>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459" name="PoljeZBesedilom 2">
            <a:extLst>
              <a:ext uri="{FF2B5EF4-FFF2-40B4-BE49-F238E27FC236}">
                <a16:creationId xmlns:a16="http://schemas.microsoft.com/office/drawing/2014/main" id="{E86FD2A4-67E3-4DD6-B829-453B6244F326}"/>
              </a:ext>
            </a:extLst>
          </p:cNvPr>
          <p:cNvSpPr txBox="1">
            <a:spLocks noChangeArrowheads="1"/>
          </p:cNvSpPr>
          <p:nvPr/>
        </p:nvSpPr>
        <p:spPr bwMode="auto">
          <a:xfrm>
            <a:off x="695325" y="620713"/>
            <a:ext cx="223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2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CRO Kidričevo</a:t>
            </a:r>
          </a:p>
        </p:txBody>
      </p:sp>
      <p:sp>
        <p:nvSpPr>
          <p:cNvPr id="16388" name="PoljeZBesedilom 3">
            <a:extLst>
              <a:ext uri="{FF2B5EF4-FFF2-40B4-BE49-F238E27FC236}">
                <a16:creationId xmlns:a16="http://schemas.microsoft.com/office/drawing/2014/main" id="{15E5254C-AFA5-495B-A89A-A7BB1D106706}"/>
              </a:ext>
            </a:extLst>
          </p:cNvPr>
          <p:cNvSpPr txBox="1">
            <a:spLocks noChangeArrowheads="1"/>
          </p:cNvSpPr>
          <p:nvPr/>
        </p:nvSpPr>
        <p:spPr bwMode="auto">
          <a:xfrm>
            <a:off x="695325" y="1196975"/>
            <a:ext cx="10872788"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sl-SI" altLang="sl-SI"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Zakonske osnove v 2018</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Za take objekte, kot je CRO Kidričevo, v Sloveniji </a:t>
            </a:r>
            <a:r>
              <a:rPr kumimoji="0" lang="sl-SI" altLang="sl-SI"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še vedno ni relevantnega predpisa</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torej uporaba tujih predpisov</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Sprememba IPPC direktive v 2015, ki v sklopu vsakokratne spremembe okoljevarstvenega dovoljenja nalaga, da se moramo opredeljevati glede uporabe o zaključkih BAT tudi za požarno varnost</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Zakon o varstvu pred požarom </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SKLEP KOMISIJE (EU) 2018/1147 z dne 10. avgusta 2018 o določitvi zaključkov o najboljših razpoložljivih tehnikah (BAT) za obdelavo odpadkov v skladu z Direktivo 2010/75/EU Evropskega parlamenta in Sveta: </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BAT 21: </a:t>
            </a:r>
            <a:r>
              <a:rPr kumimoji="0" lang="sl-SI" altLang="sl-SI"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torej opisati izgrajeni sistem za zaščito pred požarom in eksplozijo, ki vključuje opremo za 	     	preprečevanje, odkrivanje in gašenje</a:t>
            </a:r>
            <a:endPar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BAT 1 - </a:t>
            </a:r>
            <a:r>
              <a:rPr kumimoji="0" lang="sl-SI" altLang="sl-SI"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Najboljša razpoložljiva tehnika za preprečevanje ali omejevanje </a:t>
            </a:r>
            <a:r>
              <a:rPr kumimoji="0" lang="sl-SI" altLang="sl-SI" sz="1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okoljskih</a:t>
            </a:r>
            <a:r>
              <a:rPr kumimoji="0" lang="sl-SI" altLang="sl-SI"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posledic nesreč in incidentov, 	ki je za odpadno branžo nujna tako, kot za vso kemično industrijo</a:t>
            </a:r>
            <a:endPar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Tuje smernice in norme</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C0FC7435-865A-4D54-B99C-A8D27DD347A7}"/>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483" name="PoljeZBesedilom 2">
            <a:extLst>
              <a:ext uri="{FF2B5EF4-FFF2-40B4-BE49-F238E27FC236}">
                <a16:creationId xmlns:a16="http://schemas.microsoft.com/office/drawing/2014/main" id="{CDA47C90-BAA0-4F84-9D4B-F731AF7411EB}"/>
              </a:ext>
            </a:extLst>
          </p:cNvPr>
          <p:cNvSpPr txBox="1">
            <a:spLocks noChangeArrowheads="1"/>
          </p:cNvSpPr>
          <p:nvPr/>
        </p:nvSpPr>
        <p:spPr bwMode="auto">
          <a:xfrm>
            <a:off x="695325" y="620713"/>
            <a:ext cx="223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2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CRO Kidričevo</a:t>
            </a:r>
          </a:p>
        </p:txBody>
      </p:sp>
      <p:sp>
        <p:nvSpPr>
          <p:cNvPr id="19460" name="PoljeZBesedilom 1">
            <a:extLst>
              <a:ext uri="{FF2B5EF4-FFF2-40B4-BE49-F238E27FC236}">
                <a16:creationId xmlns:a16="http://schemas.microsoft.com/office/drawing/2014/main" id="{9B85425D-2874-4A26-8AED-734D9202D522}"/>
              </a:ext>
            </a:extLst>
          </p:cNvPr>
          <p:cNvSpPr txBox="1">
            <a:spLocks noChangeArrowheads="1"/>
          </p:cNvSpPr>
          <p:nvPr/>
        </p:nvSpPr>
        <p:spPr bwMode="auto">
          <a:xfrm>
            <a:off x="695325" y="1138238"/>
            <a:ext cx="108727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sl-SI" altLang="sl-SI"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Kakšna izhodišča izbrati, da smo na varni strani z rešitvijo?</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Zagotoviti ustrezne požarne sektorje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Zagotoviti ustrezno detekcijo požara ali dima</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Izvesti avtomatsko in ročno gašenje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Osnovna zaščita je avtomatski gasilni sistem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sprinkler</a:t>
            </a:r>
            <a:endPar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 kolikor je v stavbi 24/356 urno delo, je lahko izveden ročno aktiviran poplavni sistem</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Posebno nevarni stroji kot so  drobilniki, silosi (itd...), prezračevalni sistemi imajo lahko lokalno gašenje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Za uspešno gašenje mora biti v sprejemni hali izveden sistem avtomatskega gašenja s topom s peno</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 sistemih prenosa materiala morajo biti izvedeni sistemi zaznavanja iskre z avtomatskim gašenjem</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 večini primerov se priporoča dodajanje penila v vodo</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Zagotoviti odvod dima in toplote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Zagotoviti dostop iz vseh strani</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Zagotoviti krožno intervencijsko pot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Zagotavljati minimalne potrebne količine gasilne vode in bazen za zajem teh vod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Organizacijski ukrepi</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B8A45FCF-838A-46BC-B117-9991BCE7E03E}"/>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507" name="PoljeZBesedilom 2">
            <a:extLst>
              <a:ext uri="{FF2B5EF4-FFF2-40B4-BE49-F238E27FC236}">
                <a16:creationId xmlns:a16="http://schemas.microsoft.com/office/drawing/2014/main" id="{C418EBCF-1D0F-4004-9756-9F85D78254DE}"/>
              </a:ext>
            </a:extLst>
          </p:cNvPr>
          <p:cNvSpPr txBox="1">
            <a:spLocks noChangeArrowheads="1"/>
          </p:cNvSpPr>
          <p:nvPr/>
        </p:nvSpPr>
        <p:spPr bwMode="auto">
          <a:xfrm>
            <a:off x="695325" y="620713"/>
            <a:ext cx="223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2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CRO Kidričevo</a:t>
            </a:r>
          </a:p>
        </p:txBody>
      </p:sp>
      <p:sp>
        <p:nvSpPr>
          <p:cNvPr id="21508" name="PoljeZBesedilom 1">
            <a:extLst>
              <a:ext uri="{FF2B5EF4-FFF2-40B4-BE49-F238E27FC236}">
                <a16:creationId xmlns:a16="http://schemas.microsoft.com/office/drawing/2014/main" id="{7748BFCF-C187-4D02-BA3A-11D659ED82DF}"/>
              </a:ext>
            </a:extLst>
          </p:cNvPr>
          <p:cNvSpPr txBox="1">
            <a:spLocks noChangeArrowheads="1"/>
          </p:cNvSpPr>
          <p:nvPr/>
        </p:nvSpPr>
        <p:spPr bwMode="auto">
          <a:xfrm>
            <a:off x="695325" y="1138238"/>
            <a:ext cx="10872788"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Obravnavan objekt spada po Pravilniku o zasnovi in študiji požarne varnosti med objekte za katere je potrebno izdelati Študijo požarne varnosti (skupna tlorisna površina A &gt; 400 m</a:t>
            </a:r>
            <a:r>
              <a:rPr kumimoji="0" lang="sl-SI" altLang="sl-SI" sz="1800" b="0" i="0" u="none" strike="noStrike" kern="1200" cap="none" spc="0" normalizeH="0" baseline="30000" noProof="0">
                <a:ln>
                  <a:noFill/>
                </a:ln>
                <a:solidFill>
                  <a:prstClr val="black"/>
                </a:solidFill>
                <a:effectLst/>
                <a:uLnTx/>
                <a:uFillTx/>
                <a:latin typeface="Calibri" panose="020F0502020204030204" pitchFamily="34" charset="0"/>
                <a:ea typeface="+mn-ea"/>
                <a:cs typeface="+mn-cs"/>
              </a:rPr>
              <a:t>2</a:t>
            </a: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skladiščenje lahko vnetljivih tekočin in snovi, ki v dotiku z vodo razvijajo vnetljive pline s skupno zmogljivostjo več kot 50 m</a:t>
            </a:r>
            <a:r>
              <a:rPr kumimoji="0" lang="sl-SI" altLang="sl-SI" sz="1800" b="0" i="0" u="none" strike="noStrike" kern="1200" cap="none" spc="0" normalizeH="0" baseline="30000" noProof="0">
                <a:ln>
                  <a:noFill/>
                </a:ln>
                <a:solidFill>
                  <a:prstClr val="black"/>
                </a:solidFill>
                <a:effectLst/>
                <a:uLnTx/>
                <a:uFillTx/>
                <a:latin typeface="Calibri" panose="020F0502020204030204" pitchFamily="34" charset="0"/>
                <a:ea typeface="+mn-ea"/>
                <a:cs typeface="+mn-cs"/>
              </a:rPr>
              <a:t>3</a:t>
            </a: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Študija požarne varnosti je bila izdelana z uporabo nemških predpisov in standardov, kar je v skladno z 8. členom Pravilnika o požarni varnosti v stavbah (Ur. list RS št. 31/04, spremembe in dopolnitve 10/05, 83/05 in 14/07).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Ta Pravilnik določa priporočene ukrepe oziroma rešitve za dosego zagotavljanja požarne varnosti, katere cilj je omejiti ogrožanje ljudi, živali in premoženja v objektu, uporabnikov sosednjih objektov in posameznikov v neposredni bližini objekta, omejiti ogrožanje okolja ter omogočiti učinkovito ukrepanje gasilskih enot.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0531D326-A714-4AC6-B5CD-3FA1C6347F7A}"/>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531" name="PoljeZBesedilom 2">
            <a:extLst>
              <a:ext uri="{FF2B5EF4-FFF2-40B4-BE49-F238E27FC236}">
                <a16:creationId xmlns:a16="http://schemas.microsoft.com/office/drawing/2014/main" id="{10D6D5FC-2B35-407B-8BFB-EE44D0F0CEBD}"/>
              </a:ext>
            </a:extLst>
          </p:cNvPr>
          <p:cNvSpPr txBox="1">
            <a:spLocks noChangeArrowheads="1"/>
          </p:cNvSpPr>
          <p:nvPr/>
        </p:nvSpPr>
        <p:spPr bwMode="auto">
          <a:xfrm>
            <a:off x="695325" y="620713"/>
            <a:ext cx="223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2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CRO Kidričevo</a:t>
            </a:r>
          </a:p>
        </p:txBody>
      </p:sp>
      <p:sp>
        <p:nvSpPr>
          <p:cNvPr id="20484" name="PoljeZBesedilom 1">
            <a:extLst>
              <a:ext uri="{FF2B5EF4-FFF2-40B4-BE49-F238E27FC236}">
                <a16:creationId xmlns:a16="http://schemas.microsoft.com/office/drawing/2014/main" id="{A532DCC3-E91E-4748-A1AD-49887AC32A49}"/>
              </a:ext>
            </a:extLst>
          </p:cNvPr>
          <p:cNvSpPr txBox="1">
            <a:spLocks noChangeArrowheads="1"/>
          </p:cNvSpPr>
          <p:nvPr/>
        </p:nvSpPr>
        <p:spPr bwMode="auto">
          <a:xfrm>
            <a:off x="695325" y="1196975"/>
            <a:ext cx="10872788"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Izvedena rešitev:</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sl-SI" altLang="sl-SI"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 </a:t>
            </a:r>
            <a:r>
              <a:rPr kumimoji="0" lang="sl-SI" altLang="sl-SI" sz="1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Sprinkler</a:t>
            </a:r>
            <a:r>
              <a:rPr kumimoji="0" lang="sl-SI" altLang="sl-SI"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Na podlagi ŠPV, se je tudi za vgradnjo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sprinkler</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naprave uporabil nemški standard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VdS</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CEA 4001,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deluge</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po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VdS</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2109 in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primešavanje</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penila po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VdS</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2108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Sprinkler</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naprava ima na voljo več izvedb in kombinacij:</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Klasičen </a:t>
            </a:r>
            <a:r>
              <a:rPr kumimoji="0" lang="sl-SI" altLang="sl-SI" sz="1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sprinkler</a:t>
            </a:r>
            <a:r>
              <a:rPr kumimoji="0" lang="sl-SI" altLang="sl-SI"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z ampulami (vgrajen v strojnici): </a:t>
            </a:r>
            <a:endParaRPr kumimoji="0" lang="sl-SI" altLang="sl-SI"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Se uporablja v objektih različnih namembnosti (garaže, nakupovalni centri, proizvodnja, skladišča, itd.). Lahko priključiš mrežo 1.000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sprinklerjev</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na en cevovod in en alarmni ventil. Polivanje se računa na dva načina: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-Na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polivno</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cono,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npr</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25 mm/m</a:t>
            </a:r>
            <a:r>
              <a:rPr kumimoji="0" lang="sl-SI" altLang="sl-SI" sz="1800" b="0" i="0" u="none" strike="noStrike" kern="1200" cap="none" spc="0" normalizeH="0" baseline="30000" noProof="0" dirty="0">
                <a:ln>
                  <a:noFill/>
                </a:ln>
                <a:solidFill>
                  <a:prstClr val="black"/>
                </a:solidFill>
                <a:effectLst/>
                <a:uLnTx/>
                <a:uFillTx/>
                <a:latin typeface="Calibri" panose="020F0502020204030204" pitchFamily="34" charset="0"/>
                <a:ea typeface="+mn-ea"/>
                <a:cs typeface="+mn-cs"/>
              </a:rPr>
              <a:t>2</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po površini 450 m</a:t>
            </a:r>
            <a:r>
              <a:rPr kumimoji="0" lang="sl-SI" altLang="sl-SI" sz="1800" b="0" i="0" u="none" strike="noStrike" kern="1200" cap="none" spc="0" normalizeH="0" baseline="30000" noProof="0" dirty="0">
                <a:ln>
                  <a:noFill/>
                </a:ln>
                <a:solidFill>
                  <a:prstClr val="black"/>
                </a:solidFill>
                <a:effectLst/>
                <a:uLnTx/>
                <a:uFillTx/>
                <a:latin typeface="Calibri" panose="020F0502020204030204" pitchFamily="34" charset="0"/>
                <a:ea typeface="+mn-ea"/>
                <a:cs typeface="+mn-cs"/>
              </a:rPr>
              <a:t>2</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-Izlivni tlak na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sprinklerju</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npr. omrežje mora zagotoviti min. tlak na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sprinklerju</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3,5 bar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Pri klasičnem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sprinklerju</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je čas delovanja-polivanja od 60 minut za požarno manj ogrožene objekte do 90 minut za zahtevne objekte.</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Ta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sprinkler</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ima temperaturno odzivnost 74 °C, ko se okolica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sprinklerja</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segreje na več kot 74 °C se stali lot, ki drži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sprinkler</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zaprt, tlak vode izbije čep in prične se polivanje.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p:txBody>
      </p:sp>
      <p:pic>
        <p:nvPicPr>
          <p:cNvPr id="22533" name="Slika 8" descr="E:\PROJEKTI\SAUBERMACHER\CELOTA\2-SPRINKLER\ESFR-25_pen.jpg">
            <a:extLst>
              <a:ext uri="{FF2B5EF4-FFF2-40B4-BE49-F238E27FC236}">
                <a16:creationId xmlns:a16="http://schemas.microsoft.com/office/drawing/2014/main" id="{46DF461D-CDC5-4BFE-9F9F-DC3FE88AE9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2488" y="4919663"/>
            <a:ext cx="858837"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slov 3">
            <a:extLst>
              <a:ext uri="{FF2B5EF4-FFF2-40B4-BE49-F238E27FC236}">
                <a16:creationId xmlns:a16="http://schemas.microsoft.com/office/drawing/2014/main" id="{CEB63A4D-74F9-4488-B200-9D3AF98A5E37}"/>
              </a:ext>
            </a:extLst>
          </p:cNvPr>
          <p:cNvSpPr>
            <a:spLocks noGrp="1"/>
          </p:cNvSpPr>
          <p:nvPr>
            <p:ph type="ctrTitle"/>
          </p:nvPr>
        </p:nvSpPr>
        <p:spPr>
          <a:xfrm>
            <a:off x="914400" y="2130425"/>
            <a:ext cx="10363200" cy="1470025"/>
          </a:xfrm>
        </p:spPr>
        <p:txBody>
          <a:bodyPr/>
          <a:lstStyle/>
          <a:p>
            <a:pPr eaLnBrk="1" hangingPunct="1"/>
            <a:r>
              <a:rPr lang="sl-SI" altLang="sl-SI"/>
              <a:t>Predstavitev primerov ureditve požarne varnosti</a:t>
            </a:r>
          </a:p>
        </p:txBody>
      </p:sp>
      <p:cxnSp>
        <p:nvCxnSpPr>
          <p:cNvPr id="13" name="Raven povezovalnik 12">
            <a:extLst>
              <a:ext uri="{FF2B5EF4-FFF2-40B4-BE49-F238E27FC236}">
                <a16:creationId xmlns:a16="http://schemas.microsoft.com/office/drawing/2014/main" id="{5DCEE92A-0FF8-4C66-8892-9DE1DBA6CCD9}"/>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Podnaslov 1">
            <a:extLst>
              <a:ext uri="{FF2B5EF4-FFF2-40B4-BE49-F238E27FC236}">
                <a16:creationId xmlns:a16="http://schemas.microsoft.com/office/drawing/2014/main" id="{F43D3B1A-D1DE-4782-923C-373829AAA793}"/>
              </a:ext>
            </a:extLst>
          </p:cNvPr>
          <p:cNvSpPr>
            <a:spLocks noGrp="1"/>
          </p:cNvSpPr>
          <p:nvPr>
            <p:ph type="subTitle" idx="1"/>
          </p:nvPr>
        </p:nvSpPr>
        <p:spPr/>
        <p:txBody>
          <a:bodyPr rtlCol="0">
            <a:normAutofit/>
          </a:bodyPr>
          <a:lstStyle/>
          <a:p>
            <a:pPr eaLnBrk="1" fontAlgn="auto" hangingPunct="1">
              <a:spcAft>
                <a:spcPts val="0"/>
              </a:spcAft>
              <a:defRPr/>
            </a:pPr>
            <a:r>
              <a:rPr lang="sl-SI" dirty="0"/>
              <a:t>v Saubermacher Slovenija d.o.o.</a:t>
            </a:r>
          </a:p>
          <a:p>
            <a:pPr eaLnBrk="1" fontAlgn="auto" hangingPunct="1">
              <a:spcAft>
                <a:spcPts val="0"/>
              </a:spcAft>
              <a:defRPr/>
            </a:pPr>
            <a:r>
              <a:rPr lang="sl-SI" dirty="0"/>
              <a:t>CRO Lenart in CRO Kidričevo</a:t>
            </a:r>
          </a:p>
        </p:txBody>
      </p:sp>
      <p:sp>
        <p:nvSpPr>
          <p:cNvPr id="5125" name="PoljeZBesedilom 2">
            <a:extLst>
              <a:ext uri="{FF2B5EF4-FFF2-40B4-BE49-F238E27FC236}">
                <a16:creationId xmlns:a16="http://schemas.microsoft.com/office/drawing/2014/main" id="{D4126FC1-2EF8-4F7A-A8BB-0EEFA9790D38}"/>
              </a:ext>
            </a:extLst>
          </p:cNvPr>
          <p:cNvSpPr txBox="1">
            <a:spLocks noChangeArrowheads="1"/>
          </p:cNvSpPr>
          <p:nvPr/>
        </p:nvSpPr>
        <p:spPr bwMode="auto">
          <a:xfrm>
            <a:off x="9120188" y="5732463"/>
            <a:ext cx="1819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Andrej Gomboši</a:t>
            </a:r>
          </a:p>
        </p:txBody>
      </p:sp>
      <p:sp>
        <p:nvSpPr>
          <p:cNvPr id="5126" name="PoljeZBesedilom 3">
            <a:extLst>
              <a:ext uri="{FF2B5EF4-FFF2-40B4-BE49-F238E27FC236}">
                <a16:creationId xmlns:a16="http://schemas.microsoft.com/office/drawing/2014/main" id="{52B2F217-CF7A-4E95-93D5-1B1A1CFFA4DA}"/>
              </a:ext>
            </a:extLst>
          </p:cNvPr>
          <p:cNvSpPr txBox="1">
            <a:spLocks noChangeArrowheads="1"/>
          </p:cNvSpPr>
          <p:nvPr/>
        </p:nvSpPr>
        <p:spPr bwMode="auto">
          <a:xfrm>
            <a:off x="906463" y="5732463"/>
            <a:ext cx="7205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REC 2020                                                         Rimske terme, 13.10.2020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FDA3F0B3-DBD8-49D2-A870-20442F2DE928}"/>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555" name="PoljeZBesedilom 2">
            <a:extLst>
              <a:ext uri="{FF2B5EF4-FFF2-40B4-BE49-F238E27FC236}">
                <a16:creationId xmlns:a16="http://schemas.microsoft.com/office/drawing/2014/main" id="{F3C6E28E-5394-4E7D-B4DF-EB50529BA1DC}"/>
              </a:ext>
            </a:extLst>
          </p:cNvPr>
          <p:cNvSpPr txBox="1">
            <a:spLocks noChangeArrowheads="1"/>
          </p:cNvSpPr>
          <p:nvPr/>
        </p:nvSpPr>
        <p:spPr bwMode="auto">
          <a:xfrm>
            <a:off x="695325" y="620713"/>
            <a:ext cx="223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2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CRO Kidričevo</a:t>
            </a:r>
          </a:p>
        </p:txBody>
      </p:sp>
      <p:sp>
        <p:nvSpPr>
          <p:cNvPr id="23556" name="PoljeZBesedilom 1">
            <a:extLst>
              <a:ext uri="{FF2B5EF4-FFF2-40B4-BE49-F238E27FC236}">
                <a16:creationId xmlns:a16="http://schemas.microsoft.com/office/drawing/2014/main" id="{EB7CBFD9-19EC-4A38-8E5A-D008C4F97598}"/>
              </a:ext>
            </a:extLst>
          </p:cNvPr>
          <p:cNvSpPr txBox="1">
            <a:spLocks noChangeArrowheads="1"/>
          </p:cNvSpPr>
          <p:nvPr/>
        </p:nvSpPr>
        <p:spPr bwMode="auto">
          <a:xfrm>
            <a:off x="695325" y="1041400"/>
            <a:ext cx="10872788"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2. Deluge (drencher) z odprimi šobami (izveden v ostalem delu centra):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Na šobi je vidna odprtina skozi katero priteče voda ob aktivaciji s plamenski javljalniki ali kakšno drugo obliko aktivacije.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Uporablja se v primerih velikega požarnega rizika, ko želimo v čim krajšem času zagotoviti večjo količino vode (rezervoarji goriva, olj, vnetljivih tekočin, itd.)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Polivanje se računa tako, da se iz ustrezne tabele standarda izbere vrednost, v našem primeru je to 6,5 mm/m</a:t>
            </a:r>
            <a:r>
              <a:rPr kumimoji="0" lang="sl-SI" altLang="sl-SI" sz="1800" b="0" i="0" u="none" strike="noStrike" kern="1200" cap="none" spc="0" normalizeH="0" baseline="30000" noProof="0">
                <a:ln>
                  <a:noFill/>
                </a:ln>
                <a:solidFill>
                  <a:prstClr val="black"/>
                </a:solidFill>
                <a:effectLst/>
                <a:uLnTx/>
                <a:uFillTx/>
                <a:latin typeface="Calibri" panose="020F0502020204030204" pitchFamily="34" charset="0"/>
                <a:ea typeface="+mn-ea"/>
                <a:cs typeface="+mn-cs"/>
              </a:rPr>
              <a:t>2</a:t>
            </a: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cono predstavlja prostor, ki ga želimo polivati, največja površina v centru je 471 m</a:t>
            </a:r>
            <a:r>
              <a:rPr kumimoji="0" lang="sl-SI" altLang="sl-SI" sz="1800" b="0" i="0" u="none" strike="noStrike" kern="1200" cap="none" spc="0" normalizeH="0" baseline="30000" noProof="0">
                <a:ln>
                  <a:noFill/>
                </a:ln>
                <a:solidFill>
                  <a:prstClr val="black"/>
                </a:solidFill>
                <a:effectLst/>
                <a:uLnTx/>
                <a:uFillTx/>
                <a:latin typeface="Calibri" panose="020F0502020204030204" pitchFamily="34" charset="0"/>
                <a:ea typeface="+mn-ea"/>
                <a:cs typeface="+mn-cs"/>
              </a:rPr>
              <a:t>2</a:t>
            </a: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Čas delovanja je 30 minut.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800" b="1"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3. Razlika med sprinklerjem in Deluge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Razlika med sprinklerjem in Deluge je v tem, da če imamo npr. v prostoru velikosti 300 m</a:t>
            </a:r>
            <a:r>
              <a:rPr kumimoji="0" lang="sl-SI" altLang="sl-SI" sz="1800" b="0" i="0" u="none" strike="noStrike" kern="1200" cap="none" spc="0" normalizeH="0" baseline="30000" noProof="0">
                <a:ln>
                  <a:noFill/>
                </a:ln>
                <a:solidFill>
                  <a:prstClr val="black"/>
                </a:solidFill>
                <a:effectLst/>
                <a:uLnTx/>
                <a:uFillTx/>
                <a:latin typeface="Calibri" panose="020F0502020204030204" pitchFamily="34" charset="0"/>
                <a:ea typeface="+mn-ea"/>
                <a:cs typeface="+mn-cs"/>
              </a:rPr>
              <a:t>2</a:t>
            </a: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rezervoar, in bo zagorelo na levi strani rezervoarja bo deluge zalil celoten prostor 300 m</a:t>
            </a:r>
            <a:r>
              <a:rPr kumimoji="0" lang="sl-SI" altLang="sl-SI" sz="1800" b="0" i="0" u="none" strike="noStrike" kern="1200" cap="none" spc="0" normalizeH="0" baseline="30000" noProof="0">
                <a:ln>
                  <a:noFill/>
                </a:ln>
                <a:solidFill>
                  <a:prstClr val="black"/>
                </a:solidFill>
                <a:effectLst/>
                <a:uLnTx/>
                <a:uFillTx/>
                <a:latin typeface="Calibri" panose="020F0502020204030204" pitchFamily="34" charset="0"/>
                <a:ea typeface="+mn-ea"/>
                <a:cs typeface="+mn-cs"/>
              </a:rPr>
              <a:t>2</a:t>
            </a: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čeprav je večina prostora brez požara, sprinkler pa samo tam, kjer se bo stalil lot na sprinklerju po preseženi temperaturi.</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V tem primeru bi imeli pri sprinklerju, če bi se aktiviral samo eden sprinkler, izlitih 148 L/min vode, pri deluge pa 2.340 L/min.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Če bi se pa tudi pri sprinklerju odprli vsi sprinklerji (velik požar) bi bila izlita količina vode: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25 mm/m</a:t>
            </a:r>
            <a:r>
              <a:rPr kumimoji="0" lang="sl-SI" altLang="sl-SI" sz="1800" b="0" i="0" u="none" strike="noStrike" kern="1200" cap="none" spc="0" normalizeH="0" baseline="30000" noProof="0">
                <a:ln>
                  <a:noFill/>
                </a:ln>
                <a:solidFill>
                  <a:prstClr val="black"/>
                </a:solidFill>
                <a:effectLst/>
                <a:uLnTx/>
                <a:uFillTx/>
                <a:latin typeface="Calibri" panose="020F0502020204030204" pitchFamily="34" charset="0"/>
                <a:ea typeface="+mn-ea"/>
                <a:cs typeface="+mn-cs"/>
              </a:rPr>
              <a:t>2</a:t>
            </a: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x 300 m</a:t>
            </a:r>
            <a:r>
              <a:rPr kumimoji="0" lang="sl-SI" altLang="sl-SI" sz="1800" b="0" i="0" u="none" strike="noStrike" kern="1200" cap="none" spc="0" normalizeH="0" baseline="30000" noProof="0">
                <a:ln>
                  <a:noFill/>
                </a:ln>
                <a:solidFill>
                  <a:prstClr val="black"/>
                </a:solidFill>
                <a:effectLst/>
                <a:uLnTx/>
                <a:uFillTx/>
                <a:latin typeface="Calibri" panose="020F0502020204030204" pitchFamily="34" charset="0"/>
                <a:ea typeface="+mn-ea"/>
                <a:cs typeface="+mn-cs"/>
              </a:rPr>
              <a:t>2</a:t>
            </a: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x 1,2=9.000 L/min.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Iz tega je razvidno, da v primeru manjših požarov imamo pri sprinklerju manjšo izlivno količino vode kot pri deluge</a:t>
            </a:r>
            <a:r>
              <a:rPr kumimoji="0" lang="sl-SI" altLang="sl-SI" sz="10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3557" name="Slika 2">
            <a:extLst>
              <a:ext uri="{FF2B5EF4-FFF2-40B4-BE49-F238E27FC236}">
                <a16:creationId xmlns:a16="http://schemas.microsoft.com/office/drawing/2014/main" id="{A78EF7FD-DD53-47A0-A438-752F1A46F6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32888" y="44450"/>
            <a:ext cx="10668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578C76AB-9908-484A-BADC-C70252CB069B}"/>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579" name="PoljeZBesedilom 2">
            <a:extLst>
              <a:ext uri="{FF2B5EF4-FFF2-40B4-BE49-F238E27FC236}">
                <a16:creationId xmlns:a16="http://schemas.microsoft.com/office/drawing/2014/main" id="{B2D193A0-998B-41E9-8926-6EFE019BE75A}"/>
              </a:ext>
            </a:extLst>
          </p:cNvPr>
          <p:cNvSpPr txBox="1">
            <a:spLocks noChangeArrowheads="1"/>
          </p:cNvSpPr>
          <p:nvPr/>
        </p:nvSpPr>
        <p:spPr bwMode="auto">
          <a:xfrm>
            <a:off x="695325" y="620713"/>
            <a:ext cx="223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2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CRO Kidričevo</a:t>
            </a:r>
          </a:p>
        </p:txBody>
      </p:sp>
      <p:sp>
        <p:nvSpPr>
          <p:cNvPr id="24580" name="PoljeZBesedilom 1">
            <a:extLst>
              <a:ext uri="{FF2B5EF4-FFF2-40B4-BE49-F238E27FC236}">
                <a16:creationId xmlns:a16="http://schemas.microsoft.com/office/drawing/2014/main" id="{3C4FAAE3-871C-4EF6-849C-345A9C9634C0}"/>
              </a:ext>
            </a:extLst>
          </p:cNvPr>
          <p:cNvSpPr txBox="1">
            <a:spLocks noChangeArrowheads="1"/>
          </p:cNvSpPr>
          <p:nvPr/>
        </p:nvSpPr>
        <p:spPr bwMode="auto">
          <a:xfrm>
            <a:off x="695325" y="1082675"/>
            <a:ext cx="10872788"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1. PROJEKTNI INPUTI</a:t>
            </a:r>
            <a:endPar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V fazi priprave dokončne rešitve smo oktobra 2018 izvedli ogled in tehnični due diligence s predstavniki certifikacijskega organa VdS. Vds glede naših rešitev, Poplavni-deluge sistem z odprtimi šobami in aktiviranimi preko infrardečih kamer, podaja pozitivno mnenje. Glede sistemov, ki jih aktivirajo infrardeče kamere (npr. Orglmeister), VdS že sam navaja, da to ni preizkušeno in ni certificirano po VdS.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Pri nas je že bil v I.fazi izveden sistem deluge z odprtimi šobami (na šrederju) in deluje ter je certificiran.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Projektna izhodišča naših rešitev so tako bila potrjena v januarju 2019, kjer je bilo definirano sledeče: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Izvede se rezervoar 450 m</a:t>
            </a:r>
            <a:r>
              <a:rPr kumimoji="0" lang="sl-SI" altLang="sl-SI" sz="1800" b="0" i="0" u="none" strike="noStrike" kern="1200" cap="none" spc="0" normalizeH="0" baseline="30000" noProof="0">
                <a:ln>
                  <a:noFill/>
                </a:ln>
                <a:solidFill>
                  <a:prstClr val="black"/>
                </a:solidFill>
                <a:effectLst/>
                <a:uLnTx/>
                <a:uFillTx/>
                <a:latin typeface="Calibri" panose="020F0502020204030204" pitchFamily="34" charset="0"/>
                <a:ea typeface="+mn-ea"/>
                <a:cs typeface="+mn-cs"/>
              </a:rPr>
              <a:t>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Prometne površine v centru pod streho so delovne površine, potrebno gašenje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Izvede se še ročni nadzor nad delovanjem sistema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Količina polivanja 12,5 mm/m</a:t>
            </a:r>
            <a:r>
              <a:rPr kumimoji="0" lang="sl-SI" altLang="sl-SI" sz="1800" b="0" i="0" u="none" strike="noStrike" kern="1200" cap="none" spc="0" normalizeH="0" baseline="30000" noProof="0">
                <a:ln>
                  <a:noFill/>
                </a:ln>
                <a:solidFill>
                  <a:prstClr val="black"/>
                </a:solidFill>
                <a:effectLst/>
                <a:uLnTx/>
                <a:uFillTx/>
                <a:latin typeface="Calibri" panose="020F0502020204030204" pitchFamily="34" charset="0"/>
                <a:ea typeface="+mn-ea"/>
                <a:cs typeface="+mn-cs"/>
              </a:rPr>
              <a:t>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Uporabi se pravilnik Vds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88FA19F8-3ED5-4F5E-936E-43046BF2DAA1}"/>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603" name="PoljeZBesedilom 2">
            <a:extLst>
              <a:ext uri="{FF2B5EF4-FFF2-40B4-BE49-F238E27FC236}">
                <a16:creationId xmlns:a16="http://schemas.microsoft.com/office/drawing/2014/main" id="{A7F859A8-3201-4F3F-AB02-82C4F42FD7C5}"/>
              </a:ext>
            </a:extLst>
          </p:cNvPr>
          <p:cNvSpPr txBox="1">
            <a:spLocks noChangeArrowheads="1"/>
          </p:cNvSpPr>
          <p:nvPr/>
        </p:nvSpPr>
        <p:spPr bwMode="auto">
          <a:xfrm>
            <a:off x="695325" y="620713"/>
            <a:ext cx="223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2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CRO Kidričevo</a:t>
            </a:r>
          </a:p>
        </p:txBody>
      </p:sp>
      <p:sp>
        <p:nvSpPr>
          <p:cNvPr id="25604" name="PoljeZBesedilom 1">
            <a:extLst>
              <a:ext uri="{FF2B5EF4-FFF2-40B4-BE49-F238E27FC236}">
                <a16:creationId xmlns:a16="http://schemas.microsoft.com/office/drawing/2014/main" id="{3B77E5D8-9DF2-4B8E-8D7B-050C62BD735C}"/>
              </a:ext>
            </a:extLst>
          </p:cNvPr>
          <p:cNvSpPr txBox="1">
            <a:spLocks noChangeArrowheads="1"/>
          </p:cNvSpPr>
          <p:nvPr/>
        </p:nvSpPr>
        <p:spPr bwMode="auto">
          <a:xfrm>
            <a:off x="695325" y="1138238"/>
            <a:ext cx="10872788"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2. PREPOZNAVANJE POŽARA IN AKTIVIRANJE GAŠENJA</a:t>
            </a:r>
            <a:endPar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Za odkrivanje požara so v montirani multikriterijski dimni javljalniki (dvojni optični in termični javljalnik), ki so se do sedaj v praksi na konkretnem objektu dobro izkazali. V področjih, kjer je možen pojav dima zaradi mešanja različnih kemikalij so dodatni plamenski javljalniki požara (šest jih je že montiranih na področju muljev), ki so certificirani po standardu EN54. Termo kamere Adicos (Hotspot) nadzirajo zelo majhno področje (na največji dovoljeni razdalji 10 m pokrivajo področje velikosti 6,5 x 5,1 m) in niso certificirane po standardu EN54.</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Projektirani sistem je zasnovan tako, da je vedno možno, v posamezni polivni coni, s programsko nastavitvijo, aktivirati gašenje na več načinov:</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aktiviranje preko enega dimnega javljalnika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aktiviranje preko enega plamenskega javljalnika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aktiviranje preko dveh dimnih javljalnikov</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aktiviranje preko dimnega in plamenskega javljalnika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0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7975DF37-8860-43D5-A780-D5E51699762E}"/>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6627" name="PoljeZBesedilom 2">
            <a:extLst>
              <a:ext uri="{FF2B5EF4-FFF2-40B4-BE49-F238E27FC236}">
                <a16:creationId xmlns:a16="http://schemas.microsoft.com/office/drawing/2014/main" id="{6FEB8958-A9A3-4867-B707-82A77643D004}"/>
              </a:ext>
            </a:extLst>
          </p:cNvPr>
          <p:cNvSpPr txBox="1">
            <a:spLocks noChangeArrowheads="1"/>
          </p:cNvSpPr>
          <p:nvPr/>
        </p:nvSpPr>
        <p:spPr bwMode="auto">
          <a:xfrm>
            <a:off x="695325" y="620713"/>
            <a:ext cx="223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2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CRO Kidričevo</a:t>
            </a:r>
          </a:p>
        </p:txBody>
      </p:sp>
      <p:sp>
        <p:nvSpPr>
          <p:cNvPr id="26628" name="PoljeZBesedilom 1">
            <a:extLst>
              <a:ext uri="{FF2B5EF4-FFF2-40B4-BE49-F238E27FC236}">
                <a16:creationId xmlns:a16="http://schemas.microsoft.com/office/drawing/2014/main" id="{3B36B997-54A3-42B8-AFC2-49E50A48A7A2}"/>
              </a:ext>
            </a:extLst>
          </p:cNvPr>
          <p:cNvSpPr txBox="1">
            <a:spLocks noChangeArrowheads="1"/>
          </p:cNvSpPr>
          <p:nvPr/>
        </p:nvSpPr>
        <p:spPr bwMode="auto">
          <a:xfrm>
            <a:off x="695325" y="1138238"/>
            <a:ext cx="10872788"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KOLIČINE GLAVNIH JAVLJALNIKOV POŽARA: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optični javljalnik dima (poslovni del); obstoječi I.faza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O2T javljalnik dima; 243 kosov (od tega 120 obstoječih I.faza)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plamenski javljalnik požara; 55 kosov (od tega 6 obstoječih I.faza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ročni javljalnik požara-notranji; obstoječi I.faza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ročni javljalnik požara-zunanji; 17 kosov (od tega 12 obstoječih I.faza)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adresabilna sirena-notranja (poslovni del); obstoječe I.faza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adresabilna sirena z bliskavko-zunanja; 22 kosov (od tega 18 obstoječih I.faza)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tipka za aktiviranje gašenja; 30 kosov</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tipka za zaustavitev gašenja; 30 kosov</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PC softwear WINMAG plus za nadzor nad sistemom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EEEB9E79-3D44-4942-A9D9-8801B36E5569}"/>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7651" name="PoljeZBesedilom 2">
            <a:extLst>
              <a:ext uri="{FF2B5EF4-FFF2-40B4-BE49-F238E27FC236}">
                <a16:creationId xmlns:a16="http://schemas.microsoft.com/office/drawing/2014/main" id="{4B42404A-2190-4816-9847-70D7D40AA1D3}"/>
              </a:ext>
            </a:extLst>
          </p:cNvPr>
          <p:cNvSpPr txBox="1">
            <a:spLocks noChangeArrowheads="1"/>
          </p:cNvSpPr>
          <p:nvPr/>
        </p:nvSpPr>
        <p:spPr bwMode="auto">
          <a:xfrm>
            <a:off x="695325" y="620713"/>
            <a:ext cx="223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2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CRO Kidričevo</a:t>
            </a:r>
          </a:p>
        </p:txBody>
      </p:sp>
      <p:sp>
        <p:nvSpPr>
          <p:cNvPr id="37892" name="PoljeZBesedilom 1">
            <a:extLst>
              <a:ext uri="{FF2B5EF4-FFF2-40B4-BE49-F238E27FC236}">
                <a16:creationId xmlns:a16="http://schemas.microsoft.com/office/drawing/2014/main" id="{6556C93F-5E5D-496C-AE7E-1A601603F016}"/>
              </a:ext>
            </a:extLst>
          </p:cNvPr>
          <p:cNvSpPr txBox="1">
            <a:spLocks noChangeArrowheads="1"/>
          </p:cNvSpPr>
          <p:nvPr/>
        </p:nvSpPr>
        <p:spPr bwMode="auto">
          <a:xfrm>
            <a:off x="695325" y="1082675"/>
            <a:ext cx="10872788"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 objektu se predelujejo in skladiščijo vnetljive tekočine.</a:t>
            </a:r>
            <a:endParaRPr kumimoji="0" lang="sl-SI" altLang="sl-SI"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Cone eksplozijske nevarnosti v objektu</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Vzroki za nastanek eksplozivno nevarnih con, omejevanje nevarnostnih con, določitev con eksplozijske nevarnosti, ukrepi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protieksplozijske</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zaščite pred možnimi viri vžiga, zahteve za električne instalacije ter ocena tveganja morajo biti podrobneje opisani v ELABORATU EKSPLOZIJSKE OGROŽENOSTI TER OCENI TVEGANJA.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Delodajalec mora za preprečevanje eksplozije in zagotavljanje varovanja pred njo zagotoviti vse potrebne tehnične oziroma organizacijske ukrepe v skladu s VI. Poglavjem (členi od 35. do 40.) Pravilnika o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protieksplozijski</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zaščiti.</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Požarne cone nevarnosti</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Požarne cone nevarnosti se prekrivajo z eksplozijskimi conami nevarnosti.</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 požarnih conah nevarnosti se ne smejo nahajati in odlagati gorljivi materiali (les, papir, olje, plastika itd.), v teh conah ne sme biti odprtih virov vžiga (kurišča, žareči predmeti, odprta svetila) in kajenja.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Gradbeni deli objektov – nadstrešnica v conah nevarnosti za izbruh požara morajo biti iz negorljivih materialov. V požarnih conah nevarnosti torej ne sme biti snovi, ki bi zaradi svoje sestave ali količine lahko povzročile ali širile požar.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96980850-FBAA-413B-82F8-B28133879674}"/>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675" name="PoljeZBesedilom 2">
            <a:extLst>
              <a:ext uri="{FF2B5EF4-FFF2-40B4-BE49-F238E27FC236}">
                <a16:creationId xmlns:a16="http://schemas.microsoft.com/office/drawing/2014/main" id="{01D94F14-1BF1-4745-B18C-5C5D75B82E91}"/>
              </a:ext>
            </a:extLst>
          </p:cNvPr>
          <p:cNvSpPr txBox="1">
            <a:spLocks noChangeArrowheads="1"/>
          </p:cNvSpPr>
          <p:nvPr/>
        </p:nvSpPr>
        <p:spPr bwMode="auto">
          <a:xfrm>
            <a:off x="695325" y="620713"/>
            <a:ext cx="223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2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CRO Kidričevo</a:t>
            </a:r>
          </a:p>
        </p:txBody>
      </p:sp>
      <p:sp>
        <p:nvSpPr>
          <p:cNvPr id="28676" name="PoljeZBesedilom 1">
            <a:extLst>
              <a:ext uri="{FF2B5EF4-FFF2-40B4-BE49-F238E27FC236}">
                <a16:creationId xmlns:a16="http://schemas.microsoft.com/office/drawing/2014/main" id="{9B22204D-C4A7-4BC6-AA28-F0795027815A}"/>
              </a:ext>
            </a:extLst>
          </p:cNvPr>
          <p:cNvSpPr txBox="1">
            <a:spLocks noChangeArrowheads="1"/>
          </p:cNvSpPr>
          <p:nvPr/>
        </p:nvSpPr>
        <p:spPr bwMode="auto">
          <a:xfrm>
            <a:off x="695325" y="1138238"/>
            <a:ext cx="10872788"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Opis sprinkler naprave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Sprinkler-deluge naprava je avtomatski sistem za javljanje in gašenje požara ter hlajenje gradbene konstrukcije. Požar se gasi na principu dušenja in hlajenja, poteka pa na sledeči način: fino razpršene kapljice vode s primesjo penila na mestu požara izparevajo in ustvarijo plašč pare, ki onemogoči dostop kisika, zato se požar pogasi, hkrati prekrivajo objekte na mestu požara s čimer preprečujejo širitev požara.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Osnovni elementi sprinkler sistema so: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izvor vode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črpalna postaja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ventilska postaja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cevni razvod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Deluge odprte šobe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0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36C7E38D-39C2-4FCD-BCAB-D6A9D35F57FB}"/>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699" name="PoljeZBesedilom 2">
            <a:extLst>
              <a:ext uri="{FF2B5EF4-FFF2-40B4-BE49-F238E27FC236}">
                <a16:creationId xmlns:a16="http://schemas.microsoft.com/office/drawing/2014/main" id="{83FBB554-68D3-451D-9224-6CB03B1641DF}"/>
              </a:ext>
            </a:extLst>
          </p:cNvPr>
          <p:cNvSpPr txBox="1">
            <a:spLocks noChangeArrowheads="1"/>
          </p:cNvSpPr>
          <p:nvPr/>
        </p:nvSpPr>
        <p:spPr bwMode="auto">
          <a:xfrm>
            <a:off x="695325" y="620713"/>
            <a:ext cx="223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2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CRO Kidričevo</a:t>
            </a:r>
          </a:p>
        </p:txBody>
      </p:sp>
      <p:sp>
        <p:nvSpPr>
          <p:cNvPr id="50180" name="PoljeZBesedilom 1">
            <a:extLst>
              <a:ext uri="{FF2B5EF4-FFF2-40B4-BE49-F238E27FC236}">
                <a16:creationId xmlns:a16="http://schemas.microsoft.com/office/drawing/2014/main" id="{E36E604C-3B18-4582-A103-236A180D707B}"/>
              </a:ext>
            </a:extLst>
          </p:cNvPr>
          <p:cNvSpPr txBox="1">
            <a:spLocks noChangeArrowheads="1"/>
          </p:cNvSpPr>
          <p:nvPr/>
        </p:nvSpPr>
        <p:spPr bwMode="auto">
          <a:xfrm>
            <a:off x="695325" y="1138238"/>
            <a:ext cx="1087278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Sprinkler</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postaja je v zimskem času ogrevana na min. +5 °C.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Parametri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sprinkler</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dizel črpalk KSB-</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Rx</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250-500: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q 	= 756 m</a:t>
            </a:r>
            <a:r>
              <a:rPr kumimoji="0" lang="sl-SI" altLang="sl-SI" sz="1800" b="0" i="0" u="none" strike="noStrike" kern="1200" cap="none" spc="0" normalizeH="0" baseline="30000" noProof="0" dirty="0">
                <a:ln>
                  <a:noFill/>
                </a:ln>
                <a:solidFill>
                  <a:prstClr val="black"/>
                </a:solidFill>
                <a:effectLst/>
                <a:uLnTx/>
                <a:uFillTx/>
                <a:latin typeface="Calibri" panose="020F0502020204030204" pitchFamily="34" charset="0"/>
                <a:ea typeface="+mn-ea"/>
                <a:cs typeface="+mn-cs"/>
              </a:rPr>
              <a:t>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H 	= 80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mVs</a:t>
            </a:r>
            <a:endPar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N 	= 250 kW</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n 	= 1470 min</a:t>
            </a:r>
            <a:r>
              <a:rPr kumimoji="0" lang="sl-SI" altLang="sl-SI" sz="1800" b="0" i="0" u="none" strike="noStrike" kern="1200" cap="none" spc="0" normalizeH="0" baseline="30000" noProof="0" dirty="0">
                <a:ln>
                  <a:noFill/>
                </a:ln>
                <a:solidFill>
                  <a:prstClr val="black"/>
                </a:solidFill>
                <a:effectLst/>
                <a:uLnTx/>
                <a:uFillTx/>
                <a:latin typeface="Calibri" panose="020F0502020204030204" pitchFamily="34" charset="0"/>
                <a:ea typeface="+mn-ea"/>
                <a:cs typeface="+mn-cs"/>
              </a:rPr>
              <a:t>-1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premer tekalnega kolesa: 510 mm</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Oskrba z energijo je izvedena na načine: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posredno iz transformatorske postaje do stikalnega bloka v črpališču za črpalko za vzdrževanje tlaka</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dizel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sprinkler</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črpalka</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akumulatorji za pogon nadzorne centrale</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Napajanje z gorivom je gravitacijsko iz rezervoarja goriva. Dizel agregat ima lasten rezervoar goriva za 6 ur delovanja.</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CBC7BB81-961A-47EB-BCE7-14686EB567B5}"/>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723" name="PoljeZBesedilom 2">
            <a:extLst>
              <a:ext uri="{FF2B5EF4-FFF2-40B4-BE49-F238E27FC236}">
                <a16:creationId xmlns:a16="http://schemas.microsoft.com/office/drawing/2014/main" id="{3E810B7E-DD77-4BDA-BCF2-89074AFECAFC}"/>
              </a:ext>
            </a:extLst>
          </p:cNvPr>
          <p:cNvSpPr txBox="1">
            <a:spLocks noChangeArrowheads="1"/>
          </p:cNvSpPr>
          <p:nvPr/>
        </p:nvSpPr>
        <p:spPr bwMode="auto">
          <a:xfrm>
            <a:off x="695325" y="620713"/>
            <a:ext cx="223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2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CRO Kidričevo</a:t>
            </a:r>
          </a:p>
        </p:txBody>
      </p:sp>
      <p:sp>
        <p:nvSpPr>
          <p:cNvPr id="30724" name="PoljeZBesedilom 1">
            <a:extLst>
              <a:ext uri="{FF2B5EF4-FFF2-40B4-BE49-F238E27FC236}">
                <a16:creationId xmlns:a16="http://schemas.microsoft.com/office/drawing/2014/main" id="{B6861F15-453D-4ABE-9BFA-5FAB88C8C15B}"/>
              </a:ext>
            </a:extLst>
          </p:cNvPr>
          <p:cNvSpPr txBox="1">
            <a:spLocks noChangeArrowheads="1"/>
          </p:cNvSpPr>
          <p:nvPr/>
        </p:nvSpPr>
        <p:spPr bwMode="auto">
          <a:xfrm>
            <a:off x="695325" y="1138238"/>
            <a:ext cx="10872788"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Sprinkler postaja je sestavljena iz sledečih elementov:</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- 2 dizel sprinkler črpalki</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testna/merilna proga za merjenje kapacitete črpalk</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črpalka za vzdrževanje tlaka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razdelilnika vode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zunanjega gasilskega priključka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termostatom za nadzor temperature prostora (nastavljena vrednost +5°C)</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mešalec penila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rezervoar penila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sprinkler nadzorne centrale za nadzor položaja ventilov, stanja temperature prostora in nivoja vode v bazenu ter stanja pripravljenosti / napake naprav (črpalke)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Prezračevanje postaje je prisilno preko ventilatorja, ki se vklopi ob delovanju dizel črpalke.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C91FA7C8-8526-4DDC-B8A7-4B82C56EE498}"/>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747" name="PoljeZBesedilom 2">
            <a:extLst>
              <a:ext uri="{FF2B5EF4-FFF2-40B4-BE49-F238E27FC236}">
                <a16:creationId xmlns:a16="http://schemas.microsoft.com/office/drawing/2014/main" id="{CC9292CC-F72B-4F2E-A348-7A03E1677A0E}"/>
              </a:ext>
            </a:extLst>
          </p:cNvPr>
          <p:cNvSpPr txBox="1">
            <a:spLocks noChangeArrowheads="1"/>
          </p:cNvSpPr>
          <p:nvPr/>
        </p:nvSpPr>
        <p:spPr bwMode="auto">
          <a:xfrm>
            <a:off x="695325" y="620713"/>
            <a:ext cx="223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2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CRO Kidričevo</a:t>
            </a:r>
          </a:p>
        </p:txBody>
      </p:sp>
      <p:sp>
        <p:nvSpPr>
          <p:cNvPr id="52228" name="PoljeZBesedilom 1">
            <a:extLst>
              <a:ext uri="{FF2B5EF4-FFF2-40B4-BE49-F238E27FC236}">
                <a16:creationId xmlns:a16="http://schemas.microsoft.com/office/drawing/2014/main" id="{82209551-6D2F-41B6-8F90-EB9EF57DACEE}"/>
              </a:ext>
            </a:extLst>
          </p:cNvPr>
          <p:cNvSpPr txBox="1">
            <a:spLocks noChangeArrowheads="1"/>
          </p:cNvSpPr>
          <p:nvPr/>
        </p:nvSpPr>
        <p:spPr bwMode="auto">
          <a:xfrm>
            <a:off x="695325" y="1138238"/>
            <a:ext cx="10872788"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Ventilska postaja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Locirana je istem prostoru kot črpališče. Njena naloga je, da v momentu aktivacije preko plamenskih javljalnikov, sproži alarm s pomočjo hidravličnega zvonca ter svetlobnega in zvočnega signala, spusti vodo v cevovode s čemer se prične gašenje.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Objekt je razdeljen na 30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polivnih</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con. Za vsako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polivno</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cono je vgrajen svoj poplavni ventil.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Glavni elementi ventilske postaje so:</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Poplavni alarmni ventil, v vsaki veji razvoda, z alarmno napravo ter prenosom signala v požarno centralo,</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zaporni organ, vgrajen pred in za vsakim alarmnim ventilom.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Krmiljenje in signalizacija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Vklop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sprinkler</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črpalk je krmiljen z neodvisnima tlačnima stikaloma, ki sta nameščena na vodu, na katerega delujejo vsi vodni viri. Vklop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sprinkler</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črpalke bo, ko pride do aktivacije plamenskih javljalnikov ali s pritiskom na ročno tipko za aktivacijo gašenja.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Izklop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sprinkler</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črpalke je mogoč samo ročno. Vklop črpalke za vzdrževanje tlaka je krmiljen z lastnim  tlačnim stikalom in nastavljen tako, da vzdržuje potrebni višji tlak od delovnega tlaka v omrežju.</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2CAEB61A-34CC-496B-A120-8AE8CCF4045F}"/>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2771" name="PoljeZBesedilom 2">
            <a:extLst>
              <a:ext uri="{FF2B5EF4-FFF2-40B4-BE49-F238E27FC236}">
                <a16:creationId xmlns:a16="http://schemas.microsoft.com/office/drawing/2014/main" id="{70653080-C9D8-40B6-B025-D2BF6E751824}"/>
              </a:ext>
            </a:extLst>
          </p:cNvPr>
          <p:cNvSpPr txBox="1">
            <a:spLocks noChangeArrowheads="1"/>
          </p:cNvSpPr>
          <p:nvPr/>
        </p:nvSpPr>
        <p:spPr bwMode="auto">
          <a:xfrm>
            <a:off x="695325" y="620713"/>
            <a:ext cx="223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2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CRO Kidričevo</a:t>
            </a:r>
          </a:p>
        </p:txBody>
      </p:sp>
      <p:sp>
        <p:nvSpPr>
          <p:cNvPr id="32772" name="PoljeZBesedilom 1">
            <a:extLst>
              <a:ext uri="{FF2B5EF4-FFF2-40B4-BE49-F238E27FC236}">
                <a16:creationId xmlns:a16="http://schemas.microsoft.com/office/drawing/2014/main" id="{8439D929-8B53-457C-BB0C-349F2F2ED949}"/>
              </a:ext>
            </a:extLst>
          </p:cNvPr>
          <p:cNvSpPr txBox="1">
            <a:spLocks noChangeArrowheads="1"/>
          </p:cNvSpPr>
          <p:nvPr/>
        </p:nvSpPr>
        <p:spPr bwMode="auto">
          <a:xfrm>
            <a:off x="695325" y="1138238"/>
            <a:ext cx="1087278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Sistem za primešavanje penila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Za potrebe gašenja narekuje ŠPV uporabo fluoro proteinskega penila odpornega na alkohol ARC 3x3, ki se ga  dodaja 3 % na količino vode. V ta namen je vgrajen rezervoar penila V=11.000 L v sprinkler postaji. Kot mešalna naprava je vgrajen hidravlični dozator brez zunanjega pogona ali energetskega pogona.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Ker so cevovodi v času delovanja prazni in v primeru aktivacije, pri vklopu črpalke pride do hidravličnega udara, ki lahko uniči dozator penila, je za dozatorjem vgrajen reducirni ventil tlaka.</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Kot neizčrpni vir vode je izveden nadzemni pločevinasti rezervoar V=456 m</a:t>
            </a:r>
            <a:r>
              <a:rPr kumimoji="0" lang="sl-SI" altLang="sl-SI" sz="1800" b="0" i="0" u="none" strike="noStrike" kern="1200" cap="none" spc="0" normalizeH="0" baseline="30000" noProof="0">
                <a:ln>
                  <a:noFill/>
                </a:ln>
                <a:solidFill>
                  <a:prstClr val="black"/>
                </a:solidFill>
                <a:effectLst/>
                <a:uLnTx/>
                <a:uFillTx/>
                <a:latin typeface="Calibri" panose="020F0502020204030204" pitchFamily="34" charset="0"/>
                <a:ea typeface="+mn-ea"/>
                <a:cs typeface="+mn-cs"/>
              </a:rPr>
              <a:t>3</a:t>
            </a: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kar zadošča, kakor je predvideno po VdS standardu za 30 minut gašenja. V rezervoarju sta vgrajena dva grelnika po 6 kW, ki ju krmili nadzorna centrala.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Rezervoar se polni s pomočjo elektromagnetnega ventila, ki ga odpira sonda v rezervoarju, ko zazna upadanje gladine vode.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Kot dodatno napajanje je predvideno napajanje preko štirih B - gasilskih spojk iz gasilske avtocisterne, ki so nameščene na fasadi sprinkler postaje.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09BF29B3-89F1-4101-B87A-7F4A85416BBE}"/>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172" name="PoljeZBesedilom 3">
            <a:extLst>
              <a:ext uri="{FF2B5EF4-FFF2-40B4-BE49-F238E27FC236}">
                <a16:creationId xmlns:a16="http://schemas.microsoft.com/office/drawing/2014/main" id="{62F09FC7-E205-4EC4-AB58-A9B0F3F5CAD5}"/>
              </a:ext>
            </a:extLst>
          </p:cNvPr>
          <p:cNvSpPr txBox="1">
            <a:spLocks noChangeArrowheads="1"/>
          </p:cNvSpPr>
          <p:nvPr/>
        </p:nvSpPr>
        <p:spPr bwMode="auto">
          <a:xfrm>
            <a:off x="695325" y="1089025"/>
            <a:ext cx="10872788"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Kaj je požar?</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Požar je nenadzorovano širjenje ognja v prostoru.</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Osnova gorenja je t. i. trikotnik gorenja, ki združuje naslednje elemente:</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Toplota oz. vir vžiga</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Kisik</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gorljiva snov</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Gorenje pogasimo:</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če odstranimo enega od treh vzrokov za nastanek gorenja,</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če odstranimo gorljivo snov, preprečimo nadaljnjo širitev gorenja po snovi,</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če preprečimo dostop kisiku do gorljive snovi, tako porušimo razmerje med snovjo in kisikom, ki ga le ta potrebuje za gorenje,</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če gasimo z ohlajevanjem, znižamo temperaturo pod vnetišče goreče snovi.</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148" name="Pravokotnik 2">
            <a:extLst>
              <a:ext uri="{FF2B5EF4-FFF2-40B4-BE49-F238E27FC236}">
                <a16:creationId xmlns:a16="http://schemas.microsoft.com/office/drawing/2014/main" id="{7EA51A89-D834-4BD2-90D1-472222FB60ED}"/>
              </a:ext>
            </a:extLst>
          </p:cNvPr>
          <p:cNvSpPr>
            <a:spLocks noChangeArrowheads="1"/>
          </p:cNvSpPr>
          <p:nvPr/>
        </p:nvSpPr>
        <p:spPr bwMode="auto">
          <a:xfrm>
            <a:off x="5664200" y="1196975"/>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a:ln>
                <a:noFill/>
              </a:ln>
              <a:solidFill>
                <a:srgbClr val="000000"/>
              </a:solidFill>
              <a:effectLst/>
              <a:uLnTx/>
              <a:uFillTx/>
              <a:latin typeface="Wingdings" panose="05000000000000000000" pitchFamily="2" charset="2"/>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a:ln>
                <a:noFill/>
              </a:ln>
              <a:solidFill>
                <a:prstClr val="black"/>
              </a:solidFill>
              <a:effectLst/>
              <a:uLnTx/>
              <a:uFillTx/>
              <a:latin typeface="Wingdings" panose="05000000000000000000" pitchFamily="2" charset="2"/>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FDA3EE25-F7BC-4BBD-8D08-8F2F8D0DB369}"/>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3795" name="PoljeZBesedilom 2">
            <a:extLst>
              <a:ext uri="{FF2B5EF4-FFF2-40B4-BE49-F238E27FC236}">
                <a16:creationId xmlns:a16="http://schemas.microsoft.com/office/drawing/2014/main" id="{BE31DDB1-03B6-448F-BCA0-48FEC269D660}"/>
              </a:ext>
            </a:extLst>
          </p:cNvPr>
          <p:cNvSpPr txBox="1">
            <a:spLocks noChangeArrowheads="1"/>
          </p:cNvSpPr>
          <p:nvPr/>
        </p:nvSpPr>
        <p:spPr bwMode="auto">
          <a:xfrm>
            <a:off x="695325" y="620713"/>
            <a:ext cx="223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2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CRO Kidričevo</a:t>
            </a:r>
          </a:p>
        </p:txBody>
      </p:sp>
      <p:sp>
        <p:nvSpPr>
          <p:cNvPr id="33796" name="PoljeZBesedilom 1">
            <a:extLst>
              <a:ext uri="{FF2B5EF4-FFF2-40B4-BE49-F238E27FC236}">
                <a16:creationId xmlns:a16="http://schemas.microsoft.com/office/drawing/2014/main" id="{5BCED685-0E3B-4A52-8EEB-9EA167CAE075}"/>
              </a:ext>
            </a:extLst>
          </p:cNvPr>
          <p:cNvSpPr txBox="1">
            <a:spLocks noChangeArrowheads="1"/>
          </p:cNvSpPr>
          <p:nvPr/>
        </p:nvSpPr>
        <p:spPr bwMode="auto">
          <a:xfrm>
            <a:off x="695325" y="1138238"/>
            <a:ext cx="108727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Zahteve za hidrantno omrežje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Glede na zahteve standarda VFdB se za industrijske zgradbe z upoštevanjem površin požarnih ali gasilnih sektorjev kot tudi požarne obremenitve, določi potrebo po vodi za gašenje v časovnem obdobju 2 ur,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pri najmanj 96 m</a:t>
            </a:r>
            <a:r>
              <a:rPr kumimoji="0" lang="sl-SI" altLang="sl-SI" sz="1800" b="0" i="0" u="none" strike="noStrike" kern="1200" cap="none" spc="0" normalizeH="0" baseline="30000" noProof="0">
                <a:ln>
                  <a:noFill/>
                </a:ln>
                <a:solidFill>
                  <a:prstClr val="black"/>
                </a:solidFill>
                <a:effectLst/>
                <a:uLnTx/>
                <a:uFillTx/>
                <a:latin typeface="Calibri" panose="020F0502020204030204" pitchFamily="34" charset="0"/>
                <a:ea typeface="+mn-ea"/>
                <a:cs typeface="+mn-cs"/>
              </a:rPr>
              <a:t>3</a:t>
            </a: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/h (25,0 l/s) za dele površin - prostorov do 2.500 m</a:t>
            </a:r>
            <a:r>
              <a:rPr kumimoji="0" lang="sl-SI" altLang="sl-SI" sz="1800" b="0" i="0" u="none" strike="noStrike" kern="1200" cap="none" spc="0" normalizeH="0" baseline="30000" noProof="0">
                <a:ln>
                  <a:noFill/>
                </a:ln>
                <a:solidFill>
                  <a:prstClr val="black"/>
                </a:solidFill>
                <a:effectLst/>
                <a:uLnTx/>
                <a:uFillTx/>
                <a:latin typeface="Calibri" panose="020F0502020204030204" pitchFamily="34" charset="0"/>
                <a:ea typeface="+mn-ea"/>
                <a:cs typeface="+mn-cs"/>
              </a:rPr>
              <a:t>2</a:t>
            </a: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in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pri najmanj 192 m</a:t>
            </a:r>
            <a:r>
              <a:rPr kumimoji="0" lang="sl-SI" altLang="sl-SI" sz="1800" b="0" i="0" u="none" strike="noStrike" kern="1200" cap="none" spc="0" normalizeH="0" baseline="30000" noProof="0">
                <a:ln>
                  <a:noFill/>
                </a:ln>
                <a:solidFill>
                  <a:prstClr val="black"/>
                </a:solidFill>
                <a:effectLst/>
                <a:uLnTx/>
                <a:uFillTx/>
                <a:latin typeface="Calibri" panose="020F0502020204030204" pitchFamily="34" charset="0"/>
                <a:ea typeface="+mn-ea"/>
                <a:cs typeface="+mn-cs"/>
              </a:rPr>
              <a:t>3</a:t>
            </a: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/h za dele površin večjih od 4.000 m</a:t>
            </a:r>
            <a:r>
              <a:rPr kumimoji="0" lang="sl-SI" altLang="sl-SI" sz="1800" b="0" i="0" u="none" strike="noStrike" kern="1200" cap="none" spc="0" normalizeH="0" baseline="30000" noProof="0">
                <a:ln>
                  <a:noFill/>
                </a:ln>
                <a:solidFill>
                  <a:prstClr val="black"/>
                </a:solidFill>
                <a:effectLst/>
                <a:uLnTx/>
                <a:uFillTx/>
                <a:latin typeface="Calibri" panose="020F0502020204030204" pitchFamily="34" charset="0"/>
                <a:ea typeface="+mn-ea"/>
                <a:cs typeface="+mn-cs"/>
              </a:rPr>
              <a:t>2</a:t>
            </a: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V kolikor vodovodno omrežje za oskrbo s pitno vodo ne zadošča za pokrivanje celotnih potreb po vodi za gašenje je na razpolago naslednja možnosti zagotavljanja vode: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neizčrpni vodni vir – v območju obravnavanega objekta ga predstavlja vodna laguna z volumnom min. 100 m</a:t>
            </a:r>
            <a:r>
              <a:rPr kumimoji="0" lang="sl-SI" altLang="sl-SI" sz="1800" b="0" i="0" u="none" strike="noStrike" kern="1200" cap="none" spc="0" normalizeH="0" baseline="30000" noProof="0">
                <a:ln>
                  <a:noFill/>
                </a:ln>
                <a:solidFill>
                  <a:prstClr val="black"/>
                </a:solidFill>
                <a:effectLst/>
                <a:uLnTx/>
                <a:uFillTx/>
                <a:latin typeface="Calibri" panose="020F0502020204030204" pitchFamily="34" charset="0"/>
                <a:ea typeface="+mn-ea"/>
                <a:cs typeface="+mn-cs"/>
              </a:rPr>
              <a:t>3</a:t>
            </a: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priprava vode za gašenje z gasilskimi cisternami ali drugimi mobilnimi cisternami</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Obstoječe vodovodno - hidrantno omrežje na lokaciji zagotavlja vodo za potrebe gašenja pri delovnem tlaku min. 2,5 bar minimalno 30,0 l/s, kar ustreza za potrebe obravnavanega industrijskega okolja.</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Zunanje hidrantno omrežje v območju obravnavanega skladišča je izvedeno kot obročast sistem cevovodov, ki je vedno pod tlakom. Na razpolago je ustrezno število obstoječih hidrantov, tako da je doseženo pokrivanje vsakega območja z najmanj dvema hidrantoma. Razdalja med hidrantom in zidom objekta ni manjša od 5 m in ni večja od 80 m (med hidranti znaša razdalja največ 80 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53D0D68A-F274-442C-9E85-978156AFE058}"/>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819" name="PoljeZBesedilom 2">
            <a:extLst>
              <a:ext uri="{FF2B5EF4-FFF2-40B4-BE49-F238E27FC236}">
                <a16:creationId xmlns:a16="http://schemas.microsoft.com/office/drawing/2014/main" id="{E990514F-7999-4BC1-9180-AE9F0B51C2EE}"/>
              </a:ext>
            </a:extLst>
          </p:cNvPr>
          <p:cNvSpPr txBox="1">
            <a:spLocks noChangeArrowheads="1"/>
          </p:cNvSpPr>
          <p:nvPr/>
        </p:nvSpPr>
        <p:spPr bwMode="auto">
          <a:xfrm>
            <a:off x="695325" y="620713"/>
            <a:ext cx="223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2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CRO Kidričevo</a:t>
            </a:r>
          </a:p>
        </p:txBody>
      </p:sp>
      <p:sp>
        <p:nvSpPr>
          <p:cNvPr id="34820" name="PoljeZBesedilom 1">
            <a:extLst>
              <a:ext uri="{FF2B5EF4-FFF2-40B4-BE49-F238E27FC236}">
                <a16:creationId xmlns:a16="http://schemas.microsoft.com/office/drawing/2014/main" id="{99551D1A-73C7-4E06-A632-DCBB4C68861B}"/>
              </a:ext>
            </a:extLst>
          </p:cNvPr>
          <p:cNvSpPr txBox="1">
            <a:spLocks noChangeArrowheads="1"/>
          </p:cNvSpPr>
          <p:nvPr/>
        </p:nvSpPr>
        <p:spPr bwMode="auto">
          <a:xfrm>
            <a:off x="695325" y="1138238"/>
            <a:ext cx="10872788"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Sprinkler omrežje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Ves cevni razvod je v normalnem stanju delovanja prazen. Objekt je kot predvideva VdS opremljen s sprinkler instalacijo z odprtimi sprinkler šobami z mrežico za boljše ustvarjanje mešanice penila in vode. Šobe so Izdelane iz medenine (960 kos).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Celotna cevna mreža v objektu je narejena do premera DN50 iz navojnih pocinkanih cevi po DIN2440 (3.100 m), nad DN50 pa iz predfabriciranih cevi po DN2448 ali DIN2458 (3.700 m).</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Slika 3">
            <a:extLst>
              <a:ext uri="{FF2B5EF4-FFF2-40B4-BE49-F238E27FC236}">
                <a16:creationId xmlns:a16="http://schemas.microsoft.com/office/drawing/2014/main" id="{E863F596-1B24-485A-B9BC-30F18161ED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1300"/>
            <a:ext cx="12801600" cy="734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E950B39B-930B-4F21-87CF-F08939DB1A34}"/>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6867" name="PoljeZBesedilom 2">
            <a:extLst>
              <a:ext uri="{FF2B5EF4-FFF2-40B4-BE49-F238E27FC236}">
                <a16:creationId xmlns:a16="http://schemas.microsoft.com/office/drawing/2014/main" id="{E291C634-B697-4BCF-A7A2-17CD18B8C60D}"/>
              </a:ext>
            </a:extLst>
          </p:cNvPr>
          <p:cNvSpPr txBox="1">
            <a:spLocks noChangeArrowheads="1"/>
          </p:cNvSpPr>
          <p:nvPr/>
        </p:nvSpPr>
        <p:spPr bwMode="auto">
          <a:xfrm>
            <a:off x="695325" y="620713"/>
            <a:ext cx="223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2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CRO Kidričevo</a:t>
            </a:r>
          </a:p>
        </p:txBody>
      </p:sp>
      <p:sp>
        <p:nvSpPr>
          <p:cNvPr id="36868" name="PoljeZBesedilom 1">
            <a:extLst>
              <a:ext uri="{FF2B5EF4-FFF2-40B4-BE49-F238E27FC236}">
                <a16:creationId xmlns:a16="http://schemas.microsoft.com/office/drawing/2014/main" id="{EDC35778-6212-4DA4-8408-CBCF5A29BE04}"/>
              </a:ext>
            </a:extLst>
          </p:cNvPr>
          <p:cNvSpPr txBox="1">
            <a:spLocks noChangeArrowheads="1"/>
          </p:cNvSpPr>
          <p:nvPr/>
        </p:nvSpPr>
        <p:spPr bwMode="auto">
          <a:xfrm>
            <a:off x="695325" y="1138238"/>
            <a:ext cx="10872788"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Namestitev mobilne opreme za gašenje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Za izpolnitev vseh normalnih protipožarnih ukrepov, ki bodo zagotovili predpisano stopnjo požarnega varstva pri uporabi obravnavanih delov objekta, je potrebno razmestiti zadostno število ustreznih aparatov za gašenje začetnih požarov.</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Določitev ustreznega števila gasilnikov v posameznih prostorih objekta je določena na osnovi 4., 5. in 6. člena Pravilnika o izbiri in namestitvi gasilnih aparatov (Ur. list RS št. 67/05).</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Glede na stopnjo požarne nevarnosti (majhna, srednja, velika) določene v obravnavanih prostorih iz priloge 1 ter glede na določeno število enot gasila posameznih gasilnikov in površino posameznih prostorov se iz priloge 2 in 3 izbere ustrezno število gasilnikov (tipi S9, S50 in CO</a:t>
            </a:r>
            <a:r>
              <a:rPr kumimoji="0" lang="sl-SI" altLang="sl-SI" sz="1800" b="0" i="0" u="none" strike="noStrike" kern="1200" cap="none" spc="0" normalizeH="0" baseline="-25000" noProof="0">
                <a:ln>
                  <a:noFill/>
                </a:ln>
                <a:solidFill>
                  <a:prstClr val="black"/>
                </a:solidFill>
                <a:effectLst/>
                <a:uLnTx/>
                <a:uFillTx/>
                <a:latin typeface="Calibri" panose="020F0502020204030204" pitchFamily="34" charset="0"/>
                <a:ea typeface="+mn-ea"/>
                <a:cs typeface="+mn-cs"/>
              </a:rPr>
              <a:t>2</a:t>
            </a: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ODVOD DIMA IN TOPLOTE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V novi strehi II. Faze in tudi obstoječi strehi I. Faze (obdelava muljev GS 1/10 so vgrajene dodatne 4 strešne rešetke s površino min 4 x 16,5 m</a:t>
            </a:r>
            <a:r>
              <a:rPr kumimoji="0" lang="sl-SI" altLang="sl-SI" sz="1800" b="0" i="0" u="none" strike="noStrike" kern="1200" cap="none" spc="0" normalizeH="0" baseline="30000" noProof="0">
                <a:ln>
                  <a:noFill/>
                </a:ln>
                <a:solidFill>
                  <a:prstClr val="black"/>
                </a:solidFill>
                <a:effectLst/>
                <a:uLnTx/>
                <a:uFillTx/>
                <a:latin typeface="Calibri" panose="020F0502020204030204" pitchFamily="34" charset="0"/>
                <a:ea typeface="+mn-ea"/>
                <a:cs typeface="+mn-cs"/>
              </a:rPr>
              <a:t>2</a:t>
            </a: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 66,0 m</a:t>
            </a:r>
            <a:r>
              <a:rPr kumimoji="0" lang="sl-SI" altLang="sl-SI" sz="1800" b="0" i="0" u="none" strike="noStrike" kern="1200" cap="none" spc="0" normalizeH="0" baseline="30000" noProof="0">
                <a:ln>
                  <a:noFill/>
                </a:ln>
                <a:solidFill>
                  <a:prstClr val="black"/>
                </a:solidFill>
                <a:effectLst/>
                <a:uLnTx/>
                <a:uFillTx/>
                <a:latin typeface="Calibri" panose="020F0502020204030204" pitchFamily="34" charset="0"/>
                <a:ea typeface="+mn-ea"/>
                <a:cs typeface="+mn-cs"/>
              </a:rPr>
              <a:t>2</a:t>
            </a: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Ob upoštevanju že obstoječih površin za naravni odvod dima in toplote je tako na razpolago cca. 167 m</a:t>
            </a:r>
            <a:r>
              <a:rPr kumimoji="0" lang="sl-SI" altLang="sl-SI" sz="1800" b="0" i="0" u="none" strike="noStrike" kern="1200" cap="none" spc="0" normalizeH="0" baseline="30000" noProof="0">
                <a:ln>
                  <a:noFill/>
                </a:ln>
                <a:solidFill>
                  <a:prstClr val="black"/>
                </a:solidFill>
                <a:effectLst/>
                <a:uLnTx/>
                <a:uFillTx/>
                <a:latin typeface="Calibri" panose="020F0502020204030204" pitchFamily="34" charset="0"/>
                <a:ea typeface="+mn-ea"/>
                <a:cs typeface="+mn-cs"/>
              </a:rPr>
              <a:t>2</a:t>
            </a: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stalnih odprtin, kar ustreza (t.j. 2,4 % površine tal; &gt; 1 % kot je zahtevano).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Proizvodni prostori izvedeni v 1. fazi gradnje (GS 1/2) imajo ustrezno izvedene odprtine za odvod dima in toplote.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2C42B211-D4F5-49B1-9005-E5380916937D}"/>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7891" name="PoljeZBesedilom 2">
            <a:extLst>
              <a:ext uri="{FF2B5EF4-FFF2-40B4-BE49-F238E27FC236}">
                <a16:creationId xmlns:a16="http://schemas.microsoft.com/office/drawing/2014/main" id="{33DE9FDE-1842-4032-AFC0-D16100EA021C}"/>
              </a:ext>
            </a:extLst>
          </p:cNvPr>
          <p:cNvSpPr txBox="1">
            <a:spLocks noChangeArrowheads="1"/>
          </p:cNvSpPr>
          <p:nvPr/>
        </p:nvSpPr>
        <p:spPr bwMode="auto">
          <a:xfrm>
            <a:off x="695325" y="620713"/>
            <a:ext cx="223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2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CRO Kidričevo</a:t>
            </a:r>
          </a:p>
        </p:txBody>
      </p:sp>
      <p:sp>
        <p:nvSpPr>
          <p:cNvPr id="37892" name="PoljeZBesedilom 1">
            <a:extLst>
              <a:ext uri="{FF2B5EF4-FFF2-40B4-BE49-F238E27FC236}">
                <a16:creationId xmlns:a16="http://schemas.microsoft.com/office/drawing/2014/main" id="{C980F541-0B07-447C-9807-17315AAD998C}"/>
              </a:ext>
            </a:extLst>
          </p:cNvPr>
          <p:cNvSpPr txBox="1">
            <a:spLocks noChangeArrowheads="1"/>
          </p:cNvSpPr>
          <p:nvPr/>
        </p:nvSpPr>
        <p:spPr bwMode="auto">
          <a:xfrm>
            <a:off x="695325" y="1138238"/>
            <a:ext cx="10872788"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OSTALI VGRAJENI SISTEMI AKTIVNE POŽARNE ZAŠČITE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varnostna razsvetljava,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stabilna gasilna naprava na šrederju,</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naprava za detekcijo hlapov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9F457293-9E78-4522-B77C-E37265EA77B6}"/>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8915" name="PoljeZBesedilom 2">
            <a:extLst>
              <a:ext uri="{FF2B5EF4-FFF2-40B4-BE49-F238E27FC236}">
                <a16:creationId xmlns:a16="http://schemas.microsoft.com/office/drawing/2014/main" id="{6BBC4FC8-DBC8-4340-A331-914AA5F4ACCB}"/>
              </a:ext>
            </a:extLst>
          </p:cNvPr>
          <p:cNvSpPr txBox="1">
            <a:spLocks noChangeArrowheads="1"/>
          </p:cNvSpPr>
          <p:nvPr/>
        </p:nvSpPr>
        <p:spPr bwMode="auto">
          <a:xfrm>
            <a:off x="695325" y="620713"/>
            <a:ext cx="223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2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CRO Kidričevo</a:t>
            </a:r>
          </a:p>
        </p:txBody>
      </p:sp>
      <p:sp>
        <p:nvSpPr>
          <p:cNvPr id="38916" name="PoljeZBesedilom 1">
            <a:extLst>
              <a:ext uri="{FF2B5EF4-FFF2-40B4-BE49-F238E27FC236}">
                <a16:creationId xmlns:a16="http://schemas.microsoft.com/office/drawing/2014/main" id="{58F79C73-2B86-4ED5-91A7-FD456D197F27}"/>
              </a:ext>
            </a:extLst>
          </p:cNvPr>
          <p:cNvSpPr txBox="1">
            <a:spLocks noChangeArrowheads="1"/>
          </p:cNvSpPr>
          <p:nvPr/>
        </p:nvSpPr>
        <p:spPr bwMode="auto">
          <a:xfrm>
            <a:off x="695325" y="1138238"/>
            <a:ext cx="10872788"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POŽARNI NAČRT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V obravnavanem objektu je izdelan požarni red z obveznimi prilogami v skladu s pravilnikom o požarnem redu (Ur. list RS 52/07).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V požarnem redu so točno določene organizacijske zahteve in odgovornosti posameznih zaposlenih za evakuacijo v primeru nesreče (požar, izpuščanje plina, ipd.).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LOVLJENJE POŽARNIH VODA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Skladišča nevarnih snovi (vnetljivih tekočin), ki imajo vgrajen avtomatski sistem gašenja, morajo pod določenimi pogoji imeti izveden lovilnik ali drenažni sistem, ki bo odvedel razlito nevarno snov ali odtok požarne vode z vnetljivo tekočino iz skladišča.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478AF92F-7C8C-4EEF-B8E9-EF7BC4E80B1F}"/>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939" name="PoljeZBesedilom 2">
            <a:extLst>
              <a:ext uri="{FF2B5EF4-FFF2-40B4-BE49-F238E27FC236}">
                <a16:creationId xmlns:a16="http://schemas.microsoft.com/office/drawing/2014/main" id="{8B8A89C2-D4B4-4110-9257-79A5D27F403F}"/>
              </a:ext>
            </a:extLst>
          </p:cNvPr>
          <p:cNvSpPr txBox="1">
            <a:spLocks noChangeArrowheads="1"/>
          </p:cNvSpPr>
          <p:nvPr/>
        </p:nvSpPr>
        <p:spPr bwMode="auto">
          <a:xfrm>
            <a:off x="695325" y="620713"/>
            <a:ext cx="223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2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CRO Kidričevo</a:t>
            </a:r>
          </a:p>
        </p:txBody>
      </p:sp>
      <p:sp>
        <p:nvSpPr>
          <p:cNvPr id="39940" name="PoljeZBesedilom 1">
            <a:extLst>
              <a:ext uri="{FF2B5EF4-FFF2-40B4-BE49-F238E27FC236}">
                <a16:creationId xmlns:a16="http://schemas.microsoft.com/office/drawing/2014/main" id="{135EDBF4-5BC1-499E-B433-748CF80FC045}"/>
              </a:ext>
            </a:extLst>
          </p:cNvPr>
          <p:cNvSpPr txBox="1">
            <a:spLocks noChangeArrowheads="1"/>
          </p:cNvSpPr>
          <p:nvPr/>
        </p:nvSpPr>
        <p:spPr bwMode="auto">
          <a:xfrm>
            <a:off x="695325" y="1138238"/>
            <a:ext cx="1087278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Zadrževanje požarnih voda v skladiščnem objektu je izvedeno kot ustrezno dimenzioniran bazen za lovljenje požarnih voda (področje celotnega objekta je grajeno kot lovilna skleda) velikosti cca. 1.240 m</a:t>
            </a:r>
            <a:r>
              <a:rPr kumimoji="0" lang="sl-SI" altLang="sl-SI" sz="1800" b="0" i="0" u="none" strike="noStrike" kern="1200" cap="none" spc="0" normalizeH="0" baseline="30000" noProof="0">
                <a:ln>
                  <a:noFill/>
                </a:ln>
                <a:solidFill>
                  <a:prstClr val="black"/>
                </a:solidFill>
                <a:effectLst/>
                <a:uLnTx/>
                <a:uFillTx/>
                <a:latin typeface="Calibri" panose="020F0502020204030204" pitchFamily="34" charset="0"/>
                <a:ea typeface="+mn-ea"/>
                <a:cs typeface="+mn-cs"/>
              </a:rPr>
              <a:t>3</a:t>
            </a: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Glede na površino največjega gasilnega sektorja moramo zdržati cca. 722 m</a:t>
            </a:r>
            <a:r>
              <a:rPr kumimoji="0" lang="sl-SI" altLang="sl-SI" sz="1800" b="0" i="0" u="none" strike="noStrike" kern="1200" cap="none" spc="0" normalizeH="0" baseline="30000" noProof="0">
                <a:ln>
                  <a:noFill/>
                </a:ln>
                <a:solidFill>
                  <a:prstClr val="black"/>
                </a:solidFill>
                <a:effectLst/>
                <a:uLnTx/>
                <a:uFillTx/>
                <a:latin typeface="Calibri" panose="020F0502020204030204" pitchFamily="34" charset="0"/>
                <a:ea typeface="+mn-ea"/>
                <a:cs typeface="+mn-cs"/>
              </a:rPr>
              <a:t>3</a:t>
            </a: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požarnih voda in razlitih nevarnih snovi.</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Na izvedenih dostopih v območje skladišča so vgrajene giljotine (slika), ki zaprejo odprte dostope v objekt.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39941" name="Slika 2">
            <a:extLst>
              <a:ext uri="{FF2B5EF4-FFF2-40B4-BE49-F238E27FC236}">
                <a16:creationId xmlns:a16="http://schemas.microsoft.com/office/drawing/2014/main" id="{86F7A7F7-90D7-4DB3-AE95-CEF96DDBFE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1950" y="2924175"/>
            <a:ext cx="229235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Slika 3">
            <a:extLst>
              <a:ext uri="{FF2B5EF4-FFF2-40B4-BE49-F238E27FC236}">
                <a16:creationId xmlns:a16="http://schemas.microsoft.com/office/drawing/2014/main" id="{417326CF-B76E-434C-87B3-6973CE7A23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43475" y="3219450"/>
            <a:ext cx="478790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7B8632D1-FEF1-468B-807D-CFD8779FE547}"/>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0963" name="PoljeZBesedilom 2">
            <a:extLst>
              <a:ext uri="{FF2B5EF4-FFF2-40B4-BE49-F238E27FC236}">
                <a16:creationId xmlns:a16="http://schemas.microsoft.com/office/drawing/2014/main" id="{B9394E66-F18E-44D2-9FB7-104D9E73FF88}"/>
              </a:ext>
            </a:extLst>
          </p:cNvPr>
          <p:cNvSpPr txBox="1">
            <a:spLocks noChangeArrowheads="1"/>
          </p:cNvSpPr>
          <p:nvPr/>
        </p:nvSpPr>
        <p:spPr bwMode="auto">
          <a:xfrm>
            <a:off x="695325" y="620713"/>
            <a:ext cx="223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2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CRO Kidričevo</a:t>
            </a:r>
          </a:p>
        </p:txBody>
      </p:sp>
      <p:sp>
        <p:nvSpPr>
          <p:cNvPr id="40964" name="PoljeZBesedilom 1">
            <a:extLst>
              <a:ext uri="{FF2B5EF4-FFF2-40B4-BE49-F238E27FC236}">
                <a16:creationId xmlns:a16="http://schemas.microsoft.com/office/drawing/2014/main" id="{09EC85BD-13F9-4B9B-A8AE-3B2DBA372DE7}"/>
              </a:ext>
            </a:extLst>
          </p:cNvPr>
          <p:cNvSpPr txBox="1">
            <a:spLocks noChangeArrowheads="1"/>
          </p:cNvSpPr>
          <p:nvPr/>
        </p:nvSpPr>
        <p:spPr bwMode="auto">
          <a:xfrm>
            <a:off x="695325" y="1138238"/>
            <a:ext cx="10872788"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Upoštevani zakoni, standardi,  pravilniki in študije</a:t>
            </a:r>
            <a:endPar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1. Zakon o varstvu pred požarom (Ur. list RS št. 3/07, 83/12)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2. Zakon o gradbenih proizvodih (Ur. list RS št. 82/13)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3. Pravilnik o zasnovi in študiji požarne varnosti (Ur. list RS št. 12/13)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4. Pravilnik o požarni varnosti v stavbah (Ur. list RS št. 41/03, 10/05 in 83/05, 14/07)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5. Muster-Richtlinie uber den baulichen Brandschutz im Industriebau M IndBauRL - Muster-Industriebaurichtlinie,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julij 2014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6. DIN 18230-1 (2010-09): Gradbeno varstvo industrijskih zgradb pred požarom (1. del:Računsko zahtevani čas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odpornosti proti ognju)</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7. DIN 18230-2 (1999-01): Ugotavljanje lastnosti zgorevanja uskladiščenih materialov – Vrednosti za faktor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zgorevanja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8. ArbStattV Arbeitsstatten Verordnung; julij 2010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9. MBO - Musterbauordnung ARGE Bau november 2002, 2012, 2016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10. TRGS 800 – Brandschutzmasnahmen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11. TRGS 509 - Lagern von flussigen und festen Gefahrstoffen in ortsfesten Behaltern sowie Fullund Entleerstellen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fur ortsbewegliche Behalter; september 2014, 04-2017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12. TRGS 510 - Lagerung von Gefahrstoffen in ortsbeweglichen Behaltern Technische Regeln fur Gefahrstoffe januar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2013, 11-2015</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2383A2F2-D0AD-432D-86F9-6D4843509D99}"/>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1987" name="PoljeZBesedilom 2">
            <a:extLst>
              <a:ext uri="{FF2B5EF4-FFF2-40B4-BE49-F238E27FC236}">
                <a16:creationId xmlns:a16="http://schemas.microsoft.com/office/drawing/2014/main" id="{A3958C08-0757-44C1-82F1-0A3E7B26693B}"/>
              </a:ext>
            </a:extLst>
          </p:cNvPr>
          <p:cNvSpPr txBox="1">
            <a:spLocks noChangeArrowheads="1"/>
          </p:cNvSpPr>
          <p:nvPr/>
        </p:nvSpPr>
        <p:spPr bwMode="auto">
          <a:xfrm>
            <a:off x="695325" y="620713"/>
            <a:ext cx="223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2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CRO Kidričevo</a:t>
            </a:r>
          </a:p>
        </p:txBody>
      </p:sp>
      <p:sp>
        <p:nvSpPr>
          <p:cNvPr id="30724" name="PoljeZBesedilom 1">
            <a:extLst>
              <a:ext uri="{FF2B5EF4-FFF2-40B4-BE49-F238E27FC236}">
                <a16:creationId xmlns:a16="http://schemas.microsoft.com/office/drawing/2014/main" id="{AE702A0E-E364-4545-B0E5-2ABF773A09B3}"/>
              </a:ext>
            </a:extLst>
          </p:cNvPr>
          <p:cNvSpPr txBox="1">
            <a:spLocks noChangeArrowheads="1"/>
          </p:cNvSpPr>
          <p:nvPr/>
        </p:nvSpPr>
        <p:spPr bwMode="auto">
          <a:xfrm>
            <a:off x="695325" y="1138238"/>
            <a:ext cx="10872788"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13.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VdS-Richtlinien</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fur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Schaumloschanlagen</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VdS</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2108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Planung</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und</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Einbau</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VdS</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2108:2005-09 (02)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14.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VdS-Richtlinien</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fur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Spruhwasserloschanlagen</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Planung</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und</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Einbau</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VdS</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2109: 2012-06 (04);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Ubergangsregelung</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VdS</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2109-S1 : 2005-08 (01)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15.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VdS</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CEA 4001: 2018-01 (06) Smernice za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Šprinkler</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instalacije; projektiranje in vgradnja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16.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EltBauVO</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 Muster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einer</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Verordnung</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uber</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den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Bau</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von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Betriebsraumen</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fur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elektrische</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Anlagen</a:t>
            </a:r>
            <a:endPar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17. TSG-1-001:2010 Požarna varnost v stavbah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18. Uredba o vrsti dejavnosti in naprav, ki lahko povzročajo onesnaževanje okolja večjega obsega (UL RS, št. 57/15)</a:t>
            </a:r>
          </a:p>
          <a:p>
            <a:pPr marL="342900" marR="0" lvl="0" indent="-342900" algn="l" defTabSz="914400" rtl="0" eaLnBrk="0" fontAlgn="base" latinLnBrk="0" hangingPunct="0">
              <a:lnSpc>
                <a:spcPct val="100000"/>
              </a:lnSpc>
              <a:spcBef>
                <a:spcPct val="0"/>
              </a:spcBef>
              <a:spcAft>
                <a:spcPct val="0"/>
              </a:spcAft>
              <a:buClrTx/>
              <a:buSzTx/>
              <a:buFontTx/>
              <a:buAutoNum type="arabicPeriod" startAt="19"/>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Zakon o graditvi objektov ZGO-1 (Ur. list RS, št: 102/2004), ZGO-1B (spremembe, Ur. list RS št.: 126/2007), ZGO-</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1C (spremembe, Ur. list RS št.: 108/2009)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20. Pravilnik o pregledovanju in preizkušanju tlačne opreme (Ur. list RS št.: 45/2004)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21. Pravilnik o tehničnih normativih za zunanje in notranje hidrantno omrežje za gašenje požarov (Ur. list SFRJ št.: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30/1991)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22. VDI 2078 in VDI 2071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23. Pravilnik o projektni dokumentaciji (Ur. list RS 55/2008)</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609E41AD-E98E-42EB-9DD4-AB6733C4F59D}"/>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3011" name="PoljeZBesedilom 2">
            <a:extLst>
              <a:ext uri="{FF2B5EF4-FFF2-40B4-BE49-F238E27FC236}">
                <a16:creationId xmlns:a16="http://schemas.microsoft.com/office/drawing/2014/main" id="{D35934B7-B966-4D5F-B546-F79F093FD0AB}"/>
              </a:ext>
            </a:extLst>
          </p:cNvPr>
          <p:cNvSpPr txBox="1">
            <a:spLocks noChangeArrowheads="1"/>
          </p:cNvSpPr>
          <p:nvPr/>
        </p:nvSpPr>
        <p:spPr bwMode="auto">
          <a:xfrm>
            <a:off x="695325" y="620713"/>
            <a:ext cx="223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2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CRO Kidričevo</a:t>
            </a:r>
          </a:p>
        </p:txBody>
      </p:sp>
      <p:sp>
        <p:nvSpPr>
          <p:cNvPr id="43012" name="PoljeZBesedilom 1">
            <a:extLst>
              <a:ext uri="{FF2B5EF4-FFF2-40B4-BE49-F238E27FC236}">
                <a16:creationId xmlns:a16="http://schemas.microsoft.com/office/drawing/2014/main" id="{24549AF8-3DC2-44D4-9CC1-23AC3009C311}"/>
              </a:ext>
            </a:extLst>
          </p:cNvPr>
          <p:cNvSpPr txBox="1">
            <a:spLocks noChangeArrowheads="1"/>
          </p:cNvSpPr>
          <p:nvPr/>
        </p:nvSpPr>
        <p:spPr bwMode="auto">
          <a:xfrm>
            <a:off x="695325" y="1138238"/>
            <a:ext cx="10872788"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sl-SI" altLang="sl-SI" sz="18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Zaključek</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Obvezani smo upoštevati tuje smernice in zagotavljati take sisteme, ki zagotovijo ustrezno omejitev posledic v primeru izrednih dogodkov!</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Več pozornosti bi vsi skupaj morali posvečati in kemijsko fizikalnim lastnostim odpadkov ter njihovi pripravi za skladiščenje in prevoz, ker se le na tak način lahko izognemo najhujšim posledicam.</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CCCE1D83-8F1D-4D07-8346-59C74BD3A957}"/>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173" name="Pravokotnik 1">
            <a:extLst>
              <a:ext uri="{FF2B5EF4-FFF2-40B4-BE49-F238E27FC236}">
                <a16:creationId xmlns:a16="http://schemas.microsoft.com/office/drawing/2014/main" id="{4EB100C1-89C7-47EC-85A8-E28836D2D395}"/>
              </a:ext>
            </a:extLst>
          </p:cNvPr>
          <p:cNvSpPr>
            <a:spLocks noChangeArrowheads="1"/>
          </p:cNvSpPr>
          <p:nvPr/>
        </p:nvSpPr>
        <p:spPr bwMode="auto">
          <a:xfrm>
            <a:off x="623888" y="1052513"/>
            <a:ext cx="10872787"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a:ea typeface="+mn-ea"/>
                <a:cs typeface="+mn-cs"/>
              </a:rPr>
              <a:t>Vzroki požarov oz. kdo so krivci za nastanek požara: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a:ea typeface="+mn-ea"/>
                <a:cs typeface="+mn-cs"/>
              </a:rPr>
              <a:t>V prvi vrsti smo krivi sami zaradi neustrezne organiziranosti v podjetju in zaradi </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neustrezno urejenih skladišč odpadkov (ustrezna znanja in zadolžitve zaposlenih, v</a:t>
            </a:r>
            <a:r>
              <a:rPr kumimoji="0" 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elike količine materialov in s tem velike požarne obremenitve).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a:ea typeface="+mn-ea"/>
                <a:cs typeface="+mn-cs"/>
              </a:rPr>
              <a:t>Vandalizem, namerni požigi</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a:ea typeface="+mn-ea"/>
                <a:cs typeface="+mn-cs"/>
              </a:rPr>
              <a:t>Kajenje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a:ea typeface="+mn-ea"/>
                <a:cs typeface="+mn-cs"/>
              </a:rPr>
              <a:t>Eksplozije prahu in vnetljivih odpadkov (ustrezna </a:t>
            </a:r>
            <a:r>
              <a:rPr kumimoji="0" lang="sl-SI" altLang="sl-SI" sz="1800" b="0" i="0" u="none" strike="noStrike" kern="1200" cap="none" spc="0" normalizeH="0" baseline="0" noProof="0" dirty="0" err="1">
                <a:ln>
                  <a:noFill/>
                </a:ln>
                <a:solidFill>
                  <a:prstClr val="black"/>
                </a:solidFill>
                <a:effectLst/>
                <a:uLnTx/>
                <a:uFillTx/>
                <a:latin typeface="Calibri"/>
                <a:ea typeface="+mn-ea"/>
                <a:cs typeface="+mn-cs"/>
              </a:rPr>
              <a:t>protieksplozijska</a:t>
            </a:r>
            <a:r>
              <a:rPr kumimoji="0" lang="sl-SI" altLang="sl-SI" sz="1800" b="0" i="0" u="none" strike="noStrike" kern="1200" cap="none" spc="0" normalizeH="0" baseline="0" noProof="0" dirty="0">
                <a:ln>
                  <a:noFill/>
                </a:ln>
                <a:solidFill>
                  <a:prstClr val="black"/>
                </a:solidFill>
                <a:effectLst/>
                <a:uLnTx/>
                <a:uFillTx/>
                <a:latin typeface="Calibri"/>
                <a:ea typeface="+mn-ea"/>
                <a:cs typeface="+mn-cs"/>
              </a:rPr>
              <a:t> zaščita)</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a:ea typeface="+mn-ea"/>
                <a:cs typeface="+mn-cs"/>
              </a:rPr>
              <a:t>Pregrevanje električne in strojne opreme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err="1">
                <a:ln>
                  <a:noFill/>
                </a:ln>
                <a:solidFill>
                  <a:prstClr val="black"/>
                </a:solidFill>
                <a:effectLst/>
                <a:uLnTx/>
                <a:uFillTx/>
                <a:latin typeface="Calibri"/>
                <a:ea typeface="+mn-ea"/>
                <a:cs typeface="+mn-cs"/>
              </a:rPr>
              <a:t>Samosegrevanje</a:t>
            </a:r>
            <a:r>
              <a:rPr kumimoji="0" lang="sl-SI" altLang="sl-SI" sz="1800" b="0" i="0" u="none" strike="noStrike" kern="1200" cap="none" spc="0" normalizeH="0" baseline="0" noProof="0" dirty="0">
                <a:ln>
                  <a:noFill/>
                </a:ln>
                <a:solidFill>
                  <a:prstClr val="black"/>
                </a:solidFill>
                <a:effectLst/>
                <a:uLnTx/>
                <a:uFillTx/>
                <a:latin typeface="Calibri"/>
                <a:ea typeface="+mn-ea"/>
                <a:cs typeface="+mn-cs"/>
              </a:rPr>
              <a:t>, samovžigi</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a:ea typeface="+mn-ea"/>
                <a:cs typeface="+mn-cs"/>
              </a:rPr>
              <a:t>Težka gradbena mehanizacija (požari samih strojev, vroči deli, iskrenje ob uporabi strojev)</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a:ea typeface="+mn-ea"/>
                <a:cs typeface="+mn-cs"/>
              </a:rPr>
              <a:t>Vroča dela</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a:ea typeface="+mn-ea"/>
                <a:cs typeface="+mn-cs"/>
              </a:rPr>
              <a:t>Atmosferske razelektritve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a:ea typeface="+mn-ea"/>
                <a:cs typeface="+mn-cs"/>
              </a:rPr>
              <a:t>Materiali, ki so „skriti“ med odpadki (vroč pepel, Li-ion baterije, pločevinke s potisnimi plini, aerosoli, itd.)</a:t>
            </a:r>
          </a:p>
        </p:txBody>
      </p:sp>
      <p:sp>
        <p:nvSpPr>
          <p:cNvPr id="7172" name="Pravokotnik 2">
            <a:extLst>
              <a:ext uri="{FF2B5EF4-FFF2-40B4-BE49-F238E27FC236}">
                <a16:creationId xmlns:a16="http://schemas.microsoft.com/office/drawing/2014/main" id="{67BCCC89-4860-4EB0-8091-DC184BFD10CD}"/>
              </a:ext>
            </a:extLst>
          </p:cNvPr>
          <p:cNvSpPr>
            <a:spLocks noChangeArrowheads="1"/>
          </p:cNvSpPr>
          <p:nvPr/>
        </p:nvSpPr>
        <p:spPr bwMode="auto">
          <a:xfrm>
            <a:off x="5664200" y="1196975"/>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a:ln>
                <a:noFill/>
              </a:ln>
              <a:solidFill>
                <a:srgbClr val="000000"/>
              </a:solidFill>
              <a:effectLst/>
              <a:uLnTx/>
              <a:uFillTx/>
              <a:latin typeface="Wingdings" panose="05000000000000000000" pitchFamily="2" charset="2"/>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a:ln>
                <a:noFill/>
              </a:ln>
              <a:solidFill>
                <a:prstClr val="black"/>
              </a:solidFill>
              <a:effectLst/>
              <a:uLnTx/>
              <a:uFillTx/>
              <a:latin typeface="Wingdings" panose="05000000000000000000" pitchFamily="2" charset="2"/>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569B9D4F-CAA8-4449-A6CB-E59BED822543}"/>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4035" name="PoljeZBesedilom 2">
            <a:extLst>
              <a:ext uri="{FF2B5EF4-FFF2-40B4-BE49-F238E27FC236}">
                <a16:creationId xmlns:a16="http://schemas.microsoft.com/office/drawing/2014/main" id="{6ECFEB20-A30D-454B-B20F-758ECC7F4D95}"/>
              </a:ext>
            </a:extLst>
          </p:cNvPr>
          <p:cNvSpPr txBox="1">
            <a:spLocks noChangeArrowheads="1"/>
          </p:cNvSpPr>
          <p:nvPr/>
        </p:nvSpPr>
        <p:spPr bwMode="auto">
          <a:xfrm>
            <a:off x="766763" y="476250"/>
            <a:ext cx="2232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2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CRO Kidričevo</a:t>
            </a:r>
          </a:p>
        </p:txBody>
      </p:sp>
      <p:pic>
        <p:nvPicPr>
          <p:cNvPr id="44036" name="Slika 2">
            <a:extLst>
              <a:ext uri="{FF2B5EF4-FFF2-40B4-BE49-F238E27FC236}">
                <a16:creationId xmlns:a16="http://schemas.microsoft.com/office/drawing/2014/main" id="{FEB03059-D139-48D5-A57C-FE6E8E177F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8" y="1052513"/>
            <a:ext cx="5856287"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lika 4">
            <a:extLst>
              <a:ext uri="{FF2B5EF4-FFF2-40B4-BE49-F238E27FC236}">
                <a16:creationId xmlns:a16="http://schemas.microsoft.com/office/drawing/2014/main" id="{0E000295-F489-4F7F-9E00-BA787DE7B8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052513"/>
            <a:ext cx="5832475"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00B7C2ED-729C-410F-A741-34E03ADB950F}"/>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5059" name="PoljeZBesedilom 2">
            <a:extLst>
              <a:ext uri="{FF2B5EF4-FFF2-40B4-BE49-F238E27FC236}">
                <a16:creationId xmlns:a16="http://schemas.microsoft.com/office/drawing/2014/main" id="{37F0B06F-946F-4F12-A5B4-ABABF1AF5E7B}"/>
              </a:ext>
            </a:extLst>
          </p:cNvPr>
          <p:cNvSpPr txBox="1">
            <a:spLocks noChangeArrowheads="1"/>
          </p:cNvSpPr>
          <p:nvPr/>
        </p:nvSpPr>
        <p:spPr bwMode="auto">
          <a:xfrm>
            <a:off x="695325" y="476250"/>
            <a:ext cx="2232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2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CRO Kidričevo</a:t>
            </a:r>
          </a:p>
        </p:txBody>
      </p:sp>
      <p:pic>
        <p:nvPicPr>
          <p:cNvPr id="45060" name="Slika 1">
            <a:extLst>
              <a:ext uri="{FF2B5EF4-FFF2-40B4-BE49-F238E27FC236}">
                <a16:creationId xmlns:a16="http://schemas.microsoft.com/office/drawing/2014/main" id="{1AD24066-FC4C-4D0E-8BC7-5A0E76BE20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063" y="1268413"/>
            <a:ext cx="5916612"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lika 3">
            <a:extLst>
              <a:ext uri="{FF2B5EF4-FFF2-40B4-BE49-F238E27FC236}">
                <a16:creationId xmlns:a16="http://schemas.microsoft.com/office/drawing/2014/main" id="{CEFC96F3-6872-466F-8844-67B85EC855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03950" y="1268413"/>
            <a:ext cx="5916613"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740E6A46-64DA-419C-BB78-DEAC12DEE473}"/>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6083" name="PoljeZBesedilom 2">
            <a:extLst>
              <a:ext uri="{FF2B5EF4-FFF2-40B4-BE49-F238E27FC236}">
                <a16:creationId xmlns:a16="http://schemas.microsoft.com/office/drawing/2014/main" id="{1F1E66CF-14B9-42BE-B896-56AC64131B8A}"/>
              </a:ext>
            </a:extLst>
          </p:cNvPr>
          <p:cNvSpPr txBox="1">
            <a:spLocks noChangeArrowheads="1"/>
          </p:cNvSpPr>
          <p:nvPr/>
        </p:nvSpPr>
        <p:spPr bwMode="auto">
          <a:xfrm>
            <a:off x="695325" y="476250"/>
            <a:ext cx="2232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2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CRO Kidričevo</a:t>
            </a:r>
          </a:p>
        </p:txBody>
      </p:sp>
      <p:pic>
        <p:nvPicPr>
          <p:cNvPr id="46084" name="Slika 4">
            <a:extLst>
              <a:ext uri="{FF2B5EF4-FFF2-40B4-BE49-F238E27FC236}">
                <a16:creationId xmlns:a16="http://schemas.microsoft.com/office/drawing/2014/main" id="{C77B8EBC-7991-4935-A450-11250C7901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2088" y="1395413"/>
            <a:ext cx="5832475"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Slika 7">
            <a:extLst>
              <a:ext uri="{FF2B5EF4-FFF2-40B4-BE49-F238E27FC236}">
                <a16:creationId xmlns:a16="http://schemas.microsoft.com/office/drawing/2014/main" id="{8DA89BCD-8BD6-407D-88E9-3E0D10051B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32525" y="1395413"/>
            <a:ext cx="5832475"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E672D571-D4DD-4A8B-A09C-B10FE0BCA5B2}"/>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7107" name="PoljeZBesedilom 2">
            <a:extLst>
              <a:ext uri="{FF2B5EF4-FFF2-40B4-BE49-F238E27FC236}">
                <a16:creationId xmlns:a16="http://schemas.microsoft.com/office/drawing/2014/main" id="{B49D1330-57E1-4171-A455-1E1C75707EDC}"/>
              </a:ext>
            </a:extLst>
          </p:cNvPr>
          <p:cNvSpPr txBox="1">
            <a:spLocks noChangeArrowheads="1"/>
          </p:cNvSpPr>
          <p:nvPr/>
        </p:nvSpPr>
        <p:spPr bwMode="auto">
          <a:xfrm>
            <a:off x="695325" y="476250"/>
            <a:ext cx="2232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2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CRO Kidričevo</a:t>
            </a:r>
          </a:p>
        </p:txBody>
      </p:sp>
      <p:pic>
        <p:nvPicPr>
          <p:cNvPr id="47108" name="Slika 3">
            <a:extLst>
              <a:ext uri="{FF2B5EF4-FFF2-40B4-BE49-F238E27FC236}">
                <a16:creationId xmlns:a16="http://schemas.microsoft.com/office/drawing/2014/main" id="{7988B0E4-B7D5-482C-8565-D71F5997F9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3525" y="1390650"/>
            <a:ext cx="5791200" cy="434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Slika 6">
            <a:extLst>
              <a:ext uri="{FF2B5EF4-FFF2-40B4-BE49-F238E27FC236}">
                <a16:creationId xmlns:a16="http://schemas.microsoft.com/office/drawing/2014/main" id="{A8FC46CB-DC94-4562-AD0C-E6576C6612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0463" y="1390650"/>
            <a:ext cx="5789612" cy="434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3AC0DC6C-8B7E-431B-901A-9304B070FE56}"/>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8131" name="PoljeZBesedilom 2">
            <a:extLst>
              <a:ext uri="{FF2B5EF4-FFF2-40B4-BE49-F238E27FC236}">
                <a16:creationId xmlns:a16="http://schemas.microsoft.com/office/drawing/2014/main" id="{E91AFFBD-3CD5-4256-BED1-14C3E0F31E3A}"/>
              </a:ext>
            </a:extLst>
          </p:cNvPr>
          <p:cNvSpPr txBox="1">
            <a:spLocks noChangeArrowheads="1"/>
          </p:cNvSpPr>
          <p:nvPr/>
        </p:nvSpPr>
        <p:spPr bwMode="auto">
          <a:xfrm>
            <a:off x="695325" y="476250"/>
            <a:ext cx="2232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2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CRO Kidričevo</a:t>
            </a:r>
          </a:p>
        </p:txBody>
      </p:sp>
      <p:pic>
        <p:nvPicPr>
          <p:cNvPr id="48132" name="Slika 1">
            <a:extLst>
              <a:ext uri="{FF2B5EF4-FFF2-40B4-BE49-F238E27FC236}">
                <a16:creationId xmlns:a16="http://schemas.microsoft.com/office/drawing/2014/main" id="{2090E388-9739-41E2-9F2C-964363EE3F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2088" y="1417638"/>
            <a:ext cx="5849937"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lika 2">
            <a:extLst>
              <a:ext uri="{FF2B5EF4-FFF2-40B4-BE49-F238E27FC236}">
                <a16:creationId xmlns:a16="http://schemas.microsoft.com/office/drawing/2014/main" id="{89F9D2A8-2529-4A6B-8A6E-DB500D9ED2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0463" y="1417638"/>
            <a:ext cx="5849937"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5CBC9A7D-9DEA-4E68-9A07-7A36A1603B76}"/>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9155" name="PoljeZBesedilom 2">
            <a:extLst>
              <a:ext uri="{FF2B5EF4-FFF2-40B4-BE49-F238E27FC236}">
                <a16:creationId xmlns:a16="http://schemas.microsoft.com/office/drawing/2014/main" id="{2BD682F5-96D3-4BD2-A04A-2BCA4CDC5A10}"/>
              </a:ext>
            </a:extLst>
          </p:cNvPr>
          <p:cNvSpPr txBox="1">
            <a:spLocks noChangeArrowheads="1"/>
          </p:cNvSpPr>
          <p:nvPr/>
        </p:nvSpPr>
        <p:spPr bwMode="auto">
          <a:xfrm>
            <a:off x="695325" y="476250"/>
            <a:ext cx="2232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2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CRO Kidričevo</a:t>
            </a:r>
          </a:p>
        </p:txBody>
      </p:sp>
      <p:pic>
        <p:nvPicPr>
          <p:cNvPr id="49156" name="Slika 3">
            <a:extLst>
              <a:ext uri="{FF2B5EF4-FFF2-40B4-BE49-F238E27FC236}">
                <a16:creationId xmlns:a16="http://schemas.microsoft.com/office/drawing/2014/main" id="{DF36062F-DB27-4ACC-B7F3-5F032920C8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2088" y="1341438"/>
            <a:ext cx="5832475" cy="437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Slika 6">
            <a:extLst>
              <a:ext uri="{FF2B5EF4-FFF2-40B4-BE49-F238E27FC236}">
                <a16:creationId xmlns:a16="http://schemas.microsoft.com/office/drawing/2014/main" id="{DFD7F11D-F478-4C59-ACB0-0D9AC2A85D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03950" y="1339850"/>
            <a:ext cx="5834063"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52DE9107-1B1B-4202-A83E-C317D18B73AD}"/>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0179" name="PoljeZBesedilom 3">
            <a:extLst>
              <a:ext uri="{FF2B5EF4-FFF2-40B4-BE49-F238E27FC236}">
                <a16:creationId xmlns:a16="http://schemas.microsoft.com/office/drawing/2014/main" id="{50DF9B69-B4B4-48AE-A5A6-5CF070BC03CE}"/>
              </a:ext>
            </a:extLst>
          </p:cNvPr>
          <p:cNvSpPr txBox="1">
            <a:spLocks noChangeArrowheads="1"/>
          </p:cNvSpPr>
          <p:nvPr/>
        </p:nvSpPr>
        <p:spPr bwMode="auto">
          <a:xfrm>
            <a:off x="695325" y="1700213"/>
            <a:ext cx="10296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Balažic A., Gomboši A., Saubermacher Slovenija, interna gradiva</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Dvoršak S., Gorjup B., Ekosystem, Študija požarne varnosti-PZI, februar 2020</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Robnik A., IVD, Študija požarne varnosti-PZI, avgust 2019</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Kosi Aleš, Tehnično poročilo, Accuro, september 2020</a:t>
            </a:r>
          </a:p>
        </p:txBody>
      </p:sp>
      <p:sp>
        <p:nvSpPr>
          <p:cNvPr id="50180" name="Pravokotnik 1">
            <a:extLst>
              <a:ext uri="{FF2B5EF4-FFF2-40B4-BE49-F238E27FC236}">
                <a16:creationId xmlns:a16="http://schemas.microsoft.com/office/drawing/2014/main" id="{6131D2F6-7C69-4B70-914C-C16EA89F1761}"/>
              </a:ext>
            </a:extLst>
          </p:cNvPr>
          <p:cNvSpPr>
            <a:spLocks noChangeArrowheads="1"/>
          </p:cNvSpPr>
          <p:nvPr/>
        </p:nvSpPr>
        <p:spPr bwMode="auto">
          <a:xfrm>
            <a:off x="695325" y="1150938"/>
            <a:ext cx="565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Viri:</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E1AB49BE-9ADA-4AB3-BB50-32ADFC74F607}"/>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Podnaslov 1">
            <a:extLst>
              <a:ext uri="{FF2B5EF4-FFF2-40B4-BE49-F238E27FC236}">
                <a16:creationId xmlns:a16="http://schemas.microsoft.com/office/drawing/2014/main" id="{4C6E7BE1-6BFD-4A72-9803-0CDEEE3CA479}"/>
              </a:ext>
            </a:extLst>
          </p:cNvPr>
          <p:cNvSpPr>
            <a:spLocks noGrp="1"/>
          </p:cNvSpPr>
          <p:nvPr>
            <p:ph type="subTitle" idx="1"/>
          </p:nvPr>
        </p:nvSpPr>
        <p:spPr>
          <a:xfrm>
            <a:off x="1774825" y="2565400"/>
            <a:ext cx="8534400" cy="1752600"/>
          </a:xfrm>
        </p:spPr>
        <p:txBody>
          <a:bodyPr rtlCol="0">
            <a:normAutofit/>
          </a:bodyPr>
          <a:lstStyle/>
          <a:p>
            <a:pPr eaLnBrk="1" fontAlgn="auto" hangingPunct="1">
              <a:spcAft>
                <a:spcPts val="0"/>
              </a:spcAft>
              <a:defRPr/>
            </a:pPr>
            <a:r>
              <a:rPr lang="sl-SI" sz="4800" dirty="0"/>
              <a:t>Hvala za pozornost!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31D38612-6248-4835-806C-5CEE773F55E3}"/>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124" name="PoljeZBesedilom 3">
            <a:extLst>
              <a:ext uri="{FF2B5EF4-FFF2-40B4-BE49-F238E27FC236}">
                <a16:creationId xmlns:a16="http://schemas.microsoft.com/office/drawing/2014/main" id="{49B4018D-41FF-49A2-80DE-DEF571FE9F40}"/>
              </a:ext>
            </a:extLst>
          </p:cNvPr>
          <p:cNvSpPr txBox="1">
            <a:spLocks noChangeArrowheads="1"/>
          </p:cNvSpPr>
          <p:nvPr/>
        </p:nvSpPr>
        <p:spPr bwMode="auto">
          <a:xfrm>
            <a:off x="695325" y="1089025"/>
            <a:ext cx="1087278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kumimoji="0" 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Značilnosti požarov odpadkov:</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Hitro širjenje požara (Plastični in kompozitni materiali z zmanjšano požarno odpornostjo in nižjimi T vnetišča, so pa posledično </a:t>
            </a:r>
            <a:r>
              <a:rPr kumimoji="0" 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okoljsko</a:t>
            </a:r>
            <a:r>
              <a:rPr kumimoji="0" 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sprejemljivejši) </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Veliko dima</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Toksičnost</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Velika požarna obremenitev</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Dolgotrajni požari</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Težko pogasiti</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Velika poraba vode </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Onesnaženost okolja (zrak, tla, voda)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786E69DD-2431-4670-A609-1ABD2A2057F7}"/>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124" name="PoljeZBesedilom 3">
            <a:extLst>
              <a:ext uri="{FF2B5EF4-FFF2-40B4-BE49-F238E27FC236}">
                <a16:creationId xmlns:a16="http://schemas.microsoft.com/office/drawing/2014/main" id="{3DE74C46-A0CA-47B8-BC16-7F04498E0CED}"/>
              </a:ext>
            </a:extLst>
          </p:cNvPr>
          <p:cNvSpPr txBox="1">
            <a:spLocks noChangeArrowheads="1"/>
          </p:cNvSpPr>
          <p:nvPr/>
        </p:nvSpPr>
        <p:spPr bwMode="auto">
          <a:xfrm>
            <a:off x="695325" y="1089025"/>
            <a:ext cx="10872788"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sl-SI" sz="1800" b="0" i="0" u="none" strike="noStrike" kern="1200" cap="none" spc="0" normalizeH="0" baseline="0" noProof="0" dirty="0">
                <a:ln>
                  <a:noFill/>
                </a:ln>
                <a:solidFill>
                  <a:prstClr val="black"/>
                </a:solidFill>
                <a:effectLst/>
                <a:uLnTx/>
                <a:uFillTx/>
                <a:latin typeface="Calibri"/>
                <a:ea typeface="+mn-ea"/>
                <a:cs typeface="+mn-cs"/>
              </a:rPr>
              <a:t>Problematika požarov v objektih za skladiščenje odpadkov je zelo pogosta v vseh državah.</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sl-SI" sz="1800" b="0" i="0" u="none" strike="noStrike" kern="1200" cap="none" spc="0" normalizeH="0" baseline="0" noProof="0" dirty="0">
                <a:ln>
                  <a:noFill/>
                </a:ln>
                <a:solidFill>
                  <a:prstClr val="black"/>
                </a:solidFill>
                <a:effectLst/>
                <a:uLnTx/>
                <a:uFillTx/>
                <a:latin typeface="Calibri"/>
                <a:ea typeface="+mn-ea"/>
                <a:cs typeface="+mn-cs"/>
              </a:rPr>
              <a:t>Požari / požigi v RS - ugotovitve Policije </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a:ea typeface="+mn-ea"/>
                <a:cs typeface="+mn-cs"/>
              </a:rPr>
              <a:t>21. 7. 2013: Gorenje Surovina (tehnična napaka na električni napeljavi mlina za odpadke), </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prstClr val="black"/>
                </a:solidFill>
                <a:effectLst/>
                <a:uLnTx/>
                <a:uFillTx/>
                <a:latin typeface="Calibri"/>
                <a:ea typeface="+mn-ea"/>
                <a:cs typeface="+mn-cs"/>
              </a:rPr>
              <a:t>28. 11. 2014: Ekosistemi Zalog (tehnična napaka na stroju za mletje odpadkov),</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a:ea typeface="+mn-ea"/>
                <a:cs typeface="+mn-cs"/>
              </a:rPr>
              <a:t>9. 5. 2016: Dinos Naklo (požar nastal znotraj drobilnika kovin, vzrok neugotovljen), </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a:ea typeface="+mn-ea"/>
                <a:cs typeface="+mn-cs"/>
              </a:rPr>
              <a:t>15. 5. 2017: Kemis Vrhnika (vzrok ni bil ugotovljen),</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18. 5. 2017: Mala Mežakla (samovžig odpadkov)</a:t>
            </a:r>
            <a:r>
              <a:rPr kumimoji="0" lang="sl-SI" sz="1800" b="0" i="0" u="none" strike="noStrike" kern="1200" cap="none" spc="0" normalizeH="0" baseline="0" noProof="0" dirty="0">
                <a:ln>
                  <a:noFill/>
                </a:ln>
                <a:solidFill>
                  <a:prstClr val="black"/>
                </a:solidFill>
                <a:effectLst/>
                <a:uLnTx/>
                <a:uFillTx/>
                <a:latin typeface="Calibri"/>
                <a:ea typeface="+mn-ea"/>
                <a:cs typeface="+mn-cs"/>
              </a:rPr>
              <a:t>,</a:t>
            </a: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prstClr val="black"/>
                </a:solidFill>
                <a:effectLst/>
                <a:uLnTx/>
                <a:uFillTx/>
                <a:latin typeface="Calibri"/>
                <a:ea typeface="+mn-ea"/>
                <a:cs typeface="+mn-cs"/>
              </a:rPr>
              <a:t>8. 6. 2017: Eko Plastkom (požig),</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prstClr val="black"/>
                </a:solidFill>
                <a:effectLst/>
                <a:uLnTx/>
                <a:uFillTx/>
                <a:latin typeface="Calibri"/>
                <a:ea typeface="+mn-ea"/>
                <a:cs typeface="+mn-cs"/>
              </a:rPr>
              <a:t>20. 7. 2017: Ekosistemi Zalog (požig), </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a:ea typeface="+mn-ea"/>
                <a:cs typeface="+mn-cs"/>
              </a:rPr>
              <a:t>3. 9. 2017: </a:t>
            </a:r>
            <a:r>
              <a:rPr kumimoji="0" lang="sl-SI" sz="1800" b="0" i="0" u="none" strike="noStrike" kern="1200" cap="none" spc="0" normalizeH="0" baseline="0" noProof="0" dirty="0" err="1">
                <a:ln>
                  <a:noFill/>
                </a:ln>
                <a:solidFill>
                  <a:prstClr val="black"/>
                </a:solidFill>
                <a:effectLst/>
                <a:uLnTx/>
                <a:uFillTx/>
                <a:latin typeface="Calibri"/>
                <a:ea typeface="+mn-ea"/>
                <a:cs typeface="+mn-cs"/>
              </a:rPr>
              <a:t>Publicus</a:t>
            </a:r>
            <a:r>
              <a:rPr kumimoji="0" lang="sl-SI" sz="1800" b="0" i="0" u="none" strike="noStrike" kern="1200" cap="none" spc="0" normalizeH="0" baseline="0" noProof="0" dirty="0">
                <a:ln>
                  <a:noFill/>
                </a:ln>
                <a:solidFill>
                  <a:prstClr val="black"/>
                </a:solidFill>
                <a:effectLst/>
                <a:uLnTx/>
                <a:uFillTx/>
                <a:latin typeface="Calibri"/>
                <a:ea typeface="+mn-ea"/>
                <a:cs typeface="+mn-cs"/>
              </a:rPr>
              <a:t>, Suhadole (samovžig odpadkov), </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a:ea typeface="+mn-ea"/>
                <a:cs typeface="+mn-cs"/>
              </a:rPr>
              <a:t>14. 4. 2019: Salomon Lenart (vzrok ni ugotovljen, najverjetneje samovžig odpadkov), </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nn-NO" sz="1800" b="0" i="0" u="none" strike="noStrike" kern="1200" cap="none" spc="0" normalizeH="0" baseline="0" noProof="0" dirty="0">
                <a:ln>
                  <a:noFill/>
                </a:ln>
                <a:solidFill>
                  <a:prstClr val="black"/>
                </a:solidFill>
                <a:effectLst/>
                <a:uLnTx/>
                <a:uFillTx/>
                <a:latin typeface="Calibri"/>
                <a:ea typeface="+mn-ea"/>
                <a:cs typeface="+mn-cs"/>
              </a:rPr>
              <a:t>19. 4. 2019: Salomon Lenart (vžig</a:t>
            </a:r>
            <a:r>
              <a:rPr kumimoji="0" lang="sl-SI" sz="1800" b="0" i="0" u="none" strike="noStrike" kern="1200" cap="none" spc="0" normalizeH="0" baseline="0" noProof="0" dirty="0">
                <a:ln>
                  <a:noFill/>
                </a:ln>
                <a:solidFill>
                  <a:prstClr val="black"/>
                </a:solidFill>
                <a:effectLst/>
                <a:uLnTx/>
                <a:uFillTx/>
                <a:latin typeface="Calibri"/>
                <a:ea typeface="+mn-ea"/>
                <a:cs typeface="+mn-cs"/>
              </a:rPr>
              <a:t> </a:t>
            </a:r>
            <a:r>
              <a:rPr kumimoji="0" lang="nn-NO" sz="1800" b="0" i="0" u="none" strike="noStrike" kern="1200" cap="none" spc="0" normalizeH="0" baseline="0" noProof="0" dirty="0">
                <a:ln>
                  <a:noFill/>
                </a:ln>
                <a:solidFill>
                  <a:prstClr val="black"/>
                </a:solidFill>
                <a:effectLst/>
                <a:uLnTx/>
                <a:uFillTx/>
                <a:latin typeface="Calibri"/>
                <a:ea typeface="+mn-ea"/>
                <a:cs typeface="+mn-cs"/>
              </a:rPr>
              <a:t>/ samovžig)</a:t>
            </a:r>
            <a:r>
              <a:rPr kumimoji="0" lang="sl-SI" sz="1800" b="0" i="0" u="none" strike="noStrike" kern="1200" cap="none" spc="0" normalizeH="0" baseline="0" noProof="0" dirty="0">
                <a:ln>
                  <a:noFill/>
                </a:ln>
                <a:solidFill>
                  <a:prstClr val="black"/>
                </a:solidFill>
                <a:effectLst/>
                <a:uLnTx/>
                <a:uFillTx/>
                <a:latin typeface="Calibri"/>
                <a:ea typeface="+mn-ea"/>
                <a:cs typeface="+mn-cs"/>
              </a:rPr>
              <a:t>,</a:t>
            </a:r>
            <a:endParaRPr kumimoji="0" lang="nn-NO"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a:ea typeface="+mn-ea"/>
                <a:cs typeface="+mn-cs"/>
              </a:rPr>
              <a:t>14. 6. 2019: Halda Ruše (vzrok neznan, tuja krivda izključena)</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sl-SI" sz="1800" b="0" i="0" u="none" strike="noStrike" kern="1200" cap="none" spc="0" normalizeH="0" baseline="0" noProof="0" dirty="0">
                <a:ln>
                  <a:noFill/>
                </a:ln>
                <a:solidFill>
                  <a:prstClr val="black"/>
                </a:solidFill>
                <a:effectLst/>
                <a:uLnTx/>
                <a:uFillTx/>
                <a:latin typeface="Calibri"/>
                <a:ea typeface="+mn-ea"/>
                <a:cs typeface="+mn-cs"/>
              </a:rPr>
              <a:t>In še seveda nekaj manjših oz. takšnih, ki niso pustili večjih posledic na okolje.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200FEBC6-7BA8-48CC-89F1-58DA781081D8}"/>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197" name="Pravokotnik 1">
            <a:extLst>
              <a:ext uri="{FF2B5EF4-FFF2-40B4-BE49-F238E27FC236}">
                <a16:creationId xmlns:a16="http://schemas.microsoft.com/office/drawing/2014/main" id="{1C4E5D7E-D05B-436F-B452-BDEB7B82B364}"/>
              </a:ext>
            </a:extLst>
          </p:cNvPr>
          <p:cNvSpPr>
            <a:spLocks noChangeArrowheads="1"/>
          </p:cNvSpPr>
          <p:nvPr/>
        </p:nvSpPr>
        <p:spPr bwMode="auto">
          <a:xfrm>
            <a:off x="766763" y="908050"/>
            <a:ext cx="10729912"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Samo celostni pristop k reševanju požarne varnosti od začetka do konca zagotavlja varnost vsem deležnikom.</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Brez ustreznih organizacijskih ukrepov ni moč zagotavljati celovitega zagotavljanja požarne varnosti.</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Glede na poznavanje problematike pri ravnanju z odpadki je ključno že vprašanje: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kdo ima izdelano oceno požarne ogroženosti za posamezno lokacijo (verjetno večina)</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kdo ima narejeno kategorizacijo industrijske gasilne enote (verjetno zelo redki, vsaj v naši branži)</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Kaj/kdo je vzrok sprejema uredbe?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684016D1-B5ED-4C08-9254-AE46EF2B5972}"/>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267" name="PoljeZBesedilom 2">
            <a:extLst>
              <a:ext uri="{FF2B5EF4-FFF2-40B4-BE49-F238E27FC236}">
                <a16:creationId xmlns:a16="http://schemas.microsoft.com/office/drawing/2014/main" id="{6494956A-3D50-4FB4-B4E5-103DD3518D7A}"/>
              </a:ext>
            </a:extLst>
          </p:cNvPr>
          <p:cNvSpPr txBox="1">
            <a:spLocks noChangeArrowheads="1"/>
          </p:cNvSpPr>
          <p:nvPr/>
        </p:nvSpPr>
        <p:spPr bwMode="auto">
          <a:xfrm>
            <a:off x="695325" y="620713"/>
            <a:ext cx="223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2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CRO Lenart</a:t>
            </a:r>
          </a:p>
        </p:txBody>
      </p:sp>
      <p:sp>
        <p:nvSpPr>
          <p:cNvPr id="11268" name="PoljeZBesedilom 3">
            <a:extLst>
              <a:ext uri="{FF2B5EF4-FFF2-40B4-BE49-F238E27FC236}">
                <a16:creationId xmlns:a16="http://schemas.microsoft.com/office/drawing/2014/main" id="{78BA233E-E873-4EE2-8E17-52FA8114D74B}"/>
              </a:ext>
            </a:extLst>
          </p:cNvPr>
          <p:cNvSpPr txBox="1">
            <a:spLocks noChangeArrowheads="1"/>
          </p:cNvSpPr>
          <p:nvPr/>
        </p:nvSpPr>
        <p:spPr bwMode="auto">
          <a:xfrm>
            <a:off x="695325" y="1617663"/>
            <a:ext cx="1087278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Ta uredba z namenom varstva okolja in varovanja človekovega zdravja določa zahteve za skladišča, v katerih se na prostem skladiščijo trdni gorljivi odpadki, pogoje za skladiščenje takih odpadkov v teh skladiščih ter ukrepe varstva pred požarom.</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Zaradi vse pogostejših požarov v Evropi, so nas že v letu 2017 zavarovalnice „prisilile“ k ureditvi max. požarne varnosti, za kar so najele svetovalno podjetje glede ocene rizičnosti pred požari na posamezni lokaciji v celotnem koncernu Saubermacher. Ugotovitve svetovalnega podjetja so pozitivno vplivala na odločitev zavarovalnic, da so se sploh odločile zavarovati lokacije proti škodi nastali zaradi požarov; kljub temu pa se je zavarovalna premija na nivoju koncerna povišala za 500.000 €, v Sloveniji za 100.000 €; franšiza 500.000 €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Predvideno območje zunanjih površin na prostem je velikosti 165 m x 127 m, neto odlagalnih površin je ca. 8.500 m</a:t>
            </a:r>
            <a:r>
              <a:rPr kumimoji="0" lang="sl-SI" altLang="sl-SI" sz="1800" b="0" i="0" u="none" strike="noStrike" kern="1200" cap="none" spc="0" normalizeH="0" baseline="30000" noProof="0">
                <a:ln>
                  <a:noFill/>
                </a:ln>
                <a:solidFill>
                  <a:prstClr val="black"/>
                </a:solidFill>
                <a:effectLst/>
                <a:uLnTx/>
                <a:uFillTx/>
                <a:latin typeface="Calibri" panose="020F0502020204030204" pitchFamily="34" charset="0"/>
                <a:ea typeface="+mn-ea"/>
                <a:cs typeface="+mn-cs"/>
              </a:rPr>
              <a:t>2</a:t>
            </a: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brez manipulacijskih in povezovalnih površin in skupno presega 200 m</a:t>
            </a:r>
            <a:r>
              <a:rPr kumimoji="0" lang="sl-SI" altLang="sl-SI" sz="1800" b="0" i="0" u="none" strike="noStrike" kern="1200" cap="none" spc="0" normalizeH="0" baseline="30000" noProof="0">
                <a:ln>
                  <a:noFill/>
                </a:ln>
                <a:solidFill>
                  <a:prstClr val="black"/>
                </a:solidFill>
                <a:effectLst/>
                <a:uLnTx/>
                <a:uFillTx/>
                <a:latin typeface="Calibri" panose="020F0502020204030204" pitchFamily="34" charset="0"/>
                <a:ea typeface="+mn-ea"/>
                <a:cs typeface="+mn-cs"/>
              </a:rPr>
              <a:t>3</a:t>
            </a: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skladiščnih odpadkov na prostem po uredbi.</a:t>
            </a:r>
          </a:p>
        </p:txBody>
      </p:sp>
      <p:sp>
        <p:nvSpPr>
          <p:cNvPr id="11269" name="PoljeZBesedilom 4">
            <a:extLst>
              <a:ext uri="{FF2B5EF4-FFF2-40B4-BE49-F238E27FC236}">
                <a16:creationId xmlns:a16="http://schemas.microsoft.com/office/drawing/2014/main" id="{B2113754-508B-4299-96D0-82E6B13F819D}"/>
              </a:ext>
            </a:extLst>
          </p:cNvPr>
          <p:cNvSpPr txBox="1">
            <a:spLocks noChangeArrowheads="1"/>
          </p:cNvSpPr>
          <p:nvPr/>
        </p:nvSpPr>
        <p:spPr bwMode="auto">
          <a:xfrm>
            <a:off x="695325" y="981075"/>
            <a:ext cx="1087278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nekaj osnovnih informacij glede prilagoditve novi Uredbi o skladiščenju gorljivih odpadkov na prostem (UL RS, št.53/19)</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Raven povezovalnik 12">
            <a:extLst>
              <a:ext uri="{FF2B5EF4-FFF2-40B4-BE49-F238E27FC236}">
                <a16:creationId xmlns:a16="http://schemas.microsoft.com/office/drawing/2014/main" id="{62024806-3E0C-4161-9643-2BB37250A423}"/>
              </a:ext>
            </a:extLst>
          </p:cNvPr>
          <p:cNvCxnSpPr/>
          <p:nvPr/>
        </p:nvCxnSpPr>
        <p:spPr>
          <a:xfrm flipH="1">
            <a:off x="2208213" y="6308725"/>
            <a:ext cx="7991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291" name="PoljeZBesedilom 2">
            <a:extLst>
              <a:ext uri="{FF2B5EF4-FFF2-40B4-BE49-F238E27FC236}">
                <a16:creationId xmlns:a16="http://schemas.microsoft.com/office/drawing/2014/main" id="{83B7C1FC-3FE8-4F04-9176-121C156145E9}"/>
              </a:ext>
            </a:extLst>
          </p:cNvPr>
          <p:cNvSpPr txBox="1">
            <a:spLocks noChangeArrowheads="1"/>
          </p:cNvSpPr>
          <p:nvPr/>
        </p:nvSpPr>
        <p:spPr bwMode="auto">
          <a:xfrm>
            <a:off x="695325" y="620713"/>
            <a:ext cx="223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2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CRO Lenart</a:t>
            </a:r>
          </a:p>
        </p:txBody>
      </p:sp>
      <p:sp>
        <p:nvSpPr>
          <p:cNvPr id="12292" name="PoljeZBesedilom 3">
            <a:extLst>
              <a:ext uri="{FF2B5EF4-FFF2-40B4-BE49-F238E27FC236}">
                <a16:creationId xmlns:a16="http://schemas.microsoft.com/office/drawing/2014/main" id="{BA2D3D22-DE42-4F25-B9CA-115C63E76FBA}"/>
              </a:ext>
            </a:extLst>
          </p:cNvPr>
          <p:cNvSpPr txBox="1">
            <a:spLocks noChangeArrowheads="1"/>
          </p:cNvSpPr>
          <p:nvPr/>
        </p:nvSpPr>
        <p:spPr bwMode="auto">
          <a:xfrm>
            <a:off x="695325" y="1458913"/>
            <a:ext cx="10872788"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Pred uveljavitvijo uredbe smo lahko hkratno skladiščili cca. 4.200 ton odpadkov</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Brez prilagoditve oz. brez gradbenih posegov je obdobje prilagoditve 1 leto oz. september 2020</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 tem primeru oz. z upoštevanjem razmikov in višine skladiščenja bi lahko skladiščili le cca. 1.200 ton odpadkov</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Pripravili smo skupaj z zunanjo inštitucijo študijo požarne varnosti z namenom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maksimizirati</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skladiščne količine na dani površini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Na ta način bomo zgradili 700 m požarnih sten višine 5,5 m, vgradili dodatne termo kamere in ostalo potrebno opremo za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detektiranje</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dima oz. požara ter dodatno bazen za požarno vodo volumna 200 m</a:t>
            </a:r>
            <a:r>
              <a:rPr kumimoji="0" lang="sl-SI" altLang="sl-SI" sz="1800" b="0" i="0" u="none" strike="noStrike" kern="1200" cap="none" spc="0" normalizeH="0" baseline="30000" noProof="0" dirty="0">
                <a:ln>
                  <a:noFill/>
                </a:ln>
                <a:solidFill>
                  <a:prstClr val="black"/>
                </a:solidFill>
                <a:effectLst/>
                <a:uLnTx/>
                <a:uFillTx/>
                <a:latin typeface="Calibri" panose="020F0502020204030204" pitchFamily="34" charset="0"/>
                <a:ea typeface="+mn-ea"/>
                <a:cs typeface="+mn-cs"/>
              </a:rPr>
              <a:t>3</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ki bo služil tudi za zajem obremenjenih požarnih vod in s tem zagotovimo možnost hkratnega skladiščenja cca. 3.200 ton odpadkov</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Že danes imamo celoten center pokrit z 42 kamerami, od tega 4 termo kamerami, ki so skupaj z ostalo opremo protipožarne zaščite (plamenski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javljalci</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linijski IR </a:t>
            </a:r>
            <a:r>
              <a:rPr kumimoji="0" lang="sl-SI" altLang="sl-SI"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javljalci</a:t>
            </a: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termo kabli,..) povezani preko požarne centrale na VNC, ki glede na definiran delovni čas ustrezno odreagira v primeru požarnega alarma</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l-SI" altLang="sl-S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Investicija v ureditev požarne varnosti in tehničnega varovanja v letu 2016/17 je znašala 85.000 € in se je do sedaj že večkrat izkazala kot primerna</a:t>
            </a:r>
          </a:p>
        </p:txBody>
      </p:sp>
    </p:spTree>
  </p:cSld>
  <p:clrMapOvr>
    <a:masterClrMapping/>
  </p:clrMapOvr>
</p:sld>
</file>

<file path=ppt/theme/theme1.xml><?xml version="1.0" encoding="utf-8"?>
<a:theme xmlns:a="http://schemas.openxmlformats.org/drawingml/2006/main" name="Gladko">
  <a:themeElements>
    <a:clrScheme name="Gladko">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Po meri 1">
      <a:majorFont>
        <a:latin typeface="Arial"/>
        <a:ea typeface=""/>
        <a:cs typeface=""/>
      </a:majorFont>
      <a:minorFont>
        <a:latin typeface="Arial"/>
        <a:ea typeface=""/>
        <a:cs typeface=""/>
      </a:minorFont>
    </a:fontScheme>
    <a:fmtScheme name="Ekstremno senčeno">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Presentation1">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5067</Words>
  <Application>Microsoft Office PowerPoint</Application>
  <PresentationFormat>Širokozaslonsko</PresentationFormat>
  <Paragraphs>407</Paragraphs>
  <Slides>47</Slides>
  <Notes>0</Notes>
  <HiddenSlides>0</HiddenSlides>
  <MMClips>0</MMClips>
  <ScaleCrop>false</ScaleCrop>
  <HeadingPairs>
    <vt:vector size="6" baseType="variant">
      <vt:variant>
        <vt:lpstr>Uporabljene pisave</vt:lpstr>
      </vt:variant>
      <vt:variant>
        <vt:i4>4</vt:i4>
      </vt:variant>
      <vt:variant>
        <vt:lpstr>Tema</vt:lpstr>
      </vt:variant>
      <vt:variant>
        <vt:i4>2</vt:i4>
      </vt:variant>
      <vt:variant>
        <vt:lpstr>Naslovi diapozitivov</vt:lpstr>
      </vt:variant>
      <vt:variant>
        <vt:i4>47</vt:i4>
      </vt:variant>
    </vt:vector>
  </HeadingPairs>
  <TitlesOfParts>
    <vt:vector size="53" baseType="lpstr">
      <vt:lpstr>Arial</vt:lpstr>
      <vt:lpstr>Calibri</vt:lpstr>
      <vt:lpstr>Wingdings</vt:lpstr>
      <vt:lpstr>Wingdings 3</vt:lpstr>
      <vt:lpstr>Gladko</vt:lpstr>
      <vt:lpstr>Presentation1</vt:lpstr>
      <vt:lpstr>PowerPointova predstavitev</vt:lpstr>
      <vt:lpstr>Predstavitev primerov ureditve požarne varnosti</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Uredba o skladiščenju trdnih gorljivih odpadkov na prostem iz vidika projektanta požarne varnosti </dc:title>
  <dc:creator>Primož Grobin</dc:creator>
  <cp:lastModifiedBy>Primož Grobin</cp:lastModifiedBy>
  <cp:revision>2</cp:revision>
  <dcterms:created xsi:type="dcterms:W3CDTF">2020-10-15T11:19:57Z</dcterms:created>
  <dcterms:modified xsi:type="dcterms:W3CDTF">2020-10-15T11:20:43Z</dcterms:modified>
</cp:coreProperties>
</file>