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1" r:id="rId5"/>
    <p:sldId id="315" r:id="rId6"/>
    <p:sldId id="316" r:id="rId7"/>
    <p:sldId id="274" r:id="rId8"/>
    <p:sldId id="1894" r:id="rId9"/>
    <p:sldId id="314" r:id="rId10"/>
    <p:sldId id="1898" r:id="rId11"/>
    <p:sldId id="1905" r:id="rId12"/>
    <p:sldId id="1906" r:id="rId13"/>
    <p:sldId id="1903" r:id="rId14"/>
    <p:sldId id="1901" r:id="rId15"/>
    <p:sldId id="311" r:id="rId16"/>
    <p:sldId id="266" r:id="rId17"/>
    <p:sldId id="310" r:id="rId18"/>
    <p:sldId id="256" r:id="rId19"/>
    <p:sldId id="257" r:id="rId20"/>
    <p:sldId id="1904" r:id="rId21"/>
    <p:sldId id="309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2E2592F1-4A78-45EB-BF5A-83D7A6FDF62A}">
          <p14:sldIdLst>
            <p14:sldId id="281"/>
          </p14:sldIdLst>
        </p14:section>
        <p14:section name="Odsek brez naslova" id="{0BF6C9B2-1D16-44F5-AEFC-A034BB991021}">
          <p14:sldIdLst>
            <p14:sldId id="315"/>
            <p14:sldId id="316"/>
            <p14:sldId id="274"/>
            <p14:sldId id="1894"/>
            <p14:sldId id="314"/>
            <p14:sldId id="1898"/>
            <p14:sldId id="1905"/>
            <p14:sldId id="1906"/>
            <p14:sldId id="1903"/>
            <p14:sldId id="1901"/>
            <p14:sldId id="311"/>
            <p14:sldId id="266"/>
            <p14:sldId id="310"/>
            <p14:sldId id="256"/>
            <p14:sldId id="257"/>
            <p14:sldId id="1904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CC418-9646-4D84-8BB4-C5A19C421845}" v="15" dt="2024-10-16T22:35:38.35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BB6F-04DE-4119-ABD9-9148254C527D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84C7-C755-4D98-949D-65B5B1D2F9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58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F84C7-C755-4D98-949D-65B5B1D2F92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01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F84C7-C755-4D98-949D-65B5B1D2F92D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79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5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7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0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8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4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2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1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24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2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5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0325-951B-434F-986E-9ED73B42B0C3}" type="datetimeFigureOut">
              <a:rPr lang="sl-SI" smtClean="0"/>
              <a:t>16. 10. 2024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336C092-1272-B55C-E080-CC3203E77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113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599B72D-76A7-74DF-AA14-039627697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2024062"/>
            <a:ext cx="7639050" cy="2809875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D50B4F8-B3C9-4BD7-9343-70DAB86EF8FC}"/>
              </a:ext>
            </a:extLst>
          </p:cNvPr>
          <p:cNvSpPr txBox="1"/>
          <p:nvPr/>
        </p:nvSpPr>
        <p:spPr>
          <a:xfrm>
            <a:off x="5561142" y="5675971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Jure Fišer</a:t>
            </a:r>
          </a:p>
        </p:txBody>
      </p:sp>
    </p:spTree>
    <p:extLst>
      <p:ext uri="{BB962C8B-B14F-4D97-AF65-F5344CB8AC3E}">
        <p14:creationId xmlns:p14="http://schemas.microsoft.com/office/powerpoint/2010/main" val="28038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4B2ABCD-33A8-4353-B324-AFF56240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31A15471-EC01-6FCA-3EB1-B4FC570D31FB}"/>
              </a:ext>
            </a:extLst>
          </p:cNvPr>
          <p:cNvSpPr/>
          <p:nvPr/>
        </p:nvSpPr>
        <p:spPr>
          <a:xfrm>
            <a:off x="507555" y="5966688"/>
            <a:ext cx="2138367" cy="40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87CED4B-D06C-6000-D158-DEFB1D6F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Cene železa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DB25575-D1FC-5DE2-47F9-386D81CEECB7}"/>
              </a:ext>
            </a:extLst>
          </p:cNvPr>
          <p:cNvSpPr txBox="1"/>
          <p:nvPr/>
        </p:nvSpPr>
        <p:spPr>
          <a:xfrm>
            <a:off x="983173" y="6373090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https://tradingeconomics.com/commodity/steel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56C80D-869D-15B0-69FD-954CBA6A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3" t="23415" r="34878" b="5324"/>
          <a:stretch/>
        </p:blipFill>
        <p:spPr>
          <a:xfrm>
            <a:off x="1830665" y="1347730"/>
            <a:ext cx="7432114" cy="48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2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E20CE74-5559-068C-512A-394435F2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A0E172B-31E7-4E05-20C9-14F14C339F7C}"/>
              </a:ext>
            </a:extLst>
          </p:cNvPr>
          <p:cNvSpPr txBox="1">
            <a:spLocks/>
          </p:cNvSpPr>
          <p:nvPr/>
        </p:nvSpPr>
        <p:spPr>
          <a:xfrm>
            <a:off x="838200" y="7023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Nižanje cen kovin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56298A-B560-3E07-A6E8-7AD135659D0D}"/>
              </a:ext>
            </a:extLst>
          </p:cNvPr>
          <p:cNvSpPr txBox="1"/>
          <p:nvPr/>
        </p:nvSpPr>
        <p:spPr>
          <a:xfrm>
            <a:off x="1012798" y="6155621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 dirty="0"/>
              <a:t>https://www.bdsv.org/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EC6685D-36C1-4F9B-2CBF-839A880F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39" t="25041" r="2956" b="27317"/>
          <a:stretch/>
        </p:blipFill>
        <p:spPr>
          <a:xfrm>
            <a:off x="379141" y="1661532"/>
            <a:ext cx="11674314" cy="42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Trenutna situacija v domačem okolju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2FA65FB-945D-41D0-86AB-B141C10D06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546" y="1628774"/>
            <a:ext cx="10443412" cy="4707858"/>
          </a:xfrm>
        </p:spPr>
        <p:txBody>
          <a:bodyPr>
            <a:normAutofit/>
          </a:bodyPr>
          <a:lstStyle/>
          <a:p>
            <a:r>
              <a:rPr lang="sl-SI" dirty="0">
                <a:latin typeface="+mj-lt"/>
              </a:rPr>
              <a:t>Zniževanje gospodarske aktivnosti v industriji in sicer;</a:t>
            </a:r>
          </a:p>
          <a:p>
            <a:pPr lvl="1"/>
            <a:r>
              <a:rPr lang="sl-SI" dirty="0">
                <a:latin typeface="+mj-lt"/>
              </a:rPr>
              <a:t>Kriza v </a:t>
            </a:r>
            <a:r>
              <a:rPr lang="sl-SI" dirty="0" err="1">
                <a:latin typeface="+mj-lt"/>
              </a:rPr>
              <a:t>avtoindustriji</a:t>
            </a:r>
            <a:r>
              <a:rPr lang="sl-SI" dirty="0">
                <a:latin typeface="+mj-lt"/>
              </a:rPr>
              <a:t>;</a:t>
            </a:r>
          </a:p>
          <a:p>
            <a:pPr lvl="1"/>
            <a:r>
              <a:rPr lang="sl-SI" dirty="0">
                <a:latin typeface="+mj-lt"/>
              </a:rPr>
              <a:t>Zvišanje obrestnih mer, upad investicij;</a:t>
            </a:r>
          </a:p>
          <a:p>
            <a:r>
              <a:rPr lang="sl-SI" dirty="0">
                <a:latin typeface="+mj-lt"/>
              </a:rPr>
              <a:t>Problemi v železarski industriji;</a:t>
            </a:r>
          </a:p>
          <a:p>
            <a:r>
              <a:rPr lang="sl-SI" dirty="0">
                <a:latin typeface="+mj-lt"/>
              </a:rPr>
              <a:t>Nižje cene zakupljene elektrike v 2024 in 2025 – a dnevni spot precej nižji;</a:t>
            </a:r>
          </a:p>
          <a:p>
            <a:r>
              <a:rPr lang="sl-SI" dirty="0">
                <a:latin typeface="+mj-lt"/>
              </a:rPr>
              <a:t>Napovedan dvig plač v javnem sektorju;</a:t>
            </a:r>
          </a:p>
          <a:p>
            <a:r>
              <a:rPr lang="sl-SI" dirty="0">
                <a:latin typeface="+mj-lt"/>
              </a:rPr>
              <a:t>ZVO 2: v ustavni presoji (ROP), čakamo na US =&gt; ZVO 3?;</a:t>
            </a:r>
          </a:p>
          <a:p>
            <a:r>
              <a:rPr lang="sl-SI" dirty="0">
                <a:latin typeface="+mj-lt"/>
              </a:rPr>
              <a:t>Pomanjkanje sežigalniških kapacitet - problemi s </a:t>
            </a:r>
            <a:r>
              <a:rPr lang="sl-SI" dirty="0" err="1">
                <a:latin typeface="+mj-lt"/>
              </a:rPr>
              <a:t>plasmanom</a:t>
            </a:r>
            <a:r>
              <a:rPr lang="sl-SI" dirty="0">
                <a:latin typeface="+mj-lt"/>
              </a:rPr>
              <a:t> gorljivih frakcij – Madžarska je zaprla vrata!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F94DAE-6C17-4902-9FA1-1B8E2DEFC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8CFBC250-1D3A-46E2-A9F6-8FE4F67E4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93" y="0"/>
            <a:ext cx="1854922" cy="136516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8939" y="304800"/>
            <a:ext cx="10515600" cy="1325563"/>
          </a:xfrm>
        </p:spPr>
        <p:txBody>
          <a:bodyPr>
            <a:normAutofit/>
          </a:bodyPr>
          <a:lstStyle/>
          <a:p>
            <a:r>
              <a:rPr lang="sl-SI"/>
              <a:t>Trenutna situacija v branži reciklaže surovin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838199" y="1836654"/>
            <a:ext cx="10399295" cy="4716546"/>
          </a:xfrm>
        </p:spPr>
        <p:txBody>
          <a:bodyPr>
            <a:normAutofit/>
          </a:bodyPr>
          <a:lstStyle/>
          <a:p>
            <a:r>
              <a:rPr lang="sl-SI" dirty="0">
                <a:latin typeface="+mj-lt"/>
              </a:rPr>
              <a:t>Težave avtomobilske industrije v EU in padec gospodarske aktivnosti;</a:t>
            </a:r>
          </a:p>
          <a:p>
            <a:r>
              <a:rPr lang="sl-SI" dirty="0">
                <a:latin typeface="+mj-lt"/>
              </a:rPr>
              <a:t>Težave v evropski jeklarski industriji, nestabilnost naročil, zmanjšan odjem v železarnah, livarnah;</a:t>
            </a:r>
          </a:p>
          <a:p>
            <a:r>
              <a:rPr lang="sl-SI" dirty="0">
                <a:latin typeface="+mj-lt"/>
              </a:rPr>
              <a:t>Zviševane obrestne mere povzročajo zmanjšanje potrošnje/investicij;</a:t>
            </a:r>
          </a:p>
          <a:p>
            <a:r>
              <a:rPr lang="sl-SI" dirty="0" err="1">
                <a:latin typeface="+mj-lt"/>
              </a:rPr>
              <a:t>Volatilnost</a:t>
            </a:r>
            <a:r>
              <a:rPr lang="sl-SI" dirty="0">
                <a:latin typeface="+mj-lt"/>
              </a:rPr>
              <a:t> cen in količin tudi na papirju in plastiki…</a:t>
            </a:r>
          </a:p>
          <a:p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84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sl-SI" dirty="0"/>
              <a:t>Dogajanje v mednarodnem okolju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2DB9CF-A720-4411-A51C-92E95C560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365161"/>
            <a:ext cx="10515600" cy="5216392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+mj-lt"/>
              </a:rPr>
              <a:t>Geopolitični faktorji:</a:t>
            </a:r>
          </a:p>
          <a:p>
            <a:pPr lvl="1"/>
            <a:r>
              <a:rPr lang="sl-SI" dirty="0">
                <a:latin typeface="+mj-lt"/>
              </a:rPr>
              <a:t>Rusko – ukrajinska vojna ima še vedno velik vpliv na ekonomijo Evrope; </a:t>
            </a:r>
          </a:p>
          <a:p>
            <a:pPr lvl="1"/>
            <a:r>
              <a:rPr lang="sl-SI" dirty="0">
                <a:latin typeface="+mj-lt"/>
              </a:rPr>
              <a:t>Izraelsko – palestinski – iranski konflikt vpliva na svetovna dogajanja;</a:t>
            </a:r>
          </a:p>
          <a:p>
            <a:pPr lvl="1"/>
            <a:r>
              <a:rPr lang="sl-SI" dirty="0">
                <a:latin typeface="+mj-lt"/>
              </a:rPr>
              <a:t>Gospodarske napetosti EU – Kitajska – carine na električne avte; itn.</a:t>
            </a:r>
          </a:p>
          <a:p>
            <a:r>
              <a:rPr lang="sl-SI" dirty="0">
                <a:latin typeface="+mj-lt"/>
              </a:rPr>
              <a:t>Cene energije (C0</a:t>
            </a:r>
            <a:r>
              <a:rPr lang="sl-SI" sz="1400" dirty="0">
                <a:latin typeface="+mj-lt"/>
              </a:rPr>
              <a:t>2</a:t>
            </a:r>
            <a:r>
              <a:rPr lang="sl-SI" dirty="0">
                <a:latin typeface="+mj-lt"/>
              </a:rPr>
              <a:t> kuponi , nafta, premog, plin, …) – v EU so višje kot v ZDA in Kitajski;</a:t>
            </a:r>
          </a:p>
          <a:p>
            <a:r>
              <a:rPr lang="sl-SI" dirty="0">
                <a:latin typeface="+mj-lt"/>
              </a:rPr>
              <a:t>Inflacija se znižuje;</a:t>
            </a:r>
          </a:p>
          <a:p>
            <a:r>
              <a:rPr lang="sl-SI" dirty="0">
                <a:latin typeface="+mj-lt"/>
              </a:rPr>
              <a:t>Dvig obrestnih mer ima vpliv na zmanjšanje investicij v gospodarstvu in gospodinjstvih, gospodarstvo ima težave s konkurenčnostjo;</a:t>
            </a:r>
          </a:p>
          <a:p>
            <a:r>
              <a:rPr lang="sl-SI" dirty="0">
                <a:latin typeface="+mj-lt"/>
              </a:rPr>
              <a:t>Kriza v gospodarstvu se odprto komunicira; </a:t>
            </a:r>
          </a:p>
          <a:p>
            <a:r>
              <a:rPr lang="sl-SI" dirty="0">
                <a:latin typeface="+mj-lt"/>
              </a:rPr>
              <a:t>Zeleni prehod v EU = </a:t>
            </a:r>
            <a:r>
              <a:rPr lang="sl-SI" dirty="0" err="1">
                <a:latin typeface="+mj-lt"/>
              </a:rPr>
              <a:t>deindustrializacija</a:t>
            </a:r>
            <a:r>
              <a:rPr lang="sl-SI" dirty="0">
                <a:latin typeface="+mj-lt"/>
              </a:rPr>
              <a:t>????? </a:t>
            </a:r>
            <a:r>
              <a:rPr lang="sl-SI" b="1" dirty="0">
                <a:latin typeface="+mj-lt"/>
              </a:rPr>
              <a:t>(</a:t>
            </a:r>
            <a:r>
              <a:rPr lang="sl-SI" b="1" dirty="0" err="1">
                <a:latin typeface="+mj-lt"/>
              </a:rPr>
              <a:t>Draghi</a:t>
            </a:r>
            <a:r>
              <a:rPr lang="sl-SI" b="1" dirty="0">
                <a:latin typeface="+mj-lt"/>
              </a:rPr>
              <a:t> – Poročilo o prihodnosti Evrope)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6606A7-3368-4D7A-98FD-0C1B89D9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25087-BA3D-5367-38AC-679BD043C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79610E-BA43-540C-E761-4915E5F3D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0A6826-EF93-F25F-1A68-3D979670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" y="0"/>
            <a:ext cx="10261283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77A496F-A493-97C5-3425-82777CA7D493}"/>
              </a:ext>
            </a:extLst>
          </p:cNvPr>
          <p:cNvSpPr txBox="1"/>
          <p:nvPr/>
        </p:nvSpPr>
        <p:spPr>
          <a:xfrm>
            <a:off x="1931949" y="500281"/>
            <a:ext cx="4688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</a:rPr>
              <a:t>Prihodnost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evropske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konkurenčnosti</a:t>
            </a:r>
            <a:endParaRPr lang="sl-SI" sz="2800" b="1" dirty="0">
              <a:solidFill>
                <a:schemeClr val="bg1"/>
              </a:solidFill>
            </a:endParaRPr>
          </a:p>
          <a:p>
            <a:pPr algn="l"/>
            <a:r>
              <a:rPr lang="sl-SI" sz="2800" b="1" dirty="0">
                <a:solidFill>
                  <a:schemeClr val="bg1"/>
                </a:solidFill>
              </a:rPr>
              <a:t>9. September 2024</a:t>
            </a:r>
          </a:p>
          <a:p>
            <a:r>
              <a:rPr lang="sl-SI" sz="2800" b="1" dirty="0">
                <a:solidFill>
                  <a:schemeClr val="bg1"/>
                </a:solidFill>
              </a:rPr>
              <a:t>(M. </a:t>
            </a:r>
            <a:r>
              <a:rPr lang="sl-SI" sz="2800" b="1" dirty="0" err="1">
                <a:solidFill>
                  <a:schemeClr val="bg1"/>
                </a:solidFill>
              </a:rPr>
              <a:t>Draghi</a:t>
            </a:r>
            <a:r>
              <a:rPr lang="sl-SI" sz="2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909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A05631-94D6-7218-3079-963D8C1B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816"/>
            <a:ext cx="10515600" cy="1325563"/>
          </a:xfrm>
        </p:spPr>
        <p:txBody>
          <a:bodyPr/>
          <a:lstStyle/>
          <a:p>
            <a:r>
              <a:rPr lang="sl-SI" dirty="0"/>
              <a:t>Ugotovitve – Mario </a:t>
            </a:r>
            <a:r>
              <a:rPr lang="sl-SI" dirty="0" err="1"/>
              <a:t>Draghi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23A8B5-B877-D64E-4B12-2E78C12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146"/>
            <a:ext cx="10781371" cy="53302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l-SI" sz="2000" b="1" dirty="0"/>
              <a:t>Smo najbolj odprti</a:t>
            </a:r>
            <a:r>
              <a:rPr lang="sl-SI" sz="2000" dirty="0"/>
              <a:t>: razmerje med trgovino in BDP presega 50 % v primerjavi z 37 % na Kitajskem in 27 % v ZDA.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Najbolj smo odvisni</a:t>
            </a:r>
            <a:r>
              <a:rPr lang="sl-SI" sz="2000" dirty="0"/>
              <a:t>: za kritične surovine se zanašamo na peščico dobaviteljev materialov in uvozimo več kot 80 % naše digitalne tehnologije.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Imamo najvišje cene energije</a:t>
            </a:r>
            <a:r>
              <a:rPr lang="sl-SI" sz="2000" dirty="0"/>
              <a:t>: podjetja v EU se soočajo s cenami električne energije, ki so 2- do 3-krat višje od tistih v ZDA in na Kitajskem.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Pri novih tehnologijah močno zaostajamo</a:t>
            </a:r>
            <a:r>
              <a:rPr lang="sl-SI" sz="2000" dirty="0"/>
              <a:t>: samo štiri od 50 svetovno najboljših tehnoloških podjetij so evropska.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In najmanj smo se pripravljeni braniti</a:t>
            </a:r>
            <a:r>
              <a:rPr lang="sl-SI" sz="2000" dirty="0"/>
              <a:t>: le deset držav članic porabi več kot ali enako 2 % BDP za obrambo, v skladu z zavezami Nata.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Vsi smo zaskrbljeni glede prihodnosti Evrope.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030C60-86FB-A621-0E80-04E16FF5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3BC49F5-0715-9E34-6922-82BE7279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210"/>
            <a:ext cx="12192000" cy="304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23A8B5-B877-D64E-4B12-2E78C12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44" y="2523164"/>
            <a:ext cx="8339253" cy="27878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400" b="1" dirty="0">
                <a:solidFill>
                  <a:schemeClr val="bg1"/>
                </a:solidFill>
              </a:rPr>
              <a:t>Ugotovitve poročila bodo prispevale k delu Komisije na novem načrtu za trajnostno blaginjo in konkurenčnost Evrope. In zlasti k razvoju novega sporazuma o čisti industriji za konkurenčne industrije in kakovostna delovna mesta, ki bo predstavljen v prvih 100-ih dneh novega mandata Komisije.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030C60-86FB-A621-0E80-04E16FF5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B5401-5EB3-4843-A034-0BCA45D1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sl-SI" dirty="0"/>
              <a:t>Obeti za 2025?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9FCF01-479A-45A9-B0A0-BB8B98912246}"/>
              </a:ext>
            </a:extLst>
          </p:cNvPr>
          <p:cNvSpPr txBox="1"/>
          <p:nvPr/>
        </p:nvSpPr>
        <p:spPr>
          <a:xfrm>
            <a:off x="518648" y="2705725"/>
            <a:ext cx="223787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400" dirty="0">
                <a:solidFill>
                  <a:schemeClr val="tx1"/>
                </a:solidFill>
              </a:rPr>
              <a:t>REC 2025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FD66168-5E88-49E1-B101-2684B4FDB1AD}"/>
              </a:ext>
            </a:extLst>
          </p:cNvPr>
          <p:cNvSpPr/>
          <p:nvPr/>
        </p:nvSpPr>
        <p:spPr>
          <a:xfrm>
            <a:off x="2578101" y="2951946"/>
            <a:ext cx="8205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Poskušajmo preživeti!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Počakajmo na „</a:t>
            </a:r>
            <a:r>
              <a:rPr lang="sl-SI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new</a:t>
            </a: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Clean</a:t>
            </a: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Industrial</a:t>
            </a: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Deal</a:t>
            </a: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“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9785826-9572-433B-88B9-BD168ACEE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38457D-C0AB-407D-8576-F21345D3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1392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kern="1200" dirty="0" err="1">
                <a:latin typeface="+mj-lt"/>
                <a:ea typeface="+mj-ea"/>
                <a:cs typeface="+mj-cs"/>
              </a:rPr>
              <a:t>Poslovanje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članov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Sekcije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zbiralcev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in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predelovalcev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odpadkov</a:t>
            </a:r>
            <a:r>
              <a:rPr lang="en-US" sz="4400" dirty="0"/>
              <a:t>  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(201</a:t>
            </a:r>
            <a:r>
              <a:rPr lang="sl-SI" sz="4400" kern="1200" dirty="0">
                <a:latin typeface="+mj-lt"/>
                <a:ea typeface="+mj-ea"/>
                <a:cs typeface="+mj-cs"/>
              </a:rPr>
              <a:t>3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-202</a:t>
            </a:r>
            <a:r>
              <a:rPr lang="sl-SI" sz="4400" kern="1200" dirty="0">
                <a:latin typeface="+mj-lt"/>
                <a:ea typeface="+mj-ea"/>
                <a:cs typeface="+mj-cs"/>
              </a:rPr>
              <a:t>3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)</a:t>
            </a: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E30306-5D5C-4F6E-B58D-C56B9D557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CEF4D106-FA30-4BEC-C33A-5B3F18130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683294"/>
              </p:ext>
            </p:extLst>
          </p:nvPr>
        </p:nvGraphicFramePr>
        <p:xfrm>
          <a:off x="838200" y="2055813"/>
          <a:ext cx="10676810" cy="4049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5065">
                  <a:extLst>
                    <a:ext uri="{9D8B030D-6E8A-4147-A177-3AD203B41FA5}">
                      <a16:colId xmlns:a16="http://schemas.microsoft.com/office/drawing/2014/main" val="354912873"/>
                    </a:ext>
                  </a:extLst>
                </a:gridCol>
                <a:gridCol w="906453">
                  <a:extLst>
                    <a:ext uri="{9D8B030D-6E8A-4147-A177-3AD203B41FA5}">
                      <a16:colId xmlns:a16="http://schemas.microsoft.com/office/drawing/2014/main" val="1225126794"/>
                    </a:ext>
                  </a:extLst>
                </a:gridCol>
                <a:gridCol w="839802">
                  <a:extLst>
                    <a:ext uri="{9D8B030D-6E8A-4147-A177-3AD203B41FA5}">
                      <a16:colId xmlns:a16="http://schemas.microsoft.com/office/drawing/2014/main" val="100431534"/>
                    </a:ext>
                  </a:extLst>
                </a:gridCol>
                <a:gridCol w="803476">
                  <a:extLst>
                    <a:ext uri="{9D8B030D-6E8A-4147-A177-3AD203B41FA5}">
                      <a16:colId xmlns:a16="http://schemas.microsoft.com/office/drawing/2014/main" val="406692967"/>
                    </a:ext>
                  </a:extLst>
                </a:gridCol>
                <a:gridCol w="826471">
                  <a:extLst>
                    <a:ext uri="{9D8B030D-6E8A-4147-A177-3AD203B41FA5}">
                      <a16:colId xmlns:a16="http://schemas.microsoft.com/office/drawing/2014/main" val="127314533"/>
                    </a:ext>
                  </a:extLst>
                </a:gridCol>
                <a:gridCol w="826471">
                  <a:extLst>
                    <a:ext uri="{9D8B030D-6E8A-4147-A177-3AD203B41FA5}">
                      <a16:colId xmlns:a16="http://schemas.microsoft.com/office/drawing/2014/main" val="547737946"/>
                    </a:ext>
                  </a:extLst>
                </a:gridCol>
                <a:gridCol w="853132">
                  <a:extLst>
                    <a:ext uri="{9D8B030D-6E8A-4147-A177-3AD203B41FA5}">
                      <a16:colId xmlns:a16="http://schemas.microsoft.com/office/drawing/2014/main" val="3587007845"/>
                    </a:ext>
                  </a:extLst>
                </a:gridCol>
                <a:gridCol w="906453">
                  <a:extLst>
                    <a:ext uri="{9D8B030D-6E8A-4147-A177-3AD203B41FA5}">
                      <a16:colId xmlns:a16="http://schemas.microsoft.com/office/drawing/2014/main" val="2843461030"/>
                    </a:ext>
                  </a:extLst>
                </a:gridCol>
                <a:gridCol w="833469">
                  <a:extLst>
                    <a:ext uri="{9D8B030D-6E8A-4147-A177-3AD203B41FA5}">
                      <a16:colId xmlns:a16="http://schemas.microsoft.com/office/drawing/2014/main" val="691261639"/>
                    </a:ext>
                  </a:extLst>
                </a:gridCol>
                <a:gridCol w="839802">
                  <a:extLst>
                    <a:ext uri="{9D8B030D-6E8A-4147-A177-3AD203B41FA5}">
                      <a16:colId xmlns:a16="http://schemas.microsoft.com/office/drawing/2014/main" val="1297718266"/>
                    </a:ext>
                  </a:extLst>
                </a:gridCol>
                <a:gridCol w="980649">
                  <a:extLst>
                    <a:ext uri="{9D8B030D-6E8A-4147-A177-3AD203B41FA5}">
                      <a16:colId xmlns:a16="http://schemas.microsoft.com/office/drawing/2014/main" val="2472389748"/>
                    </a:ext>
                  </a:extLst>
                </a:gridCol>
                <a:gridCol w="925567">
                  <a:extLst>
                    <a:ext uri="{9D8B030D-6E8A-4147-A177-3AD203B41FA5}">
                      <a16:colId xmlns:a16="http://schemas.microsoft.com/office/drawing/2014/main" val="3682679023"/>
                    </a:ext>
                  </a:extLst>
                </a:gridCol>
              </a:tblGrid>
              <a:tr h="679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2013​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2014​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2015​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2016​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2017​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2018​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2019​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2020​ 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2021​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2022​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61164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 prihodki​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526.763.894​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501.880.832​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445.172.000​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410.535.577​</a:t>
                      </a:r>
                      <a:endParaRPr lang="sl-SI" dirty="0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570.758.575​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691.030.025​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616.530.601​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597.012.883​ 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965.663.913​</a:t>
                      </a:r>
                      <a:endParaRPr lang="sl-SI" dirty="0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1,085.330.617​</a:t>
                      </a:r>
                      <a:endParaRPr lang="sl-SI" dirty="0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965.732.355</a:t>
                      </a:r>
                      <a:endParaRPr lang="sl-SI" dirty="0"/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645463221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 odhodki​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520.836.403​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490.541.440​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439.832.969​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469.102.433​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534.925.896​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659.992.108​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609.458.469​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572.214.989​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899.963.263​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1,035.774.026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932.012.300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1163049403"/>
                  </a:ext>
                </a:extLst>
              </a:tr>
              <a:tr h="5878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Povprečno št. zaposlenih​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1.929​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1.735​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1.904​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2.013​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2.529​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2.312​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2.487​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2.456​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2.564​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2.5791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2.650​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2833926153"/>
                  </a:ext>
                </a:extLst>
              </a:tr>
              <a:tr h="5878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EBIT</a:t>
                      </a:r>
                      <a:endParaRPr lang="en-US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5.927.491​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11.339.392​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5.339.031​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-58.566.856​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35.832.679​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31.037.917​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7.072.132​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24.797.894​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65.700.650​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49.556.591</a:t>
                      </a:r>
                      <a:endParaRPr lang="sl-SI" sz="1200" dirty="0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33.720.035​</a:t>
                      </a:r>
                      <a:endParaRPr lang="sl-SI" sz="1200" dirty="0"/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755635649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EBITDA​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21.501.586​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22.568.590​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17.579.356​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34.084.177​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29.093.372​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32.712.637​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34.044.973​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39.616.024​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73.449.433​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59.081.531​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49.827.089​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763130343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Čisti poslovni izid​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-1.221.702​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4.211.953​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-587.630​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-3.511.203​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12.856.870​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14.524.185​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12.653.042​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17.234.431​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41.441.009​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29.075.300​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16.063.223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410933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5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4D58-21E1-3220-197F-579BC2E4C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2D2A1-B8C0-27C3-AEB6-878627D7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1392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kern="1200" dirty="0" err="1">
                <a:latin typeface="+mj-lt"/>
                <a:ea typeface="+mj-ea"/>
                <a:cs typeface="+mj-cs"/>
              </a:rPr>
              <a:t>Poslovanje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IJS (201</a:t>
            </a:r>
            <a:r>
              <a:rPr lang="sl-SI" sz="4400" kern="1200" dirty="0">
                <a:latin typeface="+mj-lt"/>
                <a:ea typeface="+mj-ea"/>
                <a:cs typeface="+mj-cs"/>
              </a:rPr>
              <a:t>3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-202</a:t>
            </a:r>
            <a:r>
              <a:rPr lang="sl-SI" sz="4400" kern="1200" dirty="0">
                <a:latin typeface="+mj-lt"/>
                <a:ea typeface="+mj-ea"/>
                <a:cs typeface="+mj-cs"/>
              </a:rPr>
              <a:t>3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) – 58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podjetij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 </a:t>
            </a: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F02D78-8E3E-FA5C-8921-B7CBDFA4A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646E4FB-3360-A900-696A-76217C7D2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005768"/>
              </p:ext>
            </p:extLst>
          </p:nvPr>
        </p:nvGraphicFramePr>
        <p:xfrm>
          <a:off x="627976" y="1730286"/>
          <a:ext cx="10936047" cy="4486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1424">
                  <a:extLst>
                    <a:ext uri="{9D8B030D-6E8A-4147-A177-3AD203B41FA5}">
                      <a16:colId xmlns:a16="http://schemas.microsoft.com/office/drawing/2014/main" val="1716977117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4183869347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596447429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975127043"/>
                    </a:ext>
                  </a:extLst>
                </a:gridCol>
                <a:gridCol w="815874">
                  <a:extLst>
                    <a:ext uri="{9D8B030D-6E8A-4147-A177-3AD203B41FA5}">
                      <a16:colId xmlns:a16="http://schemas.microsoft.com/office/drawing/2014/main" val="1345680816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2992065077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3273524030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3361607805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2843198210"/>
                    </a:ext>
                  </a:extLst>
                </a:gridCol>
                <a:gridCol w="815874">
                  <a:extLst>
                    <a:ext uri="{9D8B030D-6E8A-4147-A177-3AD203B41FA5}">
                      <a16:colId xmlns:a16="http://schemas.microsoft.com/office/drawing/2014/main" val="2354823389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3669771832"/>
                    </a:ext>
                  </a:extLst>
                </a:gridCol>
                <a:gridCol w="815875">
                  <a:extLst>
                    <a:ext uri="{9D8B030D-6E8A-4147-A177-3AD203B41FA5}">
                      <a16:colId xmlns:a16="http://schemas.microsoft.com/office/drawing/2014/main" val="4159314497"/>
                    </a:ext>
                  </a:extLst>
                </a:gridCol>
              </a:tblGrid>
              <a:tr h="614607">
                <a:tc>
                  <a:txBody>
                    <a:bodyPr/>
                    <a:lstStyle/>
                    <a:p>
                      <a:pPr algn="ctr" fontAlgn="b"/>
                      <a:endParaRPr lang="en-US" sz="1500" u="none" strike="noStrike" cap="none" spc="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 dirty="0">
                          <a:solidFill>
                            <a:schemeClr val="bg1"/>
                          </a:solidFill>
                          <a:effectLst/>
                        </a:rPr>
                        <a:t>202</a:t>
                      </a:r>
                      <a:r>
                        <a:rPr lang="sl-SI" sz="1500" u="none" strike="noStrike" cap="none" spc="3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500" u="none" strike="noStrike" cap="none" spc="3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3824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prihodki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431.509.887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468.268.263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483.696.036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469.179.570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508.917.301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539.378.900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588.082.270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604.326.315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683.631.508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755.789.771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826.839.882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3131655137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odhodki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425.495.740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456.175.786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473.034.715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462.888.253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500.116.027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531.304.104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576.636.435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595.328.376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664.439.085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41.371.547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798.376.146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208219880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izid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iz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poslovanja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6.014.147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12.092.477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9.188.893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6.291.317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8.801.274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8.074.799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11.421.312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8.997.938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19.192.423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14.702.445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25.457.737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3815039160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 EBITDA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30.903.836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35.550.395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33.326.655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29.836.754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32.724.492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37.237.243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47.214.654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45.449.409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54.613.738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49.787.922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65.066.011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219573065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 EBIT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6.028.854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12.225.330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9.501.624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7.716.561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8.326.948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8.518.066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10.234.184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10.676.161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17.529.201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14.386.039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28.349.700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273544716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Celotni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izid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8.751.969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14.233.004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15.193.293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8.655.719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9.270.706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8.185.498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10.267.716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46.129.117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17.620.399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14.247.699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25.649.176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669502771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Povprečno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št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zaposlenih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4.989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5.102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5.172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5.198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5.208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5.351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5.856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5.852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6.311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6.</a:t>
                      </a:r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458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6.</a:t>
                      </a:r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417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709431234"/>
                  </a:ext>
                </a:extLst>
              </a:tr>
              <a:tr h="537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Povprečno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št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zaposlenih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vključno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z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občinami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5.068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5.181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5.252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5.279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5.290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5.385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5.893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5.889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6.398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6.535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50" u="none" strike="noStrike" cap="none" spc="0" dirty="0">
                          <a:solidFill>
                            <a:srgbClr val="000000"/>
                          </a:solidFill>
                          <a:effectLst/>
                        </a:rPr>
                        <a:t>6.492</a:t>
                      </a:r>
                      <a:endParaRPr lang="en-US" sz="1150" u="none" strike="noStrike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333444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42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Obeti 2024/2025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985421" y="1515583"/>
            <a:ext cx="10276137" cy="5062770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+mj-lt"/>
              </a:rPr>
              <a:t>Gospodarska rast v Sloveniji - </a:t>
            </a:r>
            <a:r>
              <a:rPr lang="sl-SI" sz="1500" dirty="0" err="1">
                <a:latin typeface="+mj-lt"/>
              </a:rPr>
              <a:t>Umar</a:t>
            </a:r>
            <a:r>
              <a:rPr lang="sl-SI" sz="1500" dirty="0">
                <a:latin typeface="+mj-lt"/>
              </a:rPr>
              <a:t> n</a:t>
            </a:r>
            <a:r>
              <a:rPr lang="it-IT" sz="1500" dirty="0" err="1">
                <a:latin typeface="+mj-lt"/>
              </a:rPr>
              <a:t>apoved</a:t>
            </a:r>
            <a:r>
              <a:rPr lang="it-IT" sz="1500" dirty="0">
                <a:latin typeface="+mj-lt"/>
              </a:rPr>
              <a:t> </a:t>
            </a:r>
            <a:r>
              <a:rPr lang="it-IT" sz="1500" dirty="0" err="1">
                <a:latin typeface="+mj-lt"/>
              </a:rPr>
              <a:t>rasti</a:t>
            </a:r>
            <a:r>
              <a:rPr lang="it-IT" sz="1500" dirty="0">
                <a:latin typeface="+mj-lt"/>
              </a:rPr>
              <a:t> BD</a:t>
            </a:r>
            <a:r>
              <a:rPr lang="sl-SI" sz="1500" dirty="0">
                <a:latin typeface="+mj-lt"/>
              </a:rPr>
              <a:t>P </a:t>
            </a:r>
            <a:r>
              <a:rPr lang="sl-SI" sz="900" dirty="0">
                <a:solidFill>
                  <a:schemeClr val="accent1"/>
                </a:solidFill>
              </a:rPr>
              <a:t>ww.umar.gov.si</a:t>
            </a:r>
            <a:endParaRPr lang="sl-SI" sz="900" dirty="0">
              <a:latin typeface="+mj-lt"/>
            </a:endParaRPr>
          </a:p>
          <a:p>
            <a:pPr lvl="2"/>
            <a:r>
              <a:rPr lang="sl-SI" sz="1800" dirty="0">
                <a:latin typeface="+mj-lt"/>
              </a:rPr>
              <a:t>2022		2,5 %</a:t>
            </a:r>
          </a:p>
          <a:p>
            <a:pPr lvl="2"/>
            <a:r>
              <a:rPr lang="sl-SI" sz="1800" b="1" dirty="0">
                <a:latin typeface="+mj-lt"/>
              </a:rPr>
              <a:t>2023		2,1 %</a:t>
            </a:r>
          </a:p>
          <a:p>
            <a:pPr lvl="2"/>
            <a:r>
              <a:rPr lang="sl-SI" sz="1800" b="1" dirty="0">
                <a:latin typeface="+mj-lt"/>
              </a:rPr>
              <a:t>2024		1,5%</a:t>
            </a:r>
          </a:p>
          <a:p>
            <a:pPr lvl="2"/>
            <a:r>
              <a:rPr lang="sl-SI" sz="1800" b="1" dirty="0">
                <a:latin typeface="+mj-lt"/>
              </a:rPr>
              <a:t>2025		2,4%</a:t>
            </a:r>
          </a:p>
          <a:p>
            <a:r>
              <a:rPr lang="sl-SI" sz="2400" dirty="0">
                <a:latin typeface="+mj-lt"/>
              </a:rPr>
              <a:t>Gospodarska rast v EU </a:t>
            </a:r>
            <a:r>
              <a:rPr lang="sl-SI" sz="900" dirty="0">
                <a:solidFill>
                  <a:schemeClr val="accent1"/>
                </a:solidFill>
              </a:rPr>
              <a:t>https:/https://economy-finance.ec.europa.eu/economic-forecast-and-surveys/economic-forecasts (</a:t>
            </a:r>
            <a:r>
              <a:rPr lang="sl-SI" sz="900" dirty="0" err="1">
                <a:solidFill>
                  <a:schemeClr val="accent1"/>
                </a:solidFill>
              </a:rPr>
              <a:t>Winter</a:t>
            </a:r>
            <a:r>
              <a:rPr lang="sl-SI" sz="900" dirty="0">
                <a:solidFill>
                  <a:schemeClr val="accent1"/>
                </a:solidFill>
              </a:rPr>
              <a:t> </a:t>
            </a:r>
            <a:r>
              <a:rPr lang="sl-SI" sz="900" dirty="0" err="1">
                <a:solidFill>
                  <a:schemeClr val="accent1"/>
                </a:solidFill>
              </a:rPr>
              <a:t>Forecast</a:t>
            </a:r>
            <a:r>
              <a:rPr lang="sl-SI" sz="900" dirty="0">
                <a:solidFill>
                  <a:schemeClr val="accent1"/>
                </a:solidFill>
              </a:rPr>
              <a:t>)</a:t>
            </a:r>
          </a:p>
          <a:p>
            <a:pPr lvl="2"/>
            <a:r>
              <a:rPr lang="sl-SI" sz="1800" dirty="0">
                <a:latin typeface="+mj-lt"/>
              </a:rPr>
              <a:t>2022 (Euro cona:   2,6%, EU28:  2,7%)</a:t>
            </a:r>
          </a:p>
          <a:p>
            <a:pPr lvl="2"/>
            <a:r>
              <a:rPr lang="sl-SI" sz="1800" dirty="0">
                <a:latin typeface="+mj-lt"/>
              </a:rPr>
              <a:t>2023 (Euro cona:   0,5%, EU28:  0,5%)</a:t>
            </a:r>
          </a:p>
          <a:p>
            <a:pPr lvl="2"/>
            <a:r>
              <a:rPr lang="sl-SI" sz="1800" b="1" dirty="0">
                <a:latin typeface="+mj-lt"/>
              </a:rPr>
              <a:t>2024 (Euro cona:   0,8%, EU28:  0,9%)</a:t>
            </a:r>
          </a:p>
          <a:p>
            <a:pPr lvl="2"/>
            <a:r>
              <a:rPr lang="sl-SI" sz="1800" b="1" dirty="0">
                <a:latin typeface="+mj-lt"/>
              </a:rPr>
              <a:t>2025 (Euro cona:   1,5%, EU28:  1,7%)</a:t>
            </a:r>
          </a:p>
          <a:p>
            <a:r>
              <a:rPr lang="sl-SI" sz="2400" dirty="0">
                <a:latin typeface="+mj-lt"/>
              </a:rPr>
              <a:t>Inflacija</a:t>
            </a:r>
            <a:r>
              <a:rPr lang="sl-SI" sz="2400" dirty="0">
                <a:solidFill>
                  <a:schemeClr val="accent1"/>
                </a:solidFill>
              </a:rPr>
              <a:t> </a:t>
            </a:r>
            <a:r>
              <a:rPr lang="sl-SI" sz="900" dirty="0">
                <a:solidFill>
                  <a:schemeClr val="accent1"/>
                </a:solidFill>
              </a:rPr>
              <a:t>https:/https://economy-finance.ec.europa.eu/economic-forecast-and-surveys/economic-forecasts (</a:t>
            </a:r>
            <a:r>
              <a:rPr lang="sl-SI" sz="900" dirty="0" err="1">
                <a:solidFill>
                  <a:schemeClr val="accent1"/>
                </a:solidFill>
              </a:rPr>
              <a:t>Winter</a:t>
            </a:r>
            <a:r>
              <a:rPr lang="sl-SI" sz="900" dirty="0">
                <a:solidFill>
                  <a:schemeClr val="accent1"/>
                </a:solidFill>
              </a:rPr>
              <a:t> </a:t>
            </a:r>
            <a:r>
              <a:rPr lang="sl-SI" sz="900" dirty="0" err="1">
                <a:solidFill>
                  <a:schemeClr val="accent1"/>
                </a:solidFill>
              </a:rPr>
              <a:t>Forecast</a:t>
            </a:r>
            <a:r>
              <a:rPr lang="sl-SI" sz="900" dirty="0">
                <a:solidFill>
                  <a:schemeClr val="accent1"/>
                </a:solidFill>
              </a:rPr>
              <a:t>)</a:t>
            </a:r>
          </a:p>
          <a:p>
            <a:pPr lvl="2"/>
            <a:r>
              <a:rPr lang="sl-SI" sz="1800" dirty="0">
                <a:latin typeface="+mj-lt"/>
              </a:rPr>
              <a:t>2023 (Euro cona: 5,4%; EU28: 6,3%)</a:t>
            </a:r>
          </a:p>
          <a:p>
            <a:pPr lvl="2"/>
            <a:r>
              <a:rPr lang="sl-SI" sz="1800" b="1" dirty="0">
                <a:latin typeface="+mj-lt"/>
              </a:rPr>
              <a:t>2024 (Euro cona: 2,7%; EU28: 3,0%)</a:t>
            </a:r>
          </a:p>
          <a:p>
            <a:pPr lvl="2"/>
            <a:r>
              <a:rPr lang="sl-SI" sz="1800" b="1" dirty="0">
                <a:latin typeface="+mj-lt"/>
              </a:rPr>
              <a:t>2025 (Euro cona: 2,2%; EU28: 2,5%)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65C09C-DB30-460B-AE23-0C0263A75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7D0F484-DCF2-B2CF-003E-73370303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00" t="35447" r="8536" b="5324"/>
          <a:stretch/>
        </p:blipFill>
        <p:spPr>
          <a:xfrm>
            <a:off x="1158120" y="1365161"/>
            <a:ext cx="8859039" cy="4802033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7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Cena elektrike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2A8F84B-BEEF-C11F-BAA9-789367635FBD}"/>
              </a:ext>
            </a:extLst>
          </p:cNvPr>
          <p:cNvSpPr txBox="1"/>
          <p:nvPr/>
        </p:nvSpPr>
        <p:spPr>
          <a:xfrm>
            <a:off x="8379745" y="1623839"/>
            <a:ext cx="163741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2024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12B208D-1329-D30A-56AE-60ED4ABA14AC}"/>
              </a:ext>
            </a:extLst>
          </p:cNvPr>
          <p:cNvSpPr txBox="1"/>
          <p:nvPr/>
        </p:nvSpPr>
        <p:spPr>
          <a:xfrm>
            <a:off x="838200" y="6392733"/>
            <a:ext cx="11070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https://hudex.hu/uploads/riportok/2024/HUDEX_Power_September_Report_2024.pdf</a:t>
            </a:r>
          </a:p>
        </p:txBody>
      </p:sp>
    </p:spTree>
    <p:extLst>
      <p:ext uri="{BB962C8B-B14F-4D97-AF65-F5344CB8AC3E}">
        <p14:creationId xmlns:p14="http://schemas.microsoft.com/office/powerpoint/2010/main" val="110008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B193E93-1F1C-91E8-1119-F6A1025D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4" t="33939" r="21742" b="20404"/>
          <a:stretch/>
        </p:blipFill>
        <p:spPr>
          <a:xfrm>
            <a:off x="587369" y="1222188"/>
            <a:ext cx="11165169" cy="494770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4B2ABCD-33A8-4353-B324-AFF562409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31A15471-EC01-6FCA-3EB1-B4FC570D31FB}"/>
              </a:ext>
            </a:extLst>
          </p:cNvPr>
          <p:cNvSpPr/>
          <p:nvPr/>
        </p:nvSpPr>
        <p:spPr>
          <a:xfrm>
            <a:off x="507555" y="5966688"/>
            <a:ext cx="2138367" cy="40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87CED4B-D06C-6000-D158-DEFB1D6F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CO2 kuponi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DB25575-D1FC-5DE2-47F9-386D81CEECB7}"/>
              </a:ext>
            </a:extLst>
          </p:cNvPr>
          <p:cNvSpPr txBox="1"/>
          <p:nvPr/>
        </p:nvSpPr>
        <p:spPr>
          <a:xfrm>
            <a:off x="838200" y="630820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https://sandbag.be/carbon-price-viewer/</a:t>
            </a:r>
          </a:p>
        </p:txBody>
      </p:sp>
    </p:spTree>
    <p:extLst>
      <p:ext uri="{BB962C8B-B14F-4D97-AF65-F5344CB8AC3E}">
        <p14:creationId xmlns:p14="http://schemas.microsoft.com/office/powerpoint/2010/main" val="259286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Ostali energenti - premog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6C3A72C-9CB2-E20A-1354-E2B72995E17A}"/>
              </a:ext>
            </a:extLst>
          </p:cNvPr>
          <p:cNvSpPr txBox="1"/>
          <p:nvPr/>
        </p:nvSpPr>
        <p:spPr>
          <a:xfrm>
            <a:off x="992458" y="6354375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https://tradingeconomics.com/commodity/coal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C1A54D-FBE6-FEC2-D358-DCF22807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8" t="23415" r="34146" b="5324"/>
          <a:stretch/>
        </p:blipFill>
        <p:spPr>
          <a:xfrm>
            <a:off x="992458" y="1421110"/>
            <a:ext cx="7437864" cy="48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51A7562-5AF5-30F9-5B2B-994DA915B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293294E-7E29-4169-7647-3EE34FD6B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99" y="403437"/>
            <a:ext cx="8898744" cy="62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5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51A7562-5AF5-30F9-5B2B-994DA915B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pic>
        <p:nvPicPr>
          <p:cNvPr id="6" name="Slika 5" descr="Slika, ki vsebuje besede besedilo, posnetek zaslona">
            <a:extLst>
              <a:ext uri="{FF2B5EF4-FFF2-40B4-BE49-F238E27FC236}">
                <a16:creationId xmlns:a16="http://schemas.microsoft.com/office/drawing/2014/main" id="{8A3A16EC-68F0-18A9-0130-6278AFE51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2"/>
          <a:stretch/>
        </p:blipFill>
        <p:spPr>
          <a:xfrm>
            <a:off x="1095415" y="312233"/>
            <a:ext cx="9159828" cy="64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F705ECAD279743A6A8DCA9A13B02D5" ma:contentTypeVersion="11" ma:contentTypeDescription="Ustvari nov dokument." ma:contentTypeScope="" ma:versionID="7a80c591354e36977b118045760f3a1d">
  <xsd:schema xmlns:xsd="http://www.w3.org/2001/XMLSchema" xmlns:xs="http://www.w3.org/2001/XMLSchema" xmlns:p="http://schemas.microsoft.com/office/2006/metadata/properties" xmlns:ns3="c1e98dc0-6ddb-40b5-b64e-97f982da18cb" xmlns:ns4="1c71a65a-88a6-440f-a540-077954fc1b62" targetNamespace="http://schemas.microsoft.com/office/2006/metadata/properties" ma:root="true" ma:fieldsID="02b1b093aa987d2c2d041a283c0fca5c" ns3:_="" ns4:_="">
    <xsd:import namespace="c1e98dc0-6ddb-40b5-b64e-97f982da18cb"/>
    <xsd:import namespace="1c71a65a-88a6-440f-a540-077954fc1b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8dc0-6ddb-40b5-b64e-97f982da18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1a65a-88a6-440f-a540-077954fc1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4A5CA-349E-4137-AA86-96D79ED6E8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9881D-D15C-4072-9136-BC6C703F27A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1e98dc0-6ddb-40b5-b64e-97f982da18cb"/>
    <ds:schemaRef ds:uri="http://purl.org/dc/dcmitype/"/>
    <ds:schemaRef ds:uri="http://purl.org/dc/elements/1.1/"/>
    <ds:schemaRef ds:uri="1c71a65a-88a6-440f-a540-077954fc1b62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DCF207-7E12-4F34-B05B-79F8E8F80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98dc0-6ddb-40b5-b64e-97f982da18cb"/>
    <ds:schemaRef ds:uri="1c71a65a-88a6-440f-a540-077954fc1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1011</Words>
  <Application>Microsoft Office PowerPoint</Application>
  <PresentationFormat>Širokozaslonsko</PresentationFormat>
  <Paragraphs>263</Paragraphs>
  <Slides>18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Officeova tema</vt:lpstr>
      <vt:lpstr>PowerPointova predstavitev</vt:lpstr>
      <vt:lpstr>Poslovanje članov Sekcije zbiralcev in predelovalcev odpadkov  (2013-2023)</vt:lpstr>
      <vt:lpstr>Poslovanje IJS (2013-2023) – 58 podjetij </vt:lpstr>
      <vt:lpstr>Obeti 2024/2025</vt:lpstr>
      <vt:lpstr>Cena elektrike</vt:lpstr>
      <vt:lpstr>CO2 kuponi</vt:lpstr>
      <vt:lpstr>Ostali energenti - premog</vt:lpstr>
      <vt:lpstr>PowerPointova predstavitev</vt:lpstr>
      <vt:lpstr>PowerPointova predstavitev</vt:lpstr>
      <vt:lpstr>Cene železa</vt:lpstr>
      <vt:lpstr>PowerPointova predstavitev</vt:lpstr>
      <vt:lpstr>Trenutna situacija v domačem okolju</vt:lpstr>
      <vt:lpstr>Trenutna situacija v branži reciklaže surovin</vt:lpstr>
      <vt:lpstr>Dogajanje v mednarodnem okolju</vt:lpstr>
      <vt:lpstr>PowerPointova predstavitev</vt:lpstr>
      <vt:lpstr>Ugotovitve – Mario Draghi</vt:lpstr>
      <vt:lpstr>PowerPointova predstavitev</vt:lpstr>
      <vt:lpstr>Obeti za 2025?</vt:lpstr>
    </vt:vector>
  </TitlesOfParts>
  <Company>Gorenje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Fišer Jure</dc:creator>
  <cp:lastModifiedBy>Jure Fišer</cp:lastModifiedBy>
  <cp:revision>78</cp:revision>
  <dcterms:created xsi:type="dcterms:W3CDTF">2014-09-19T22:59:17Z</dcterms:created>
  <dcterms:modified xsi:type="dcterms:W3CDTF">2024-10-16T22:44:06Z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0x01010013F705ECAD279743A6A8DCA9A13B02D5</vt:lpwstr>
  </property>
</Properties>
</file>