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sldIdLst>
    <p:sldId id="263" r:id="rId2"/>
    <p:sldId id="323" r:id="rId3"/>
    <p:sldId id="352" r:id="rId4"/>
    <p:sldId id="356" r:id="rId5"/>
    <p:sldId id="357" r:id="rId6"/>
    <p:sldId id="344" r:id="rId7"/>
    <p:sldId id="345" r:id="rId8"/>
    <p:sldId id="347" r:id="rId9"/>
    <p:sldId id="348" r:id="rId10"/>
    <p:sldId id="349" r:id="rId11"/>
    <p:sldId id="350" r:id="rId12"/>
    <p:sldId id="358" r:id="rId13"/>
    <p:sldId id="361" r:id="rId14"/>
    <p:sldId id="360" r:id="rId15"/>
    <p:sldId id="363" r:id="rId16"/>
    <p:sldId id="362" r:id="rId17"/>
    <p:sldId id="298" r:id="rId1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101"/>
    <a:srgbClr val="D66D1E"/>
    <a:srgbClr val="DE6148"/>
    <a:srgbClr val="FAC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4595" autoAdjust="0"/>
  </p:normalViewPr>
  <p:slideViewPr>
    <p:cSldViewPr>
      <p:cViewPr varScale="1">
        <p:scale>
          <a:sx n="72" d="100"/>
          <a:sy n="72" d="100"/>
        </p:scale>
        <p:origin x="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40347-D2B2-48F8-BC89-F6F4029FA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191B-F07B-48E7-9759-118966936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847725"/>
            <a:ext cx="1943100" cy="524827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847725"/>
            <a:ext cx="5676900" cy="524827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B819-84CF-4C5F-BBB0-7F4141F68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A535F-A55E-4024-AAA9-5AEF07CE69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88CF-B96A-4836-B140-ED2317FDA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C3D6-2BE8-4CA6-BB6F-F796CF394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8631-20FA-47EF-98B5-93D2A1118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4A23-CECE-4E64-9791-54D221EDF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12D59-F03A-4430-BAE1-8F03C214C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9382-7A3D-490C-8AA7-D2B515A65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036EC-C543-4082-96C1-C0753C6AC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47725"/>
            <a:ext cx="777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D1B1099-4167-4A2B-BDB0-032532A6C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676456" cy="2772308"/>
          </a:xfrm>
        </p:spPr>
        <p:txBody>
          <a:bodyPr/>
          <a:lstStyle/>
          <a:p>
            <a:pPr>
              <a:defRPr/>
            </a:pPr>
            <a:r>
              <a:rPr lang="sl-SI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Težave in izzivi pri pridobivanju integralnega gradbenega dovoljena oz. IGD </a:t>
            </a:r>
            <a:endParaRPr lang="sl-SI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30FB6D8A-51D1-DB32-5136-5C039409B03D}"/>
              </a:ext>
            </a:extLst>
          </p:cNvPr>
          <p:cNvSpPr txBox="1">
            <a:spLocks/>
          </p:cNvSpPr>
          <p:nvPr/>
        </p:nvSpPr>
        <p:spPr bwMode="auto">
          <a:xfrm>
            <a:off x="685800" y="486916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sl-SI" sz="2400" b="1" kern="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mag. Jorg Jurij Hodalič, </a:t>
            </a:r>
          </a:p>
          <a:p>
            <a:pPr>
              <a:lnSpc>
                <a:spcPct val="150000"/>
              </a:lnSpc>
              <a:defRPr/>
            </a:pPr>
            <a:r>
              <a:rPr lang="sl-SI" sz="2400" b="1" kern="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E-net okolje d.o.o.</a:t>
            </a:r>
            <a:endParaRPr lang="sl-SI" sz="2400" kern="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453650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</a:rPr>
              <a:t>Ponovna uvedba 11. člena Pravilnika o podrobnejši vsebini dokumentacije in obrazcih, povezanih z graditvijo objektov iz 2018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</a:rPr>
              <a:t>Ukinitev pridobivanja mnenja MOPE na PVO v povezavi s kadrovsko krepitvijo sektorja na MNVP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</a:rPr>
              <a:t>Ureditev boljšega pravnega varstva investitorjev (za OVS, IGD in IED OVD v ZVO-3 in GZ-1)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</a:rPr>
              <a:t>Kadrovska krepitev relevantnega sektorja na MNVP (četudi s </a:t>
            </a:r>
            <a:r>
              <a:rPr lang="sl-SI" sz="2000" dirty="0" err="1">
                <a:latin typeface="Arial" panose="020B0604020202020204" pitchFamily="34" charset="0"/>
                <a:ea typeface="Calibri" panose="020F0502020204030204" pitchFamily="34" charset="0"/>
              </a:rPr>
              <a:t>t.i</a:t>
            </a: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</a:rPr>
              <a:t>. „</a:t>
            </a:r>
            <a:r>
              <a:rPr lang="sl-SI" sz="2000" dirty="0" err="1">
                <a:latin typeface="Arial" panose="020B0604020202020204" pitchFamily="34" charset="0"/>
                <a:ea typeface="Calibri" panose="020F0502020204030204" pitchFamily="34" charset="0"/>
              </a:rPr>
              <a:t>outsourcingom</a:t>
            </a: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</a:rPr>
              <a:t>“)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2000" dirty="0">
                <a:latin typeface="Arial" panose="020B0604020202020204" pitchFamily="34" charset="0"/>
                <a:ea typeface="Calibri" panose="020F0502020204030204" pitchFamily="34" charset="0"/>
              </a:rPr>
              <a:t>Možnost uvedbe združitve postopka pridobivanja IGD + OVS s pridobivanjem vseh vrst OVD (v ZVO-3)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l-SI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l-SI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l-SI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24155B2-B921-B0C4-0F74-F96A9DBD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96168"/>
            <a:ext cx="7415870" cy="1004888"/>
          </a:xfrm>
        </p:spPr>
        <p:txBody>
          <a:bodyPr/>
          <a:lstStyle/>
          <a:p>
            <a:r>
              <a:rPr lang="sl-SI" sz="3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Predlogi sprememb 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41320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764704"/>
            <a:ext cx="8496944" cy="583264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b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l-SI" sz="1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24155B2-B921-B0C4-0F74-F96A9DBD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96168"/>
            <a:ext cx="7415870" cy="1004888"/>
          </a:xfrm>
        </p:spPr>
        <p:txBody>
          <a:bodyPr/>
          <a:lstStyle/>
          <a:p>
            <a:r>
              <a:rPr lang="sl-SI" sz="3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Zaključki</a:t>
            </a:r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l-SI" sz="22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33CB292-54A9-F69D-659F-C2CE5B812AC9}"/>
              </a:ext>
            </a:extLst>
          </p:cNvPr>
          <p:cNvSpPr txBox="1"/>
          <p:nvPr/>
        </p:nvSpPr>
        <p:spPr>
          <a:xfrm>
            <a:off x="88901" y="1351508"/>
            <a:ext cx="896619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/>
              <a:t>Postopek pridobivanja integralnega gradbenega dovoljenja je v načelu vsekakor pravilen in racionalen zakonodajni ukrep, ker je, če drugega ne, združil dva postopka, to je pridobivanje okoljevarstvenega soglasja in gradbenega dovoljenja za objekte z vplivi na okolje in je tako skrajšan in racionaliziran postopek do končne odločbe, ki omogoča graditev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/>
              <a:t>Večina posegov, ki potrebujejo pridobitev IGD + OVS, potrebuje tudi pridobivanje (IED) OVD in so za gospodarstvo naše države še kako pomembni.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/>
              <a:t>Glede na prikazane postopkovne težave pa se pričakuje, da se bo zakonodajalec ob tej analizi težav in predlogih za spremembe zamislil in tudi ukrepal, ne nazadnje s krepitvijo »pregledovalcev« ključnih dokumentov (PVO in delno DGD), četudi le s </a:t>
            </a:r>
            <a:r>
              <a:rPr lang="sl-SI" sz="2200" dirty="0" err="1"/>
              <a:t>t.i</a:t>
            </a:r>
            <a:r>
              <a:rPr lang="sl-SI" sz="2200" dirty="0"/>
              <a:t>. »</a:t>
            </a:r>
            <a:r>
              <a:rPr lang="sl-SI" sz="2200" dirty="0" err="1"/>
              <a:t>outsourcingom</a:t>
            </a:r>
            <a:r>
              <a:rPr lang="sl-SI" sz="2200" dirty="0"/>
              <a:t>« na projektni osnovi (kot je npr. običajno v Avstriji). </a:t>
            </a:r>
          </a:p>
        </p:txBody>
      </p:sp>
    </p:spTree>
    <p:extLst>
      <p:ext uri="{BB962C8B-B14F-4D97-AF65-F5344CB8AC3E}">
        <p14:creationId xmlns:p14="http://schemas.microsoft.com/office/powerpoint/2010/main" val="22183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1D7F0-38F4-0F2D-B1A7-B8CD5B2E7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A0984FCD-B992-5D23-D075-AAFFA76E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96168"/>
            <a:ext cx="7415870" cy="1004888"/>
          </a:xfrm>
        </p:spPr>
        <p:txBody>
          <a:bodyPr/>
          <a:lstStyle/>
          <a:p>
            <a:r>
              <a:rPr lang="sl-SI" sz="3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Priloga 1 (1)</a:t>
            </a:r>
            <a:endParaRPr lang="sl-SI" sz="22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9DE7695-6B46-273D-9D1E-B50919620FF4}"/>
              </a:ext>
            </a:extLst>
          </p:cNvPr>
          <p:cNvSpPr txBox="1"/>
          <p:nvPr/>
        </p:nvSpPr>
        <p:spPr>
          <a:xfrm>
            <a:off x="107504" y="980728"/>
            <a:ext cx="89289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/>
              <a:t>Priloga 1: Člen 11. (sedaj neveljavnega) Pravilnika o podrobnejši vsebini dokumentacije in obrazcih, povezanih z graditvijo objektov</a:t>
            </a:r>
          </a:p>
          <a:p>
            <a:r>
              <a:rPr lang="sl-SI" sz="1800" dirty="0"/>
              <a:t>(</a:t>
            </a:r>
            <a:r>
              <a:rPr lang="sl-SI" sz="1400" dirty="0"/>
              <a:t>1) Projektna dokumentacija za pridobitev mnenj in gradbenega dovoljenja za objekte z vplivi na okolje, za katere se gradbeno dovoljenje pridobiva v integralnem postopku v skladu z zakonom, ki ureja graditev, poleg vsebin, določenih v 7. do 10. členu tega pravilnika, vsebuje tudi:</a:t>
            </a:r>
          </a:p>
          <a:p>
            <a:r>
              <a:rPr lang="sl-SI" sz="1400" dirty="0"/>
              <a:t>1. opis alternativnih rešitev z razlogi za izbor predložene rešitve,</a:t>
            </a:r>
          </a:p>
          <a:p>
            <a:r>
              <a:rPr lang="sl-SI" sz="1400" dirty="0"/>
              <a:t>2. podatke glede predvidenih emisij snovi in energije v okolje,</a:t>
            </a:r>
          </a:p>
          <a:p>
            <a:r>
              <a:rPr lang="sl-SI" sz="1400" dirty="0"/>
              <a:t>3. okviren terminski načrt gradnje, </a:t>
            </a:r>
            <a:r>
              <a:rPr lang="sl-SI" sz="1400" dirty="0" err="1"/>
              <a:t>faznost</a:t>
            </a:r>
            <a:r>
              <a:rPr lang="sl-SI" sz="1400" dirty="0"/>
              <a:t> gradnje, predviden obratovalni čas gradbišča,</a:t>
            </a:r>
          </a:p>
          <a:p>
            <a:r>
              <a:rPr lang="sl-SI" sz="1400" dirty="0"/>
              <a:t>4. podatke o izvedbi gradnje (opis in ocena izvajanja gradbenih del, vrste in maksimalno število gradbenih strojev s podatki o njihovi zvočni moči, predvideno maksimalno dnevno število tovornih vozil, težjih od 7,5 t za potrebe gradbišča po fazah gradnje, s podatki o številu osi, tonaži, dolžini prevožene poti po gradbišču in vsebnosti melja v %),</a:t>
            </a:r>
          </a:p>
          <a:p>
            <a:r>
              <a:rPr lang="sl-SI" sz="1400" dirty="0"/>
              <a:t>5. podatke o predvidenih vrstah in količinah gradbenih odpadkov (vključno z nevarnimi odpadki) ter predvidenem ravnanju z njimi,</a:t>
            </a:r>
          </a:p>
          <a:p>
            <a:r>
              <a:rPr lang="sl-SI" sz="1400" dirty="0"/>
              <a:t>6. opis predvidenih ukrepov za preprečitev, zmanjšanje ali odpravo negativnih vplivov posega v času pripravljalnih del in gradnje, v času obratovanja ali trajanja posega in v času odstranitve ali opustitve posega,</a:t>
            </a:r>
          </a:p>
          <a:p>
            <a:r>
              <a:rPr lang="sl-SI" sz="1400" dirty="0"/>
              <a:t>7. podatke o predvidenih količinah rodovitne prsti ter predvideno ravnanje z rodovitno prstjo in</a:t>
            </a:r>
          </a:p>
          <a:p>
            <a:r>
              <a:rPr lang="sl-SI" sz="1400" dirty="0"/>
              <a:t>8. prikaz predvidene organizacije gradbišča.</a:t>
            </a:r>
          </a:p>
          <a:p>
            <a:endParaRPr lang="sl-SI" sz="1400" dirty="0"/>
          </a:p>
          <a:p>
            <a:r>
              <a:rPr lang="sl-SI" sz="1400" dirty="0"/>
              <a:t>(2) Če gre za gradnjo novega objekta, za katerega je potrebna presoja vplivov na okolje, ker je funkcionalno in prostorsko povezan z drugimi nameravanimi ali že izvedenimi posegi v okolje in skupaj z njimi ta prag dosega ali presega, mora projektna dokumentacija za pridobitev mnenj in gradbenega dovoljenja vsebovati tudi:</a:t>
            </a:r>
          </a:p>
          <a:p>
            <a:r>
              <a:rPr lang="sl-SI" sz="1400" dirty="0"/>
              <a:t>– opis obstoječega stanja objektov in infrastrukture, s katerimi je objekt funkcionalno in prostorsko povezan, ter</a:t>
            </a:r>
          </a:p>
          <a:p>
            <a:r>
              <a:rPr lang="sl-SI" sz="1400" dirty="0"/>
              <a:t>– podatke o že pridobljenih okoljevarstvenih soglasjih in dovoljenjih ter drugih odločbah, ki so bile izdane za objekte, s katerimi je objekt funkcionalno in prostorsko povezan, na podlagi predpisov, ki urejajo varstvo okolja.</a:t>
            </a:r>
          </a:p>
        </p:txBody>
      </p:sp>
    </p:spTree>
    <p:extLst>
      <p:ext uri="{BB962C8B-B14F-4D97-AF65-F5344CB8AC3E}">
        <p14:creationId xmlns:p14="http://schemas.microsoft.com/office/powerpoint/2010/main" val="387643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6F692-B24A-1D48-59EE-5D5C103A4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9A67F6BC-2A2A-9D51-AC9C-D1285577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96168"/>
            <a:ext cx="7415870" cy="1004888"/>
          </a:xfrm>
        </p:spPr>
        <p:txBody>
          <a:bodyPr/>
          <a:lstStyle/>
          <a:p>
            <a:r>
              <a:rPr lang="sl-SI" sz="3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Priloga 1 (2)</a:t>
            </a:r>
            <a:endParaRPr lang="sl-SI" sz="22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2DE7851-14EE-79A0-9CA8-8BA840693846}"/>
              </a:ext>
            </a:extLst>
          </p:cNvPr>
          <p:cNvSpPr txBox="1"/>
          <p:nvPr/>
        </p:nvSpPr>
        <p:spPr>
          <a:xfrm>
            <a:off x="107504" y="980728"/>
            <a:ext cx="89289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dirty="0"/>
              <a:t>(3) Če gre za objekte z vplivi na okolje, kjer je tehnološki proces bistven element za presojo vplivov na okolje, mora projektna dokumentacija za pridobitev mnenj in gradbenega dovoljenja vsebovati tudi</a:t>
            </a:r>
          </a:p>
          <a:p>
            <a:r>
              <a:rPr lang="sl-SI" sz="1600" dirty="0"/>
              <a:t>1. opis tehnološkega postopka po fazah ali sekcijah, od skladiščenja surovin do končnih produktov,</a:t>
            </a:r>
          </a:p>
          <a:p>
            <a:r>
              <a:rPr lang="sl-SI" sz="1600" dirty="0"/>
              <a:t>2. masne in energetske bilance,</a:t>
            </a:r>
          </a:p>
          <a:p>
            <a:r>
              <a:rPr lang="sl-SI" sz="1600" dirty="0"/>
              <a:t>3. </a:t>
            </a:r>
            <a:r>
              <a:rPr lang="sl-SI" sz="1600" dirty="0" err="1"/>
              <a:t>georeferencirane</a:t>
            </a:r>
            <a:r>
              <a:rPr lang="sl-SI" sz="1600" dirty="0"/>
              <a:t> podatke o predvidenih odvodnikih in izpustih v zrak ter iztokih odpadnih vod, z opisom morebitnih čistilnih naprav za odpadni zrak in vode,</a:t>
            </a:r>
          </a:p>
          <a:p>
            <a:r>
              <a:rPr lang="sl-SI" sz="1600" dirty="0"/>
              <a:t>4. obratovalni čas objekta in predvideno število obratovalnih dni v letu,</a:t>
            </a:r>
          </a:p>
          <a:p>
            <a:r>
              <a:rPr lang="sl-SI" sz="1600" dirty="0"/>
              <a:t>5. predvideno število delovnih mest in obiskovalcev v objektu,</a:t>
            </a:r>
          </a:p>
          <a:p>
            <a:r>
              <a:rPr lang="sl-SI" sz="1600" dirty="0"/>
              <a:t>6. podatke o prometnih obremenitvah, povezanih z obratovanjem, po vrstah vozil in obdobjih dneva (dnevni čas od 6. do 18. ure, večerni čas od 18. do 22. ure, nočni čas od 22. do 6. ure) ter dnevih v tednu,</a:t>
            </a:r>
          </a:p>
          <a:p>
            <a:r>
              <a:rPr lang="sl-SI" sz="1600" dirty="0"/>
              <a:t>7. podatke o prezračevalnih, hladilnih in drugih napravah na strehi, fasadi ali ob objektu, ki bodo vir emisij hrupa (vrste, število, </a:t>
            </a:r>
            <a:r>
              <a:rPr lang="sl-SI" sz="1600" dirty="0" err="1"/>
              <a:t>georeferencirani</a:t>
            </a:r>
            <a:r>
              <a:rPr lang="sl-SI" sz="1600" dirty="0"/>
              <a:t> podatki, raven zvočne moči LWA posameznih virov),</a:t>
            </a:r>
          </a:p>
          <a:p>
            <a:r>
              <a:rPr lang="sl-SI" sz="1600" dirty="0"/>
              <a:t>8. podatke o vrstah, letnih količinah in predvidenem ravnanju z odpadki in surovinami v času obratovanja, z veljavno določenimi klasifikacijskimi številkami odpadkov,</a:t>
            </a:r>
          </a:p>
          <a:p>
            <a:r>
              <a:rPr lang="sl-SI" sz="1600" dirty="0"/>
              <a:t>9. podatke o načrtovanih virih elektromagnetnih sevanj,</a:t>
            </a:r>
          </a:p>
          <a:p>
            <a:r>
              <a:rPr lang="sl-SI" sz="1600" dirty="0"/>
              <a:t>10. </a:t>
            </a:r>
            <a:r>
              <a:rPr lang="sl-SI" sz="1600" dirty="0" err="1"/>
              <a:t>georeferencirane</a:t>
            </a:r>
            <a:r>
              <a:rPr lang="sl-SI" sz="1600" dirty="0"/>
              <a:t> podatke o vrstah in istočasno prisotnih količinah kemikalij v objektu in načinu skladiščenja ter predvideni letni porabi, vključno z varnostnimi listi,</a:t>
            </a:r>
          </a:p>
          <a:p>
            <a:r>
              <a:rPr lang="sl-SI" sz="1600" dirty="0"/>
              <a:t>11. prikaz zahtev za zagotavljanje in zadrževanje požarne vode,</a:t>
            </a:r>
          </a:p>
          <a:p>
            <a:r>
              <a:rPr lang="sl-SI" sz="1600" dirty="0"/>
              <a:t>12. posebne zahteve za objekte z veliko ali zelo veliko požarno ogroženostjo in eksplozijsko nevarne objekte ter</a:t>
            </a:r>
          </a:p>
          <a:p>
            <a:r>
              <a:rPr lang="sl-SI" sz="1600" dirty="0"/>
              <a:t>13. prikaze pretočne procesne sheme.</a:t>
            </a:r>
          </a:p>
        </p:txBody>
      </p:sp>
    </p:spTree>
    <p:extLst>
      <p:ext uri="{BB962C8B-B14F-4D97-AF65-F5344CB8AC3E}">
        <p14:creationId xmlns:p14="http://schemas.microsoft.com/office/powerpoint/2010/main" val="385365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9E5E-113E-E4D8-C312-DE02E0A17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2EA24D16-967C-764E-21A7-99E2DA546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96168"/>
            <a:ext cx="7415870" cy="1004888"/>
          </a:xfrm>
        </p:spPr>
        <p:txBody>
          <a:bodyPr/>
          <a:lstStyle/>
          <a:p>
            <a:r>
              <a:rPr lang="sl-SI" sz="3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Priloga 3</a:t>
            </a:r>
            <a:endParaRPr lang="sl-SI" sz="22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8839E6B-488E-8ECE-8613-F4071840E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25542"/>
              </p:ext>
            </p:extLst>
          </p:nvPr>
        </p:nvGraphicFramePr>
        <p:xfrm>
          <a:off x="107504" y="1844824"/>
          <a:ext cx="8856983" cy="432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004">
                  <a:extLst>
                    <a:ext uri="{9D8B030D-6E8A-4147-A177-3AD203B41FA5}">
                      <a16:colId xmlns:a16="http://schemas.microsoft.com/office/drawing/2014/main" val="3010620495"/>
                    </a:ext>
                  </a:extLst>
                </a:gridCol>
                <a:gridCol w="720271">
                  <a:extLst>
                    <a:ext uri="{9D8B030D-6E8A-4147-A177-3AD203B41FA5}">
                      <a16:colId xmlns:a16="http://schemas.microsoft.com/office/drawing/2014/main" val="2933765896"/>
                    </a:ext>
                  </a:extLst>
                </a:gridCol>
                <a:gridCol w="833221">
                  <a:extLst>
                    <a:ext uri="{9D8B030D-6E8A-4147-A177-3AD203B41FA5}">
                      <a16:colId xmlns:a16="http://schemas.microsoft.com/office/drawing/2014/main" val="1120249842"/>
                    </a:ext>
                  </a:extLst>
                </a:gridCol>
                <a:gridCol w="1108643">
                  <a:extLst>
                    <a:ext uri="{9D8B030D-6E8A-4147-A177-3AD203B41FA5}">
                      <a16:colId xmlns:a16="http://schemas.microsoft.com/office/drawing/2014/main" val="2288356856"/>
                    </a:ext>
                  </a:extLst>
                </a:gridCol>
                <a:gridCol w="990481">
                  <a:extLst>
                    <a:ext uri="{9D8B030D-6E8A-4147-A177-3AD203B41FA5}">
                      <a16:colId xmlns:a16="http://schemas.microsoft.com/office/drawing/2014/main" val="3132208074"/>
                    </a:ext>
                  </a:extLst>
                </a:gridCol>
                <a:gridCol w="1354525">
                  <a:extLst>
                    <a:ext uri="{9D8B030D-6E8A-4147-A177-3AD203B41FA5}">
                      <a16:colId xmlns:a16="http://schemas.microsoft.com/office/drawing/2014/main" val="2948224784"/>
                    </a:ext>
                  </a:extLst>
                </a:gridCol>
                <a:gridCol w="1231150">
                  <a:extLst>
                    <a:ext uri="{9D8B030D-6E8A-4147-A177-3AD203B41FA5}">
                      <a16:colId xmlns:a16="http://schemas.microsoft.com/office/drawing/2014/main" val="1021019312"/>
                    </a:ext>
                  </a:extLst>
                </a:gridCol>
                <a:gridCol w="1472688">
                  <a:extLst>
                    <a:ext uri="{9D8B030D-6E8A-4147-A177-3AD203B41FA5}">
                      <a16:colId xmlns:a16="http://schemas.microsoft.com/office/drawing/2014/main" val="3586640085"/>
                    </a:ext>
                  </a:extLst>
                </a:gridCol>
              </a:tblGrid>
              <a:tr h="1414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 dirty="0">
                          <a:effectLst/>
                        </a:rPr>
                        <a:t>Tekoče leto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Izdani OVS (MOPE)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Izdani</a:t>
                      </a:r>
                      <a:endParaRPr lang="sl-SI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IGD</a:t>
                      </a:r>
                      <a:endParaRPr lang="sl-SI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(MNVP)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Povprečen čas od vloge do izdaje OVS v mesecih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Povprečen čas od vloge do izdaje IGD v mesecih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 dirty="0">
                          <a:effectLst/>
                        </a:rPr>
                        <a:t>E-Net Okolje št. OVS in % od vseh OVS v letih 2018 – 2024 in skupaj</a:t>
                      </a:r>
                      <a:endParaRPr lang="sl-S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E-Net Okolje št. IGD in % od vseh IGD v letih 2018 – 2024 in skupaj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Opombe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56458868"/>
                  </a:ext>
                </a:extLst>
              </a:tr>
              <a:tr h="216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2018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15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14,0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3,5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24275978"/>
                  </a:ext>
                </a:extLst>
              </a:tr>
              <a:tr h="216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2019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14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7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15,7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9,2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3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 zavrnjen OVS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64152025"/>
                  </a:ext>
                </a:extLst>
              </a:tr>
              <a:tr h="216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2020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4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6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32,5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9,7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3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4316481"/>
                  </a:ext>
                </a:extLst>
              </a:tr>
              <a:tr h="216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2021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9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15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25,8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13,5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 IGD zavrnjen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6508863"/>
                  </a:ext>
                </a:extLst>
              </a:tr>
              <a:tr h="216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2022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4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11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19,5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14,0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11313107"/>
                  </a:ext>
                </a:extLst>
              </a:tr>
              <a:tr h="216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2023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6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16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28,1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20,2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4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6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81751087"/>
                  </a:ext>
                </a:extLst>
              </a:tr>
              <a:tr h="1211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2024 do začetka oktobra (9 mesecev koledarskega leta)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3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6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16,8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13,3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4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 IGD zavrnjen in 1 združen postopek OVS in OVD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3314470"/>
                  </a:ext>
                </a:extLst>
              </a:tr>
              <a:tr h="397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skupaj 2018-2024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55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62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/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/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13 oz. 23,6 %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kern="0">
                          <a:effectLst/>
                        </a:rPr>
                        <a:t>20 oz. 32,3 %</a:t>
                      </a:r>
                      <a:endParaRPr lang="sl-S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657234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C7AF4CF-8CC4-7277-E2B6-D209A2B84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539" y="1222594"/>
            <a:ext cx="104790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Pregled izdanih OVS in IGD od 2018 </a:t>
            </a:r>
            <a:r>
              <a:rPr kumimoji="0" lang="sl-SI" altLang="sl-S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14</a:t>
            </a:r>
            <a:r>
              <a:rPr kumimoji="0" lang="sl-SI" altLang="sl-SI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oktobra 2024 s povprečnimi časi od vloge do izdaje odločbe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delež pridobljenih OVS/IGD na podlagi PVO-jev,  pripravljenih s strani E-Net Okolja d.o.o.</a:t>
            </a:r>
            <a:endParaRPr kumimoji="0" lang="sl-SI" altLang="sl-S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65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A8F04F8-AF94-A079-ADC0-E1C3E0E74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3" t="3966" r="2481" b="52556"/>
          <a:stretch/>
        </p:blipFill>
        <p:spPr bwMode="auto">
          <a:xfrm rot="10800000">
            <a:off x="467543" y="807756"/>
            <a:ext cx="8136905" cy="5289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638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170FF75-298B-C6E0-9E3B-397CD3464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52291"/>
            <a:ext cx="8856984" cy="8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9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oljeZBesedilom 2">
            <a:extLst>
              <a:ext uri="{FF2B5EF4-FFF2-40B4-BE49-F238E27FC236}">
                <a16:creationId xmlns:a16="http://schemas.microsoft.com/office/drawing/2014/main" id="{850489DF-9D75-CDCA-BB16-BAF7D6E78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914287"/>
            <a:ext cx="6894513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E-net okolje d.o.o.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Linhartova cesta 13,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1000 Ljubljana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l-SI" altLang="sl-SI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http://www.e-net-okolje.si/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sl-SI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l-SI" altLang="sl-SI" sz="2400" b="1" dirty="0">
              <a:solidFill>
                <a:srgbClr val="5C710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A66EEA9B-8B2F-36DE-82B5-4BE18461A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330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>
              <a:latin typeface="Times New Roman" panose="02020603050405020304" pitchFamily="18" charset="0"/>
            </a:endParaRP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2B5108E3-99F3-D80A-E210-A17190C15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4694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>
              <a:latin typeface="Times New Roman" panose="02020603050405020304" pitchFamily="18" charset="0"/>
            </a:endParaRPr>
          </a:p>
        </p:txBody>
      </p:sp>
      <p:sp>
        <p:nvSpPr>
          <p:cNvPr id="22533" name="Rectangle 10">
            <a:extLst>
              <a:ext uri="{FF2B5EF4-FFF2-40B4-BE49-F238E27FC236}">
                <a16:creationId xmlns:a16="http://schemas.microsoft.com/office/drawing/2014/main" id="{FCDB2631-131D-A9C1-0EE3-88686BC5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496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sl-SI" altLang="sl-SI" sz="240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2534" name="Rectangle 11">
            <a:extLst>
              <a:ext uri="{FF2B5EF4-FFF2-40B4-BE49-F238E27FC236}">
                <a16:creationId xmlns:a16="http://schemas.microsoft.com/office/drawing/2014/main" id="{18AC557B-BFA1-6A75-5EA1-C424B0BC5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597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l-SI" sz="600">
                <a:latin typeface="Times New Roman" panose="02020603050405020304" pitchFamily="18" charset="0"/>
              </a:rPr>
              <a:t> </a:t>
            </a:r>
            <a:endParaRPr lang="en-US" altLang="sl-SI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3648" y="0"/>
            <a:ext cx="5252120" cy="1004888"/>
          </a:xfrm>
        </p:spPr>
        <p:txBody>
          <a:bodyPr/>
          <a:lstStyle/>
          <a:p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Relevantna zakonodaja</a:t>
            </a:r>
            <a:endParaRPr lang="sl-SI" sz="22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1340768"/>
            <a:ext cx="8171792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Gradbeni zakon (sprejet leta 2017, v nad. GZ, Uradni list RS, št. 61/17 in 72/17)</a:t>
            </a:r>
          </a:p>
          <a:p>
            <a:pPr>
              <a:lnSpc>
                <a:spcPct val="150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Gradbeni zakon-1 (sprejet leta 2021, v nad. GZ-1, Uradni list RS, št. 199/21, 105/22 – ZZNŠPP in 133/23) kot naslednik GZ</a:t>
            </a:r>
          </a:p>
          <a:p>
            <a:pPr>
              <a:lnSpc>
                <a:spcPct val="150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Zakon o varstvu okolja-2 (v nad. ZVO-2, UL RS, št. 44/22, 18/23-ZDU-10, 78/23-ZUNPEOVE, 23/24-ZVO-2A)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Uredba o posegih v okolje, za katere je treba izvesti presojo vplivov na okolje (UL RS, št. 51/14, 57/15, 26/17, 105/20, 44/22-ZVO-2), 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Uredba o vsebini poročila o vplivih nameravanega posega na okolje in načinu njegove priprave (UL RS, št. 36/09, 40/17, 44/22-ZVO-2) ter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Pravilnik o projektni in drugi dokumentaciji ter obrazcih pri graditvi objektov (Uradni list RS, št. 30/23) in 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Pravilnik o podrobnejši vsebini dokumentacije in obrazcih, povezanih z graditvijo objektov (Uradni list RS, št. 36/18, 51/18 – 197/20, 199/21 – GZ-1 in 30/23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53650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Integralno gradbeno dovoljenje (v nad. IGD) je bilo z zakonodajo, konkretno z Gradbenim zakonom operativno uvedeno v </a:t>
            </a:r>
            <a:r>
              <a:rPr lang="sl-SI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letu 2018 in sicer v postopkih, pričetih po 1. juniju tega leta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Gradbeni zakon-1, ki je dodatno preciziral osnovna načela integralnega postopka, je njegov naslednik</a:t>
            </a:r>
            <a:endParaRPr lang="sl-S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Osnovno načelo formalno popolne vloge za IGD je priprava projektne dokumentacije za gradbeno dovoljenje (v nad DGD) kot ga definira gradbena zakonodaja skupaj s Poročilom o vplivih na okolje (v nad. PVO) ter ostalimi obveznimi vsebinami (elaborati)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Podrobnejša določila integralnega postopka v delu presoje vplivov na okolje (v nad. </a:t>
            </a:r>
            <a:r>
              <a:rPr lang="sl-SI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PVnO</a:t>
            </a: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določa Zakon o varstvu okolja - 2</a:t>
            </a:r>
            <a:endParaRPr lang="sl-S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24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24155B2-B921-B0C4-0F74-F96A9DBD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9" y="0"/>
            <a:ext cx="7415870" cy="1004888"/>
          </a:xfrm>
        </p:spPr>
        <p:txBody>
          <a:bodyPr/>
          <a:lstStyle/>
          <a:p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Zgodovina sprejemanja postopkov za pridobitev IGD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38008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524155B2-B921-B0C4-0F74-F96A9DBD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-99392"/>
            <a:ext cx="7415870" cy="1004888"/>
          </a:xfrm>
        </p:spPr>
        <p:txBody>
          <a:bodyPr/>
          <a:lstStyle/>
          <a:p>
            <a:r>
              <a:rPr lang="sl-SI" sz="2200" b="1" dirty="0"/>
              <a:t>Podrobnejša določila pridobivanja IGD po GZ-1 (1)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7225440-C19E-E848-01F5-5F70636F8637}"/>
              </a:ext>
            </a:extLst>
          </p:cNvPr>
          <p:cNvSpPr txBox="1"/>
          <p:nvPr/>
        </p:nvSpPr>
        <p:spPr>
          <a:xfrm>
            <a:off x="179512" y="1124744"/>
            <a:ext cx="8784976" cy="435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Postopek izdaje gradbenega dovoljenja (v nad. GD) je združen s postopkom pridobivanja okoljevarstvenega soglasja v vlogi za IGD pa je </a:t>
            </a:r>
            <a:r>
              <a:rPr lang="sl-SI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obvezna priloga tudi PVO</a:t>
            </a: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kjer mora biti dokazano, da nameravan poseg nima pomembnih škodljivih vplivov na okolje, vsebina PVO pa usklajena z DGD</a:t>
            </a:r>
            <a:endParaRPr lang="sl-S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Mnenja nosilcev urejanja prostora oz. mnenjedajalcev</a:t>
            </a:r>
            <a:r>
              <a:rPr lang="sl-SI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pridobiva upravni organ</a:t>
            </a: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Ministrstvo za naravne vire in prostor (v nad. MNVP), </a:t>
            </a:r>
            <a:r>
              <a:rPr lang="sl-SI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 tudi vodi celoten postopek</a:t>
            </a:r>
            <a:endParaRPr lang="sl-SI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primeru, da je projekt/poseg ocenjen neugodno glede vplivov na okolje lahko investitor prične </a:t>
            </a:r>
            <a:r>
              <a:rPr lang="sl-SI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postopek prevlade javne koristi</a:t>
            </a:r>
            <a:endParaRPr lang="sl-SI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Poleg stranskih udeležencev iz 48. člena GZ-1 so lahko stranke v postopku (poleg investitorja) tudi lastniki nepremičnin na območju objekta in sosednjih parcel ter civilna iniciativa iz 47. točke prvega odstavka 3. člena GZ-1 in seveda nevladne organizacije v javnem interesu</a:t>
            </a:r>
            <a:endParaRPr lang="sl-S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8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524155B2-B921-B0C4-0F74-F96A9DBD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7775910" cy="908720"/>
          </a:xfrm>
        </p:spPr>
        <p:txBody>
          <a:bodyPr/>
          <a:lstStyle/>
          <a:p>
            <a:r>
              <a:rPr lang="sl-SI" sz="2200" b="1" dirty="0"/>
              <a:t>Podrobnejša določila pridobivanja IGD po GZ-1 (2)</a:t>
            </a:r>
            <a:endParaRPr lang="sl-SI" sz="2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752528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Rok za izdajo IGD je pet mesecev od vložitve popolne zahteve, pri čemer </a:t>
            </a:r>
            <a:r>
              <a:rPr lang="sl-SI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rok ne teče v času pridobivanja mnenj, javne objave in pridobivanja mnenja v postopku ugotavljanja čezmejnih vplivov </a:t>
            </a: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skladu s predpisom, ki ureja varstvo okolja, vendar je ta rok (kot vsi ostali na področju varstva okolja) le instrukcijski in torej za upravni organ ni obvezen</a:t>
            </a:r>
            <a:endParaRPr lang="sl-S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 izdajo IGD se, seveda v primerih, ko ima konkreten projekt čezmejne vplive, </a:t>
            </a:r>
            <a:r>
              <a:rPr lang="sl-SI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MOPE lahko odloči, da je potrebno presojati tudi čezmejne vplive na okolje </a:t>
            </a: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državi članici Evropske unije</a:t>
            </a:r>
            <a:endParaRPr lang="sl-S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Rok za spremembo IGD je 10 let </a:t>
            </a: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pravnomočnosti IGD, in, če je sprememba projekta taka, da je zanjo potrebna presoja vplivov na okolje, se </a:t>
            </a:r>
            <a:r>
              <a:rPr lang="sl-SI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PVnO</a:t>
            </a: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postopek izvede pred spremembo IGD ponovno</a:t>
            </a:r>
            <a:endParaRPr lang="sl-S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l-S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-33302"/>
            <a:ext cx="7415870" cy="1004888"/>
          </a:xfrm>
        </p:spPr>
        <p:txBody>
          <a:bodyPr/>
          <a:lstStyle/>
          <a:p>
            <a:r>
              <a:rPr lang="sl-SI" sz="2200" b="1" dirty="0"/>
              <a:t>Podrobnejša</a:t>
            </a:r>
            <a:r>
              <a:rPr lang="sl-SI" sz="2400" b="1" dirty="0"/>
              <a:t> določila pridobivanja IGD po GZ-1 (3)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412776"/>
            <a:ext cx="8280919" cy="4752528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Najvažnejša (za investitorje) pa se zdi določba v drugem odstavku </a:t>
            </a:r>
            <a:r>
              <a:rPr lang="sl-SI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71. člena</a:t>
            </a:r>
            <a:r>
              <a:rPr lang="sl-SI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(Z</a:t>
            </a:r>
            <a:r>
              <a:rPr lang="sl-SI" sz="20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agotavljanje dostopa do pravnega varstva zainteresirani javnosti</a:t>
            </a:r>
            <a:r>
              <a:rPr lang="sl-SI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sl-SI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je zoper izdani IGD v roku 30 dni po njegovi izdaji možna tožba na upravno sodišče </a:t>
            </a: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 nad. US) in kar prepreči pravnomočnost tega IGD in sicer s strani nevladne organizacije v javnem interesu ali civilne iniciative (v nad. CI) </a:t>
            </a:r>
            <a:r>
              <a:rPr lang="sl-SI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glede na to, ali je bila katera od njiju stranski udeleženec v tem postopku ali ne</a:t>
            </a:r>
            <a:endParaRPr lang="sl-SI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sl-SI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Poleg vseh drugih omilitvenih in ostalih ukrepov , navedenih v izreku IGD, pa je </a:t>
            </a:r>
            <a:r>
              <a:rPr lang="sl-SI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lahko v tej </a:t>
            </a:r>
            <a:r>
              <a:rPr lang="sl-SI" sz="2000" u="sng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odločbi </a:t>
            </a:r>
            <a:r>
              <a:rPr lang="sl-SI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predpisan tudi </a:t>
            </a:r>
            <a:r>
              <a:rPr lang="sl-SI" sz="2000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prvih meritev</a:t>
            </a:r>
            <a:endParaRPr lang="sl-SI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 glede na 11. odstavek 128 člena GZ-1 pa za objekte z vplivi na okolje (torej v primeru izdanega, vendar nepravnomočnega IGD) </a:t>
            </a:r>
            <a:r>
              <a:rPr lang="sl-SI" sz="2000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investitor niti na svojo odgovornost ne sme pričeti z gradnjo,</a:t>
            </a:r>
            <a:r>
              <a:rPr lang="sl-SI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temveč mora počakati na pravnomočno gradbeno dovoljenje oz. IGD, kar pa lahko določba 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 71. člena GZ-1 </a:t>
            </a:r>
            <a:r>
              <a:rPr lang="sl-SI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lahko časovno močno oddalji</a:t>
            </a:r>
            <a:endParaRPr lang="sl-S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2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5365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ZVO-2 je (v členih 88. do 104. člena) podrobno opisan potek postopkov za pridobivanje OVS. V drugem odstavku 103. člena je ravno tako kot v 71. členu GZ-1 določba, da lahko na izdano okoljevarstveno soglasje vložijo tožbo na Upravno sodišče (v nad US) </a:t>
            </a:r>
            <a:r>
              <a:rPr lang="sl-SI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nevladne organizacije v javnem interesu, civilne iniciative in ostali stranski udeleženci, ne glede na to, ali je bila katera od njiju stranski udeleženec v postopku pridobivanja IGD (da je sodelovala npr. v javni razgrnitvi) ali ne, kar bistveno poslabšuje varnost investitorjev v obeh navedenih postopkih. 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je še posebej bistveno za posege, za katere je potrebno v nadaljevanju postopka pridobiti OVD, ker je pravnomočen IGD (ali OVS pogoj), ki mora biti izpolnjen, da investitor lahko sploh formalno vloži vlogo za pridobitev okoljevarstvenega dovoljenja. 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24155B2-B921-B0C4-0F74-F96A9DBD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16" y="-93586"/>
            <a:ext cx="7415870" cy="1004888"/>
          </a:xfrm>
        </p:spPr>
        <p:txBody>
          <a:bodyPr/>
          <a:lstStyle/>
          <a:p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Postopek presoje vplivov na okolje (po ZVO-2)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67555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536504"/>
          </a:xfrm>
        </p:spPr>
        <p:txBody>
          <a:bodyPr/>
          <a:lstStyle/>
          <a:p>
            <a:pPr marL="457200" indent="-228600"/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Osnovna težava, ki se pojavlja v celotnem procesu izvajanja </a:t>
            </a:r>
            <a:r>
              <a:rPr lang="sl-SI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PVnO</a:t>
            </a:r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IGD) je ta, da zahteva Uredba o vsebini poročila pripravo PVO po izjemno natančni in zelo zahtevni metodologiji in ga je brez podrobnih podatkov težko kvalitetno pripraviti, </a:t>
            </a:r>
            <a:endParaRPr lang="sl-SI" sz="20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težavo sicer zaznavamo tako rekoč pri vseh PVO-jih, ne glede na to, ali gre za gradnjo ali ne, pri IGD pa je težava še hujša. Ta težava izvira iz GZ-1 in tudi iz obeh navedenih Pravilnikov in vsebini samega DGD in kot jo definira GZ-1. 11. člen, ki je v projektni dokumentaciji zagotavljal vsaj minimalno vsebino okoljsko relevantnih podatkov, je le-ta v sedaj veljavnem pravilniku enostavno črtan</a:t>
            </a:r>
            <a:endParaRPr lang="sl-SI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/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Očitki s strani upravnih organov (MNVP in MOPE) o slabo pripravljenih PVO-jih so predvsem zaradi slabih in </a:t>
            </a:r>
            <a:r>
              <a:rPr lang="sl-SI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pomanljivih</a:t>
            </a:r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podatkov, v nekaterih primerih dejansko upravičeni in zelo podaljšujejo dobo, v kateri so IGD-ji izdani.  </a:t>
            </a:r>
            <a:endParaRPr lang="sl-SI" sz="20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/>
            <a:endParaRPr lang="sl-SI" sz="20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buNone/>
            </a:pPr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24155B2-B921-B0C4-0F74-F96A9DBD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4" y="-101974"/>
            <a:ext cx="7811274" cy="1010694"/>
          </a:xfrm>
        </p:spPr>
        <p:txBody>
          <a:bodyPr/>
          <a:lstStyle/>
          <a:p>
            <a:r>
              <a:rPr lang="sl-SI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Ugotovljene težave v postopku pridobivanja IGD in OVS (1)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58546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524155B2-B921-B0C4-0F74-F96A9DBD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6533"/>
            <a:ext cx="7415870" cy="1004888"/>
          </a:xfrm>
        </p:spPr>
        <p:txBody>
          <a:bodyPr/>
          <a:lstStyle/>
          <a:p>
            <a:r>
              <a:rPr lang="sl-SI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Ugotovljene težave v postopku pridobivanja IGD in OVS (2)</a:t>
            </a:r>
            <a:endParaRPr lang="sl-SI" sz="2200" dirty="0">
              <a:highlight>
                <a:srgbClr val="FFFF00"/>
              </a:highlight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B46B06F1-4DA2-A4A7-F563-BE3BC9984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228600"/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prilogi 3 k temu tekstu so rezultati našega internega in neuradnega spremljanja izdajanj OVS in IGD (+ OVS), »naša metodologija« tega izračunavanja je enostavna, rezultati pa naslednji: </a:t>
            </a:r>
            <a:r>
              <a:rPr lang="sl-SI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povprečni rok se vsako leto le podaljšuje od 3,5 meseca v </a:t>
            </a:r>
            <a:r>
              <a:rPr lang="sl-SI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sl-SI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je v letu 2023 znašal že več kot 20 mesecev</a:t>
            </a:r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Za letošnje, še ne dokončano leto je sicer ta povprečni rok krajši (13,3 mesecev), vendar je težava v tem, da je bilo v dobrih 9 mesecih izdanih le 6 IGD-jev, v letu 2022 pa kar 16</a:t>
            </a:r>
          </a:p>
          <a:p>
            <a:pPr marL="457200" indent="-228600"/>
            <a:r>
              <a:rPr lang="sl-S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Dodatna potencialna težava je pri posegih, ki za pričetek obratovanja potrebujejo OVD z industrijskimi emisijami (IED OVD), ker glede na </a:t>
            </a:r>
            <a:r>
              <a:rPr lang="sl-SI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nezadostne podatke v času priprave PVO lahko nastanejo skoraj nepremostljive težave pri pridobivanju IED OVD </a:t>
            </a:r>
            <a:r>
              <a:rPr lang="sl-SI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228600"/>
            <a:endParaRPr lang="sl-SI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/>
            <a:endParaRPr lang="sl-SI" sz="20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10140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</TotalTime>
  <Words>2421</Words>
  <Application>Microsoft Office PowerPoint</Application>
  <PresentationFormat>Diaprojekcija na zaslonu (4:3)</PresentationFormat>
  <Paragraphs>169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5" baseType="lpstr">
      <vt:lpstr>Arial</vt:lpstr>
      <vt:lpstr>Calibri</vt:lpstr>
      <vt:lpstr>Open Sans</vt:lpstr>
      <vt:lpstr>Symbol</vt:lpstr>
      <vt:lpstr>Tahoma</vt:lpstr>
      <vt:lpstr>Times New Roman</vt:lpstr>
      <vt:lpstr>Trebuchet MS</vt:lpstr>
      <vt:lpstr>Default Design</vt:lpstr>
      <vt:lpstr>Težave in izzivi pri pridobivanju integralnega gradbenega dovoljena oz. IGD </vt:lpstr>
      <vt:lpstr>Relevantna zakonodaja</vt:lpstr>
      <vt:lpstr>Zgodovina sprejemanja postopkov za pridobitev IGD</vt:lpstr>
      <vt:lpstr>Podrobnejša določila pridobivanja IGD po GZ-1 (1)</vt:lpstr>
      <vt:lpstr>Podrobnejša določila pridobivanja IGD po GZ-1 (2)</vt:lpstr>
      <vt:lpstr>Podrobnejša določila pridobivanja IGD po GZ-1 (3)</vt:lpstr>
      <vt:lpstr>Postopek presoje vplivov na okolje (po ZVO-2)</vt:lpstr>
      <vt:lpstr>Ugotovljene težave v postopku pridobivanja IGD in OVS (1)</vt:lpstr>
      <vt:lpstr>Ugotovljene težave v postopku pridobivanja IGD in OVS (2)</vt:lpstr>
      <vt:lpstr>Predlogi sprememb </vt:lpstr>
      <vt:lpstr>Zaključki </vt:lpstr>
      <vt:lpstr>Priloga 1 (1)</vt:lpstr>
      <vt:lpstr>Priloga 1 (2)</vt:lpstr>
      <vt:lpstr>Priloga 3</vt:lpstr>
      <vt:lpstr>PowerPointova predstavitev</vt:lpstr>
      <vt:lpstr>PowerPointova predstavitev</vt:lpstr>
      <vt:lpstr>PowerPointova predstavitev</vt:lpstr>
    </vt:vector>
  </TitlesOfParts>
  <Company>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varianta</dc:title>
  <dc:creator>Andrej Perc</dc:creator>
  <cp:lastModifiedBy>KatarinaLah</cp:lastModifiedBy>
  <cp:revision>401</cp:revision>
  <cp:lastPrinted>2024-10-14T08:28:25Z</cp:lastPrinted>
  <dcterms:created xsi:type="dcterms:W3CDTF">2005-12-06T14:47:52Z</dcterms:created>
  <dcterms:modified xsi:type="dcterms:W3CDTF">2024-10-17T12:36:15Z</dcterms:modified>
</cp:coreProperties>
</file>