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theme/theme2.xml" ContentType="application/vnd.openxmlformats-officedocument.theme+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heme/theme3.xml" ContentType="application/vnd.openxmlformats-officedocument.theme+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4.xml" ContentType="application/vnd.openxmlformats-officedocument.theme+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5.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theme/theme8.xml" ContentType="application/vnd.openxmlformats-officedocument.theme+xml"/>
  <Override PartName="/ppt/notesSlides/notesSlide1.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87" r:id="rId2"/>
    <p:sldMasterId id="2147483690" r:id="rId3"/>
    <p:sldMasterId id="2147483672" r:id="rId4"/>
    <p:sldMasterId id="2147483660" r:id="rId5"/>
    <p:sldMasterId id="2147483677" r:id="rId6"/>
  </p:sldMasterIdLst>
  <p:notesMasterIdLst>
    <p:notesMasterId r:id="rId23"/>
  </p:notesMasterIdLst>
  <p:handoutMasterIdLst>
    <p:handoutMasterId r:id="rId24"/>
  </p:handoutMasterIdLst>
  <p:sldIdLst>
    <p:sldId id="259" r:id="rId7"/>
    <p:sldId id="266" r:id="rId8"/>
    <p:sldId id="257" r:id="rId9"/>
    <p:sldId id="264" r:id="rId10"/>
    <p:sldId id="472" r:id="rId11"/>
    <p:sldId id="271" r:id="rId12"/>
    <p:sldId id="268" r:id="rId13"/>
    <p:sldId id="258" r:id="rId14"/>
    <p:sldId id="262" r:id="rId15"/>
    <p:sldId id="260" r:id="rId16"/>
    <p:sldId id="269" r:id="rId17"/>
    <p:sldId id="270" r:id="rId18"/>
    <p:sldId id="263" r:id="rId19"/>
    <p:sldId id="261" r:id="rId20"/>
    <p:sldId id="267" r:id="rId21"/>
    <p:sldId id="265" r:id="rId22"/>
  </p:sldIdLst>
  <p:sldSz cx="12192000" cy="6858000"/>
  <p:notesSz cx="6858000" cy="9144000"/>
  <p:defaultText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B32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Srednji slog 2 – poudarek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6595"/>
    <p:restoredTop sz="94720"/>
  </p:normalViewPr>
  <p:slideViewPr>
    <p:cSldViewPr snapToGrid="0">
      <p:cViewPr varScale="1">
        <p:scale>
          <a:sx n="79" d="100"/>
          <a:sy n="79" d="100"/>
        </p:scale>
        <p:origin x="1229" y="67"/>
      </p:cViewPr>
      <p:guideLst/>
    </p:cSldViewPr>
  </p:slideViewPr>
  <p:notesTextViewPr>
    <p:cViewPr>
      <p:scale>
        <a:sx n="1" d="1"/>
        <a:sy n="1" d="1"/>
      </p:scale>
      <p:origin x="0" y="0"/>
    </p:cViewPr>
  </p:notesTextViewPr>
  <p:notesViewPr>
    <p:cSldViewPr snapToGrid="0">
      <p:cViewPr varScale="1">
        <p:scale>
          <a:sx n="167" d="100"/>
          <a:sy n="167" d="100"/>
        </p:scale>
        <p:origin x="9344" y="192"/>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handoutMaster" Target="handoutMasters/handoutMaster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notesMaster" Target="notesMasters/notesMaster1.xml"/><Relationship Id="rId28" Type="http://schemas.openxmlformats.org/officeDocument/2006/relationships/tableStyles" Target="tableStyles.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F6207E66-257E-4888-9994-DF5B48DC87D4}" type="doc">
      <dgm:prSet loTypeId="urn:microsoft.com/office/officeart/2005/8/layout/chevron1" loCatId="process" qsTypeId="urn:microsoft.com/office/officeart/2005/8/quickstyle/3d1" qsCatId="3D" csTypeId="urn:microsoft.com/office/officeart/2005/8/colors/accent1_2" csCatId="accent1" phldr="1"/>
      <dgm:spPr/>
      <dgm:t>
        <a:bodyPr/>
        <a:lstStyle/>
        <a:p>
          <a:endParaRPr lang="sl-SI"/>
        </a:p>
      </dgm:t>
    </dgm:pt>
    <dgm:pt modelId="{28A00A62-FE61-4079-A94C-691277330B05}">
      <dgm:prSet phldrT="[besedilo]"/>
      <dgm:spPr/>
      <dgm:t>
        <a:bodyPr/>
        <a:lstStyle/>
        <a:p>
          <a:r>
            <a:rPr lang="sl-SI" dirty="0"/>
            <a:t>Kako začeti?</a:t>
          </a:r>
        </a:p>
      </dgm:t>
    </dgm:pt>
    <dgm:pt modelId="{3CAAE4DD-06DC-4A28-9CAE-E672BF341854}" type="parTrans" cxnId="{34D62810-E1C1-4CCA-BC40-27F24B80497D}">
      <dgm:prSet/>
      <dgm:spPr/>
      <dgm:t>
        <a:bodyPr/>
        <a:lstStyle/>
        <a:p>
          <a:endParaRPr lang="sl-SI"/>
        </a:p>
      </dgm:t>
    </dgm:pt>
    <dgm:pt modelId="{34F857FE-847F-41D2-A271-FF0AB586AF32}" type="sibTrans" cxnId="{34D62810-E1C1-4CCA-BC40-27F24B80497D}">
      <dgm:prSet/>
      <dgm:spPr/>
      <dgm:t>
        <a:bodyPr/>
        <a:lstStyle/>
        <a:p>
          <a:endParaRPr lang="sl-SI"/>
        </a:p>
      </dgm:t>
    </dgm:pt>
    <dgm:pt modelId="{B3A7060C-6C9B-49E7-981D-558C30765614}">
      <dgm:prSet phldrT="[besedilo]"/>
      <dgm:spPr/>
      <dgm:t>
        <a:bodyPr/>
        <a:lstStyle/>
        <a:p>
          <a:r>
            <a:rPr lang="sl-SI" dirty="0"/>
            <a:t>Koncept priprave strategije</a:t>
          </a:r>
        </a:p>
      </dgm:t>
    </dgm:pt>
    <dgm:pt modelId="{E948191A-2B59-4790-AFF2-55B0A1819C84}" type="parTrans" cxnId="{02BC0AE2-C5C0-47F0-8A83-472A13AF6302}">
      <dgm:prSet/>
      <dgm:spPr/>
      <dgm:t>
        <a:bodyPr/>
        <a:lstStyle/>
        <a:p>
          <a:endParaRPr lang="sl-SI"/>
        </a:p>
      </dgm:t>
    </dgm:pt>
    <dgm:pt modelId="{D76B52E1-84BB-40D2-A02B-5A57701D6EC5}" type="sibTrans" cxnId="{02BC0AE2-C5C0-47F0-8A83-472A13AF6302}">
      <dgm:prSet/>
      <dgm:spPr/>
      <dgm:t>
        <a:bodyPr/>
        <a:lstStyle/>
        <a:p>
          <a:endParaRPr lang="sl-SI"/>
        </a:p>
      </dgm:t>
    </dgm:pt>
    <dgm:pt modelId="{FE76B540-178C-47BA-BFBD-93E10036ADF8}">
      <dgm:prSet phldrT="[besedilo]"/>
      <dgm:spPr>
        <a:effectLst>
          <a:softEdge rad="31750"/>
        </a:effectLst>
      </dgm:spPr>
      <dgm:t>
        <a:bodyPr/>
        <a:lstStyle/>
        <a:p>
          <a:r>
            <a:rPr lang="sl-SI" dirty="0"/>
            <a:t>Izvedba delavnic</a:t>
          </a:r>
        </a:p>
      </dgm:t>
    </dgm:pt>
    <dgm:pt modelId="{1F3A4CB2-9C3A-4469-A0FD-F3B6188D9C92}" type="parTrans" cxnId="{A4F2BCC3-15EC-4FAD-96A2-14278F57A310}">
      <dgm:prSet/>
      <dgm:spPr/>
      <dgm:t>
        <a:bodyPr/>
        <a:lstStyle/>
        <a:p>
          <a:endParaRPr lang="sl-SI"/>
        </a:p>
      </dgm:t>
    </dgm:pt>
    <dgm:pt modelId="{087C8D9C-53A7-46A2-AA6B-232D15B0286D}" type="sibTrans" cxnId="{A4F2BCC3-15EC-4FAD-96A2-14278F57A310}">
      <dgm:prSet/>
      <dgm:spPr/>
      <dgm:t>
        <a:bodyPr/>
        <a:lstStyle/>
        <a:p>
          <a:endParaRPr lang="sl-SI"/>
        </a:p>
      </dgm:t>
    </dgm:pt>
    <dgm:pt modelId="{9F2212A0-8981-4D4C-923A-C328A1311285}">
      <dgm:prSet phldrT="[besedilo]"/>
      <dgm:spPr>
        <a:effectLst>
          <a:softEdge rad="31750"/>
        </a:effectLst>
      </dgm:spPr>
      <dgm:t>
        <a:bodyPr/>
        <a:lstStyle/>
        <a:p>
          <a:r>
            <a:rPr lang="sl-SI" dirty="0"/>
            <a:t>Izdelava dokumenta</a:t>
          </a:r>
        </a:p>
      </dgm:t>
    </dgm:pt>
    <dgm:pt modelId="{DAF7BBE7-3FCD-45D2-99B7-EB8FA8A09839}" type="parTrans" cxnId="{E642E417-6F1C-4A35-BDA4-ECE44EEE0C9B}">
      <dgm:prSet/>
      <dgm:spPr/>
      <dgm:t>
        <a:bodyPr/>
        <a:lstStyle/>
        <a:p>
          <a:endParaRPr lang="sl-SI"/>
        </a:p>
      </dgm:t>
    </dgm:pt>
    <dgm:pt modelId="{63C03BCF-FBC9-4450-8119-CEDB7F638A25}" type="sibTrans" cxnId="{E642E417-6F1C-4A35-BDA4-ECE44EEE0C9B}">
      <dgm:prSet/>
      <dgm:spPr/>
      <dgm:t>
        <a:bodyPr/>
        <a:lstStyle/>
        <a:p>
          <a:endParaRPr lang="sl-SI"/>
        </a:p>
      </dgm:t>
    </dgm:pt>
    <dgm:pt modelId="{1F6C6C50-AACA-43CE-A4D8-51213EF345B2}" type="pres">
      <dgm:prSet presAssocID="{F6207E66-257E-4888-9994-DF5B48DC87D4}" presName="Name0" presStyleCnt="0">
        <dgm:presLayoutVars>
          <dgm:dir/>
          <dgm:animLvl val="lvl"/>
          <dgm:resizeHandles val="exact"/>
        </dgm:presLayoutVars>
      </dgm:prSet>
      <dgm:spPr/>
    </dgm:pt>
    <dgm:pt modelId="{44E5BA9C-64F5-4843-92D4-B4E3EC3374F7}" type="pres">
      <dgm:prSet presAssocID="{28A00A62-FE61-4079-A94C-691277330B05}" presName="parTxOnly" presStyleLbl="node1" presStyleIdx="0" presStyleCnt="4">
        <dgm:presLayoutVars>
          <dgm:chMax val="0"/>
          <dgm:chPref val="0"/>
          <dgm:bulletEnabled val="1"/>
        </dgm:presLayoutVars>
      </dgm:prSet>
      <dgm:spPr/>
    </dgm:pt>
    <dgm:pt modelId="{B34CE598-B0DF-42FD-B620-868BA5EA4718}" type="pres">
      <dgm:prSet presAssocID="{34F857FE-847F-41D2-A271-FF0AB586AF32}" presName="parTxOnlySpace" presStyleCnt="0"/>
      <dgm:spPr/>
    </dgm:pt>
    <dgm:pt modelId="{25D12949-9009-4A20-A3A9-742C6EFF6BB5}" type="pres">
      <dgm:prSet presAssocID="{B3A7060C-6C9B-49E7-981D-558C30765614}" presName="parTxOnly" presStyleLbl="node1" presStyleIdx="1" presStyleCnt="4">
        <dgm:presLayoutVars>
          <dgm:chMax val="0"/>
          <dgm:chPref val="0"/>
          <dgm:bulletEnabled val="1"/>
        </dgm:presLayoutVars>
      </dgm:prSet>
      <dgm:spPr/>
    </dgm:pt>
    <dgm:pt modelId="{411BA767-B91F-478C-89E0-9F44C1AEBEB3}" type="pres">
      <dgm:prSet presAssocID="{D76B52E1-84BB-40D2-A02B-5A57701D6EC5}" presName="parTxOnlySpace" presStyleCnt="0"/>
      <dgm:spPr/>
    </dgm:pt>
    <dgm:pt modelId="{587C4F55-3208-47EF-891D-091B3F99FD6D}" type="pres">
      <dgm:prSet presAssocID="{FE76B540-178C-47BA-BFBD-93E10036ADF8}" presName="parTxOnly" presStyleLbl="node1" presStyleIdx="2" presStyleCnt="4">
        <dgm:presLayoutVars>
          <dgm:chMax val="0"/>
          <dgm:chPref val="0"/>
          <dgm:bulletEnabled val="1"/>
        </dgm:presLayoutVars>
      </dgm:prSet>
      <dgm:spPr/>
    </dgm:pt>
    <dgm:pt modelId="{714C3CE7-E84B-48C5-81B1-22D8650E03BB}" type="pres">
      <dgm:prSet presAssocID="{087C8D9C-53A7-46A2-AA6B-232D15B0286D}" presName="parTxOnlySpace" presStyleCnt="0"/>
      <dgm:spPr/>
    </dgm:pt>
    <dgm:pt modelId="{55E6A521-AE5B-4BB5-A867-6B2D94440584}" type="pres">
      <dgm:prSet presAssocID="{9F2212A0-8981-4D4C-923A-C328A1311285}" presName="parTxOnly" presStyleLbl="node1" presStyleIdx="3" presStyleCnt="4">
        <dgm:presLayoutVars>
          <dgm:chMax val="0"/>
          <dgm:chPref val="0"/>
          <dgm:bulletEnabled val="1"/>
        </dgm:presLayoutVars>
      </dgm:prSet>
      <dgm:spPr/>
    </dgm:pt>
  </dgm:ptLst>
  <dgm:cxnLst>
    <dgm:cxn modelId="{F7ABEB01-978E-4C7C-B487-C617D73CC309}" type="presOf" srcId="{9F2212A0-8981-4D4C-923A-C328A1311285}" destId="{55E6A521-AE5B-4BB5-A867-6B2D94440584}" srcOrd="0" destOrd="0" presId="urn:microsoft.com/office/officeart/2005/8/layout/chevron1"/>
    <dgm:cxn modelId="{34D62810-E1C1-4CCA-BC40-27F24B80497D}" srcId="{F6207E66-257E-4888-9994-DF5B48DC87D4}" destId="{28A00A62-FE61-4079-A94C-691277330B05}" srcOrd="0" destOrd="0" parTransId="{3CAAE4DD-06DC-4A28-9CAE-E672BF341854}" sibTransId="{34F857FE-847F-41D2-A271-FF0AB586AF32}"/>
    <dgm:cxn modelId="{E642E417-6F1C-4A35-BDA4-ECE44EEE0C9B}" srcId="{F6207E66-257E-4888-9994-DF5B48DC87D4}" destId="{9F2212A0-8981-4D4C-923A-C328A1311285}" srcOrd="3" destOrd="0" parTransId="{DAF7BBE7-3FCD-45D2-99B7-EB8FA8A09839}" sibTransId="{63C03BCF-FBC9-4450-8119-CEDB7F638A25}"/>
    <dgm:cxn modelId="{F13C8F2C-2FCE-4ADF-87C4-9CD7C1426FB1}" type="presOf" srcId="{28A00A62-FE61-4079-A94C-691277330B05}" destId="{44E5BA9C-64F5-4843-92D4-B4E3EC3374F7}" srcOrd="0" destOrd="0" presId="urn:microsoft.com/office/officeart/2005/8/layout/chevron1"/>
    <dgm:cxn modelId="{8B469438-B353-46DB-B035-A09BD8CED6EE}" type="presOf" srcId="{B3A7060C-6C9B-49E7-981D-558C30765614}" destId="{25D12949-9009-4A20-A3A9-742C6EFF6BB5}" srcOrd="0" destOrd="0" presId="urn:microsoft.com/office/officeart/2005/8/layout/chevron1"/>
    <dgm:cxn modelId="{A4F2BCC3-15EC-4FAD-96A2-14278F57A310}" srcId="{F6207E66-257E-4888-9994-DF5B48DC87D4}" destId="{FE76B540-178C-47BA-BFBD-93E10036ADF8}" srcOrd="2" destOrd="0" parTransId="{1F3A4CB2-9C3A-4469-A0FD-F3B6188D9C92}" sibTransId="{087C8D9C-53A7-46A2-AA6B-232D15B0286D}"/>
    <dgm:cxn modelId="{02BC0AE2-C5C0-47F0-8A83-472A13AF6302}" srcId="{F6207E66-257E-4888-9994-DF5B48DC87D4}" destId="{B3A7060C-6C9B-49E7-981D-558C30765614}" srcOrd="1" destOrd="0" parTransId="{E948191A-2B59-4790-AFF2-55B0A1819C84}" sibTransId="{D76B52E1-84BB-40D2-A02B-5A57701D6EC5}"/>
    <dgm:cxn modelId="{83F75FE6-C0F8-46E2-B6B9-DA6863787FB3}" type="presOf" srcId="{F6207E66-257E-4888-9994-DF5B48DC87D4}" destId="{1F6C6C50-AACA-43CE-A4D8-51213EF345B2}" srcOrd="0" destOrd="0" presId="urn:microsoft.com/office/officeart/2005/8/layout/chevron1"/>
    <dgm:cxn modelId="{7EB9D1F2-A736-4B47-B865-A4D85220265E}" type="presOf" srcId="{FE76B540-178C-47BA-BFBD-93E10036ADF8}" destId="{587C4F55-3208-47EF-891D-091B3F99FD6D}" srcOrd="0" destOrd="0" presId="urn:microsoft.com/office/officeart/2005/8/layout/chevron1"/>
    <dgm:cxn modelId="{E5BC5AA6-96AA-4291-AD84-48916BE1AB52}" type="presParOf" srcId="{1F6C6C50-AACA-43CE-A4D8-51213EF345B2}" destId="{44E5BA9C-64F5-4843-92D4-B4E3EC3374F7}" srcOrd="0" destOrd="0" presId="urn:microsoft.com/office/officeart/2005/8/layout/chevron1"/>
    <dgm:cxn modelId="{B6612F25-A6E3-4878-9869-E9448C399D33}" type="presParOf" srcId="{1F6C6C50-AACA-43CE-A4D8-51213EF345B2}" destId="{B34CE598-B0DF-42FD-B620-868BA5EA4718}" srcOrd="1" destOrd="0" presId="urn:microsoft.com/office/officeart/2005/8/layout/chevron1"/>
    <dgm:cxn modelId="{AE9EA5E3-1A39-4137-B333-C569820FECDD}" type="presParOf" srcId="{1F6C6C50-AACA-43CE-A4D8-51213EF345B2}" destId="{25D12949-9009-4A20-A3A9-742C6EFF6BB5}" srcOrd="2" destOrd="0" presId="urn:microsoft.com/office/officeart/2005/8/layout/chevron1"/>
    <dgm:cxn modelId="{264F1944-1973-4F5E-B399-C97D14F924B3}" type="presParOf" srcId="{1F6C6C50-AACA-43CE-A4D8-51213EF345B2}" destId="{411BA767-B91F-478C-89E0-9F44C1AEBEB3}" srcOrd="3" destOrd="0" presId="urn:microsoft.com/office/officeart/2005/8/layout/chevron1"/>
    <dgm:cxn modelId="{9CA46B12-8DB3-41FB-8E68-81D913FB834F}" type="presParOf" srcId="{1F6C6C50-AACA-43CE-A4D8-51213EF345B2}" destId="{587C4F55-3208-47EF-891D-091B3F99FD6D}" srcOrd="4" destOrd="0" presId="urn:microsoft.com/office/officeart/2005/8/layout/chevron1"/>
    <dgm:cxn modelId="{3BC60E10-FC87-4FE9-8FE9-86F90710C68C}" type="presParOf" srcId="{1F6C6C50-AACA-43CE-A4D8-51213EF345B2}" destId="{714C3CE7-E84B-48C5-81B1-22D8650E03BB}" srcOrd="5" destOrd="0" presId="urn:microsoft.com/office/officeart/2005/8/layout/chevron1"/>
    <dgm:cxn modelId="{B9CCBBEC-F099-401F-968B-9BB4690221EF}" type="presParOf" srcId="{1F6C6C50-AACA-43CE-A4D8-51213EF345B2}" destId="{55E6A521-AE5B-4BB5-A867-6B2D94440584}" srcOrd="6" destOrd="0" presId="urn:microsoft.com/office/officeart/2005/8/layout/chevron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4E5BA9C-64F5-4843-92D4-B4E3EC3374F7}">
      <dsp:nvSpPr>
        <dsp:cNvPr id="0" name=""/>
        <dsp:cNvSpPr/>
      </dsp:nvSpPr>
      <dsp:spPr>
        <a:xfrm>
          <a:off x="3977" y="1791598"/>
          <a:ext cx="2315428" cy="926171"/>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sl-SI" sz="2000" kern="1200" dirty="0"/>
            <a:t>Kako začeti?</a:t>
          </a:r>
        </a:p>
      </dsp:txBody>
      <dsp:txXfrm>
        <a:off x="467063" y="1791598"/>
        <a:ext cx="1389257" cy="926171"/>
      </dsp:txXfrm>
    </dsp:sp>
    <dsp:sp modelId="{25D12949-9009-4A20-A3A9-742C6EFF6BB5}">
      <dsp:nvSpPr>
        <dsp:cNvPr id="0" name=""/>
        <dsp:cNvSpPr/>
      </dsp:nvSpPr>
      <dsp:spPr>
        <a:xfrm>
          <a:off x="2087863" y="1791598"/>
          <a:ext cx="2315428" cy="926171"/>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sl-SI" sz="2000" kern="1200" dirty="0"/>
            <a:t>Koncept priprave strategije</a:t>
          </a:r>
        </a:p>
      </dsp:txBody>
      <dsp:txXfrm>
        <a:off x="2550949" y="1791598"/>
        <a:ext cx="1389257" cy="926171"/>
      </dsp:txXfrm>
    </dsp:sp>
    <dsp:sp modelId="{587C4F55-3208-47EF-891D-091B3F99FD6D}">
      <dsp:nvSpPr>
        <dsp:cNvPr id="0" name=""/>
        <dsp:cNvSpPr/>
      </dsp:nvSpPr>
      <dsp:spPr>
        <a:xfrm>
          <a:off x="4171748" y="1791598"/>
          <a:ext cx="2315428" cy="926171"/>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oftEdge rad="31750"/>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sl-SI" sz="2000" kern="1200" dirty="0"/>
            <a:t>Izvedba delavnic</a:t>
          </a:r>
        </a:p>
      </dsp:txBody>
      <dsp:txXfrm>
        <a:off x="4634834" y="1791598"/>
        <a:ext cx="1389257" cy="926171"/>
      </dsp:txXfrm>
    </dsp:sp>
    <dsp:sp modelId="{55E6A521-AE5B-4BB5-A867-6B2D94440584}">
      <dsp:nvSpPr>
        <dsp:cNvPr id="0" name=""/>
        <dsp:cNvSpPr/>
      </dsp:nvSpPr>
      <dsp:spPr>
        <a:xfrm>
          <a:off x="6255634" y="1791598"/>
          <a:ext cx="2315428" cy="926171"/>
        </a:xfrm>
        <a:prstGeom prst="chevron">
          <a:avLst/>
        </a:prstGeom>
        <a:gradFill rotWithShape="0">
          <a:gsLst>
            <a:gs pos="0">
              <a:schemeClr val="accent1">
                <a:hueOff val="0"/>
                <a:satOff val="0"/>
                <a:lumOff val="0"/>
                <a:alphaOff val="0"/>
                <a:satMod val="103000"/>
                <a:lumMod val="102000"/>
                <a:tint val="94000"/>
              </a:schemeClr>
            </a:gs>
            <a:gs pos="50000">
              <a:schemeClr val="accent1">
                <a:hueOff val="0"/>
                <a:satOff val="0"/>
                <a:lumOff val="0"/>
                <a:alphaOff val="0"/>
                <a:satMod val="110000"/>
                <a:lumMod val="100000"/>
                <a:shade val="100000"/>
              </a:schemeClr>
            </a:gs>
            <a:gs pos="100000">
              <a:schemeClr val="accent1">
                <a:hueOff val="0"/>
                <a:satOff val="0"/>
                <a:lumOff val="0"/>
                <a:alphaOff val="0"/>
                <a:lumMod val="99000"/>
                <a:satMod val="120000"/>
                <a:shade val="78000"/>
              </a:schemeClr>
            </a:gs>
          </a:gsLst>
          <a:lin ang="5400000" scaled="0"/>
        </a:gradFill>
        <a:ln>
          <a:noFill/>
        </a:ln>
        <a:effectLst>
          <a:softEdge rad="31750"/>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80010" tIns="26670" rIns="26670" bIns="26670" numCol="1" spcCol="1270" anchor="ctr" anchorCtr="0">
          <a:noAutofit/>
        </a:bodyPr>
        <a:lstStyle/>
        <a:p>
          <a:pPr marL="0" lvl="0" indent="0" algn="ctr" defTabSz="889000">
            <a:lnSpc>
              <a:spcPct val="90000"/>
            </a:lnSpc>
            <a:spcBef>
              <a:spcPct val="0"/>
            </a:spcBef>
            <a:spcAft>
              <a:spcPct val="35000"/>
            </a:spcAft>
            <a:buNone/>
          </a:pPr>
          <a:r>
            <a:rPr lang="sl-SI" sz="2000" kern="1200" dirty="0"/>
            <a:t>Izdelava dokumenta</a:t>
          </a:r>
        </a:p>
      </dsp:txBody>
      <dsp:txXfrm>
        <a:off x="6718720" y="1791598"/>
        <a:ext cx="1389257" cy="926171"/>
      </dsp:txXfrm>
    </dsp:sp>
  </dsp:spTree>
</dsp:drawing>
</file>

<file path=ppt/diagrams/layout1.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8.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EAE50EA6-2E4D-9604-0303-5A295F1C7BA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I"/>
          </a:p>
        </p:txBody>
      </p:sp>
      <p:sp>
        <p:nvSpPr>
          <p:cNvPr id="3" name="Date Placeholder 2">
            <a:extLst>
              <a:ext uri="{FF2B5EF4-FFF2-40B4-BE49-F238E27FC236}">
                <a16:creationId xmlns:a16="http://schemas.microsoft.com/office/drawing/2014/main" id="{45001039-AD06-4CA1-5631-20EAEB328D1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AC77C00-DEBA-2148-A5CF-D5D2D95783FD}" type="datetimeFigureOut">
              <a:rPr lang="en-SI" smtClean="0"/>
              <a:t>10/14/2024</a:t>
            </a:fld>
            <a:endParaRPr lang="en-SI"/>
          </a:p>
        </p:txBody>
      </p:sp>
      <p:sp>
        <p:nvSpPr>
          <p:cNvPr id="4" name="Footer Placeholder 3">
            <a:extLst>
              <a:ext uri="{FF2B5EF4-FFF2-40B4-BE49-F238E27FC236}">
                <a16:creationId xmlns:a16="http://schemas.microsoft.com/office/drawing/2014/main" id="{EB2E691E-D7D0-490A-1ADE-0C3204A07DA4}"/>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SI"/>
          </a:p>
        </p:txBody>
      </p:sp>
      <p:sp>
        <p:nvSpPr>
          <p:cNvPr id="5" name="Slide Number Placeholder 4">
            <a:extLst>
              <a:ext uri="{FF2B5EF4-FFF2-40B4-BE49-F238E27FC236}">
                <a16:creationId xmlns:a16="http://schemas.microsoft.com/office/drawing/2014/main" id="{D70AAF00-5673-4D9A-C6C9-159F6CB26F97}"/>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AB6C100E-E5DB-7F46-8668-A5C7DB295F09}" type="slidenum">
              <a:rPr lang="en-SI" smtClean="0"/>
              <a:t>‹#›</a:t>
            </a:fld>
            <a:endParaRPr lang="en-SI"/>
          </a:p>
        </p:txBody>
      </p:sp>
    </p:spTree>
    <p:extLst>
      <p:ext uri="{BB962C8B-B14F-4D97-AF65-F5344CB8AC3E}">
        <p14:creationId xmlns:p14="http://schemas.microsoft.com/office/powerpoint/2010/main" val="32170576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l-SI"/>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5CB0D92-2C3F-8246-8CA1-ACBBACA0328A}" type="datetimeFigureOut">
              <a:rPr lang="sl-SI" smtClean="0"/>
              <a:t>14. 10. 2024</a:t>
            </a:fld>
            <a:endParaRPr lang="sl-SI"/>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l-SI"/>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l-SI"/>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l-SI"/>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518230-E650-3341-8F9F-FA9F77B0D0EB}" type="slidenum">
              <a:rPr lang="sl-SI" smtClean="0"/>
              <a:t>‹#›</a:t>
            </a:fld>
            <a:endParaRPr lang="sl-SI"/>
          </a:p>
        </p:txBody>
      </p:sp>
    </p:spTree>
    <p:extLst>
      <p:ext uri="{BB962C8B-B14F-4D97-AF65-F5344CB8AC3E}">
        <p14:creationId xmlns:p14="http://schemas.microsoft.com/office/powerpoint/2010/main" val="28945976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Podjetja bo to sililo v razvoj trajnostnih rešitev</a:t>
            </a:r>
          </a:p>
        </p:txBody>
      </p:sp>
      <p:sp>
        <p:nvSpPr>
          <p:cNvPr id="4" name="Označba mesta številke diapozitiva 3"/>
          <p:cNvSpPr>
            <a:spLocks noGrp="1"/>
          </p:cNvSpPr>
          <p:nvPr>
            <p:ph type="sldNum" sz="quarter" idx="5"/>
          </p:nvPr>
        </p:nvSpPr>
        <p:spPr/>
        <p:txBody>
          <a:bodyPr/>
          <a:lstStyle/>
          <a:p>
            <a:fld id="{CB518230-E650-3341-8F9F-FA9F77B0D0EB}" type="slidenum">
              <a:rPr lang="sl-SI" smtClean="0"/>
              <a:t>2</a:t>
            </a:fld>
            <a:endParaRPr lang="sl-SI"/>
          </a:p>
        </p:txBody>
      </p:sp>
    </p:spTree>
    <p:extLst>
      <p:ext uri="{BB962C8B-B14F-4D97-AF65-F5344CB8AC3E}">
        <p14:creationId xmlns:p14="http://schemas.microsoft.com/office/powerpoint/2010/main" val="40429455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TRAJNOST povečevanje blagostanja na odgovoren način, brez ogrožanja eksistenčnih pogojev prihodnjih generacij.</a:t>
            </a:r>
          </a:p>
        </p:txBody>
      </p:sp>
      <p:sp>
        <p:nvSpPr>
          <p:cNvPr id="4" name="Označba mesta številke diapozitiva 3"/>
          <p:cNvSpPr>
            <a:spLocks noGrp="1"/>
          </p:cNvSpPr>
          <p:nvPr>
            <p:ph type="sldNum" sz="quarter" idx="5"/>
          </p:nvPr>
        </p:nvSpPr>
        <p:spPr/>
        <p:txBody>
          <a:bodyPr/>
          <a:lstStyle/>
          <a:p>
            <a:fld id="{CB518230-E650-3341-8F9F-FA9F77B0D0EB}" type="slidenum">
              <a:rPr lang="sl-SI" smtClean="0"/>
              <a:t>4</a:t>
            </a:fld>
            <a:endParaRPr lang="sl-SI"/>
          </a:p>
        </p:txBody>
      </p:sp>
    </p:spTree>
    <p:extLst>
      <p:ext uri="{BB962C8B-B14F-4D97-AF65-F5344CB8AC3E}">
        <p14:creationId xmlns:p14="http://schemas.microsoft.com/office/powerpoint/2010/main" val="25468126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Podjetja bo to sililo v razvoj trajnostnih rešitev</a:t>
            </a:r>
          </a:p>
        </p:txBody>
      </p:sp>
      <p:sp>
        <p:nvSpPr>
          <p:cNvPr id="4" name="Označba mesta številke diapozitiva 3"/>
          <p:cNvSpPr>
            <a:spLocks noGrp="1"/>
          </p:cNvSpPr>
          <p:nvPr>
            <p:ph type="sldNum" sz="quarter" idx="5"/>
          </p:nvPr>
        </p:nvSpPr>
        <p:spPr/>
        <p:txBody>
          <a:bodyPr/>
          <a:lstStyle/>
          <a:p>
            <a:fld id="{CB518230-E650-3341-8F9F-FA9F77B0D0EB}" type="slidenum">
              <a:rPr lang="sl-SI" smtClean="0"/>
              <a:t>5</a:t>
            </a:fld>
            <a:endParaRPr lang="sl-SI"/>
          </a:p>
        </p:txBody>
      </p:sp>
    </p:spTree>
    <p:extLst>
      <p:ext uri="{BB962C8B-B14F-4D97-AF65-F5344CB8AC3E}">
        <p14:creationId xmlns:p14="http://schemas.microsoft.com/office/powerpoint/2010/main" val="27404760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stranske slike 1"/>
          <p:cNvSpPr>
            <a:spLocks noGrp="1" noRot="1" noChangeAspect="1"/>
          </p:cNvSpPr>
          <p:nvPr>
            <p:ph type="sldImg"/>
          </p:nvPr>
        </p:nvSpPr>
        <p:spPr/>
      </p:sp>
      <p:sp>
        <p:nvSpPr>
          <p:cNvPr id="3" name="Označba mesta opomb 2"/>
          <p:cNvSpPr>
            <a:spLocks noGrp="1"/>
          </p:cNvSpPr>
          <p:nvPr>
            <p:ph type="body" idx="1"/>
          </p:nvPr>
        </p:nvSpPr>
        <p:spPr/>
        <p:txBody>
          <a:bodyPr/>
          <a:lstStyle/>
          <a:p>
            <a:r>
              <a:rPr lang="sl-SI" dirty="0"/>
              <a:t>DRUŽBA- NARAVA- EKONOMIJA </a:t>
            </a:r>
            <a:r>
              <a:rPr lang="pl-PL" dirty="0"/>
              <a:t> sledimo trajnostnim ciljem Združenih narodov do leta 2030 in principom trajnostne bioekonomije. O Trajnostnem razvoju družbe KOTO poročamo v letnih poročilih.</a:t>
            </a:r>
            <a:endParaRPr lang="sl-SI" dirty="0"/>
          </a:p>
        </p:txBody>
      </p:sp>
      <p:sp>
        <p:nvSpPr>
          <p:cNvPr id="4" name="Označba mesta številke diapozitiva 3"/>
          <p:cNvSpPr>
            <a:spLocks noGrp="1"/>
          </p:cNvSpPr>
          <p:nvPr>
            <p:ph type="sldNum" sz="quarter" idx="5"/>
          </p:nvPr>
        </p:nvSpPr>
        <p:spPr/>
        <p:txBody>
          <a:bodyPr/>
          <a:lstStyle/>
          <a:p>
            <a:fld id="{CB518230-E650-3341-8F9F-FA9F77B0D0EB}" type="slidenum">
              <a:rPr lang="sl-SI" smtClean="0"/>
              <a:t>6</a:t>
            </a:fld>
            <a:endParaRPr lang="sl-SI"/>
          </a:p>
        </p:txBody>
      </p:sp>
    </p:spTree>
    <p:extLst>
      <p:ext uri="{BB962C8B-B14F-4D97-AF65-F5344CB8AC3E}">
        <p14:creationId xmlns:p14="http://schemas.microsoft.com/office/powerpoint/2010/main" val="224121759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Master" Target="../slideMasters/slideMaster5.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5.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6.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Master" Target="../slideMasters/slideMaster6.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6.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GLAVNI NASLO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p:cNvSpPr>
            <a:spLocks noGrp="1"/>
          </p:cNvSpPr>
          <p:nvPr>
            <p:ph type="ctrTitle" hasCustomPrompt="1"/>
          </p:nvPr>
        </p:nvSpPr>
        <p:spPr>
          <a:xfrm>
            <a:off x="1070658" y="1894269"/>
            <a:ext cx="5025342" cy="1012824"/>
          </a:xfrm>
          <a:prstGeom prst="rect">
            <a:avLst/>
          </a:prstGeom>
        </p:spPr>
        <p:txBody>
          <a:bodyPr anchor="t">
            <a:normAutofit/>
          </a:bodyPr>
          <a:lstStyle>
            <a:lvl1pPr algn="l">
              <a:defRPr sz="3200"/>
            </a:lvl1pPr>
          </a:lstStyle>
          <a:p>
            <a:r>
              <a:rPr lang="sl-SI" dirty="0"/>
              <a:t>Uredite slog naslova matrice</a:t>
            </a:r>
          </a:p>
        </p:txBody>
      </p:sp>
      <p:sp>
        <p:nvSpPr>
          <p:cNvPr id="6" name="Označba mesta številke diapozitiva 5"/>
          <p:cNvSpPr>
            <a:spLocks noGrp="1"/>
          </p:cNvSpPr>
          <p:nvPr>
            <p:ph type="sldNum" sz="quarter" idx="12"/>
          </p:nvPr>
        </p:nvSpPr>
        <p:spPr>
          <a:xfrm>
            <a:off x="447676" y="6356350"/>
            <a:ext cx="5648324" cy="365125"/>
          </a:xfrm>
          <a:prstGeom prst="rect">
            <a:avLst/>
          </a:prstGeom>
        </p:spPr>
        <p:txBody>
          <a:bodyPr/>
          <a:lstStyle>
            <a:lvl1pPr algn="l">
              <a:defRPr sz="1100">
                <a:solidFill>
                  <a:schemeClr val="accent1"/>
                </a:solidFill>
              </a:defRPr>
            </a:lvl1pPr>
          </a:lstStyle>
          <a:p>
            <a:fld id="{EF86A40B-4F83-8149-8A11-4AE5D8B17144}" type="datetime4">
              <a:rPr lang="sl-SI" noProof="1" smtClean="0">
                <a:latin typeface="Fira Sans" panose="020B0503050000020004" pitchFamily="34" charset="0"/>
              </a:rPr>
              <a:pPr/>
              <a:t>14. oktober 2024</a:t>
            </a:fld>
            <a:endParaRPr lang="sl-SI" dirty="0"/>
          </a:p>
        </p:txBody>
      </p:sp>
    </p:spTree>
    <p:extLst>
      <p:ext uri="{BB962C8B-B14F-4D97-AF65-F5344CB8AC3E}">
        <p14:creationId xmlns:p14="http://schemas.microsoft.com/office/powerpoint/2010/main" val="41360333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cSld name="VSEBINA-DVA STOLPC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Uredite slog naslova matrice</a:t>
            </a:r>
          </a:p>
        </p:txBody>
      </p:sp>
      <p:sp>
        <p:nvSpPr>
          <p:cNvPr id="3" name="Označba mesta vsebine 2"/>
          <p:cNvSpPr>
            <a:spLocks noGrp="1"/>
          </p:cNvSpPr>
          <p:nvPr>
            <p:ph sz="half" idx="1"/>
          </p:nvPr>
        </p:nvSpPr>
        <p:spPr>
          <a:xfrm>
            <a:off x="2160270" y="1825625"/>
            <a:ext cx="4503420" cy="4351338"/>
          </a:xfrm>
        </p:spPr>
        <p:txBody>
          <a:bodyPr/>
          <a:lstStyle/>
          <a:p>
            <a:pPr lvl="0"/>
            <a:r>
              <a:rPr lang="sl-SI" dirty="0"/>
              <a:t>Uredite sloge besedila matrice</a:t>
            </a:r>
          </a:p>
          <a:p>
            <a:pPr lvl="1"/>
            <a:r>
              <a:rPr lang="sl-SI" dirty="0"/>
              <a:t>Druga raven</a:t>
            </a:r>
          </a:p>
          <a:p>
            <a:pPr lvl="2"/>
            <a:r>
              <a:rPr lang="sl-SI" dirty="0"/>
              <a:t>Tretja raven</a:t>
            </a:r>
          </a:p>
          <a:p>
            <a:pPr lvl="3"/>
            <a:r>
              <a:rPr lang="sl-SI" dirty="0"/>
              <a:t>Četrta raven</a:t>
            </a:r>
          </a:p>
          <a:p>
            <a:pPr lvl="4"/>
            <a:r>
              <a:rPr lang="sl-SI" dirty="0"/>
              <a:t>Peta raven</a:t>
            </a:r>
          </a:p>
        </p:txBody>
      </p:sp>
      <p:sp>
        <p:nvSpPr>
          <p:cNvPr id="4" name="Označba mesta vsebine 3"/>
          <p:cNvSpPr>
            <a:spLocks noGrp="1"/>
          </p:cNvSpPr>
          <p:nvPr>
            <p:ph sz="half" idx="2"/>
          </p:nvPr>
        </p:nvSpPr>
        <p:spPr>
          <a:xfrm>
            <a:off x="6850380" y="1825625"/>
            <a:ext cx="450342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številke diapozitiva 6"/>
          <p:cNvSpPr>
            <a:spLocks noGrp="1"/>
          </p:cNvSpPr>
          <p:nvPr>
            <p:ph type="sldNum" sz="quarter" idx="12"/>
          </p:nvPr>
        </p:nvSpPr>
        <p:spPr/>
        <p:txBody>
          <a:bodyPr/>
          <a:lstStyle/>
          <a:p>
            <a:fld id="{532C1498-2F19-4A64-92EC-B982E18FFDC4}" type="slidenum">
              <a:rPr lang="sl-SI" smtClean="0"/>
              <a:t>‹#›</a:t>
            </a:fld>
            <a:endParaRPr lang="sl-SI"/>
          </a:p>
        </p:txBody>
      </p:sp>
    </p:spTree>
    <p:extLst>
      <p:ext uri="{BB962C8B-B14F-4D97-AF65-F5344CB8AC3E}">
        <p14:creationId xmlns:p14="http://schemas.microsoft.com/office/powerpoint/2010/main" val="15576024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Naslovni diapozitiv">
    <p:spTree>
      <p:nvGrpSpPr>
        <p:cNvPr id="1" name=""/>
        <p:cNvGrpSpPr/>
        <p:nvPr/>
      </p:nvGrpSpPr>
      <p:grpSpPr>
        <a:xfrm>
          <a:off x="0" y="0"/>
          <a:ext cx="0" cy="0"/>
          <a:chOff x="0" y="0"/>
          <a:chExt cx="0" cy="0"/>
        </a:xfrm>
      </p:grpSpPr>
      <p:sp>
        <p:nvSpPr>
          <p:cNvPr id="2" name="Naslov 1"/>
          <p:cNvSpPr>
            <a:spLocks noGrp="1"/>
          </p:cNvSpPr>
          <p:nvPr>
            <p:ph type="ctrTitle"/>
          </p:nvPr>
        </p:nvSpPr>
        <p:spPr>
          <a:xfrm>
            <a:off x="1524000" y="1122363"/>
            <a:ext cx="9144000" cy="2387600"/>
          </a:xfrm>
        </p:spPr>
        <p:txBody>
          <a:bodyPr anchor="b">
            <a:normAutofit/>
          </a:bodyPr>
          <a:lstStyle>
            <a:lvl1pPr algn="ctr">
              <a:defRPr sz="2800"/>
            </a:lvl1pPr>
          </a:lstStyle>
          <a:p>
            <a:r>
              <a:rPr lang="sl-SI" dirty="0"/>
              <a:t>Uredite slog naslova matrice</a:t>
            </a:r>
          </a:p>
        </p:txBody>
      </p:sp>
      <p:sp>
        <p:nvSpPr>
          <p:cNvPr id="3" name="Podnaslov 2"/>
          <p:cNvSpPr>
            <a:spLocks noGrp="1"/>
          </p:cNvSpPr>
          <p:nvPr>
            <p:ph type="subTitle" idx="1"/>
          </p:nvPr>
        </p:nvSpPr>
        <p:spPr>
          <a:xfrm>
            <a:off x="1524000" y="3602038"/>
            <a:ext cx="9144000" cy="1655762"/>
          </a:xfrm>
        </p:spPr>
        <p:txBody>
          <a:bodyPr>
            <a:normAutofit/>
          </a:bodyPr>
          <a:lstStyle>
            <a:lvl1pPr marL="0" indent="0" algn="ctr">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dirty="0"/>
              <a:t>Uredite slog podnaslova matrice</a:t>
            </a:r>
          </a:p>
        </p:txBody>
      </p:sp>
      <p:sp>
        <p:nvSpPr>
          <p:cNvPr id="6" name="Označba mesta številke diapozitiva 5"/>
          <p:cNvSpPr>
            <a:spLocks noGrp="1"/>
          </p:cNvSpPr>
          <p:nvPr>
            <p:ph type="sldNum" sz="quarter" idx="12"/>
          </p:nvPr>
        </p:nvSpPr>
        <p:spPr/>
        <p:txBody>
          <a:bodyPr/>
          <a:lstStyle/>
          <a:p>
            <a:fld id="{532C1498-2F19-4A64-92EC-B982E18FFDC4}" type="slidenum">
              <a:rPr lang="sl-SI" smtClean="0"/>
              <a:t>‹#›</a:t>
            </a:fld>
            <a:endParaRPr lang="sl-SI"/>
          </a:p>
        </p:txBody>
      </p:sp>
    </p:spTree>
    <p:extLst>
      <p:ext uri="{BB962C8B-B14F-4D97-AF65-F5344CB8AC3E}">
        <p14:creationId xmlns:p14="http://schemas.microsoft.com/office/powerpoint/2010/main" val="265872845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VSEBINA-DVA STOLPCA">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Uredite slog naslova matrice</a:t>
            </a:r>
          </a:p>
        </p:txBody>
      </p:sp>
      <p:sp>
        <p:nvSpPr>
          <p:cNvPr id="3" name="Označba mesta vsebine 2"/>
          <p:cNvSpPr>
            <a:spLocks noGrp="1"/>
          </p:cNvSpPr>
          <p:nvPr>
            <p:ph sz="half" idx="1"/>
          </p:nvPr>
        </p:nvSpPr>
        <p:spPr>
          <a:xfrm>
            <a:off x="2160270" y="1825625"/>
            <a:ext cx="4503420" cy="4351338"/>
          </a:xfrm>
        </p:spPr>
        <p:txBody>
          <a:bodyPr/>
          <a:lstStyle/>
          <a:p>
            <a:pPr lvl="0"/>
            <a:r>
              <a:rPr lang="sl-SI" dirty="0"/>
              <a:t>Uredite sloge besedila matrice</a:t>
            </a:r>
          </a:p>
          <a:p>
            <a:pPr lvl="1"/>
            <a:r>
              <a:rPr lang="sl-SI" dirty="0"/>
              <a:t>Druga raven</a:t>
            </a:r>
          </a:p>
          <a:p>
            <a:pPr lvl="2"/>
            <a:r>
              <a:rPr lang="sl-SI" dirty="0"/>
              <a:t>Tretja raven</a:t>
            </a:r>
          </a:p>
          <a:p>
            <a:pPr lvl="3"/>
            <a:r>
              <a:rPr lang="sl-SI" dirty="0"/>
              <a:t>Četrta raven</a:t>
            </a:r>
          </a:p>
          <a:p>
            <a:pPr lvl="4"/>
            <a:r>
              <a:rPr lang="sl-SI" dirty="0"/>
              <a:t>Peta raven</a:t>
            </a:r>
          </a:p>
        </p:txBody>
      </p:sp>
      <p:sp>
        <p:nvSpPr>
          <p:cNvPr id="4" name="Označba mesta vsebine 3"/>
          <p:cNvSpPr>
            <a:spLocks noGrp="1"/>
          </p:cNvSpPr>
          <p:nvPr>
            <p:ph sz="half" idx="2"/>
          </p:nvPr>
        </p:nvSpPr>
        <p:spPr>
          <a:xfrm>
            <a:off x="6850380" y="1825625"/>
            <a:ext cx="4503420" cy="4351338"/>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
        <p:nvSpPr>
          <p:cNvPr id="7" name="Označba mesta številke diapozitiva 6"/>
          <p:cNvSpPr>
            <a:spLocks noGrp="1"/>
          </p:cNvSpPr>
          <p:nvPr>
            <p:ph type="sldNum" sz="quarter" idx="12"/>
          </p:nvPr>
        </p:nvSpPr>
        <p:spPr/>
        <p:txBody>
          <a:bodyPr/>
          <a:lstStyle/>
          <a:p>
            <a:fld id="{532C1498-2F19-4A64-92EC-B982E18FFDC4}" type="slidenum">
              <a:rPr lang="sl-SI" smtClean="0"/>
              <a:t>‹#›</a:t>
            </a:fld>
            <a:endParaRPr lang="sl-SI"/>
          </a:p>
        </p:txBody>
      </p:sp>
    </p:spTree>
    <p:extLst>
      <p:ext uri="{BB962C8B-B14F-4D97-AF65-F5344CB8AC3E}">
        <p14:creationId xmlns:p14="http://schemas.microsoft.com/office/powerpoint/2010/main" val="30221530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VSEBINA - DVA STOLPCA S SLIKAMA">
    <p:spTree>
      <p:nvGrpSpPr>
        <p:cNvPr id="1" name=""/>
        <p:cNvGrpSpPr/>
        <p:nvPr/>
      </p:nvGrpSpPr>
      <p:grpSpPr>
        <a:xfrm>
          <a:off x="0" y="0"/>
          <a:ext cx="0" cy="0"/>
          <a:chOff x="0" y="0"/>
          <a:chExt cx="0" cy="0"/>
        </a:xfrm>
      </p:grpSpPr>
      <p:sp>
        <p:nvSpPr>
          <p:cNvPr id="9" name="Označba mesta številke diapozitiva 8"/>
          <p:cNvSpPr>
            <a:spLocks noGrp="1"/>
          </p:cNvSpPr>
          <p:nvPr>
            <p:ph type="sldNum" sz="quarter" idx="12"/>
          </p:nvPr>
        </p:nvSpPr>
        <p:spPr/>
        <p:txBody>
          <a:bodyPr/>
          <a:lstStyle/>
          <a:p>
            <a:fld id="{532C1498-2F19-4A64-92EC-B982E18FFDC4}" type="slidenum">
              <a:rPr lang="sl-SI" smtClean="0"/>
              <a:t>‹#›</a:t>
            </a:fld>
            <a:endParaRPr lang="sl-SI"/>
          </a:p>
        </p:txBody>
      </p:sp>
      <p:sp>
        <p:nvSpPr>
          <p:cNvPr id="8" name="Naslov 1">
            <a:extLst>
              <a:ext uri="{FF2B5EF4-FFF2-40B4-BE49-F238E27FC236}">
                <a16:creationId xmlns:a16="http://schemas.microsoft.com/office/drawing/2014/main" id="{25E4306D-647A-6F35-D50A-1506E992F8C7}"/>
              </a:ext>
            </a:extLst>
          </p:cNvPr>
          <p:cNvSpPr>
            <a:spLocks noGrp="1"/>
          </p:cNvSpPr>
          <p:nvPr>
            <p:ph type="title"/>
          </p:nvPr>
        </p:nvSpPr>
        <p:spPr>
          <a:xfrm>
            <a:off x="2160270" y="765810"/>
            <a:ext cx="9193530" cy="924878"/>
          </a:xfrm>
        </p:spPr>
        <p:txBody>
          <a:bodyPr/>
          <a:lstStyle/>
          <a:p>
            <a:r>
              <a:rPr lang="sl-SI" dirty="0"/>
              <a:t>Uredite slog naslova matrice</a:t>
            </a:r>
          </a:p>
        </p:txBody>
      </p:sp>
      <p:sp>
        <p:nvSpPr>
          <p:cNvPr id="10" name="Označba mesta vsebine 2">
            <a:extLst>
              <a:ext uri="{FF2B5EF4-FFF2-40B4-BE49-F238E27FC236}">
                <a16:creationId xmlns:a16="http://schemas.microsoft.com/office/drawing/2014/main" id="{7690FEA6-5925-971F-44F6-D373771E2123}"/>
              </a:ext>
            </a:extLst>
          </p:cNvPr>
          <p:cNvSpPr>
            <a:spLocks noGrp="1"/>
          </p:cNvSpPr>
          <p:nvPr>
            <p:ph sz="half" idx="1"/>
          </p:nvPr>
        </p:nvSpPr>
        <p:spPr>
          <a:xfrm>
            <a:off x="2160270" y="1825626"/>
            <a:ext cx="4503420" cy="1917700"/>
          </a:xfrm>
        </p:spPr>
        <p:txBody>
          <a:bodyPr/>
          <a:lstStyle/>
          <a:p>
            <a:pPr lvl="0"/>
            <a:r>
              <a:rPr lang="sl-SI" dirty="0"/>
              <a:t>Uredite sloge besedila matrice</a:t>
            </a:r>
          </a:p>
          <a:p>
            <a:pPr lvl="1"/>
            <a:r>
              <a:rPr lang="sl-SI" dirty="0"/>
              <a:t>Druga raven</a:t>
            </a:r>
          </a:p>
          <a:p>
            <a:pPr lvl="2"/>
            <a:r>
              <a:rPr lang="sl-SI" dirty="0"/>
              <a:t>Tretja raven</a:t>
            </a:r>
          </a:p>
          <a:p>
            <a:pPr lvl="3"/>
            <a:r>
              <a:rPr lang="sl-SI" dirty="0"/>
              <a:t>Četrta raven</a:t>
            </a:r>
          </a:p>
          <a:p>
            <a:pPr lvl="4"/>
            <a:r>
              <a:rPr lang="sl-SI" dirty="0"/>
              <a:t>Peta raven</a:t>
            </a:r>
          </a:p>
        </p:txBody>
      </p:sp>
      <p:sp>
        <p:nvSpPr>
          <p:cNvPr id="11" name="Označba mesta vsebine 3">
            <a:extLst>
              <a:ext uri="{FF2B5EF4-FFF2-40B4-BE49-F238E27FC236}">
                <a16:creationId xmlns:a16="http://schemas.microsoft.com/office/drawing/2014/main" id="{4FC97F13-5FC0-FAF7-1771-4063587BE2BF}"/>
              </a:ext>
            </a:extLst>
          </p:cNvPr>
          <p:cNvSpPr>
            <a:spLocks noGrp="1"/>
          </p:cNvSpPr>
          <p:nvPr>
            <p:ph sz="half" idx="2"/>
          </p:nvPr>
        </p:nvSpPr>
        <p:spPr>
          <a:xfrm>
            <a:off x="6850380" y="1825626"/>
            <a:ext cx="4503420" cy="1917700"/>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pic>
        <p:nvPicPr>
          <p:cNvPr id="12" name="Picture 11" descr="A picture containing text&#10;&#10;Description automatically generated">
            <a:extLst>
              <a:ext uri="{FF2B5EF4-FFF2-40B4-BE49-F238E27FC236}">
                <a16:creationId xmlns:a16="http://schemas.microsoft.com/office/drawing/2014/main" id="{D4F7D102-C98D-F97E-6BCC-41AC13FBF5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850380" y="3878264"/>
            <a:ext cx="4503420" cy="191770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D60D033D-B371-F14A-AB86-E492FF57A80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60270" y="3878264"/>
            <a:ext cx="4503420" cy="1917700"/>
          </a:xfrm>
          <a:prstGeom prst="rect">
            <a:avLst/>
          </a:prstGeom>
        </p:spPr>
      </p:pic>
    </p:spTree>
    <p:extLst>
      <p:ext uri="{BB962C8B-B14F-4D97-AF65-F5344CB8AC3E}">
        <p14:creationId xmlns:p14="http://schemas.microsoft.com/office/powerpoint/2010/main" val="15847338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1_VSEBINA - TRIJE STOLPCI">
    <p:spTree>
      <p:nvGrpSpPr>
        <p:cNvPr id="1" name=""/>
        <p:cNvGrpSpPr/>
        <p:nvPr/>
      </p:nvGrpSpPr>
      <p:grpSpPr>
        <a:xfrm>
          <a:off x="0" y="0"/>
          <a:ext cx="0" cy="0"/>
          <a:chOff x="0" y="0"/>
          <a:chExt cx="0" cy="0"/>
        </a:xfrm>
      </p:grpSpPr>
      <p:sp>
        <p:nvSpPr>
          <p:cNvPr id="9" name="Označba mesta številke diapozitiva 8"/>
          <p:cNvSpPr>
            <a:spLocks noGrp="1"/>
          </p:cNvSpPr>
          <p:nvPr>
            <p:ph type="sldNum" sz="quarter" idx="12"/>
          </p:nvPr>
        </p:nvSpPr>
        <p:spPr/>
        <p:txBody>
          <a:bodyPr/>
          <a:lstStyle/>
          <a:p>
            <a:fld id="{532C1498-2F19-4A64-92EC-B982E18FFDC4}" type="slidenum">
              <a:rPr lang="sl-SI" smtClean="0"/>
              <a:t>‹#›</a:t>
            </a:fld>
            <a:endParaRPr lang="sl-SI"/>
          </a:p>
        </p:txBody>
      </p:sp>
      <p:sp>
        <p:nvSpPr>
          <p:cNvPr id="8" name="Naslov 1">
            <a:extLst>
              <a:ext uri="{FF2B5EF4-FFF2-40B4-BE49-F238E27FC236}">
                <a16:creationId xmlns:a16="http://schemas.microsoft.com/office/drawing/2014/main" id="{25E4306D-647A-6F35-D50A-1506E992F8C7}"/>
              </a:ext>
            </a:extLst>
          </p:cNvPr>
          <p:cNvSpPr>
            <a:spLocks noGrp="1"/>
          </p:cNvSpPr>
          <p:nvPr>
            <p:ph type="title"/>
          </p:nvPr>
        </p:nvSpPr>
        <p:spPr>
          <a:xfrm>
            <a:off x="2160270" y="765810"/>
            <a:ext cx="9085146" cy="924878"/>
          </a:xfrm>
        </p:spPr>
        <p:txBody>
          <a:bodyPr/>
          <a:lstStyle/>
          <a:p>
            <a:r>
              <a:rPr lang="sl-SI" dirty="0"/>
              <a:t>Uredite slog naslova matrice</a:t>
            </a:r>
          </a:p>
        </p:txBody>
      </p:sp>
      <p:sp>
        <p:nvSpPr>
          <p:cNvPr id="16" name="Označba mesta vsebine 3">
            <a:extLst>
              <a:ext uri="{FF2B5EF4-FFF2-40B4-BE49-F238E27FC236}">
                <a16:creationId xmlns:a16="http://schemas.microsoft.com/office/drawing/2014/main" id="{55C16E52-D6E2-0D06-7577-1A1A9E986783}"/>
              </a:ext>
            </a:extLst>
          </p:cNvPr>
          <p:cNvSpPr>
            <a:spLocks noGrp="1"/>
          </p:cNvSpPr>
          <p:nvPr>
            <p:ph sz="half" idx="13"/>
          </p:nvPr>
        </p:nvSpPr>
        <p:spPr>
          <a:xfrm>
            <a:off x="8360229" y="1825626"/>
            <a:ext cx="2885187" cy="3970336"/>
          </a:xfrm>
        </p:spPr>
        <p:txBody>
          <a:bodyPr>
            <a:noAutofit/>
          </a:bodyPr>
          <a:lstStyle>
            <a:lvl1pPr>
              <a:defRPr sz="1600"/>
            </a:lvl1pPr>
            <a:lvl2pPr>
              <a:defRPr sz="1600"/>
            </a:lvl2pPr>
            <a:lvl3pPr>
              <a:defRPr sz="1600"/>
            </a:lvl3pPr>
            <a:lvl4pPr>
              <a:defRPr sz="1600"/>
            </a:lvl4pPr>
            <a:lvl5pPr>
              <a:defRPr sz="1600"/>
            </a:lvl5pPr>
          </a:lstStyle>
          <a:p>
            <a:pPr lvl="0"/>
            <a:r>
              <a:rPr lang="sl-SI" dirty="0"/>
              <a:t>Uredite sloge besedila matrice</a:t>
            </a:r>
          </a:p>
          <a:p>
            <a:pPr lvl="1"/>
            <a:r>
              <a:rPr lang="sl-SI" dirty="0"/>
              <a:t>Druga raven</a:t>
            </a:r>
          </a:p>
          <a:p>
            <a:pPr lvl="2"/>
            <a:r>
              <a:rPr lang="sl-SI" dirty="0"/>
              <a:t>Tretja raven</a:t>
            </a:r>
          </a:p>
          <a:p>
            <a:pPr lvl="3"/>
            <a:r>
              <a:rPr lang="sl-SI" dirty="0"/>
              <a:t>Četrta raven</a:t>
            </a:r>
          </a:p>
          <a:p>
            <a:pPr lvl="4"/>
            <a:r>
              <a:rPr lang="sl-SI" dirty="0"/>
              <a:t>Peta raven</a:t>
            </a:r>
          </a:p>
        </p:txBody>
      </p:sp>
      <p:sp>
        <p:nvSpPr>
          <p:cNvPr id="17" name="Označba mesta vsebine 3">
            <a:extLst>
              <a:ext uri="{FF2B5EF4-FFF2-40B4-BE49-F238E27FC236}">
                <a16:creationId xmlns:a16="http://schemas.microsoft.com/office/drawing/2014/main" id="{7B65F1A3-A583-CAD6-6667-A61F1A0F915E}"/>
              </a:ext>
            </a:extLst>
          </p:cNvPr>
          <p:cNvSpPr>
            <a:spLocks noGrp="1"/>
          </p:cNvSpPr>
          <p:nvPr>
            <p:ph sz="half" idx="14"/>
          </p:nvPr>
        </p:nvSpPr>
        <p:spPr>
          <a:xfrm>
            <a:off x="5260249" y="1825625"/>
            <a:ext cx="2885187" cy="3970337"/>
          </a:xfrm>
        </p:spPr>
        <p:txBody>
          <a:bodyPr>
            <a:noAutofit/>
          </a:bodyPr>
          <a:lstStyle>
            <a:lvl1pPr>
              <a:defRPr sz="1600"/>
            </a:lvl1pPr>
            <a:lvl2pPr>
              <a:defRPr sz="1600"/>
            </a:lvl2pPr>
            <a:lvl3pPr>
              <a:defRPr sz="1600"/>
            </a:lvl3pPr>
            <a:lvl4pPr>
              <a:defRPr sz="1600"/>
            </a:lvl4pPr>
            <a:lvl5pPr>
              <a:defRPr sz="1600"/>
            </a:lvl5pPr>
          </a:lstStyle>
          <a:p>
            <a:pPr lvl="0"/>
            <a:r>
              <a:rPr lang="sl-SI" dirty="0"/>
              <a:t>Uredite sloge besedila matrice</a:t>
            </a:r>
          </a:p>
          <a:p>
            <a:pPr lvl="1"/>
            <a:r>
              <a:rPr lang="sl-SI" dirty="0"/>
              <a:t>Druga raven</a:t>
            </a:r>
          </a:p>
          <a:p>
            <a:pPr lvl="2"/>
            <a:r>
              <a:rPr lang="sl-SI" dirty="0"/>
              <a:t>Tretja raven</a:t>
            </a:r>
          </a:p>
          <a:p>
            <a:pPr lvl="3"/>
            <a:r>
              <a:rPr lang="sl-SI" dirty="0"/>
              <a:t>Četrta raven</a:t>
            </a:r>
          </a:p>
          <a:p>
            <a:pPr lvl="4"/>
            <a:r>
              <a:rPr lang="sl-SI" dirty="0"/>
              <a:t>Peta raven</a:t>
            </a:r>
          </a:p>
        </p:txBody>
      </p:sp>
      <p:sp>
        <p:nvSpPr>
          <p:cNvPr id="18" name="Označba mesta vsebine 3">
            <a:extLst>
              <a:ext uri="{FF2B5EF4-FFF2-40B4-BE49-F238E27FC236}">
                <a16:creationId xmlns:a16="http://schemas.microsoft.com/office/drawing/2014/main" id="{533D5BEE-ECAA-1ED1-6D4C-EA1348F9E0EF}"/>
              </a:ext>
            </a:extLst>
          </p:cNvPr>
          <p:cNvSpPr>
            <a:spLocks noGrp="1"/>
          </p:cNvSpPr>
          <p:nvPr>
            <p:ph sz="half" idx="15"/>
          </p:nvPr>
        </p:nvSpPr>
        <p:spPr>
          <a:xfrm>
            <a:off x="2160270" y="1825626"/>
            <a:ext cx="2885187" cy="3970336"/>
          </a:xfrm>
        </p:spPr>
        <p:txBody>
          <a:bodyPr>
            <a:noAutofit/>
          </a:bodyPr>
          <a:lstStyle>
            <a:lvl1pPr>
              <a:defRPr sz="1600"/>
            </a:lvl1pPr>
            <a:lvl2pPr>
              <a:defRPr sz="1600"/>
            </a:lvl2pPr>
            <a:lvl3pPr>
              <a:defRPr sz="1600"/>
            </a:lvl3pPr>
            <a:lvl4pPr>
              <a:defRPr sz="1600"/>
            </a:lvl4pPr>
            <a:lvl5pPr>
              <a:defRPr sz="1600"/>
            </a:lvl5pPr>
          </a:lstStyle>
          <a:p>
            <a:pPr lvl="0"/>
            <a:r>
              <a:rPr lang="sl-SI" dirty="0"/>
              <a:t>Uredite sloge besedila matrice</a:t>
            </a:r>
          </a:p>
          <a:p>
            <a:pPr lvl="1"/>
            <a:r>
              <a:rPr lang="sl-SI" dirty="0"/>
              <a:t>Druga raven</a:t>
            </a:r>
          </a:p>
          <a:p>
            <a:pPr lvl="2"/>
            <a:r>
              <a:rPr lang="sl-SI" dirty="0"/>
              <a:t>Tretja raven</a:t>
            </a:r>
          </a:p>
          <a:p>
            <a:pPr lvl="3"/>
            <a:r>
              <a:rPr lang="sl-SI" dirty="0"/>
              <a:t>Četrta raven</a:t>
            </a:r>
          </a:p>
          <a:p>
            <a:pPr lvl="4"/>
            <a:r>
              <a:rPr lang="sl-SI" dirty="0"/>
              <a:t>Peta raven</a:t>
            </a:r>
          </a:p>
        </p:txBody>
      </p:sp>
    </p:spTree>
    <p:extLst>
      <p:ext uri="{BB962C8B-B14F-4D97-AF65-F5344CB8AC3E}">
        <p14:creationId xmlns:p14="http://schemas.microsoft.com/office/powerpoint/2010/main" val="1809130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_VSEBINA - TRIJE STOLPCI S SLIKAMI">
    <p:spTree>
      <p:nvGrpSpPr>
        <p:cNvPr id="1" name=""/>
        <p:cNvGrpSpPr/>
        <p:nvPr/>
      </p:nvGrpSpPr>
      <p:grpSpPr>
        <a:xfrm>
          <a:off x="0" y="0"/>
          <a:ext cx="0" cy="0"/>
          <a:chOff x="0" y="0"/>
          <a:chExt cx="0" cy="0"/>
        </a:xfrm>
      </p:grpSpPr>
      <p:sp>
        <p:nvSpPr>
          <p:cNvPr id="9" name="Označba mesta številke diapozitiva 8"/>
          <p:cNvSpPr>
            <a:spLocks noGrp="1"/>
          </p:cNvSpPr>
          <p:nvPr>
            <p:ph type="sldNum" sz="quarter" idx="12"/>
          </p:nvPr>
        </p:nvSpPr>
        <p:spPr/>
        <p:txBody>
          <a:bodyPr/>
          <a:lstStyle/>
          <a:p>
            <a:fld id="{532C1498-2F19-4A64-92EC-B982E18FFDC4}" type="slidenum">
              <a:rPr lang="sl-SI" smtClean="0"/>
              <a:t>‹#›</a:t>
            </a:fld>
            <a:endParaRPr lang="sl-SI"/>
          </a:p>
        </p:txBody>
      </p:sp>
      <p:sp>
        <p:nvSpPr>
          <p:cNvPr id="8" name="Naslov 1">
            <a:extLst>
              <a:ext uri="{FF2B5EF4-FFF2-40B4-BE49-F238E27FC236}">
                <a16:creationId xmlns:a16="http://schemas.microsoft.com/office/drawing/2014/main" id="{25E4306D-647A-6F35-D50A-1506E992F8C7}"/>
              </a:ext>
            </a:extLst>
          </p:cNvPr>
          <p:cNvSpPr>
            <a:spLocks noGrp="1"/>
          </p:cNvSpPr>
          <p:nvPr>
            <p:ph type="title"/>
          </p:nvPr>
        </p:nvSpPr>
        <p:spPr>
          <a:xfrm>
            <a:off x="2160270" y="765810"/>
            <a:ext cx="9085146" cy="924878"/>
          </a:xfrm>
        </p:spPr>
        <p:txBody>
          <a:bodyPr/>
          <a:lstStyle/>
          <a:p>
            <a:r>
              <a:rPr lang="sl-SI" dirty="0"/>
              <a:t>Uredite slog naslova matrice</a:t>
            </a:r>
          </a:p>
        </p:txBody>
      </p:sp>
      <p:pic>
        <p:nvPicPr>
          <p:cNvPr id="12" name="Picture 11" descr="A picture containing text&#10;&#10;Description automatically generated">
            <a:extLst>
              <a:ext uri="{FF2B5EF4-FFF2-40B4-BE49-F238E27FC236}">
                <a16:creationId xmlns:a16="http://schemas.microsoft.com/office/drawing/2014/main" id="{D4F7D102-C98D-F97E-6BCC-41AC13FBF5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5260249" y="3878264"/>
            <a:ext cx="2885187" cy="191770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D60D033D-B371-F14A-AB86-E492FF57A80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2160270" y="3878264"/>
            <a:ext cx="2885187" cy="1917700"/>
          </a:xfrm>
          <a:prstGeom prst="rect">
            <a:avLst/>
          </a:prstGeom>
        </p:spPr>
      </p:pic>
      <p:sp>
        <p:nvSpPr>
          <p:cNvPr id="16" name="Označba mesta vsebine 3">
            <a:extLst>
              <a:ext uri="{FF2B5EF4-FFF2-40B4-BE49-F238E27FC236}">
                <a16:creationId xmlns:a16="http://schemas.microsoft.com/office/drawing/2014/main" id="{55C16E52-D6E2-0D06-7577-1A1A9E986783}"/>
              </a:ext>
            </a:extLst>
          </p:cNvPr>
          <p:cNvSpPr>
            <a:spLocks noGrp="1"/>
          </p:cNvSpPr>
          <p:nvPr>
            <p:ph sz="half" idx="13"/>
          </p:nvPr>
        </p:nvSpPr>
        <p:spPr>
          <a:xfrm>
            <a:off x="8360229" y="1825626"/>
            <a:ext cx="2885187" cy="1917700"/>
          </a:xfrm>
        </p:spPr>
        <p:txBody>
          <a:bodyPr>
            <a:noAutofit/>
          </a:bodyPr>
          <a:lstStyle>
            <a:lvl1pPr>
              <a:defRPr sz="1600"/>
            </a:lvl1pPr>
            <a:lvl2pPr>
              <a:defRPr sz="1600"/>
            </a:lvl2pPr>
            <a:lvl3pPr>
              <a:defRPr sz="1600"/>
            </a:lvl3pPr>
            <a:lvl4pPr>
              <a:defRPr sz="1600"/>
            </a:lvl4pPr>
            <a:lvl5pPr>
              <a:defRPr sz="1600"/>
            </a:lvl5pPr>
          </a:lstStyle>
          <a:p>
            <a:pPr lvl="0"/>
            <a:r>
              <a:rPr lang="sl-SI" dirty="0"/>
              <a:t>Uredite sloge besedila matrice</a:t>
            </a:r>
          </a:p>
          <a:p>
            <a:pPr lvl="1"/>
            <a:r>
              <a:rPr lang="sl-SI" dirty="0"/>
              <a:t>Druga raven</a:t>
            </a:r>
          </a:p>
          <a:p>
            <a:pPr lvl="2"/>
            <a:r>
              <a:rPr lang="sl-SI" dirty="0"/>
              <a:t>Tretja raven</a:t>
            </a:r>
          </a:p>
          <a:p>
            <a:pPr lvl="3"/>
            <a:r>
              <a:rPr lang="sl-SI" dirty="0"/>
              <a:t>Četrta raven</a:t>
            </a:r>
          </a:p>
          <a:p>
            <a:pPr lvl="4"/>
            <a:r>
              <a:rPr lang="sl-SI" dirty="0"/>
              <a:t>Peta raven</a:t>
            </a:r>
          </a:p>
        </p:txBody>
      </p:sp>
      <p:sp>
        <p:nvSpPr>
          <p:cNvPr id="17" name="Označba mesta vsebine 3">
            <a:extLst>
              <a:ext uri="{FF2B5EF4-FFF2-40B4-BE49-F238E27FC236}">
                <a16:creationId xmlns:a16="http://schemas.microsoft.com/office/drawing/2014/main" id="{7B65F1A3-A583-CAD6-6667-A61F1A0F915E}"/>
              </a:ext>
            </a:extLst>
          </p:cNvPr>
          <p:cNvSpPr>
            <a:spLocks noGrp="1"/>
          </p:cNvSpPr>
          <p:nvPr>
            <p:ph sz="half" idx="14"/>
          </p:nvPr>
        </p:nvSpPr>
        <p:spPr>
          <a:xfrm>
            <a:off x="5260249" y="1825626"/>
            <a:ext cx="2885187" cy="1917700"/>
          </a:xfrm>
        </p:spPr>
        <p:txBody>
          <a:bodyPr>
            <a:noAutofit/>
          </a:bodyPr>
          <a:lstStyle>
            <a:lvl1pPr>
              <a:defRPr sz="1600"/>
            </a:lvl1pPr>
            <a:lvl2pPr>
              <a:defRPr sz="1600"/>
            </a:lvl2pPr>
            <a:lvl3pPr>
              <a:defRPr sz="1600"/>
            </a:lvl3pPr>
            <a:lvl4pPr>
              <a:defRPr sz="1600"/>
            </a:lvl4pPr>
            <a:lvl5pPr>
              <a:defRPr sz="1600"/>
            </a:lvl5pPr>
          </a:lstStyle>
          <a:p>
            <a:pPr lvl="0"/>
            <a:r>
              <a:rPr lang="sl-SI" dirty="0"/>
              <a:t>Uredite sloge besedila matrice</a:t>
            </a:r>
          </a:p>
          <a:p>
            <a:pPr lvl="1"/>
            <a:r>
              <a:rPr lang="sl-SI" dirty="0"/>
              <a:t>Druga raven</a:t>
            </a:r>
          </a:p>
          <a:p>
            <a:pPr lvl="2"/>
            <a:r>
              <a:rPr lang="sl-SI" dirty="0"/>
              <a:t>Tretja raven</a:t>
            </a:r>
          </a:p>
          <a:p>
            <a:pPr lvl="3"/>
            <a:r>
              <a:rPr lang="sl-SI" dirty="0"/>
              <a:t>Četrta raven</a:t>
            </a:r>
          </a:p>
          <a:p>
            <a:pPr lvl="4"/>
            <a:r>
              <a:rPr lang="sl-SI" dirty="0"/>
              <a:t>Peta raven</a:t>
            </a:r>
          </a:p>
        </p:txBody>
      </p:sp>
      <p:sp>
        <p:nvSpPr>
          <p:cNvPr id="18" name="Označba mesta vsebine 3">
            <a:extLst>
              <a:ext uri="{FF2B5EF4-FFF2-40B4-BE49-F238E27FC236}">
                <a16:creationId xmlns:a16="http://schemas.microsoft.com/office/drawing/2014/main" id="{533D5BEE-ECAA-1ED1-6D4C-EA1348F9E0EF}"/>
              </a:ext>
            </a:extLst>
          </p:cNvPr>
          <p:cNvSpPr>
            <a:spLocks noGrp="1"/>
          </p:cNvSpPr>
          <p:nvPr>
            <p:ph sz="half" idx="15"/>
          </p:nvPr>
        </p:nvSpPr>
        <p:spPr>
          <a:xfrm>
            <a:off x="2160270" y="1825626"/>
            <a:ext cx="2885187" cy="1917700"/>
          </a:xfrm>
        </p:spPr>
        <p:txBody>
          <a:bodyPr>
            <a:noAutofit/>
          </a:bodyPr>
          <a:lstStyle>
            <a:lvl1pPr>
              <a:defRPr sz="1600"/>
            </a:lvl1pPr>
            <a:lvl2pPr>
              <a:defRPr sz="1600"/>
            </a:lvl2pPr>
            <a:lvl3pPr>
              <a:defRPr sz="1600"/>
            </a:lvl3pPr>
            <a:lvl4pPr>
              <a:defRPr sz="1600"/>
            </a:lvl4pPr>
            <a:lvl5pPr>
              <a:defRPr sz="1600"/>
            </a:lvl5pPr>
          </a:lstStyle>
          <a:p>
            <a:pPr lvl="0"/>
            <a:r>
              <a:rPr lang="sl-SI" dirty="0"/>
              <a:t>Uredite sloge besedila matrice</a:t>
            </a:r>
          </a:p>
          <a:p>
            <a:pPr lvl="1"/>
            <a:r>
              <a:rPr lang="sl-SI" dirty="0"/>
              <a:t>Druga raven</a:t>
            </a:r>
          </a:p>
          <a:p>
            <a:pPr lvl="2"/>
            <a:r>
              <a:rPr lang="sl-SI" dirty="0"/>
              <a:t>Tretja raven</a:t>
            </a:r>
          </a:p>
          <a:p>
            <a:pPr lvl="3"/>
            <a:r>
              <a:rPr lang="sl-SI" dirty="0"/>
              <a:t>Četrta raven</a:t>
            </a:r>
          </a:p>
          <a:p>
            <a:pPr lvl="4"/>
            <a:r>
              <a:rPr lang="sl-SI" dirty="0"/>
              <a:t>Peta raven</a:t>
            </a:r>
          </a:p>
        </p:txBody>
      </p:sp>
      <p:pic>
        <p:nvPicPr>
          <p:cNvPr id="19" name="Picture 18" descr="A picture containing text&#10;&#10;Description automatically generated">
            <a:extLst>
              <a:ext uri="{FF2B5EF4-FFF2-40B4-BE49-F238E27FC236}">
                <a16:creationId xmlns:a16="http://schemas.microsoft.com/office/drawing/2014/main" id="{B24F9FBF-417E-E362-9703-308FD3CB8A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360229" y="3878264"/>
            <a:ext cx="2885187" cy="1917700"/>
          </a:xfrm>
          <a:prstGeom prst="rect">
            <a:avLst/>
          </a:prstGeom>
        </p:spPr>
      </p:pic>
    </p:spTree>
    <p:extLst>
      <p:ext uri="{BB962C8B-B14F-4D97-AF65-F5344CB8AC3E}">
        <p14:creationId xmlns:p14="http://schemas.microsoft.com/office/powerpoint/2010/main" val="9833274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Uredite slog naslova matrice</a:t>
            </a:r>
          </a:p>
        </p:txBody>
      </p:sp>
      <p:sp>
        <p:nvSpPr>
          <p:cNvPr id="5" name="Označba mesta številke diapozitiva 4"/>
          <p:cNvSpPr>
            <a:spLocks noGrp="1"/>
          </p:cNvSpPr>
          <p:nvPr>
            <p:ph type="sldNum" sz="quarter" idx="12"/>
          </p:nvPr>
        </p:nvSpPr>
        <p:spPr/>
        <p:txBody>
          <a:bodyPr/>
          <a:lstStyle/>
          <a:p>
            <a:fld id="{532C1498-2F19-4A64-92EC-B982E18FFDC4}" type="slidenum">
              <a:rPr lang="sl-SI" smtClean="0"/>
              <a:t>‹#›</a:t>
            </a:fld>
            <a:endParaRPr lang="sl-SI"/>
          </a:p>
        </p:txBody>
      </p:sp>
      <p:pic>
        <p:nvPicPr>
          <p:cNvPr id="4" name="Picture 3" descr="A picture containing text&#10;&#10;Description automatically generated">
            <a:extLst>
              <a:ext uri="{FF2B5EF4-FFF2-40B4-BE49-F238E27FC236}">
                <a16:creationId xmlns:a16="http://schemas.microsoft.com/office/drawing/2014/main" id="{79BBA7C0-A437-37C5-E0EE-035462B4EF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160269" y="1881066"/>
            <a:ext cx="9193529" cy="3914898"/>
          </a:xfrm>
          <a:prstGeom prst="rect">
            <a:avLst/>
          </a:prstGeom>
        </p:spPr>
      </p:pic>
    </p:spTree>
    <p:extLst>
      <p:ext uri="{BB962C8B-B14F-4D97-AF65-F5344CB8AC3E}">
        <p14:creationId xmlns:p14="http://schemas.microsoft.com/office/powerpoint/2010/main" val="69973907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p:txBody>
          <a:bodyPr/>
          <a:lstStyle/>
          <a:p>
            <a:fld id="{532C1498-2F19-4A64-92EC-B982E18FFDC4}" type="slidenum">
              <a:rPr lang="sl-SI" smtClean="0"/>
              <a:t>‹#›</a:t>
            </a:fld>
            <a:endParaRPr lang="sl-SI"/>
          </a:p>
        </p:txBody>
      </p:sp>
    </p:spTree>
    <p:extLst>
      <p:ext uri="{BB962C8B-B14F-4D97-AF65-F5344CB8AC3E}">
        <p14:creationId xmlns:p14="http://schemas.microsoft.com/office/powerpoint/2010/main" val="195337841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Naslov in vsebina">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5183188" y="2362483"/>
            <a:ext cx="6172200" cy="3498567"/>
          </a:xfrm>
        </p:spPr>
        <p:txBody>
          <a:bodyPr>
            <a:normAutofit/>
          </a:bodyPr>
          <a:lstStyle>
            <a:lvl1pPr>
              <a:defRPr sz="2200"/>
            </a:lvl1pPr>
            <a:lvl2pPr>
              <a:defRPr sz="2200"/>
            </a:lvl2pPr>
            <a:lvl3pPr>
              <a:defRPr sz="2200"/>
            </a:lvl3pPr>
            <a:lvl4pPr>
              <a:defRPr sz="2200"/>
            </a:lvl4pPr>
            <a:lvl5pPr>
              <a:defRPr sz="2200"/>
            </a:lvl5pPr>
            <a:lvl6pPr>
              <a:defRPr sz="2000"/>
            </a:lvl6pPr>
            <a:lvl7pPr>
              <a:defRPr sz="2000"/>
            </a:lvl7pPr>
            <a:lvl8pPr>
              <a:defRPr sz="2000"/>
            </a:lvl8pPr>
            <a:lvl9pPr>
              <a:defRPr sz="2000"/>
            </a:lvl9pPr>
          </a:lstStyle>
          <a:p>
            <a:pPr lvl="0"/>
            <a:r>
              <a:rPr lang="sl-SI" dirty="0"/>
              <a:t>Uredite sloge besedila matrice</a:t>
            </a:r>
          </a:p>
          <a:p>
            <a:pPr lvl="1"/>
            <a:r>
              <a:rPr lang="sl-SI" dirty="0"/>
              <a:t>Druga raven</a:t>
            </a:r>
          </a:p>
          <a:p>
            <a:pPr lvl="2"/>
            <a:r>
              <a:rPr lang="sl-SI" dirty="0"/>
              <a:t>Tretja raven</a:t>
            </a:r>
          </a:p>
          <a:p>
            <a:pPr lvl="3"/>
            <a:r>
              <a:rPr lang="sl-SI" dirty="0"/>
              <a:t>Četrta raven</a:t>
            </a:r>
          </a:p>
          <a:p>
            <a:pPr lvl="4"/>
            <a:r>
              <a:rPr lang="sl-SI" dirty="0"/>
              <a:t>Peta raven</a:t>
            </a:r>
          </a:p>
        </p:txBody>
      </p:sp>
      <p:sp>
        <p:nvSpPr>
          <p:cNvPr id="4" name="Označba mesta besedila 3"/>
          <p:cNvSpPr>
            <a:spLocks noGrp="1"/>
          </p:cNvSpPr>
          <p:nvPr>
            <p:ph type="body" sz="half" idx="2"/>
          </p:nvPr>
        </p:nvSpPr>
        <p:spPr>
          <a:xfrm>
            <a:off x="2160270" y="2362483"/>
            <a:ext cx="2611755" cy="3506505"/>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dirty="0"/>
              <a:t>Uredite sloge besedila matrice</a:t>
            </a:r>
          </a:p>
        </p:txBody>
      </p:sp>
      <p:sp>
        <p:nvSpPr>
          <p:cNvPr id="7" name="Označba mesta številke diapozitiva 6"/>
          <p:cNvSpPr>
            <a:spLocks noGrp="1"/>
          </p:cNvSpPr>
          <p:nvPr>
            <p:ph type="sldNum" sz="quarter" idx="12"/>
          </p:nvPr>
        </p:nvSpPr>
        <p:spPr/>
        <p:txBody>
          <a:bodyPr/>
          <a:lstStyle/>
          <a:p>
            <a:fld id="{532C1498-2F19-4A64-92EC-B982E18FFDC4}" type="slidenum">
              <a:rPr lang="sl-SI" smtClean="0"/>
              <a:t>‹#›</a:t>
            </a:fld>
            <a:endParaRPr lang="sl-SI"/>
          </a:p>
        </p:txBody>
      </p:sp>
      <p:sp>
        <p:nvSpPr>
          <p:cNvPr id="6" name="Naslov 1">
            <a:extLst>
              <a:ext uri="{FF2B5EF4-FFF2-40B4-BE49-F238E27FC236}">
                <a16:creationId xmlns:a16="http://schemas.microsoft.com/office/drawing/2014/main" id="{EBB2DF18-101A-6B45-3898-CCD174F639FA}"/>
              </a:ext>
            </a:extLst>
          </p:cNvPr>
          <p:cNvSpPr>
            <a:spLocks noGrp="1"/>
          </p:cNvSpPr>
          <p:nvPr>
            <p:ph type="title"/>
          </p:nvPr>
        </p:nvSpPr>
        <p:spPr>
          <a:xfrm>
            <a:off x="2160270" y="765810"/>
            <a:ext cx="9193530" cy="924878"/>
          </a:xfrm>
        </p:spPr>
        <p:txBody>
          <a:bodyPr/>
          <a:lstStyle/>
          <a:p>
            <a:r>
              <a:rPr lang="sl-SI" dirty="0"/>
              <a:t>Uredite slog naslova matrice</a:t>
            </a:r>
          </a:p>
        </p:txBody>
      </p:sp>
    </p:spTree>
    <p:extLst>
      <p:ext uri="{BB962C8B-B14F-4D97-AF65-F5344CB8AC3E}">
        <p14:creationId xmlns:p14="http://schemas.microsoft.com/office/powerpoint/2010/main" val="115723007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Naslov in slika">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0268D925-947F-B7DE-5606-203D682427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183188" y="987425"/>
            <a:ext cx="6172200" cy="4881562"/>
          </a:xfrm>
          <a:prstGeom prst="rect">
            <a:avLst/>
          </a:prstGeom>
        </p:spPr>
      </p:pic>
      <p:sp>
        <p:nvSpPr>
          <p:cNvPr id="2" name="Naslov 1"/>
          <p:cNvSpPr>
            <a:spLocks noGrp="1"/>
          </p:cNvSpPr>
          <p:nvPr>
            <p:ph type="title"/>
          </p:nvPr>
        </p:nvSpPr>
        <p:spPr>
          <a:xfrm>
            <a:off x="1994535" y="987425"/>
            <a:ext cx="2777490" cy="2001519"/>
          </a:xfrm>
        </p:spPr>
        <p:txBody>
          <a:bodyPr anchor="b"/>
          <a:lstStyle>
            <a:lvl1pPr>
              <a:defRPr sz="3200"/>
            </a:lvl1pPr>
          </a:lstStyle>
          <a:p>
            <a:r>
              <a:rPr lang="sl-SI" dirty="0"/>
              <a:t>Uredite slog naslova matrice</a:t>
            </a:r>
          </a:p>
        </p:txBody>
      </p:sp>
      <p:sp>
        <p:nvSpPr>
          <p:cNvPr id="4" name="Označba mesta besedila 3"/>
          <p:cNvSpPr>
            <a:spLocks noGrp="1"/>
          </p:cNvSpPr>
          <p:nvPr>
            <p:ph type="body" sz="half" idx="2"/>
          </p:nvPr>
        </p:nvSpPr>
        <p:spPr>
          <a:xfrm>
            <a:off x="1994535" y="3320366"/>
            <a:ext cx="2777490" cy="2548621"/>
          </a:xfrm>
        </p:spPr>
        <p:txBody>
          <a:bodyPr>
            <a:normAutofit/>
          </a:bodyPr>
          <a:lstStyle>
            <a:lvl1pPr marL="0" indent="0">
              <a:buNone/>
              <a:defRPr sz="22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sl-SI" dirty="0"/>
              <a:t>Uredite sloge besedila matrice</a:t>
            </a:r>
          </a:p>
        </p:txBody>
      </p:sp>
      <p:sp>
        <p:nvSpPr>
          <p:cNvPr id="7" name="Označba mesta številke diapozitiva 6"/>
          <p:cNvSpPr>
            <a:spLocks noGrp="1"/>
          </p:cNvSpPr>
          <p:nvPr>
            <p:ph type="sldNum" sz="quarter" idx="12"/>
          </p:nvPr>
        </p:nvSpPr>
        <p:spPr/>
        <p:txBody>
          <a:bodyPr/>
          <a:lstStyle/>
          <a:p>
            <a:fld id="{532C1498-2F19-4A64-92EC-B982E18FFDC4}" type="slidenum">
              <a:rPr lang="sl-SI" smtClean="0"/>
              <a:t>‹#›</a:t>
            </a:fld>
            <a:endParaRPr lang="sl-SI"/>
          </a:p>
        </p:txBody>
      </p:sp>
    </p:spTree>
    <p:extLst>
      <p:ext uri="{BB962C8B-B14F-4D97-AF65-F5344CB8AC3E}">
        <p14:creationId xmlns:p14="http://schemas.microsoft.com/office/powerpoint/2010/main" val="20205695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PRAZEN">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0532127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Naslovni diapozitiv">
    <p:spTree>
      <p:nvGrpSpPr>
        <p:cNvPr id="1" name=""/>
        <p:cNvGrpSpPr/>
        <p:nvPr/>
      </p:nvGrpSpPr>
      <p:grpSpPr>
        <a:xfrm>
          <a:off x="0" y="0"/>
          <a:ext cx="0" cy="0"/>
          <a:chOff x="0" y="0"/>
          <a:chExt cx="0" cy="0"/>
        </a:xfrm>
      </p:grpSpPr>
      <p:sp>
        <p:nvSpPr>
          <p:cNvPr id="6" name="Označba mesta številke diapozitiva 5"/>
          <p:cNvSpPr>
            <a:spLocks noGrp="1"/>
          </p:cNvSpPr>
          <p:nvPr>
            <p:ph type="sldNum" sz="quarter" idx="12"/>
          </p:nvPr>
        </p:nvSpPr>
        <p:spPr/>
        <p:txBody>
          <a:bodyPr/>
          <a:lstStyle/>
          <a:p>
            <a:fld id="{532C1498-2F19-4A64-92EC-B982E18FFDC4}" type="slidenum">
              <a:rPr lang="sl-SI" smtClean="0"/>
              <a:t>‹#›</a:t>
            </a:fld>
            <a:endParaRPr lang="sl-SI"/>
          </a:p>
        </p:txBody>
      </p:sp>
      <p:sp>
        <p:nvSpPr>
          <p:cNvPr id="5" name="Označba mesta naslova 1">
            <a:extLst>
              <a:ext uri="{FF2B5EF4-FFF2-40B4-BE49-F238E27FC236}">
                <a16:creationId xmlns:a16="http://schemas.microsoft.com/office/drawing/2014/main" id="{E9B1EF90-A19E-AD24-9684-4DFD319BACFC}"/>
              </a:ext>
            </a:extLst>
          </p:cNvPr>
          <p:cNvSpPr>
            <a:spLocks noGrp="1"/>
          </p:cNvSpPr>
          <p:nvPr>
            <p:ph type="title"/>
          </p:nvPr>
        </p:nvSpPr>
        <p:spPr>
          <a:xfrm>
            <a:off x="1083304" y="445478"/>
            <a:ext cx="10270496" cy="532988"/>
          </a:xfrm>
          <a:prstGeom prst="rect">
            <a:avLst/>
          </a:prstGeom>
        </p:spPr>
        <p:txBody>
          <a:bodyPr vert="horz" lIns="91440" tIns="45720" rIns="91440" bIns="45720" rtlCol="0" anchor="ctr">
            <a:normAutofit/>
          </a:bodyPr>
          <a:lstStyle/>
          <a:p>
            <a:r>
              <a:rPr lang="sl-SI" dirty="0"/>
              <a:t>Uredite slog naslova matrice</a:t>
            </a:r>
          </a:p>
        </p:txBody>
      </p:sp>
      <p:sp>
        <p:nvSpPr>
          <p:cNvPr id="7" name="Označba mesta besedila 2">
            <a:extLst>
              <a:ext uri="{FF2B5EF4-FFF2-40B4-BE49-F238E27FC236}">
                <a16:creationId xmlns:a16="http://schemas.microsoft.com/office/drawing/2014/main" id="{3A9B954A-C440-03F6-355D-387DDFC2AEF5}"/>
              </a:ext>
            </a:extLst>
          </p:cNvPr>
          <p:cNvSpPr>
            <a:spLocks noGrp="1"/>
          </p:cNvSpPr>
          <p:nvPr>
            <p:ph idx="1"/>
          </p:nvPr>
        </p:nvSpPr>
        <p:spPr>
          <a:xfrm>
            <a:off x="1083302" y="1077478"/>
            <a:ext cx="10270497" cy="5099485"/>
          </a:xfrm>
          <a:prstGeom prst="rect">
            <a:avLst/>
          </a:prstGeom>
        </p:spPr>
        <p:txBody>
          <a:bodyPr vert="horz" lIns="91440" tIns="45720" rIns="91440" bIns="45720" rtlCol="0">
            <a:normAutofit/>
          </a:bodyPr>
          <a:lstStyle/>
          <a:p>
            <a:pPr lvl="0"/>
            <a:r>
              <a:rPr lang="sl-SI" dirty="0"/>
              <a:t>Uredite sloge besedila matrice</a:t>
            </a:r>
          </a:p>
          <a:p>
            <a:pPr lvl="1"/>
            <a:r>
              <a:rPr lang="sl-SI" dirty="0"/>
              <a:t>Druga raven</a:t>
            </a:r>
          </a:p>
          <a:p>
            <a:pPr lvl="2"/>
            <a:r>
              <a:rPr lang="sl-SI" dirty="0"/>
              <a:t>Tretja raven</a:t>
            </a:r>
          </a:p>
          <a:p>
            <a:pPr lvl="3"/>
            <a:r>
              <a:rPr lang="sl-SI" dirty="0"/>
              <a:t>Četrta raven</a:t>
            </a:r>
          </a:p>
          <a:p>
            <a:pPr lvl="4"/>
            <a:r>
              <a:rPr lang="sl-SI" dirty="0"/>
              <a:t>Peta raven</a:t>
            </a:r>
          </a:p>
        </p:txBody>
      </p:sp>
    </p:spTree>
    <p:extLst>
      <p:ext uri="{BB962C8B-B14F-4D97-AF65-F5344CB8AC3E}">
        <p14:creationId xmlns:p14="http://schemas.microsoft.com/office/powerpoint/2010/main" val="196847746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VSEBINA-DVA STOLPCA">
    <p:spTree>
      <p:nvGrpSpPr>
        <p:cNvPr id="1" name=""/>
        <p:cNvGrpSpPr/>
        <p:nvPr/>
      </p:nvGrpSpPr>
      <p:grpSpPr>
        <a:xfrm>
          <a:off x="0" y="0"/>
          <a:ext cx="0" cy="0"/>
          <a:chOff x="0" y="0"/>
          <a:chExt cx="0" cy="0"/>
        </a:xfrm>
      </p:grpSpPr>
      <p:sp>
        <p:nvSpPr>
          <p:cNvPr id="3" name="Označba mesta vsebine 2"/>
          <p:cNvSpPr>
            <a:spLocks noGrp="1"/>
          </p:cNvSpPr>
          <p:nvPr>
            <p:ph sz="half" idx="1"/>
          </p:nvPr>
        </p:nvSpPr>
        <p:spPr>
          <a:xfrm>
            <a:off x="1083304" y="1077478"/>
            <a:ext cx="5012696" cy="5099485"/>
          </a:xfrm>
        </p:spPr>
        <p:txBody>
          <a:bodyPr/>
          <a:lstStyle/>
          <a:p>
            <a:pPr lvl="0"/>
            <a:r>
              <a:rPr lang="sl-SI" dirty="0"/>
              <a:t>Uredite sloge besedila matrice</a:t>
            </a:r>
          </a:p>
          <a:p>
            <a:pPr lvl="1"/>
            <a:r>
              <a:rPr lang="sl-SI" dirty="0"/>
              <a:t>Druga raven</a:t>
            </a:r>
          </a:p>
          <a:p>
            <a:pPr lvl="2"/>
            <a:r>
              <a:rPr lang="sl-SI" dirty="0"/>
              <a:t>Tretja raven</a:t>
            </a:r>
          </a:p>
          <a:p>
            <a:pPr lvl="3"/>
            <a:r>
              <a:rPr lang="sl-SI" dirty="0"/>
              <a:t>Četrta raven</a:t>
            </a:r>
          </a:p>
          <a:p>
            <a:pPr lvl="4"/>
            <a:r>
              <a:rPr lang="sl-SI" dirty="0"/>
              <a:t>Peta raven</a:t>
            </a:r>
          </a:p>
        </p:txBody>
      </p:sp>
      <p:sp>
        <p:nvSpPr>
          <p:cNvPr id="7" name="Označba mesta številke diapozitiva 6"/>
          <p:cNvSpPr>
            <a:spLocks noGrp="1"/>
          </p:cNvSpPr>
          <p:nvPr>
            <p:ph type="sldNum" sz="quarter" idx="12"/>
          </p:nvPr>
        </p:nvSpPr>
        <p:spPr/>
        <p:txBody>
          <a:bodyPr/>
          <a:lstStyle/>
          <a:p>
            <a:fld id="{532C1498-2F19-4A64-92EC-B982E18FFDC4}" type="slidenum">
              <a:rPr lang="sl-SI" smtClean="0"/>
              <a:t>‹#›</a:t>
            </a:fld>
            <a:endParaRPr lang="sl-SI"/>
          </a:p>
        </p:txBody>
      </p:sp>
      <p:sp>
        <p:nvSpPr>
          <p:cNvPr id="6" name="Označba mesta vsebine 2">
            <a:extLst>
              <a:ext uri="{FF2B5EF4-FFF2-40B4-BE49-F238E27FC236}">
                <a16:creationId xmlns:a16="http://schemas.microsoft.com/office/drawing/2014/main" id="{980CA9D2-A692-27E2-B5C8-7AD670A641D3}"/>
              </a:ext>
            </a:extLst>
          </p:cNvPr>
          <p:cNvSpPr>
            <a:spLocks noGrp="1"/>
          </p:cNvSpPr>
          <p:nvPr>
            <p:ph sz="half" idx="13"/>
          </p:nvPr>
        </p:nvSpPr>
        <p:spPr>
          <a:xfrm>
            <a:off x="6341104" y="1077478"/>
            <a:ext cx="5012696" cy="5099485"/>
          </a:xfrm>
        </p:spPr>
        <p:txBody>
          <a:bodyPr/>
          <a:lstStyle/>
          <a:p>
            <a:pPr lvl="0"/>
            <a:r>
              <a:rPr lang="sl-SI" dirty="0"/>
              <a:t>Uredite sloge besedila matrice</a:t>
            </a:r>
          </a:p>
          <a:p>
            <a:pPr lvl="1"/>
            <a:r>
              <a:rPr lang="sl-SI" dirty="0"/>
              <a:t>Druga raven</a:t>
            </a:r>
          </a:p>
          <a:p>
            <a:pPr lvl="2"/>
            <a:r>
              <a:rPr lang="sl-SI" dirty="0"/>
              <a:t>Tretja raven</a:t>
            </a:r>
          </a:p>
          <a:p>
            <a:pPr lvl="3"/>
            <a:r>
              <a:rPr lang="sl-SI" dirty="0"/>
              <a:t>Četrta raven</a:t>
            </a:r>
          </a:p>
          <a:p>
            <a:pPr lvl="4"/>
            <a:r>
              <a:rPr lang="sl-SI" dirty="0"/>
              <a:t>Peta raven</a:t>
            </a:r>
          </a:p>
        </p:txBody>
      </p:sp>
      <p:sp>
        <p:nvSpPr>
          <p:cNvPr id="8" name="Označba mesta naslova 1">
            <a:extLst>
              <a:ext uri="{FF2B5EF4-FFF2-40B4-BE49-F238E27FC236}">
                <a16:creationId xmlns:a16="http://schemas.microsoft.com/office/drawing/2014/main" id="{DB6CD491-11CA-ED80-7B58-46B54FDFEF55}"/>
              </a:ext>
            </a:extLst>
          </p:cNvPr>
          <p:cNvSpPr>
            <a:spLocks noGrp="1"/>
          </p:cNvSpPr>
          <p:nvPr>
            <p:ph type="title"/>
          </p:nvPr>
        </p:nvSpPr>
        <p:spPr>
          <a:xfrm>
            <a:off x="1083304" y="445478"/>
            <a:ext cx="10270496" cy="532988"/>
          </a:xfrm>
          <a:prstGeom prst="rect">
            <a:avLst/>
          </a:prstGeom>
        </p:spPr>
        <p:txBody>
          <a:bodyPr vert="horz" lIns="91440" tIns="45720" rIns="91440" bIns="45720" rtlCol="0" anchor="ctr">
            <a:normAutofit/>
          </a:bodyPr>
          <a:lstStyle/>
          <a:p>
            <a:r>
              <a:rPr lang="sl-SI" dirty="0"/>
              <a:t>Uredite slog naslova matrice</a:t>
            </a:r>
          </a:p>
        </p:txBody>
      </p:sp>
    </p:spTree>
    <p:extLst>
      <p:ext uri="{BB962C8B-B14F-4D97-AF65-F5344CB8AC3E}">
        <p14:creationId xmlns:p14="http://schemas.microsoft.com/office/powerpoint/2010/main" val="209888859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VSEBINA - DVA STOLPCA S SLIKAMA">
    <p:spTree>
      <p:nvGrpSpPr>
        <p:cNvPr id="1" name=""/>
        <p:cNvGrpSpPr/>
        <p:nvPr/>
      </p:nvGrpSpPr>
      <p:grpSpPr>
        <a:xfrm>
          <a:off x="0" y="0"/>
          <a:ext cx="0" cy="0"/>
          <a:chOff x="0" y="0"/>
          <a:chExt cx="0" cy="0"/>
        </a:xfrm>
      </p:grpSpPr>
      <p:sp>
        <p:nvSpPr>
          <p:cNvPr id="9" name="Označba mesta številke diapozitiva 8"/>
          <p:cNvSpPr>
            <a:spLocks noGrp="1"/>
          </p:cNvSpPr>
          <p:nvPr>
            <p:ph type="sldNum" sz="quarter" idx="12"/>
          </p:nvPr>
        </p:nvSpPr>
        <p:spPr/>
        <p:txBody>
          <a:bodyPr/>
          <a:lstStyle/>
          <a:p>
            <a:fld id="{532C1498-2F19-4A64-92EC-B982E18FFDC4}" type="slidenum">
              <a:rPr lang="sl-SI" smtClean="0"/>
              <a:t>‹#›</a:t>
            </a:fld>
            <a:endParaRPr lang="sl-SI"/>
          </a:p>
        </p:txBody>
      </p:sp>
      <p:pic>
        <p:nvPicPr>
          <p:cNvPr id="12" name="Picture 11" descr="A picture containing text&#10;&#10;Description automatically generated">
            <a:extLst>
              <a:ext uri="{FF2B5EF4-FFF2-40B4-BE49-F238E27FC236}">
                <a16:creationId xmlns:a16="http://schemas.microsoft.com/office/drawing/2014/main" id="{D4F7D102-C98D-F97E-6BCC-41AC13FBF5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6341104" y="4259263"/>
            <a:ext cx="5012696" cy="191770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D60D033D-B371-F14A-AB86-E492FF57A80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3304" y="4259263"/>
            <a:ext cx="5012696" cy="1917700"/>
          </a:xfrm>
          <a:prstGeom prst="rect">
            <a:avLst/>
          </a:prstGeom>
        </p:spPr>
      </p:pic>
      <p:sp>
        <p:nvSpPr>
          <p:cNvPr id="16" name="Označba mesta vsebine 2">
            <a:extLst>
              <a:ext uri="{FF2B5EF4-FFF2-40B4-BE49-F238E27FC236}">
                <a16:creationId xmlns:a16="http://schemas.microsoft.com/office/drawing/2014/main" id="{0622318F-3F72-F734-57B2-2825E51A370F}"/>
              </a:ext>
            </a:extLst>
          </p:cNvPr>
          <p:cNvSpPr>
            <a:spLocks noGrp="1"/>
          </p:cNvSpPr>
          <p:nvPr>
            <p:ph sz="half" idx="1"/>
          </p:nvPr>
        </p:nvSpPr>
        <p:spPr>
          <a:xfrm>
            <a:off x="1083304" y="1077479"/>
            <a:ext cx="5012696" cy="3002398"/>
          </a:xfrm>
        </p:spPr>
        <p:txBody>
          <a:bodyPr/>
          <a:lstStyle/>
          <a:p>
            <a:pPr lvl="0"/>
            <a:r>
              <a:rPr lang="sl-SI" dirty="0"/>
              <a:t>Uredite sloge besedila matrice</a:t>
            </a:r>
          </a:p>
          <a:p>
            <a:pPr lvl="1"/>
            <a:r>
              <a:rPr lang="sl-SI" dirty="0"/>
              <a:t>Druga raven</a:t>
            </a:r>
          </a:p>
          <a:p>
            <a:pPr lvl="2"/>
            <a:r>
              <a:rPr lang="sl-SI" dirty="0"/>
              <a:t>Tretja raven</a:t>
            </a:r>
          </a:p>
          <a:p>
            <a:pPr lvl="3"/>
            <a:r>
              <a:rPr lang="sl-SI" dirty="0"/>
              <a:t>Četrta raven</a:t>
            </a:r>
          </a:p>
          <a:p>
            <a:pPr lvl="4"/>
            <a:r>
              <a:rPr lang="sl-SI" dirty="0"/>
              <a:t>Peta raven</a:t>
            </a:r>
          </a:p>
        </p:txBody>
      </p:sp>
      <p:sp>
        <p:nvSpPr>
          <p:cNvPr id="17" name="Označba mesta vsebine 2">
            <a:extLst>
              <a:ext uri="{FF2B5EF4-FFF2-40B4-BE49-F238E27FC236}">
                <a16:creationId xmlns:a16="http://schemas.microsoft.com/office/drawing/2014/main" id="{6A5CEC62-F4E5-4131-393E-CB0379066201}"/>
              </a:ext>
            </a:extLst>
          </p:cNvPr>
          <p:cNvSpPr>
            <a:spLocks noGrp="1"/>
          </p:cNvSpPr>
          <p:nvPr>
            <p:ph sz="half" idx="13"/>
          </p:nvPr>
        </p:nvSpPr>
        <p:spPr>
          <a:xfrm>
            <a:off x="6341104" y="1077479"/>
            <a:ext cx="5012696" cy="3002398"/>
          </a:xfrm>
        </p:spPr>
        <p:txBody>
          <a:bodyPr/>
          <a:lstStyle/>
          <a:p>
            <a:pPr lvl="0"/>
            <a:r>
              <a:rPr lang="sl-SI" dirty="0"/>
              <a:t>Uredite sloge besedila matrice</a:t>
            </a:r>
          </a:p>
          <a:p>
            <a:pPr lvl="1"/>
            <a:r>
              <a:rPr lang="sl-SI" dirty="0"/>
              <a:t>Druga raven</a:t>
            </a:r>
          </a:p>
          <a:p>
            <a:pPr lvl="2"/>
            <a:r>
              <a:rPr lang="sl-SI" dirty="0"/>
              <a:t>Tretja raven</a:t>
            </a:r>
          </a:p>
          <a:p>
            <a:pPr lvl="3"/>
            <a:r>
              <a:rPr lang="sl-SI" dirty="0"/>
              <a:t>Četrta raven</a:t>
            </a:r>
          </a:p>
          <a:p>
            <a:pPr lvl="4"/>
            <a:r>
              <a:rPr lang="sl-SI" dirty="0"/>
              <a:t>Peta raven</a:t>
            </a:r>
          </a:p>
        </p:txBody>
      </p:sp>
      <p:sp>
        <p:nvSpPr>
          <p:cNvPr id="18" name="Označba mesta naslova 1">
            <a:extLst>
              <a:ext uri="{FF2B5EF4-FFF2-40B4-BE49-F238E27FC236}">
                <a16:creationId xmlns:a16="http://schemas.microsoft.com/office/drawing/2014/main" id="{D9E07B0C-32EE-B053-2FE4-0A4B5079E39F}"/>
              </a:ext>
            </a:extLst>
          </p:cNvPr>
          <p:cNvSpPr>
            <a:spLocks noGrp="1"/>
          </p:cNvSpPr>
          <p:nvPr>
            <p:ph type="title"/>
          </p:nvPr>
        </p:nvSpPr>
        <p:spPr>
          <a:xfrm>
            <a:off x="1083304" y="445478"/>
            <a:ext cx="10270496" cy="532988"/>
          </a:xfrm>
          <a:prstGeom prst="rect">
            <a:avLst/>
          </a:prstGeom>
        </p:spPr>
        <p:txBody>
          <a:bodyPr vert="horz" lIns="91440" tIns="45720" rIns="91440" bIns="45720" rtlCol="0" anchor="ctr">
            <a:normAutofit/>
          </a:bodyPr>
          <a:lstStyle/>
          <a:p>
            <a:r>
              <a:rPr lang="sl-SI" dirty="0"/>
              <a:t>Uredite slog naslova matrice</a:t>
            </a:r>
          </a:p>
        </p:txBody>
      </p:sp>
    </p:spTree>
    <p:extLst>
      <p:ext uri="{BB962C8B-B14F-4D97-AF65-F5344CB8AC3E}">
        <p14:creationId xmlns:p14="http://schemas.microsoft.com/office/powerpoint/2010/main" val="161548214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VSEBINA - TRIJE STOLPCI">
    <p:spTree>
      <p:nvGrpSpPr>
        <p:cNvPr id="1" name=""/>
        <p:cNvGrpSpPr/>
        <p:nvPr/>
      </p:nvGrpSpPr>
      <p:grpSpPr>
        <a:xfrm>
          <a:off x="0" y="0"/>
          <a:ext cx="0" cy="0"/>
          <a:chOff x="0" y="0"/>
          <a:chExt cx="0" cy="0"/>
        </a:xfrm>
      </p:grpSpPr>
      <p:sp>
        <p:nvSpPr>
          <p:cNvPr id="9" name="Označba mesta številke diapozitiva 8"/>
          <p:cNvSpPr>
            <a:spLocks noGrp="1"/>
          </p:cNvSpPr>
          <p:nvPr>
            <p:ph type="sldNum" sz="quarter" idx="12"/>
          </p:nvPr>
        </p:nvSpPr>
        <p:spPr/>
        <p:txBody>
          <a:bodyPr/>
          <a:lstStyle/>
          <a:p>
            <a:fld id="{532C1498-2F19-4A64-92EC-B982E18FFDC4}" type="slidenum">
              <a:rPr lang="sl-SI" smtClean="0"/>
              <a:t>‹#›</a:t>
            </a:fld>
            <a:endParaRPr lang="sl-SI"/>
          </a:p>
        </p:txBody>
      </p:sp>
      <p:sp>
        <p:nvSpPr>
          <p:cNvPr id="7" name="Označba mesta vsebine 2">
            <a:extLst>
              <a:ext uri="{FF2B5EF4-FFF2-40B4-BE49-F238E27FC236}">
                <a16:creationId xmlns:a16="http://schemas.microsoft.com/office/drawing/2014/main" id="{A102C168-2B63-71E0-4CA5-4113216CBE0A}"/>
              </a:ext>
            </a:extLst>
          </p:cNvPr>
          <p:cNvSpPr>
            <a:spLocks noGrp="1"/>
          </p:cNvSpPr>
          <p:nvPr>
            <p:ph sz="half" idx="1"/>
          </p:nvPr>
        </p:nvSpPr>
        <p:spPr>
          <a:xfrm>
            <a:off x="1083304" y="1077478"/>
            <a:ext cx="3238255" cy="5099485"/>
          </a:xfrm>
        </p:spPr>
        <p:txBody>
          <a:bodyPr/>
          <a:lstStyle/>
          <a:p>
            <a:pPr lvl="0"/>
            <a:r>
              <a:rPr lang="sl-SI" dirty="0"/>
              <a:t>Uredite sloge besedila matrice</a:t>
            </a:r>
          </a:p>
          <a:p>
            <a:pPr lvl="1"/>
            <a:r>
              <a:rPr lang="sl-SI" dirty="0"/>
              <a:t>Druga raven</a:t>
            </a:r>
          </a:p>
          <a:p>
            <a:pPr lvl="2"/>
            <a:r>
              <a:rPr lang="sl-SI" dirty="0"/>
              <a:t>Tretja raven</a:t>
            </a:r>
          </a:p>
          <a:p>
            <a:pPr lvl="3"/>
            <a:r>
              <a:rPr lang="sl-SI" dirty="0"/>
              <a:t>Četrta raven</a:t>
            </a:r>
          </a:p>
          <a:p>
            <a:pPr lvl="4"/>
            <a:r>
              <a:rPr lang="sl-SI" dirty="0"/>
              <a:t>Peta raven</a:t>
            </a:r>
          </a:p>
        </p:txBody>
      </p:sp>
      <p:sp>
        <p:nvSpPr>
          <p:cNvPr id="11" name="Označba mesta naslova 1">
            <a:extLst>
              <a:ext uri="{FF2B5EF4-FFF2-40B4-BE49-F238E27FC236}">
                <a16:creationId xmlns:a16="http://schemas.microsoft.com/office/drawing/2014/main" id="{049BB747-AE4A-13FE-D4F6-9EA4A545BFC1}"/>
              </a:ext>
            </a:extLst>
          </p:cNvPr>
          <p:cNvSpPr>
            <a:spLocks noGrp="1"/>
          </p:cNvSpPr>
          <p:nvPr>
            <p:ph type="title"/>
          </p:nvPr>
        </p:nvSpPr>
        <p:spPr>
          <a:xfrm>
            <a:off x="1083304" y="445478"/>
            <a:ext cx="10270496" cy="532988"/>
          </a:xfrm>
          <a:prstGeom prst="rect">
            <a:avLst/>
          </a:prstGeom>
        </p:spPr>
        <p:txBody>
          <a:bodyPr vert="horz" lIns="91440" tIns="45720" rIns="91440" bIns="45720" rtlCol="0" anchor="ctr">
            <a:normAutofit/>
          </a:bodyPr>
          <a:lstStyle/>
          <a:p>
            <a:r>
              <a:rPr lang="sl-SI" dirty="0"/>
              <a:t>Uredite slog naslova matrice</a:t>
            </a:r>
          </a:p>
        </p:txBody>
      </p:sp>
      <p:sp>
        <p:nvSpPr>
          <p:cNvPr id="14" name="Označba mesta vsebine 2">
            <a:extLst>
              <a:ext uri="{FF2B5EF4-FFF2-40B4-BE49-F238E27FC236}">
                <a16:creationId xmlns:a16="http://schemas.microsoft.com/office/drawing/2014/main" id="{37C73BC7-F2EB-7FE8-0377-56527DEBDE0D}"/>
              </a:ext>
            </a:extLst>
          </p:cNvPr>
          <p:cNvSpPr>
            <a:spLocks noGrp="1"/>
          </p:cNvSpPr>
          <p:nvPr>
            <p:ph sz="half" idx="13"/>
          </p:nvPr>
        </p:nvSpPr>
        <p:spPr>
          <a:xfrm>
            <a:off x="4599424" y="1077478"/>
            <a:ext cx="3238255" cy="5099485"/>
          </a:xfrm>
        </p:spPr>
        <p:txBody>
          <a:bodyPr/>
          <a:lstStyle/>
          <a:p>
            <a:pPr lvl="0"/>
            <a:r>
              <a:rPr lang="sl-SI" dirty="0"/>
              <a:t>Uredite sloge besedila matrice</a:t>
            </a:r>
          </a:p>
          <a:p>
            <a:pPr lvl="1"/>
            <a:r>
              <a:rPr lang="sl-SI" dirty="0"/>
              <a:t>Druga raven</a:t>
            </a:r>
          </a:p>
          <a:p>
            <a:pPr lvl="2"/>
            <a:r>
              <a:rPr lang="sl-SI" dirty="0"/>
              <a:t>Tretja raven</a:t>
            </a:r>
          </a:p>
          <a:p>
            <a:pPr lvl="3"/>
            <a:r>
              <a:rPr lang="sl-SI" dirty="0"/>
              <a:t>Četrta raven</a:t>
            </a:r>
          </a:p>
          <a:p>
            <a:pPr lvl="4"/>
            <a:r>
              <a:rPr lang="sl-SI" dirty="0"/>
              <a:t>Peta raven</a:t>
            </a:r>
          </a:p>
        </p:txBody>
      </p:sp>
      <p:sp>
        <p:nvSpPr>
          <p:cNvPr id="15" name="Označba mesta vsebine 2">
            <a:extLst>
              <a:ext uri="{FF2B5EF4-FFF2-40B4-BE49-F238E27FC236}">
                <a16:creationId xmlns:a16="http://schemas.microsoft.com/office/drawing/2014/main" id="{B01B1C61-5C8B-79D2-FCCB-5867B1DD1C5B}"/>
              </a:ext>
            </a:extLst>
          </p:cNvPr>
          <p:cNvSpPr>
            <a:spLocks noGrp="1"/>
          </p:cNvSpPr>
          <p:nvPr>
            <p:ph sz="half" idx="14"/>
          </p:nvPr>
        </p:nvSpPr>
        <p:spPr>
          <a:xfrm>
            <a:off x="8115545" y="1077478"/>
            <a:ext cx="3238255" cy="5099485"/>
          </a:xfrm>
        </p:spPr>
        <p:txBody>
          <a:bodyPr/>
          <a:lstStyle/>
          <a:p>
            <a:pPr lvl="0"/>
            <a:r>
              <a:rPr lang="sl-SI" dirty="0"/>
              <a:t>Uredite sloge besedila matrice</a:t>
            </a:r>
          </a:p>
          <a:p>
            <a:pPr lvl="1"/>
            <a:r>
              <a:rPr lang="sl-SI" dirty="0"/>
              <a:t>Druga raven</a:t>
            </a:r>
          </a:p>
          <a:p>
            <a:pPr lvl="2"/>
            <a:r>
              <a:rPr lang="sl-SI" dirty="0"/>
              <a:t>Tretja raven</a:t>
            </a:r>
          </a:p>
          <a:p>
            <a:pPr lvl="3"/>
            <a:r>
              <a:rPr lang="sl-SI" dirty="0"/>
              <a:t>Četrta raven</a:t>
            </a:r>
          </a:p>
          <a:p>
            <a:pPr lvl="4"/>
            <a:r>
              <a:rPr lang="sl-SI" dirty="0"/>
              <a:t>Peta raven</a:t>
            </a:r>
          </a:p>
        </p:txBody>
      </p:sp>
    </p:spTree>
    <p:extLst>
      <p:ext uri="{BB962C8B-B14F-4D97-AF65-F5344CB8AC3E}">
        <p14:creationId xmlns:p14="http://schemas.microsoft.com/office/powerpoint/2010/main" val="1667803993"/>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VSEBINA - TRIJE STOLPCI S SLIKAMI">
    <p:spTree>
      <p:nvGrpSpPr>
        <p:cNvPr id="1" name=""/>
        <p:cNvGrpSpPr/>
        <p:nvPr/>
      </p:nvGrpSpPr>
      <p:grpSpPr>
        <a:xfrm>
          <a:off x="0" y="0"/>
          <a:ext cx="0" cy="0"/>
          <a:chOff x="0" y="0"/>
          <a:chExt cx="0" cy="0"/>
        </a:xfrm>
      </p:grpSpPr>
      <p:sp>
        <p:nvSpPr>
          <p:cNvPr id="9" name="Označba mesta številke diapozitiva 8"/>
          <p:cNvSpPr>
            <a:spLocks noGrp="1"/>
          </p:cNvSpPr>
          <p:nvPr>
            <p:ph type="sldNum" sz="quarter" idx="12"/>
          </p:nvPr>
        </p:nvSpPr>
        <p:spPr/>
        <p:txBody>
          <a:bodyPr/>
          <a:lstStyle/>
          <a:p>
            <a:fld id="{532C1498-2F19-4A64-92EC-B982E18FFDC4}" type="slidenum">
              <a:rPr lang="sl-SI" smtClean="0"/>
              <a:t>‹#›</a:t>
            </a:fld>
            <a:endParaRPr lang="sl-SI"/>
          </a:p>
        </p:txBody>
      </p:sp>
      <p:pic>
        <p:nvPicPr>
          <p:cNvPr id="12" name="Picture 11" descr="A picture containing text&#10;&#10;Description automatically generated">
            <a:extLst>
              <a:ext uri="{FF2B5EF4-FFF2-40B4-BE49-F238E27FC236}">
                <a16:creationId xmlns:a16="http://schemas.microsoft.com/office/drawing/2014/main" id="{D4F7D102-C98D-F97E-6BCC-41AC13FBF5D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4599425" y="4259263"/>
            <a:ext cx="3238254" cy="1917700"/>
          </a:xfrm>
          <a:prstGeom prst="rect">
            <a:avLst/>
          </a:prstGeom>
        </p:spPr>
      </p:pic>
      <p:pic>
        <p:nvPicPr>
          <p:cNvPr id="13" name="Picture 12" descr="A picture containing text&#10;&#10;Description automatically generated">
            <a:extLst>
              <a:ext uri="{FF2B5EF4-FFF2-40B4-BE49-F238E27FC236}">
                <a16:creationId xmlns:a16="http://schemas.microsoft.com/office/drawing/2014/main" id="{D60D033D-B371-F14A-AB86-E492FF57A805}"/>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3304" y="4259263"/>
            <a:ext cx="3238255" cy="1917700"/>
          </a:xfrm>
          <a:prstGeom prst="rect">
            <a:avLst/>
          </a:prstGeom>
        </p:spPr>
      </p:pic>
      <p:pic>
        <p:nvPicPr>
          <p:cNvPr id="19" name="Picture 18" descr="A picture containing text&#10;&#10;Description automatically generated">
            <a:extLst>
              <a:ext uri="{FF2B5EF4-FFF2-40B4-BE49-F238E27FC236}">
                <a16:creationId xmlns:a16="http://schemas.microsoft.com/office/drawing/2014/main" id="{B24F9FBF-417E-E362-9703-308FD3CB8A97}"/>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15545" y="4259263"/>
            <a:ext cx="3238254" cy="1917700"/>
          </a:xfrm>
          <a:prstGeom prst="rect">
            <a:avLst/>
          </a:prstGeom>
        </p:spPr>
      </p:pic>
      <p:sp>
        <p:nvSpPr>
          <p:cNvPr id="10" name="Označba mesta vsebine 2">
            <a:extLst>
              <a:ext uri="{FF2B5EF4-FFF2-40B4-BE49-F238E27FC236}">
                <a16:creationId xmlns:a16="http://schemas.microsoft.com/office/drawing/2014/main" id="{DAEDA683-9275-21DA-9625-A847CDD3D763}"/>
              </a:ext>
            </a:extLst>
          </p:cNvPr>
          <p:cNvSpPr>
            <a:spLocks noGrp="1"/>
          </p:cNvSpPr>
          <p:nvPr>
            <p:ph sz="half" idx="1"/>
          </p:nvPr>
        </p:nvSpPr>
        <p:spPr>
          <a:xfrm>
            <a:off x="1083304" y="1077478"/>
            <a:ext cx="3238255" cy="3057707"/>
          </a:xfrm>
        </p:spPr>
        <p:txBody>
          <a:bodyPr/>
          <a:lstStyle/>
          <a:p>
            <a:pPr lvl="0"/>
            <a:r>
              <a:rPr lang="sl-SI" dirty="0"/>
              <a:t>Uredite sloge besedila matrice</a:t>
            </a:r>
          </a:p>
          <a:p>
            <a:pPr lvl="1"/>
            <a:r>
              <a:rPr lang="sl-SI" dirty="0"/>
              <a:t>Druga raven</a:t>
            </a:r>
          </a:p>
          <a:p>
            <a:pPr lvl="2"/>
            <a:r>
              <a:rPr lang="sl-SI" dirty="0"/>
              <a:t>Tretja raven</a:t>
            </a:r>
          </a:p>
          <a:p>
            <a:pPr lvl="3"/>
            <a:r>
              <a:rPr lang="sl-SI" dirty="0"/>
              <a:t>Četrta raven</a:t>
            </a:r>
          </a:p>
          <a:p>
            <a:pPr lvl="4"/>
            <a:r>
              <a:rPr lang="sl-SI" dirty="0"/>
              <a:t>Peta raven</a:t>
            </a:r>
          </a:p>
        </p:txBody>
      </p:sp>
      <p:sp>
        <p:nvSpPr>
          <p:cNvPr id="11" name="Označba mesta naslova 1">
            <a:extLst>
              <a:ext uri="{FF2B5EF4-FFF2-40B4-BE49-F238E27FC236}">
                <a16:creationId xmlns:a16="http://schemas.microsoft.com/office/drawing/2014/main" id="{666CE2A2-845B-A60F-ED3B-C08BA3F7FD42}"/>
              </a:ext>
            </a:extLst>
          </p:cNvPr>
          <p:cNvSpPr>
            <a:spLocks noGrp="1"/>
          </p:cNvSpPr>
          <p:nvPr>
            <p:ph type="title"/>
          </p:nvPr>
        </p:nvSpPr>
        <p:spPr>
          <a:xfrm>
            <a:off x="1083304" y="445478"/>
            <a:ext cx="10270496" cy="532988"/>
          </a:xfrm>
          <a:prstGeom prst="rect">
            <a:avLst/>
          </a:prstGeom>
        </p:spPr>
        <p:txBody>
          <a:bodyPr vert="horz" lIns="91440" tIns="45720" rIns="91440" bIns="45720" rtlCol="0" anchor="ctr">
            <a:normAutofit/>
          </a:bodyPr>
          <a:lstStyle/>
          <a:p>
            <a:r>
              <a:rPr lang="sl-SI" dirty="0"/>
              <a:t>Uredite slog naslova matrice</a:t>
            </a:r>
          </a:p>
        </p:txBody>
      </p:sp>
      <p:sp>
        <p:nvSpPr>
          <p:cNvPr id="14" name="Označba mesta vsebine 2">
            <a:extLst>
              <a:ext uri="{FF2B5EF4-FFF2-40B4-BE49-F238E27FC236}">
                <a16:creationId xmlns:a16="http://schemas.microsoft.com/office/drawing/2014/main" id="{A115BEC5-B91B-BD66-AE68-5608758045B8}"/>
              </a:ext>
            </a:extLst>
          </p:cNvPr>
          <p:cNvSpPr>
            <a:spLocks noGrp="1"/>
          </p:cNvSpPr>
          <p:nvPr>
            <p:ph sz="half" idx="13"/>
          </p:nvPr>
        </p:nvSpPr>
        <p:spPr>
          <a:xfrm>
            <a:off x="4599424" y="1077478"/>
            <a:ext cx="3238255" cy="3057707"/>
          </a:xfrm>
        </p:spPr>
        <p:txBody>
          <a:bodyPr/>
          <a:lstStyle/>
          <a:p>
            <a:pPr lvl="0"/>
            <a:r>
              <a:rPr lang="sl-SI" dirty="0"/>
              <a:t>Uredite sloge besedila matrice</a:t>
            </a:r>
          </a:p>
          <a:p>
            <a:pPr lvl="1"/>
            <a:r>
              <a:rPr lang="sl-SI" dirty="0"/>
              <a:t>Druga raven</a:t>
            </a:r>
          </a:p>
          <a:p>
            <a:pPr lvl="2"/>
            <a:r>
              <a:rPr lang="sl-SI" dirty="0"/>
              <a:t>Tretja raven</a:t>
            </a:r>
          </a:p>
          <a:p>
            <a:pPr lvl="3"/>
            <a:r>
              <a:rPr lang="sl-SI" dirty="0"/>
              <a:t>Četrta raven</a:t>
            </a:r>
          </a:p>
          <a:p>
            <a:pPr lvl="4"/>
            <a:r>
              <a:rPr lang="sl-SI" dirty="0"/>
              <a:t>Peta raven</a:t>
            </a:r>
          </a:p>
        </p:txBody>
      </p:sp>
      <p:sp>
        <p:nvSpPr>
          <p:cNvPr id="15" name="Označba mesta vsebine 2">
            <a:extLst>
              <a:ext uri="{FF2B5EF4-FFF2-40B4-BE49-F238E27FC236}">
                <a16:creationId xmlns:a16="http://schemas.microsoft.com/office/drawing/2014/main" id="{1A2BC74D-9CDA-D269-8AFF-C486114451A6}"/>
              </a:ext>
            </a:extLst>
          </p:cNvPr>
          <p:cNvSpPr>
            <a:spLocks noGrp="1"/>
          </p:cNvSpPr>
          <p:nvPr>
            <p:ph sz="half" idx="14"/>
          </p:nvPr>
        </p:nvSpPr>
        <p:spPr>
          <a:xfrm>
            <a:off x="8115545" y="1077478"/>
            <a:ext cx="3238255" cy="3057707"/>
          </a:xfrm>
        </p:spPr>
        <p:txBody>
          <a:bodyPr/>
          <a:lstStyle/>
          <a:p>
            <a:pPr lvl="0"/>
            <a:r>
              <a:rPr lang="sl-SI" dirty="0"/>
              <a:t>Uredite sloge besedila matrice</a:t>
            </a:r>
          </a:p>
          <a:p>
            <a:pPr lvl="1"/>
            <a:r>
              <a:rPr lang="sl-SI" dirty="0"/>
              <a:t>Druga raven</a:t>
            </a:r>
          </a:p>
          <a:p>
            <a:pPr lvl="2"/>
            <a:r>
              <a:rPr lang="sl-SI" dirty="0"/>
              <a:t>Tretja raven</a:t>
            </a:r>
          </a:p>
          <a:p>
            <a:pPr lvl="3"/>
            <a:r>
              <a:rPr lang="sl-SI" dirty="0"/>
              <a:t>Četrta raven</a:t>
            </a:r>
          </a:p>
          <a:p>
            <a:pPr lvl="4"/>
            <a:r>
              <a:rPr lang="sl-SI" dirty="0"/>
              <a:t>Peta raven</a:t>
            </a:r>
          </a:p>
        </p:txBody>
      </p:sp>
    </p:spTree>
    <p:extLst>
      <p:ext uri="{BB962C8B-B14F-4D97-AF65-F5344CB8AC3E}">
        <p14:creationId xmlns:p14="http://schemas.microsoft.com/office/powerpoint/2010/main" val="235903333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Uredite slog naslova matrice</a:t>
            </a:r>
          </a:p>
        </p:txBody>
      </p:sp>
      <p:sp>
        <p:nvSpPr>
          <p:cNvPr id="5" name="Označba mesta številke diapozitiva 4"/>
          <p:cNvSpPr>
            <a:spLocks noGrp="1"/>
          </p:cNvSpPr>
          <p:nvPr>
            <p:ph type="sldNum" sz="quarter" idx="12"/>
          </p:nvPr>
        </p:nvSpPr>
        <p:spPr/>
        <p:txBody>
          <a:bodyPr/>
          <a:lstStyle/>
          <a:p>
            <a:fld id="{532C1498-2F19-4A64-92EC-B982E18FFDC4}" type="slidenum">
              <a:rPr lang="sl-SI" smtClean="0"/>
              <a:t>‹#›</a:t>
            </a:fld>
            <a:endParaRPr lang="sl-SI"/>
          </a:p>
        </p:txBody>
      </p:sp>
      <p:pic>
        <p:nvPicPr>
          <p:cNvPr id="4" name="Picture 3" descr="A picture containing text&#10;&#10;Description automatically generated">
            <a:extLst>
              <a:ext uri="{FF2B5EF4-FFF2-40B4-BE49-F238E27FC236}">
                <a16:creationId xmlns:a16="http://schemas.microsoft.com/office/drawing/2014/main" id="{79BBA7C0-A437-37C5-E0EE-035462B4EF1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3303" y="1083301"/>
            <a:ext cx="10270496" cy="5093661"/>
          </a:xfrm>
          <a:prstGeom prst="rect">
            <a:avLst/>
          </a:prstGeom>
        </p:spPr>
      </p:pic>
    </p:spTree>
    <p:extLst>
      <p:ext uri="{BB962C8B-B14F-4D97-AF65-F5344CB8AC3E}">
        <p14:creationId xmlns:p14="http://schemas.microsoft.com/office/powerpoint/2010/main" val="370655975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blank" preserve="1">
  <p:cSld name="Prazen">
    <p:spTree>
      <p:nvGrpSpPr>
        <p:cNvPr id="1" name=""/>
        <p:cNvGrpSpPr/>
        <p:nvPr/>
      </p:nvGrpSpPr>
      <p:grpSpPr>
        <a:xfrm>
          <a:off x="0" y="0"/>
          <a:ext cx="0" cy="0"/>
          <a:chOff x="0" y="0"/>
          <a:chExt cx="0" cy="0"/>
        </a:xfrm>
      </p:grpSpPr>
      <p:sp>
        <p:nvSpPr>
          <p:cNvPr id="4" name="Označba mesta številke diapozitiva 3"/>
          <p:cNvSpPr>
            <a:spLocks noGrp="1"/>
          </p:cNvSpPr>
          <p:nvPr>
            <p:ph type="sldNum" sz="quarter" idx="12"/>
          </p:nvPr>
        </p:nvSpPr>
        <p:spPr/>
        <p:txBody>
          <a:bodyPr/>
          <a:lstStyle/>
          <a:p>
            <a:fld id="{532C1498-2F19-4A64-92EC-B982E18FFDC4}" type="slidenum">
              <a:rPr lang="sl-SI" smtClean="0"/>
              <a:t>‹#›</a:t>
            </a:fld>
            <a:endParaRPr lang="sl-SI"/>
          </a:p>
        </p:txBody>
      </p:sp>
    </p:spTree>
    <p:extLst>
      <p:ext uri="{BB962C8B-B14F-4D97-AF65-F5344CB8AC3E}">
        <p14:creationId xmlns:p14="http://schemas.microsoft.com/office/powerpoint/2010/main" val="355289069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_Naslov in vsebina">
    <p:spTree>
      <p:nvGrpSpPr>
        <p:cNvPr id="1" name=""/>
        <p:cNvGrpSpPr/>
        <p:nvPr/>
      </p:nvGrpSpPr>
      <p:grpSpPr>
        <a:xfrm>
          <a:off x="0" y="0"/>
          <a:ext cx="0" cy="0"/>
          <a:chOff x="0" y="0"/>
          <a:chExt cx="0" cy="0"/>
        </a:xfrm>
      </p:grpSpPr>
      <p:sp>
        <p:nvSpPr>
          <p:cNvPr id="3" name="Označba mesta vsebine 2"/>
          <p:cNvSpPr>
            <a:spLocks noGrp="1"/>
          </p:cNvSpPr>
          <p:nvPr>
            <p:ph idx="1"/>
          </p:nvPr>
        </p:nvSpPr>
        <p:spPr>
          <a:xfrm>
            <a:off x="4542879" y="1077478"/>
            <a:ext cx="6812509" cy="5099485"/>
          </a:xfrm>
        </p:spPr>
        <p:txBody>
          <a:bodyPr>
            <a:normAutofit/>
          </a:bodyPr>
          <a:lstStyle>
            <a:lvl1pPr>
              <a:defRPr sz="1600"/>
            </a:lvl1pPr>
            <a:lvl2pPr>
              <a:defRPr sz="1600"/>
            </a:lvl2pPr>
            <a:lvl3pPr>
              <a:defRPr sz="1600"/>
            </a:lvl3pPr>
            <a:lvl4pPr>
              <a:defRPr sz="1600"/>
            </a:lvl4pPr>
            <a:lvl5pPr>
              <a:defRPr sz="1600"/>
            </a:lvl5pPr>
            <a:lvl6pPr>
              <a:defRPr sz="2000"/>
            </a:lvl6pPr>
            <a:lvl7pPr>
              <a:defRPr sz="2000"/>
            </a:lvl7pPr>
            <a:lvl8pPr>
              <a:defRPr sz="2000"/>
            </a:lvl8pPr>
            <a:lvl9pPr>
              <a:defRPr sz="2000"/>
            </a:lvl9pPr>
          </a:lstStyle>
          <a:p>
            <a:pPr lvl="0"/>
            <a:r>
              <a:rPr lang="sl-SI" dirty="0"/>
              <a:t>Uredite sloge besedila matrice</a:t>
            </a:r>
          </a:p>
          <a:p>
            <a:pPr lvl="1"/>
            <a:r>
              <a:rPr lang="sl-SI" dirty="0"/>
              <a:t>Druga raven</a:t>
            </a:r>
          </a:p>
          <a:p>
            <a:pPr lvl="2"/>
            <a:r>
              <a:rPr lang="sl-SI" dirty="0"/>
              <a:t>Tretja raven</a:t>
            </a:r>
          </a:p>
          <a:p>
            <a:pPr lvl="3"/>
            <a:r>
              <a:rPr lang="sl-SI" dirty="0"/>
              <a:t>Četrta raven</a:t>
            </a:r>
          </a:p>
          <a:p>
            <a:pPr lvl="4"/>
            <a:r>
              <a:rPr lang="sl-SI" dirty="0"/>
              <a:t>Peta raven</a:t>
            </a:r>
          </a:p>
        </p:txBody>
      </p:sp>
      <p:sp>
        <p:nvSpPr>
          <p:cNvPr id="7" name="Označba mesta številke diapozitiva 6"/>
          <p:cNvSpPr>
            <a:spLocks noGrp="1"/>
          </p:cNvSpPr>
          <p:nvPr>
            <p:ph type="sldNum" sz="quarter" idx="12"/>
          </p:nvPr>
        </p:nvSpPr>
        <p:spPr/>
        <p:txBody>
          <a:bodyPr/>
          <a:lstStyle/>
          <a:p>
            <a:fld id="{532C1498-2F19-4A64-92EC-B982E18FFDC4}" type="slidenum">
              <a:rPr lang="sl-SI" smtClean="0"/>
              <a:t>‹#›</a:t>
            </a:fld>
            <a:endParaRPr lang="sl-SI"/>
          </a:p>
        </p:txBody>
      </p:sp>
      <p:pic>
        <p:nvPicPr>
          <p:cNvPr id="8" name="Picture 7" descr="A picture containing text&#10;&#10;Description automatically generated">
            <a:extLst>
              <a:ext uri="{FF2B5EF4-FFF2-40B4-BE49-F238E27FC236}">
                <a16:creationId xmlns:a16="http://schemas.microsoft.com/office/drawing/2014/main" id="{E5A01E4D-CC64-F72A-F9BD-F478B1AEF562}"/>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83304" y="4259263"/>
            <a:ext cx="3238255" cy="1917700"/>
          </a:xfrm>
          <a:prstGeom prst="rect">
            <a:avLst/>
          </a:prstGeom>
        </p:spPr>
      </p:pic>
      <p:sp>
        <p:nvSpPr>
          <p:cNvPr id="9" name="Označba mesta vsebine 2">
            <a:extLst>
              <a:ext uri="{FF2B5EF4-FFF2-40B4-BE49-F238E27FC236}">
                <a16:creationId xmlns:a16="http://schemas.microsoft.com/office/drawing/2014/main" id="{8E786BC0-95F8-C309-FCAD-1868891D0C19}"/>
              </a:ext>
            </a:extLst>
          </p:cNvPr>
          <p:cNvSpPr>
            <a:spLocks noGrp="1"/>
          </p:cNvSpPr>
          <p:nvPr>
            <p:ph sz="half" idx="13"/>
          </p:nvPr>
        </p:nvSpPr>
        <p:spPr>
          <a:xfrm>
            <a:off x="1083304" y="1077478"/>
            <a:ext cx="3238255" cy="3057707"/>
          </a:xfrm>
        </p:spPr>
        <p:txBody>
          <a:bodyPr/>
          <a:lstStyle/>
          <a:p>
            <a:pPr lvl="0"/>
            <a:r>
              <a:rPr lang="sl-SI" dirty="0"/>
              <a:t>Uredite sloge besedila matrice</a:t>
            </a:r>
          </a:p>
          <a:p>
            <a:pPr lvl="1"/>
            <a:r>
              <a:rPr lang="sl-SI" dirty="0"/>
              <a:t>Druga raven</a:t>
            </a:r>
          </a:p>
          <a:p>
            <a:pPr lvl="2"/>
            <a:r>
              <a:rPr lang="sl-SI" dirty="0"/>
              <a:t>Tretja raven</a:t>
            </a:r>
          </a:p>
          <a:p>
            <a:pPr lvl="3"/>
            <a:r>
              <a:rPr lang="sl-SI" dirty="0"/>
              <a:t>Četrta raven</a:t>
            </a:r>
          </a:p>
          <a:p>
            <a:pPr lvl="4"/>
            <a:r>
              <a:rPr lang="sl-SI" dirty="0"/>
              <a:t>Peta raven</a:t>
            </a:r>
          </a:p>
        </p:txBody>
      </p:sp>
      <p:sp>
        <p:nvSpPr>
          <p:cNvPr id="10" name="Označba mesta naslova 1">
            <a:extLst>
              <a:ext uri="{FF2B5EF4-FFF2-40B4-BE49-F238E27FC236}">
                <a16:creationId xmlns:a16="http://schemas.microsoft.com/office/drawing/2014/main" id="{8E61ECFA-B7DB-86D5-2FC8-6426314E2E30}"/>
              </a:ext>
            </a:extLst>
          </p:cNvPr>
          <p:cNvSpPr txBox="1">
            <a:spLocks/>
          </p:cNvSpPr>
          <p:nvPr userDrawn="1"/>
        </p:nvSpPr>
        <p:spPr>
          <a:xfrm>
            <a:off x="1083304" y="445478"/>
            <a:ext cx="10270496" cy="53298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2200" b="0" i="0" kern="1200" baseline="0">
                <a:solidFill>
                  <a:srgbClr val="0B3279"/>
                </a:solidFill>
                <a:latin typeface="Fira Sans Medium" panose="020B0503050000020004" pitchFamily="34" charset="0"/>
                <a:ea typeface="+mj-ea"/>
                <a:cs typeface="+mj-cs"/>
              </a:defRPr>
            </a:lvl1pPr>
          </a:lstStyle>
          <a:p>
            <a:r>
              <a:rPr lang="sl-SI"/>
              <a:t>Uredite slog naslova matrice</a:t>
            </a:r>
            <a:endParaRPr lang="sl-SI" dirty="0"/>
          </a:p>
        </p:txBody>
      </p:sp>
    </p:spTree>
    <p:extLst>
      <p:ext uri="{BB962C8B-B14F-4D97-AF65-F5344CB8AC3E}">
        <p14:creationId xmlns:p14="http://schemas.microsoft.com/office/powerpoint/2010/main" val="306684851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Naslov in slika">
    <p:spTree>
      <p:nvGrpSpPr>
        <p:cNvPr id="1" name=""/>
        <p:cNvGrpSpPr/>
        <p:nvPr/>
      </p:nvGrpSpPr>
      <p:grpSpPr>
        <a:xfrm>
          <a:off x="0" y="0"/>
          <a:ext cx="0" cy="0"/>
          <a:chOff x="0" y="0"/>
          <a:chExt cx="0" cy="0"/>
        </a:xfrm>
      </p:grpSpPr>
      <p:pic>
        <p:nvPicPr>
          <p:cNvPr id="6" name="Picture 5" descr="A picture containing text&#10;&#10;Description automatically generated">
            <a:extLst>
              <a:ext uri="{FF2B5EF4-FFF2-40B4-BE49-F238E27FC236}">
                <a16:creationId xmlns:a16="http://schemas.microsoft.com/office/drawing/2014/main" id="{0268D925-947F-B7DE-5606-203D682427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19582" y="1077477"/>
            <a:ext cx="6835806" cy="5099485"/>
          </a:xfrm>
          <a:prstGeom prst="rect">
            <a:avLst/>
          </a:prstGeom>
        </p:spPr>
      </p:pic>
      <p:sp>
        <p:nvSpPr>
          <p:cNvPr id="7" name="Označba mesta številke diapozitiva 6"/>
          <p:cNvSpPr>
            <a:spLocks noGrp="1"/>
          </p:cNvSpPr>
          <p:nvPr>
            <p:ph type="sldNum" sz="quarter" idx="12"/>
          </p:nvPr>
        </p:nvSpPr>
        <p:spPr/>
        <p:txBody>
          <a:bodyPr/>
          <a:lstStyle/>
          <a:p>
            <a:fld id="{532C1498-2F19-4A64-92EC-B982E18FFDC4}" type="slidenum">
              <a:rPr lang="sl-SI" smtClean="0"/>
              <a:t>‹#›</a:t>
            </a:fld>
            <a:endParaRPr lang="sl-SI"/>
          </a:p>
        </p:txBody>
      </p:sp>
      <p:sp>
        <p:nvSpPr>
          <p:cNvPr id="9" name="Označba mesta vsebine 2">
            <a:extLst>
              <a:ext uri="{FF2B5EF4-FFF2-40B4-BE49-F238E27FC236}">
                <a16:creationId xmlns:a16="http://schemas.microsoft.com/office/drawing/2014/main" id="{2C082CA2-513A-7B7F-1F71-72CC89145F0E}"/>
              </a:ext>
            </a:extLst>
          </p:cNvPr>
          <p:cNvSpPr>
            <a:spLocks noGrp="1"/>
          </p:cNvSpPr>
          <p:nvPr>
            <p:ph sz="half" idx="1"/>
          </p:nvPr>
        </p:nvSpPr>
        <p:spPr>
          <a:xfrm>
            <a:off x="1083304" y="1077478"/>
            <a:ext cx="3238255" cy="5099484"/>
          </a:xfrm>
        </p:spPr>
        <p:txBody>
          <a:bodyPr/>
          <a:lstStyle/>
          <a:p>
            <a:pPr lvl="0"/>
            <a:r>
              <a:rPr lang="sl-SI" dirty="0"/>
              <a:t>Uredite sloge besedila matrice</a:t>
            </a:r>
          </a:p>
          <a:p>
            <a:pPr lvl="1"/>
            <a:r>
              <a:rPr lang="sl-SI" dirty="0"/>
              <a:t>Druga raven</a:t>
            </a:r>
          </a:p>
          <a:p>
            <a:pPr lvl="2"/>
            <a:r>
              <a:rPr lang="sl-SI" dirty="0"/>
              <a:t>Tretja raven</a:t>
            </a:r>
          </a:p>
          <a:p>
            <a:pPr lvl="3"/>
            <a:r>
              <a:rPr lang="sl-SI" dirty="0"/>
              <a:t>Četrta raven</a:t>
            </a:r>
          </a:p>
          <a:p>
            <a:pPr lvl="4"/>
            <a:r>
              <a:rPr lang="sl-SI" dirty="0"/>
              <a:t>Peta raven</a:t>
            </a:r>
          </a:p>
        </p:txBody>
      </p:sp>
      <p:sp>
        <p:nvSpPr>
          <p:cNvPr id="10" name="Označba mesta naslova 1">
            <a:extLst>
              <a:ext uri="{FF2B5EF4-FFF2-40B4-BE49-F238E27FC236}">
                <a16:creationId xmlns:a16="http://schemas.microsoft.com/office/drawing/2014/main" id="{71E4F2D5-F52A-09E7-C834-84A40ECE74B8}"/>
              </a:ext>
            </a:extLst>
          </p:cNvPr>
          <p:cNvSpPr>
            <a:spLocks noGrp="1"/>
          </p:cNvSpPr>
          <p:nvPr>
            <p:ph type="title"/>
          </p:nvPr>
        </p:nvSpPr>
        <p:spPr>
          <a:xfrm>
            <a:off x="1083304" y="445478"/>
            <a:ext cx="10270496" cy="532988"/>
          </a:xfrm>
          <a:prstGeom prst="rect">
            <a:avLst/>
          </a:prstGeom>
        </p:spPr>
        <p:txBody>
          <a:bodyPr vert="horz" lIns="91440" tIns="45720" rIns="91440" bIns="45720" rtlCol="0" anchor="ctr">
            <a:normAutofit/>
          </a:bodyPr>
          <a:lstStyle/>
          <a:p>
            <a:r>
              <a:rPr lang="sl-SI" dirty="0"/>
              <a:t>Uredite slog naslova matrice</a:t>
            </a:r>
          </a:p>
        </p:txBody>
      </p:sp>
    </p:spTree>
    <p:extLst>
      <p:ext uri="{BB962C8B-B14F-4D97-AF65-F5344CB8AC3E}">
        <p14:creationId xmlns:p14="http://schemas.microsoft.com/office/powerpoint/2010/main" val="8534385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GLAVNI NASLO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Naslov 1"/>
          <p:cNvSpPr>
            <a:spLocks noGrp="1"/>
          </p:cNvSpPr>
          <p:nvPr>
            <p:ph type="ctrTitle" hasCustomPrompt="1"/>
          </p:nvPr>
        </p:nvSpPr>
        <p:spPr>
          <a:xfrm>
            <a:off x="599342" y="660865"/>
            <a:ext cx="9585062" cy="859252"/>
          </a:xfrm>
          <a:prstGeom prst="rect">
            <a:avLst/>
          </a:prstGeom>
        </p:spPr>
        <p:txBody>
          <a:bodyPr anchor="t">
            <a:normAutofit/>
          </a:bodyPr>
          <a:lstStyle>
            <a:lvl1pPr algn="l">
              <a:defRPr sz="2800"/>
            </a:lvl1pPr>
          </a:lstStyle>
          <a:p>
            <a:r>
              <a:rPr lang="sl-SI" dirty="0"/>
              <a:t>Uredite slog naslova matrice</a:t>
            </a:r>
          </a:p>
        </p:txBody>
      </p:sp>
      <p:sp>
        <p:nvSpPr>
          <p:cNvPr id="4" name="Naslov 1">
            <a:extLst>
              <a:ext uri="{FF2B5EF4-FFF2-40B4-BE49-F238E27FC236}">
                <a16:creationId xmlns:a16="http://schemas.microsoft.com/office/drawing/2014/main" id="{440CD603-685B-8DE2-268A-0AC4BF680669}"/>
              </a:ext>
            </a:extLst>
          </p:cNvPr>
          <p:cNvSpPr txBox="1">
            <a:spLocks/>
          </p:cNvSpPr>
          <p:nvPr userDrawn="1"/>
        </p:nvSpPr>
        <p:spPr>
          <a:xfrm>
            <a:off x="599342" y="1866475"/>
            <a:ext cx="9585062" cy="85925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1" i="0" kern="1200" baseline="0">
                <a:solidFill>
                  <a:srgbClr val="0B3279"/>
                </a:solidFill>
                <a:latin typeface="Fira Sans" panose="020B0503050000020004" pitchFamily="34" charset="0"/>
                <a:ea typeface="+mj-ea"/>
                <a:cs typeface="+mj-cs"/>
              </a:defRPr>
            </a:lvl1pPr>
          </a:lstStyle>
          <a:p>
            <a:r>
              <a:rPr lang="sl-SI" sz="1800" dirty="0"/>
              <a:t>Ime Priimek, </a:t>
            </a:r>
            <a:r>
              <a:rPr lang="sl-SI" sz="1800" b="0" i="0" dirty="0">
                <a:latin typeface="Fira Sans" panose="020B0503050000020004" pitchFamily="34" charset="0"/>
              </a:rPr>
              <a:t>naziv</a:t>
            </a:r>
          </a:p>
        </p:txBody>
      </p:sp>
      <p:sp>
        <p:nvSpPr>
          <p:cNvPr id="7" name="Označba mesta besedila 2">
            <a:extLst>
              <a:ext uri="{FF2B5EF4-FFF2-40B4-BE49-F238E27FC236}">
                <a16:creationId xmlns:a16="http://schemas.microsoft.com/office/drawing/2014/main" id="{C96EB1D2-4087-EFDD-F3A7-F6AD269ABEAF}"/>
              </a:ext>
            </a:extLst>
          </p:cNvPr>
          <p:cNvSpPr>
            <a:spLocks noGrp="1"/>
          </p:cNvSpPr>
          <p:nvPr>
            <p:ph idx="1"/>
          </p:nvPr>
        </p:nvSpPr>
        <p:spPr>
          <a:xfrm>
            <a:off x="599343" y="3360566"/>
            <a:ext cx="5608708" cy="1709798"/>
          </a:xfrm>
          <a:prstGeom prst="rect">
            <a:avLst/>
          </a:prstGeom>
        </p:spPr>
        <p:txBody>
          <a:bodyPr vert="horz" lIns="91440" tIns="45720" rIns="91440" bIns="45720" rtlCol="0">
            <a:normAutofit/>
          </a:bodyPr>
          <a:lstStyle/>
          <a:p>
            <a:pPr lvl="0"/>
            <a:r>
              <a:rPr lang="sl-SI" dirty="0"/>
              <a:t>Uredite sloge besedila matrice</a:t>
            </a:r>
          </a:p>
          <a:p>
            <a:pPr lvl="1"/>
            <a:r>
              <a:rPr lang="sl-SI" dirty="0"/>
              <a:t>Druga raven</a:t>
            </a:r>
          </a:p>
          <a:p>
            <a:pPr lvl="2"/>
            <a:r>
              <a:rPr lang="sl-SI" dirty="0"/>
              <a:t>Tretja raven</a:t>
            </a:r>
          </a:p>
          <a:p>
            <a:pPr lvl="3"/>
            <a:r>
              <a:rPr lang="sl-SI" dirty="0"/>
              <a:t>Četrta raven</a:t>
            </a:r>
          </a:p>
          <a:p>
            <a:pPr lvl="4"/>
            <a:r>
              <a:rPr lang="sl-SI" dirty="0"/>
              <a:t>Peta raven</a:t>
            </a:r>
          </a:p>
        </p:txBody>
      </p:sp>
    </p:spTree>
    <p:extLst>
      <p:ext uri="{BB962C8B-B14F-4D97-AF65-F5344CB8AC3E}">
        <p14:creationId xmlns:p14="http://schemas.microsoft.com/office/powerpoint/2010/main" val="11181145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PRAZEN">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79820282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GLAVNI NASLOV">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485545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PRAZEN">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453936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ENOSTAVEN NASLOV S KRATKIM OPISOM">
    <p:spTree>
      <p:nvGrpSpPr>
        <p:cNvPr id="1" name=""/>
        <p:cNvGrpSpPr/>
        <p:nvPr/>
      </p:nvGrpSpPr>
      <p:grpSpPr>
        <a:xfrm>
          <a:off x="0" y="0"/>
          <a:ext cx="0" cy="0"/>
          <a:chOff x="0" y="0"/>
          <a:chExt cx="0" cy="0"/>
        </a:xfrm>
      </p:grpSpPr>
      <p:sp>
        <p:nvSpPr>
          <p:cNvPr id="2" name="Naslov 1"/>
          <p:cNvSpPr>
            <a:spLocks noGrp="1"/>
          </p:cNvSpPr>
          <p:nvPr>
            <p:ph type="ctrTitle"/>
          </p:nvPr>
        </p:nvSpPr>
        <p:spPr>
          <a:xfrm>
            <a:off x="5023484" y="1122363"/>
            <a:ext cx="6238971" cy="2387600"/>
          </a:xfrm>
        </p:spPr>
        <p:txBody>
          <a:bodyPr anchor="b">
            <a:normAutofit/>
          </a:bodyPr>
          <a:lstStyle>
            <a:lvl1pPr algn="l">
              <a:defRPr sz="2800"/>
            </a:lvl1pPr>
          </a:lstStyle>
          <a:p>
            <a:r>
              <a:rPr lang="sl-SI" dirty="0"/>
              <a:t>Uredite slog naslova matrice</a:t>
            </a:r>
          </a:p>
        </p:txBody>
      </p:sp>
      <p:sp>
        <p:nvSpPr>
          <p:cNvPr id="3" name="Podnaslov 2"/>
          <p:cNvSpPr>
            <a:spLocks noGrp="1"/>
          </p:cNvSpPr>
          <p:nvPr>
            <p:ph type="subTitle" idx="1"/>
          </p:nvPr>
        </p:nvSpPr>
        <p:spPr>
          <a:xfrm>
            <a:off x="5023484" y="3602038"/>
            <a:ext cx="6238971" cy="1655762"/>
          </a:xfrm>
        </p:spPr>
        <p:txBody>
          <a:bodyPr>
            <a:normAutofit/>
          </a:bodyPr>
          <a:lstStyle>
            <a:lvl1pPr marL="0" indent="0" algn="l">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dirty="0"/>
              <a:t>Uredite slog podnaslova matrice</a:t>
            </a:r>
          </a:p>
        </p:txBody>
      </p:sp>
      <p:sp>
        <p:nvSpPr>
          <p:cNvPr id="6" name="Označba mesta številke diapozitiva 5"/>
          <p:cNvSpPr>
            <a:spLocks noGrp="1"/>
          </p:cNvSpPr>
          <p:nvPr>
            <p:ph type="sldNum" sz="quarter" idx="12"/>
          </p:nvPr>
        </p:nvSpPr>
        <p:spPr/>
        <p:txBody>
          <a:bodyPr/>
          <a:lstStyle/>
          <a:p>
            <a:fld id="{532C1498-2F19-4A64-92EC-B982E18FFDC4}" type="slidenum">
              <a:rPr lang="sl-SI" smtClean="0"/>
              <a:t>‹#›</a:t>
            </a:fld>
            <a:endParaRPr lang="sl-SI"/>
          </a:p>
        </p:txBody>
      </p:sp>
    </p:spTree>
    <p:extLst>
      <p:ext uri="{BB962C8B-B14F-4D97-AF65-F5344CB8AC3E}">
        <p14:creationId xmlns:p14="http://schemas.microsoft.com/office/powerpoint/2010/main" val="4618120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Glava odseka">
    <p:spTree>
      <p:nvGrpSpPr>
        <p:cNvPr id="1" name=""/>
        <p:cNvGrpSpPr/>
        <p:nvPr/>
      </p:nvGrpSpPr>
      <p:grpSpPr>
        <a:xfrm>
          <a:off x="0" y="0"/>
          <a:ext cx="0" cy="0"/>
          <a:chOff x="0" y="0"/>
          <a:chExt cx="0" cy="0"/>
        </a:xfrm>
      </p:grpSpPr>
      <p:sp>
        <p:nvSpPr>
          <p:cNvPr id="6" name="Označba mesta številke diapozitiva 5"/>
          <p:cNvSpPr>
            <a:spLocks noGrp="1"/>
          </p:cNvSpPr>
          <p:nvPr>
            <p:ph type="sldNum" sz="quarter" idx="12"/>
          </p:nvPr>
        </p:nvSpPr>
        <p:spPr/>
        <p:txBody>
          <a:bodyPr/>
          <a:lstStyle/>
          <a:p>
            <a:fld id="{532C1498-2F19-4A64-92EC-B982E18FFDC4}" type="slidenum">
              <a:rPr lang="sl-SI" smtClean="0"/>
              <a:t>‹#›</a:t>
            </a:fld>
            <a:endParaRPr lang="sl-SI"/>
          </a:p>
        </p:txBody>
      </p:sp>
      <p:sp>
        <p:nvSpPr>
          <p:cNvPr id="5" name="Naslov 1">
            <a:extLst>
              <a:ext uri="{FF2B5EF4-FFF2-40B4-BE49-F238E27FC236}">
                <a16:creationId xmlns:a16="http://schemas.microsoft.com/office/drawing/2014/main" id="{E12541BC-88EC-AEAB-D0A8-3184AE0EDF8D}"/>
              </a:ext>
            </a:extLst>
          </p:cNvPr>
          <p:cNvSpPr>
            <a:spLocks noGrp="1"/>
          </p:cNvSpPr>
          <p:nvPr>
            <p:ph type="ctrTitle" hasCustomPrompt="1"/>
          </p:nvPr>
        </p:nvSpPr>
        <p:spPr>
          <a:xfrm>
            <a:off x="5023484" y="1122363"/>
            <a:ext cx="6233291" cy="820027"/>
          </a:xfrm>
        </p:spPr>
        <p:txBody>
          <a:bodyPr anchor="t">
            <a:normAutofit/>
          </a:bodyPr>
          <a:lstStyle>
            <a:lvl1pPr algn="l">
              <a:defRPr sz="2800"/>
            </a:lvl1pPr>
          </a:lstStyle>
          <a:p>
            <a:r>
              <a:rPr lang="sl-SI" dirty="0"/>
              <a:t>Uredite slog naslova matrice</a:t>
            </a:r>
          </a:p>
        </p:txBody>
      </p:sp>
      <p:sp>
        <p:nvSpPr>
          <p:cNvPr id="7" name="Podnaslov 2">
            <a:extLst>
              <a:ext uri="{FF2B5EF4-FFF2-40B4-BE49-F238E27FC236}">
                <a16:creationId xmlns:a16="http://schemas.microsoft.com/office/drawing/2014/main" id="{171C9E22-6E62-CA05-D01B-5572BF0464B4}"/>
              </a:ext>
            </a:extLst>
          </p:cNvPr>
          <p:cNvSpPr>
            <a:spLocks noGrp="1"/>
          </p:cNvSpPr>
          <p:nvPr>
            <p:ph type="subTitle" idx="1"/>
          </p:nvPr>
        </p:nvSpPr>
        <p:spPr>
          <a:xfrm>
            <a:off x="5023484" y="2021903"/>
            <a:ext cx="6233291" cy="3235897"/>
          </a:xfrm>
        </p:spPr>
        <p:txBody>
          <a:bodyPr>
            <a:normAutofit/>
          </a:bodyPr>
          <a:lstStyle>
            <a:lvl1pPr marL="0" indent="0" algn="l">
              <a:buNone/>
              <a:defRPr sz="22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sl-SI" dirty="0"/>
              <a:t>Uredite slog podnaslova matrice</a:t>
            </a:r>
          </a:p>
        </p:txBody>
      </p:sp>
    </p:spTree>
    <p:extLst>
      <p:ext uri="{BB962C8B-B14F-4D97-AF65-F5344CB8AC3E}">
        <p14:creationId xmlns:p14="http://schemas.microsoft.com/office/powerpoint/2010/main" val="39215807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Dve vsebini">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lang="sl-SI" dirty="0"/>
              <a:t>Uredite slog naslova matrice</a:t>
            </a:r>
          </a:p>
        </p:txBody>
      </p:sp>
      <p:sp>
        <p:nvSpPr>
          <p:cNvPr id="7" name="Označba mesta številke diapozitiva 6"/>
          <p:cNvSpPr>
            <a:spLocks noGrp="1"/>
          </p:cNvSpPr>
          <p:nvPr>
            <p:ph type="sldNum" sz="quarter" idx="12"/>
          </p:nvPr>
        </p:nvSpPr>
        <p:spPr/>
        <p:txBody>
          <a:bodyPr/>
          <a:lstStyle/>
          <a:p>
            <a:fld id="{532C1498-2F19-4A64-92EC-B982E18FFDC4}" type="slidenum">
              <a:rPr lang="sl-SI" smtClean="0"/>
              <a:t>‹#›</a:t>
            </a:fld>
            <a:endParaRPr lang="sl-SI"/>
          </a:p>
        </p:txBody>
      </p:sp>
      <p:sp>
        <p:nvSpPr>
          <p:cNvPr id="6" name="Označba mesta vsebine 2">
            <a:extLst>
              <a:ext uri="{FF2B5EF4-FFF2-40B4-BE49-F238E27FC236}">
                <a16:creationId xmlns:a16="http://schemas.microsoft.com/office/drawing/2014/main" id="{81285D3B-CA17-A04B-17FB-FEBD44397E64}"/>
              </a:ext>
            </a:extLst>
          </p:cNvPr>
          <p:cNvSpPr>
            <a:spLocks noGrp="1"/>
          </p:cNvSpPr>
          <p:nvPr>
            <p:ph sz="half" idx="13"/>
          </p:nvPr>
        </p:nvSpPr>
        <p:spPr>
          <a:xfrm>
            <a:off x="2160270" y="3785731"/>
            <a:ext cx="4503420" cy="2391231"/>
          </a:xfrm>
        </p:spPr>
        <p:txBody>
          <a:bodyPr/>
          <a:lstStyle/>
          <a:p>
            <a:pPr lvl="0"/>
            <a:r>
              <a:rPr lang="sl-SI" dirty="0"/>
              <a:t>Uredite sloge besedila matrice</a:t>
            </a:r>
          </a:p>
          <a:p>
            <a:pPr lvl="1"/>
            <a:r>
              <a:rPr lang="sl-SI" dirty="0"/>
              <a:t>Druga raven</a:t>
            </a:r>
          </a:p>
          <a:p>
            <a:pPr lvl="2"/>
            <a:r>
              <a:rPr lang="sl-SI" dirty="0"/>
              <a:t>Tretja raven</a:t>
            </a:r>
          </a:p>
          <a:p>
            <a:pPr lvl="3"/>
            <a:r>
              <a:rPr lang="sl-SI" dirty="0"/>
              <a:t>Četrta raven</a:t>
            </a:r>
          </a:p>
          <a:p>
            <a:pPr lvl="4"/>
            <a:r>
              <a:rPr lang="sl-SI" dirty="0"/>
              <a:t>Peta raven</a:t>
            </a:r>
          </a:p>
        </p:txBody>
      </p:sp>
      <p:sp>
        <p:nvSpPr>
          <p:cNvPr id="8" name="Označba mesta vsebine 3">
            <a:extLst>
              <a:ext uri="{FF2B5EF4-FFF2-40B4-BE49-F238E27FC236}">
                <a16:creationId xmlns:a16="http://schemas.microsoft.com/office/drawing/2014/main" id="{2B2CCE76-B7B4-A374-8BF6-90DDFC76D5BE}"/>
              </a:ext>
            </a:extLst>
          </p:cNvPr>
          <p:cNvSpPr>
            <a:spLocks noGrp="1"/>
          </p:cNvSpPr>
          <p:nvPr>
            <p:ph sz="half" idx="14"/>
          </p:nvPr>
        </p:nvSpPr>
        <p:spPr>
          <a:xfrm>
            <a:off x="6850380" y="3785731"/>
            <a:ext cx="4503420" cy="2391231"/>
          </a:xfrm>
        </p:spPr>
        <p:txBody>
          <a:bodyPr/>
          <a:lstStyle/>
          <a:p>
            <a:pPr lvl="0"/>
            <a:r>
              <a:rPr lang="sl-SI"/>
              <a:t>Uredite sloge besedila matrice</a:t>
            </a:r>
          </a:p>
          <a:p>
            <a:pPr lvl="1"/>
            <a:r>
              <a:rPr lang="sl-SI"/>
              <a:t>Druga raven</a:t>
            </a:r>
          </a:p>
          <a:p>
            <a:pPr lvl="2"/>
            <a:r>
              <a:rPr lang="sl-SI"/>
              <a:t>Tretja raven</a:t>
            </a:r>
          </a:p>
          <a:p>
            <a:pPr lvl="3"/>
            <a:r>
              <a:rPr lang="sl-SI"/>
              <a:t>Četrta raven</a:t>
            </a:r>
          </a:p>
          <a:p>
            <a:pPr lvl="4"/>
            <a:r>
              <a:rPr lang="sl-SI"/>
              <a:t>Peta raven</a:t>
            </a:r>
          </a:p>
        </p:txBody>
      </p:sp>
    </p:spTree>
    <p:extLst>
      <p:ext uri="{BB962C8B-B14F-4D97-AF65-F5344CB8AC3E}">
        <p14:creationId xmlns:p14="http://schemas.microsoft.com/office/powerpoint/2010/main" val="193189498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jpg"/></Relationships>
</file>

<file path=ppt/slideMasters/_rels/slideMaster2.xml.rels><?xml version="1.0" encoding="UTF-8" standalone="yes"?>
<Relationships xmlns="http://schemas.openxmlformats.org/package/2006/relationships"><Relationship Id="rId3" Type="http://schemas.openxmlformats.org/officeDocument/2006/relationships/theme" Target="../theme/theme2.xml"/><Relationship Id="rId2" Type="http://schemas.openxmlformats.org/officeDocument/2006/relationships/slideLayout" Target="../slideLayouts/slideLayout4.xml"/><Relationship Id="rId1" Type="http://schemas.openxmlformats.org/officeDocument/2006/relationships/slideLayout" Target="../slideLayouts/slideLayout3.xml"/><Relationship Id="rId4" Type="http://schemas.openxmlformats.org/officeDocument/2006/relationships/image" Target="../media/image2.jpg"/></Relationships>
</file>

<file path=ppt/slideMasters/_rels/slideMaster3.xml.rels><?xml version="1.0" encoding="UTF-8" standalone="yes"?>
<Relationships xmlns="http://schemas.openxmlformats.org/package/2006/relationships"><Relationship Id="rId3" Type="http://schemas.openxmlformats.org/officeDocument/2006/relationships/theme" Target="../theme/theme3.xml"/><Relationship Id="rId2" Type="http://schemas.openxmlformats.org/officeDocument/2006/relationships/slideLayout" Target="../slideLayouts/slideLayout6.xml"/><Relationship Id="rId1" Type="http://schemas.openxmlformats.org/officeDocument/2006/relationships/slideLayout" Target="../slideLayouts/slideLayout5.xml"/><Relationship Id="rId4" Type="http://schemas.openxmlformats.org/officeDocument/2006/relationships/image" Target="../media/image1.jpg"/></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9.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image" Target="../media/image3.jpg"/><Relationship Id="rId5" Type="http://schemas.openxmlformats.org/officeDocument/2006/relationships/theme" Target="../theme/theme4.xml"/><Relationship Id="rId4" Type="http://schemas.openxmlformats.org/officeDocument/2006/relationships/slideLayout" Target="../slideLayouts/slideLayout10.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image" Target="../media/image4.jpg"/><Relationship Id="rId5" Type="http://schemas.openxmlformats.org/officeDocument/2006/relationships/slideLayout" Target="../slideLayouts/slideLayout15.xml"/><Relationship Id="rId10" Type="http://schemas.openxmlformats.org/officeDocument/2006/relationships/theme" Target="../theme/theme5.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27.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11" Type="http://schemas.openxmlformats.org/officeDocument/2006/relationships/image" Target="../media/image8.jpg"/><Relationship Id="rId5" Type="http://schemas.openxmlformats.org/officeDocument/2006/relationships/slideLayout" Target="../slideLayouts/slideLayout24.xml"/><Relationship Id="rId10" Type="http://schemas.openxmlformats.org/officeDocument/2006/relationships/theme" Target="../theme/theme6.xml"/><Relationship Id="rId4" Type="http://schemas.openxmlformats.org/officeDocument/2006/relationships/slideLayout" Target="../slideLayouts/slideLayout23.xml"/><Relationship Id="rId9" Type="http://schemas.openxmlformats.org/officeDocument/2006/relationships/slideLayout" Target="../slideLayouts/slideLayout2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Označba mesta številke diapozitiva 5">
            <a:extLst>
              <a:ext uri="{FF2B5EF4-FFF2-40B4-BE49-F238E27FC236}">
                <a16:creationId xmlns:a16="http://schemas.microsoft.com/office/drawing/2014/main" id="{E394389F-F301-E58D-A89A-14688450CF9F}"/>
              </a:ext>
            </a:extLst>
          </p:cNvPr>
          <p:cNvSpPr>
            <a:spLocks noGrp="1"/>
          </p:cNvSpPr>
          <p:nvPr>
            <p:ph type="sldNum" sz="quarter" idx="4"/>
          </p:nvPr>
        </p:nvSpPr>
        <p:spPr>
          <a:xfrm>
            <a:off x="447676" y="6356350"/>
            <a:ext cx="5648324" cy="365125"/>
          </a:xfrm>
          <a:prstGeom prst="rect">
            <a:avLst/>
          </a:prstGeom>
        </p:spPr>
        <p:txBody>
          <a:bodyPr/>
          <a:lstStyle>
            <a:lvl1pPr algn="l">
              <a:defRPr sz="1100">
                <a:solidFill>
                  <a:schemeClr val="accent1"/>
                </a:solidFill>
              </a:defRPr>
            </a:lvl1pPr>
          </a:lstStyle>
          <a:p>
            <a:fld id="{EF86A40B-4F83-8149-8A11-4AE5D8B17144}" type="datetime4">
              <a:rPr lang="sl-SI" noProof="1" smtClean="0">
                <a:latin typeface="Fira Sans" panose="020B0503050000020004" pitchFamily="34" charset="0"/>
              </a:rPr>
              <a:pPr/>
              <a:t>14. oktober 2024</a:t>
            </a:fld>
            <a:endParaRPr lang="sl-SI" dirty="0"/>
          </a:p>
        </p:txBody>
      </p:sp>
    </p:spTree>
    <p:extLst>
      <p:ext uri="{BB962C8B-B14F-4D97-AF65-F5344CB8AC3E}">
        <p14:creationId xmlns:p14="http://schemas.microsoft.com/office/powerpoint/2010/main" val="3559185627"/>
      </p:ext>
    </p:extLst>
  </p:cSld>
  <p:clrMap bg1="lt1" tx1="dk1" bg2="lt2" tx2="dk2" accent1="accent1" accent2="accent2" accent3="accent3" accent4="accent4" accent5="accent5" accent6="accent6" hlink="hlink" folHlink="folHlink"/>
  <p:sldLayoutIdLst>
    <p:sldLayoutId id="2147483649" r:id="rId1"/>
    <p:sldLayoutId id="2147483650" r:id="rId2"/>
  </p:sldLayoutIdLst>
  <p:hf sldNum="0" hdr="0" ftr="0"/>
  <p:txStyles>
    <p:titleStyle>
      <a:lvl1pPr algn="l" defTabSz="914400" rtl="0" eaLnBrk="1" latinLnBrk="0" hangingPunct="1">
        <a:lnSpc>
          <a:spcPct val="90000"/>
        </a:lnSpc>
        <a:spcBef>
          <a:spcPct val="0"/>
        </a:spcBef>
        <a:buNone/>
        <a:defRPr sz="3200" b="1" i="0" kern="1200" baseline="0">
          <a:solidFill>
            <a:srgbClr val="0B3279"/>
          </a:solidFill>
          <a:latin typeface="Fira Sans" panose="020B05030500000200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ira Sans Light" panose="020B04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ira Sans Light" panose="020B040305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ira Sans Light" panose="020B040305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ira Sans Light" panose="020B040305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Označba mesta besedila 2">
            <a:extLst>
              <a:ext uri="{FF2B5EF4-FFF2-40B4-BE49-F238E27FC236}">
                <a16:creationId xmlns:a16="http://schemas.microsoft.com/office/drawing/2014/main" id="{5F1ED328-125E-2FD0-7150-6C95AAB4C689}"/>
              </a:ext>
            </a:extLst>
          </p:cNvPr>
          <p:cNvSpPr>
            <a:spLocks noGrp="1"/>
          </p:cNvSpPr>
          <p:nvPr>
            <p:ph type="body" idx="1"/>
          </p:nvPr>
        </p:nvSpPr>
        <p:spPr>
          <a:xfrm>
            <a:off x="599343" y="3651776"/>
            <a:ext cx="5608708" cy="1418588"/>
          </a:xfrm>
          <a:prstGeom prst="rect">
            <a:avLst/>
          </a:prstGeom>
        </p:spPr>
        <p:txBody>
          <a:bodyPr vert="horz" lIns="91440" tIns="45720" rIns="91440" bIns="45720" rtlCol="0">
            <a:normAutofit/>
          </a:bodyPr>
          <a:lstStyle/>
          <a:p>
            <a:pPr lvl="0"/>
            <a:r>
              <a:rPr lang="sl-SI" dirty="0"/>
              <a:t>Uredite sloge besedila matrice</a:t>
            </a:r>
          </a:p>
          <a:p>
            <a:pPr lvl="1"/>
            <a:r>
              <a:rPr lang="sl-SI" dirty="0"/>
              <a:t>Druga raven</a:t>
            </a:r>
          </a:p>
          <a:p>
            <a:pPr lvl="2"/>
            <a:r>
              <a:rPr lang="sl-SI" dirty="0"/>
              <a:t>Tretja raven</a:t>
            </a:r>
          </a:p>
          <a:p>
            <a:pPr lvl="3"/>
            <a:r>
              <a:rPr lang="sl-SI" dirty="0"/>
              <a:t>Četrta raven</a:t>
            </a:r>
          </a:p>
          <a:p>
            <a:pPr lvl="4"/>
            <a:r>
              <a:rPr lang="sl-SI" dirty="0"/>
              <a:t>Peta raven</a:t>
            </a:r>
          </a:p>
        </p:txBody>
      </p:sp>
      <p:sp>
        <p:nvSpPr>
          <p:cNvPr id="5" name="Naslov 1">
            <a:extLst>
              <a:ext uri="{FF2B5EF4-FFF2-40B4-BE49-F238E27FC236}">
                <a16:creationId xmlns:a16="http://schemas.microsoft.com/office/drawing/2014/main" id="{BDC5C648-9604-C1CE-E517-DF90E4BBC6F5}"/>
              </a:ext>
            </a:extLst>
          </p:cNvPr>
          <p:cNvSpPr txBox="1">
            <a:spLocks/>
          </p:cNvSpPr>
          <p:nvPr userDrawn="1"/>
        </p:nvSpPr>
        <p:spPr>
          <a:xfrm>
            <a:off x="599342" y="660865"/>
            <a:ext cx="9585062" cy="859252"/>
          </a:xfrm>
          <a:prstGeom prst="rect">
            <a:avLst/>
          </a:prstGeom>
        </p:spPr>
        <p:txBody>
          <a:bodyPr anchor="t">
            <a:normAutofit/>
          </a:bodyPr>
          <a:lstStyle>
            <a:lvl1pPr algn="l" defTabSz="914400" rtl="0" eaLnBrk="1" latinLnBrk="0" hangingPunct="1">
              <a:lnSpc>
                <a:spcPct val="90000"/>
              </a:lnSpc>
              <a:spcBef>
                <a:spcPct val="0"/>
              </a:spcBef>
              <a:buNone/>
              <a:defRPr sz="2800" b="1" i="0" kern="1200" baseline="0">
                <a:solidFill>
                  <a:srgbClr val="0B3279"/>
                </a:solidFill>
                <a:latin typeface="Fira Sans" panose="020B0503050000020004" pitchFamily="34" charset="0"/>
                <a:ea typeface="+mj-ea"/>
                <a:cs typeface="+mj-cs"/>
              </a:defRPr>
            </a:lvl1pPr>
          </a:lstStyle>
          <a:p>
            <a:r>
              <a:rPr lang="sl-SI" dirty="0"/>
              <a:t>Uredite slog naslova matrice</a:t>
            </a:r>
          </a:p>
        </p:txBody>
      </p:sp>
      <p:sp>
        <p:nvSpPr>
          <p:cNvPr id="6" name="Naslov 1">
            <a:extLst>
              <a:ext uri="{FF2B5EF4-FFF2-40B4-BE49-F238E27FC236}">
                <a16:creationId xmlns:a16="http://schemas.microsoft.com/office/drawing/2014/main" id="{B2A79E46-D73F-6907-77C1-CF534BBEA43E}"/>
              </a:ext>
            </a:extLst>
          </p:cNvPr>
          <p:cNvSpPr txBox="1">
            <a:spLocks/>
          </p:cNvSpPr>
          <p:nvPr userDrawn="1"/>
        </p:nvSpPr>
        <p:spPr>
          <a:xfrm>
            <a:off x="599342" y="1866475"/>
            <a:ext cx="9585062" cy="85925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1" i="0" kern="1200" baseline="0">
                <a:solidFill>
                  <a:srgbClr val="0B3279"/>
                </a:solidFill>
                <a:latin typeface="Fira Sans" panose="020B0503050000020004" pitchFamily="34" charset="0"/>
                <a:ea typeface="+mj-ea"/>
                <a:cs typeface="+mj-cs"/>
              </a:defRPr>
            </a:lvl1pPr>
          </a:lstStyle>
          <a:p>
            <a:r>
              <a:rPr lang="sl-SI" sz="1800" dirty="0"/>
              <a:t>Ime Priimek, </a:t>
            </a:r>
            <a:r>
              <a:rPr lang="sl-SI" sz="1800" b="0" i="0" dirty="0">
                <a:latin typeface="Fira Sans" panose="020B0503050000020004" pitchFamily="34" charset="0"/>
              </a:rPr>
              <a:t>naziv</a:t>
            </a:r>
          </a:p>
        </p:txBody>
      </p:sp>
    </p:spTree>
    <p:extLst>
      <p:ext uri="{BB962C8B-B14F-4D97-AF65-F5344CB8AC3E}">
        <p14:creationId xmlns:p14="http://schemas.microsoft.com/office/powerpoint/2010/main" val="390641504"/>
      </p:ext>
    </p:extLst>
  </p:cSld>
  <p:clrMap bg1="lt1" tx1="dk1" bg2="lt2" tx2="dk2" accent1="accent1" accent2="accent2" accent3="accent3" accent4="accent4" accent5="accent5" accent6="accent6" hlink="hlink" folHlink="folHlink"/>
  <p:sldLayoutIdLst>
    <p:sldLayoutId id="2147483688" r:id="rId1"/>
    <p:sldLayoutId id="2147483689" r:id="rId2"/>
  </p:sldLayoutIdLst>
  <p:hf sldNum="0" hdr="0" ftr="0"/>
  <p:txStyles>
    <p:titleStyle>
      <a:lvl1pPr algn="l" defTabSz="914400" rtl="0" eaLnBrk="1" latinLnBrk="0" hangingPunct="1">
        <a:lnSpc>
          <a:spcPct val="90000"/>
        </a:lnSpc>
        <a:spcBef>
          <a:spcPct val="0"/>
        </a:spcBef>
        <a:buNone/>
        <a:defRPr sz="2800" b="1" i="0" kern="1200" baseline="0">
          <a:solidFill>
            <a:srgbClr val="0B3279"/>
          </a:solidFill>
          <a:latin typeface="Fira Sans" panose="020B05030500000200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Fira Sans Light" panose="020B04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ira Sans Light" panose="020B040305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ira Sans Light" panose="020B040305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ira Sans Light" panose="020B040305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sp>
        <p:nvSpPr>
          <p:cNvPr id="4" name="Označba mesta besedila 2">
            <a:extLst>
              <a:ext uri="{FF2B5EF4-FFF2-40B4-BE49-F238E27FC236}">
                <a16:creationId xmlns:a16="http://schemas.microsoft.com/office/drawing/2014/main" id="{5F1ED328-125E-2FD0-7150-6C95AAB4C689}"/>
              </a:ext>
            </a:extLst>
          </p:cNvPr>
          <p:cNvSpPr>
            <a:spLocks noGrp="1"/>
          </p:cNvSpPr>
          <p:nvPr>
            <p:ph type="body" idx="1"/>
          </p:nvPr>
        </p:nvSpPr>
        <p:spPr>
          <a:xfrm>
            <a:off x="599343" y="3543676"/>
            <a:ext cx="5608708" cy="1418588"/>
          </a:xfrm>
          <a:prstGeom prst="rect">
            <a:avLst/>
          </a:prstGeom>
        </p:spPr>
        <p:txBody>
          <a:bodyPr vert="horz" lIns="91440" tIns="45720" rIns="91440" bIns="45720" rtlCol="0">
            <a:normAutofit/>
          </a:bodyPr>
          <a:lstStyle/>
          <a:p>
            <a:pPr lvl="0"/>
            <a:r>
              <a:rPr lang="sl-SI" dirty="0"/>
              <a:t>Uredite sloge besedila matrice</a:t>
            </a:r>
          </a:p>
          <a:p>
            <a:pPr lvl="1"/>
            <a:r>
              <a:rPr lang="sl-SI" dirty="0"/>
              <a:t>Druga raven</a:t>
            </a:r>
          </a:p>
          <a:p>
            <a:pPr lvl="2"/>
            <a:r>
              <a:rPr lang="sl-SI" dirty="0"/>
              <a:t>Tretja raven</a:t>
            </a:r>
          </a:p>
          <a:p>
            <a:pPr lvl="3"/>
            <a:r>
              <a:rPr lang="sl-SI" dirty="0"/>
              <a:t>Četrta raven</a:t>
            </a:r>
          </a:p>
          <a:p>
            <a:pPr lvl="4"/>
            <a:r>
              <a:rPr lang="sl-SI" dirty="0"/>
              <a:t>Peta raven</a:t>
            </a:r>
          </a:p>
        </p:txBody>
      </p:sp>
      <p:sp>
        <p:nvSpPr>
          <p:cNvPr id="5" name="Naslov 1">
            <a:extLst>
              <a:ext uri="{FF2B5EF4-FFF2-40B4-BE49-F238E27FC236}">
                <a16:creationId xmlns:a16="http://schemas.microsoft.com/office/drawing/2014/main" id="{BDC5C648-9604-C1CE-E517-DF90E4BBC6F5}"/>
              </a:ext>
            </a:extLst>
          </p:cNvPr>
          <p:cNvSpPr txBox="1">
            <a:spLocks/>
          </p:cNvSpPr>
          <p:nvPr userDrawn="1"/>
        </p:nvSpPr>
        <p:spPr>
          <a:xfrm>
            <a:off x="599342" y="1595980"/>
            <a:ext cx="9585062" cy="859252"/>
          </a:xfrm>
          <a:prstGeom prst="rect">
            <a:avLst/>
          </a:prstGeom>
        </p:spPr>
        <p:txBody>
          <a:bodyPr anchor="t">
            <a:normAutofit/>
          </a:bodyPr>
          <a:lstStyle>
            <a:lvl1pPr algn="l" defTabSz="914400" rtl="0" eaLnBrk="1" latinLnBrk="0" hangingPunct="1">
              <a:lnSpc>
                <a:spcPct val="90000"/>
              </a:lnSpc>
              <a:spcBef>
                <a:spcPct val="0"/>
              </a:spcBef>
              <a:buNone/>
              <a:defRPr sz="2800" b="1" i="0" kern="1200" baseline="0">
                <a:solidFill>
                  <a:srgbClr val="0B3279"/>
                </a:solidFill>
                <a:latin typeface="Fira Sans" panose="020B0503050000020004" pitchFamily="34" charset="0"/>
                <a:ea typeface="+mj-ea"/>
                <a:cs typeface="+mj-cs"/>
              </a:defRPr>
            </a:lvl1pPr>
          </a:lstStyle>
          <a:p>
            <a:r>
              <a:rPr lang="sl-SI" dirty="0"/>
              <a:t>Uredite slog naslova matrice</a:t>
            </a:r>
          </a:p>
        </p:txBody>
      </p:sp>
      <p:sp>
        <p:nvSpPr>
          <p:cNvPr id="6" name="Naslov 1">
            <a:extLst>
              <a:ext uri="{FF2B5EF4-FFF2-40B4-BE49-F238E27FC236}">
                <a16:creationId xmlns:a16="http://schemas.microsoft.com/office/drawing/2014/main" id="{B2A79E46-D73F-6907-77C1-CF534BBEA43E}"/>
              </a:ext>
            </a:extLst>
          </p:cNvPr>
          <p:cNvSpPr txBox="1">
            <a:spLocks/>
          </p:cNvSpPr>
          <p:nvPr userDrawn="1"/>
        </p:nvSpPr>
        <p:spPr>
          <a:xfrm>
            <a:off x="599342" y="2801590"/>
            <a:ext cx="9585062" cy="859252"/>
          </a:xfrm>
          <a:prstGeom prst="rect">
            <a:avLst/>
          </a:prstGeom>
        </p:spPr>
        <p:txBody>
          <a:bodyPr vert="horz" lIns="91440" tIns="45720" rIns="91440" bIns="45720" rtlCol="0" anchor="t">
            <a:normAutofit/>
          </a:bodyPr>
          <a:lstStyle>
            <a:lvl1pPr algn="l" defTabSz="914400" rtl="0" eaLnBrk="1" latinLnBrk="0" hangingPunct="1">
              <a:lnSpc>
                <a:spcPct val="90000"/>
              </a:lnSpc>
              <a:spcBef>
                <a:spcPct val="0"/>
              </a:spcBef>
              <a:buNone/>
              <a:defRPr sz="2800" b="1" i="0" kern="1200" baseline="0">
                <a:solidFill>
                  <a:srgbClr val="0B3279"/>
                </a:solidFill>
                <a:latin typeface="Fira Sans" panose="020B0503050000020004" pitchFamily="34" charset="0"/>
                <a:ea typeface="+mj-ea"/>
                <a:cs typeface="+mj-cs"/>
              </a:defRPr>
            </a:lvl1pPr>
          </a:lstStyle>
          <a:p>
            <a:r>
              <a:rPr lang="sl-SI" sz="1800" dirty="0"/>
              <a:t>Ime Priimek, </a:t>
            </a:r>
            <a:r>
              <a:rPr lang="sl-SI" sz="1800" b="0" i="0" dirty="0">
                <a:latin typeface="Fira Sans" panose="020B0503050000020004" pitchFamily="34" charset="0"/>
              </a:rPr>
              <a:t>naziv</a:t>
            </a:r>
          </a:p>
        </p:txBody>
      </p:sp>
    </p:spTree>
    <p:extLst>
      <p:ext uri="{BB962C8B-B14F-4D97-AF65-F5344CB8AC3E}">
        <p14:creationId xmlns:p14="http://schemas.microsoft.com/office/powerpoint/2010/main" val="3997387762"/>
      </p:ext>
    </p:extLst>
  </p:cSld>
  <p:clrMap bg1="lt1" tx1="dk1" bg2="lt2" tx2="dk2" accent1="accent1" accent2="accent2" accent3="accent3" accent4="accent4" accent5="accent5" accent6="accent6" hlink="hlink" folHlink="folHlink"/>
  <p:sldLayoutIdLst>
    <p:sldLayoutId id="2147483691" r:id="rId1"/>
    <p:sldLayoutId id="2147483692" r:id="rId2"/>
  </p:sldLayoutIdLst>
  <p:hf sldNum="0" hdr="0" ftr="0"/>
  <p:txStyles>
    <p:titleStyle>
      <a:lvl1pPr algn="l" defTabSz="914400" rtl="0" eaLnBrk="1" latinLnBrk="0" hangingPunct="1">
        <a:lnSpc>
          <a:spcPct val="90000"/>
        </a:lnSpc>
        <a:spcBef>
          <a:spcPct val="0"/>
        </a:spcBef>
        <a:buNone/>
        <a:defRPr sz="2800" b="1" i="0" kern="1200" baseline="0">
          <a:solidFill>
            <a:srgbClr val="0B3279"/>
          </a:solidFill>
          <a:latin typeface="Fira Sans" panose="020B05030500000200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800" b="0" i="0" kern="1200">
          <a:solidFill>
            <a:schemeClr val="tx1"/>
          </a:solidFill>
          <a:latin typeface="Fira Sans Light" panose="020B04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ira Sans Light" panose="020B040305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ira Sans Light" panose="020B040305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ira Sans Light" panose="020B040305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6">
            <a:lum/>
          </a:blip>
          <a:srcRect/>
          <a:stretch>
            <a:fillRect/>
          </a:stretch>
        </a:blipFill>
        <a:effectLst/>
      </p:bgPr>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5314950" y="765810"/>
            <a:ext cx="6038850" cy="924878"/>
          </a:xfrm>
          <a:prstGeom prst="rect">
            <a:avLst/>
          </a:prstGeom>
        </p:spPr>
        <p:txBody>
          <a:bodyPr vert="horz" lIns="91440" tIns="45720" rIns="91440" bIns="45720" rtlCol="0" anchor="ctr">
            <a:normAutofit/>
          </a:bodyPr>
          <a:lstStyle/>
          <a:p>
            <a:r>
              <a:rPr lang="sl-SI" dirty="0"/>
              <a:t>Uredite slog naslova matrice</a:t>
            </a:r>
          </a:p>
        </p:txBody>
      </p:sp>
      <p:sp>
        <p:nvSpPr>
          <p:cNvPr id="3" name="Označba mesta besedila 2"/>
          <p:cNvSpPr>
            <a:spLocks noGrp="1"/>
          </p:cNvSpPr>
          <p:nvPr>
            <p:ph type="body" idx="1"/>
          </p:nvPr>
        </p:nvSpPr>
        <p:spPr>
          <a:xfrm>
            <a:off x="5314949" y="1825625"/>
            <a:ext cx="6038850" cy="4351338"/>
          </a:xfrm>
          <a:prstGeom prst="rect">
            <a:avLst/>
          </a:prstGeom>
        </p:spPr>
        <p:txBody>
          <a:bodyPr vert="horz" lIns="91440" tIns="45720" rIns="91440" bIns="45720" rtlCol="0">
            <a:normAutofit/>
          </a:bodyPr>
          <a:lstStyle/>
          <a:p>
            <a:pPr lvl="0"/>
            <a:r>
              <a:rPr lang="sl-SI" noProof="0" dirty="0"/>
              <a:t>Uredite sloge besedila matrice</a:t>
            </a:r>
          </a:p>
          <a:p>
            <a:pPr lvl="1"/>
            <a:r>
              <a:rPr lang="sl-SI" noProof="0" dirty="0"/>
              <a:t>Druga raven</a:t>
            </a:r>
          </a:p>
          <a:p>
            <a:pPr lvl="2"/>
            <a:r>
              <a:rPr lang="sl-SI" noProof="0" dirty="0"/>
              <a:t>Tretja raven</a:t>
            </a:r>
          </a:p>
          <a:p>
            <a:pPr lvl="3"/>
            <a:r>
              <a:rPr lang="sl-SI" noProof="0" dirty="0"/>
              <a:t>Četrta raven</a:t>
            </a:r>
          </a:p>
          <a:p>
            <a:pPr lvl="4"/>
            <a:r>
              <a:rPr lang="sl-SI" noProof="0" dirty="0"/>
              <a:t>Peta raven</a:t>
            </a:r>
          </a:p>
        </p:txBody>
      </p:sp>
      <p:sp>
        <p:nvSpPr>
          <p:cNvPr id="6" name="Označba mesta številke diapozitiva 5"/>
          <p:cNvSpPr>
            <a:spLocks noGrp="1"/>
          </p:cNvSpPr>
          <p:nvPr>
            <p:ph type="sldNum" sz="quarter" idx="4"/>
          </p:nvPr>
        </p:nvSpPr>
        <p:spPr>
          <a:xfrm>
            <a:off x="5727379" y="6356350"/>
            <a:ext cx="2059307" cy="365125"/>
          </a:xfrm>
          <a:prstGeom prst="rect">
            <a:avLst/>
          </a:prstGeom>
        </p:spPr>
        <p:txBody>
          <a:bodyPr vert="horz" lIns="91440" tIns="45720" rIns="91440" bIns="45720" rtlCol="0" anchor="ctr"/>
          <a:lstStyle>
            <a:lvl1pPr algn="ctr">
              <a:defRPr sz="1200" b="0" i="0">
                <a:solidFill>
                  <a:schemeClr val="accent1"/>
                </a:solidFill>
                <a:latin typeface="Fira Sans" panose="020B0503050000020004" pitchFamily="34" charset="0"/>
              </a:defRPr>
            </a:lvl1pPr>
          </a:lstStyle>
          <a:p>
            <a:fld id="{532C1498-2F19-4A64-92EC-B982E18FFDC4}" type="slidenum">
              <a:rPr lang="sl-SI" smtClean="0"/>
              <a:pPr/>
              <a:t>‹#›</a:t>
            </a:fld>
            <a:endParaRPr lang="sl-SI" dirty="0"/>
          </a:p>
        </p:txBody>
      </p:sp>
    </p:spTree>
    <p:extLst>
      <p:ext uri="{BB962C8B-B14F-4D97-AF65-F5344CB8AC3E}">
        <p14:creationId xmlns:p14="http://schemas.microsoft.com/office/powerpoint/2010/main" val="1756734716"/>
      </p:ext>
    </p:extLst>
  </p:cSld>
  <p:clrMap bg1="lt1" tx1="dk1" bg2="lt2" tx2="dk2" accent1="accent1" accent2="accent2" accent3="accent3" accent4="accent4" accent5="accent5" accent6="accent6" hlink="hlink" folHlink="folHlink"/>
  <p:sldLayoutIdLst>
    <p:sldLayoutId id="2147483673" r:id="rId1"/>
    <p:sldLayoutId id="2147483675" r:id="rId2"/>
    <p:sldLayoutId id="2147483676" r:id="rId3"/>
    <p:sldLayoutId id="2147483693" r:id="rId4"/>
  </p:sldLayoutIdLst>
  <p:hf sldNum="0" hdr="0" ftr="0"/>
  <p:txStyles>
    <p:titleStyle>
      <a:lvl1pPr algn="l" defTabSz="914400" rtl="0" eaLnBrk="1" latinLnBrk="0" hangingPunct="1">
        <a:lnSpc>
          <a:spcPct val="90000"/>
        </a:lnSpc>
        <a:spcBef>
          <a:spcPct val="0"/>
        </a:spcBef>
        <a:buNone/>
        <a:defRPr sz="2800" b="1" i="0" kern="1200" baseline="0">
          <a:solidFill>
            <a:srgbClr val="0B3279"/>
          </a:solidFill>
          <a:latin typeface="Fira Sans" panose="020B05030500000200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b="0" i="0" kern="1200">
          <a:solidFill>
            <a:schemeClr val="tx1"/>
          </a:solidFill>
          <a:latin typeface="Fira Sans Light" panose="020B04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ira Sans Light" panose="020B040305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ira Sans Light" panose="020B040305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ira Sans Light" panose="020B040305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2160270" y="765810"/>
            <a:ext cx="9193530" cy="924878"/>
          </a:xfrm>
          <a:prstGeom prst="rect">
            <a:avLst/>
          </a:prstGeom>
        </p:spPr>
        <p:txBody>
          <a:bodyPr vert="horz" lIns="91440" tIns="45720" rIns="91440" bIns="45720" rtlCol="0" anchor="ctr">
            <a:normAutofit/>
          </a:bodyPr>
          <a:lstStyle/>
          <a:p>
            <a:r>
              <a:rPr lang="sl-SI" dirty="0"/>
              <a:t>Uredite slog naslova matrice</a:t>
            </a:r>
          </a:p>
        </p:txBody>
      </p:sp>
      <p:sp>
        <p:nvSpPr>
          <p:cNvPr id="3" name="Označba mesta besedila 2"/>
          <p:cNvSpPr>
            <a:spLocks noGrp="1"/>
          </p:cNvSpPr>
          <p:nvPr>
            <p:ph type="body" idx="1"/>
          </p:nvPr>
        </p:nvSpPr>
        <p:spPr>
          <a:xfrm>
            <a:off x="2160268" y="1825625"/>
            <a:ext cx="9193531" cy="4351338"/>
          </a:xfrm>
          <a:prstGeom prst="rect">
            <a:avLst/>
          </a:prstGeom>
        </p:spPr>
        <p:txBody>
          <a:bodyPr vert="horz" lIns="91440" tIns="45720" rIns="91440" bIns="45720" rtlCol="0">
            <a:normAutofit/>
          </a:bodyPr>
          <a:lstStyle/>
          <a:p>
            <a:pPr lvl="0"/>
            <a:r>
              <a:rPr lang="sl-SI" dirty="0"/>
              <a:t>Uredite sloge besedila matrice</a:t>
            </a:r>
          </a:p>
          <a:p>
            <a:pPr lvl="1"/>
            <a:r>
              <a:rPr lang="sl-SI" dirty="0"/>
              <a:t>Druga raven</a:t>
            </a:r>
          </a:p>
          <a:p>
            <a:pPr lvl="2"/>
            <a:r>
              <a:rPr lang="sl-SI" dirty="0"/>
              <a:t>Tretja raven</a:t>
            </a:r>
          </a:p>
          <a:p>
            <a:pPr lvl="3"/>
            <a:r>
              <a:rPr lang="sl-SI" dirty="0"/>
              <a:t>Četrta raven</a:t>
            </a:r>
          </a:p>
          <a:p>
            <a:pPr lvl="4"/>
            <a:r>
              <a:rPr lang="sl-SI" dirty="0"/>
              <a:t>Peta raven</a:t>
            </a:r>
          </a:p>
        </p:txBody>
      </p:sp>
      <p:sp>
        <p:nvSpPr>
          <p:cNvPr id="6" name="Označba mesta številke diapozitiva 5"/>
          <p:cNvSpPr>
            <a:spLocks noGrp="1"/>
          </p:cNvSpPr>
          <p:nvPr>
            <p:ph type="sldNum" sz="quarter" idx="4"/>
          </p:nvPr>
        </p:nvSpPr>
        <p:spPr>
          <a:xfrm>
            <a:off x="5727379" y="6356350"/>
            <a:ext cx="2059307" cy="365125"/>
          </a:xfrm>
          <a:prstGeom prst="rect">
            <a:avLst/>
          </a:prstGeom>
        </p:spPr>
        <p:txBody>
          <a:bodyPr vert="horz" lIns="91440" tIns="45720" rIns="91440" bIns="45720" rtlCol="0" anchor="ctr"/>
          <a:lstStyle>
            <a:lvl1pPr algn="ctr">
              <a:defRPr sz="1200" b="0" i="0">
                <a:solidFill>
                  <a:schemeClr val="accent1"/>
                </a:solidFill>
                <a:latin typeface="Fira Sans" panose="020B0503050000020004" pitchFamily="34" charset="0"/>
              </a:defRPr>
            </a:lvl1pPr>
          </a:lstStyle>
          <a:p>
            <a:fld id="{532C1498-2F19-4A64-92EC-B982E18FFDC4}" type="slidenum">
              <a:rPr lang="sl-SI" smtClean="0"/>
              <a:pPr/>
              <a:t>‹#›</a:t>
            </a:fld>
            <a:endParaRPr lang="sl-SI" dirty="0"/>
          </a:p>
        </p:txBody>
      </p:sp>
    </p:spTree>
    <p:extLst>
      <p:ext uri="{BB962C8B-B14F-4D97-AF65-F5344CB8AC3E}">
        <p14:creationId xmlns:p14="http://schemas.microsoft.com/office/powerpoint/2010/main" val="3460429536"/>
      </p:ext>
    </p:extLst>
  </p:cSld>
  <p:clrMap bg1="lt1" tx1="dk1" bg2="lt2" tx2="dk2" accent1="accent1" accent2="accent2" accent3="accent3" accent4="accent4" accent5="accent5" accent6="accent6" hlink="hlink" folHlink="folHlink"/>
  <p:sldLayoutIdLst>
    <p:sldLayoutId id="2147483661" r:id="rId1"/>
    <p:sldLayoutId id="2147483664" r:id="rId2"/>
    <p:sldLayoutId id="2147483665" r:id="rId3"/>
    <p:sldLayoutId id="2147483670" r:id="rId4"/>
    <p:sldLayoutId id="2147483671" r:id="rId5"/>
    <p:sldLayoutId id="2147483666" r:id="rId6"/>
    <p:sldLayoutId id="2147483667" r:id="rId7"/>
    <p:sldLayoutId id="2147483668" r:id="rId8"/>
    <p:sldLayoutId id="2147483669" r:id="rId9"/>
  </p:sldLayoutIdLst>
  <p:hf sldNum="0" hdr="0" ftr="0"/>
  <p:txStyles>
    <p:titleStyle>
      <a:lvl1pPr algn="l" defTabSz="914400" rtl="0" eaLnBrk="1" latinLnBrk="0" hangingPunct="1">
        <a:lnSpc>
          <a:spcPct val="90000"/>
        </a:lnSpc>
        <a:spcBef>
          <a:spcPct val="0"/>
        </a:spcBef>
        <a:buNone/>
        <a:defRPr sz="2800" b="0" i="0" kern="1200" baseline="0">
          <a:solidFill>
            <a:srgbClr val="0B3279"/>
          </a:solidFill>
          <a:latin typeface="Fira Sans Medium" panose="020B05030500000200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b="0" i="0" kern="1200">
          <a:solidFill>
            <a:schemeClr val="tx1"/>
          </a:solidFill>
          <a:latin typeface="Fira Sans Light" panose="020B04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ira Sans Light" panose="020B040305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ira Sans Light" panose="020B040305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ira Sans Light" panose="020B040305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Pr>
        <a:blipFill dpi="0" rotWithShape="1">
          <a:blip r:embed="rId11">
            <a:lum/>
          </a:blip>
          <a:srcRect/>
          <a:stretch>
            <a:fillRect/>
          </a:stretch>
        </a:blipFill>
        <a:effectLst/>
      </p:bgPr>
    </p:bg>
    <p:spTree>
      <p:nvGrpSpPr>
        <p:cNvPr id="1" name=""/>
        <p:cNvGrpSpPr/>
        <p:nvPr/>
      </p:nvGrpSpPr>
      <p:grpSpPr>
        <a:xfrm>
          <a:off x="0" y="0"/>
          <a:ext cx="0" cy="0"/>
          <a:chOff x="0" y="0"/>
          <a:chExt cx="0" cy="0"/>
        </a:xfrm>
      </p:grpSpPr>
      <p:sp>
        <p:nvSpPr>
          <p:cNvPr id="2" name="Označba mesta naslova 1"/>
          <p:cNvSpPr>
            <a:spLocks noGrp="1"/>
          </p:cNvSpPr>
          <p:nvPr>
            <p:ph type="title"/>
          </p:nvPr>
        </p:nvSpPr>
        <p:spPr>
          <a:xfrm>
            <a:off x="1083304" y="445478"/>
            <a:ext cx="10270496" cy="532988"/>
          </a:xfrm>
          <a:prstGeom prst="rect">
            <a:avLst/>
          </a:prstGeom>
        </p:spPr>
        <p:txBody>
          <a:bodyPr vert="horz" lIns="91440" tIns="45720" rIns="91440" bIns="45720" rtlCol="0" anchor="ctr">
            <a:normAutofit/>
          </a:bodyPr>
          <a:lstStyle/>
          <a:p>
            <a:r>
              <a:rPr lang="sl-SI" dirty="0"/>
              <a:t>Uredite slog naslova matrice</a:t>
            </a:r>
          </a:p>
        </p:txBody>
      </p:sp>
      <p:sp>
        <p:nvSpPr>
          <p:cNvPr id="3" name="Označba mesta besedila 2"/>
          <p:cNvSpPr>
            <a:spLocks noGrp="1"/>
          </p:cNvSpPr>
          <p:nvPr>
            <p:ph type="body" idx="1"/>
          </p:nvPr>
        </p:nvSpPr>
        <p:spPr>
          <a:xfrm>
            <a:off x="1083302" y="1077478"/>
            <a:ext cx="10270497" cy="5099485"/>
          </a:xfrm>
          <a:prstGeom prst="rect">
            <a:avLst/>
          </a:prstGeom>
        </p:spPr>
        <p:txBody>
          <a:bodyPr vert="horz" lIns="91440" tIns="45720" rIns="91440" bIns="45720" rtlCol="0">
            <a:normAutofit/>
          </a:bodyPr>
          <a:lstStyle/>
          <a:p>
            <a:pPr lvl="0"/>
            <a:r>
              <a:rPr lang="sl-SI" dirty="0"/>
              <a:t>Uredite sloge besedila matrice</a:t>
            </a:r>
          </a:p>
          <a:p>
            <a:pPr lvl="1"/>
            <a:r>
              <a:rPr lang="sl-SI" dirty="0"/>
              <a:t>Druga raven</a:t>
            </a:r>
          </a:p>
          <a:p>
            <a:pPr lvl="2"/>
            <a:r>
              <a:rPr lang="sl-SI" dirty="0"/>
              <a:t>Tretja raven</a:t>
            </a:r>
          </a:p>
          <a:p>
            <a:pPr lvl="3"/>
            <a:r>
              <a:rPr lang="sl-SI" dirty="0"/>
              <a:t>Četrta raven</a:t>
            </a:r>
          </a:p>
          <a:p>
            <a:pPr lvl="4"/>
            <a:r>
              <a:rPr lang="sl-SI" dirty="0"/>
              <a:t>Peta raven</a:t>
            </a:r>
          </a:p>
        </p:txBody>
      </p:sp>
      <p:sp>
        <p:nvSpPr>
          <p:cNvPr id="6" name="Označba mesta številke diapozitiva 5"/>
          <p:cNvSpPr>
            <a:spLocks noGrp="1"/>
          </p:cNvSpPr>
          <p:nvPr>
            <p:ph type="sldNum" sz="quarter" idx="4"/>
          </p:nvPr>
        </p:nvSpPr>
        <p:spPr>
          <a:xfrm>
            <a:off x="5727379" y="6356350"/>
            <a:ext cx="2059307" cy="365125"/>
          </a:xfrm>
          <a:prstGeom prst="rect">
            <a:avLst/>
          </a:prstGeom>
        </p:spPr>
        <p:txBody>
          <a:bodyPr vert="horz" lIns="91440" tIns="45720" rIns="91440" bIns="45720" rtlCol="0" anchor="ctr"/>
          <a:lstStyle>
            <a:lvl1pPr algn="ctr">
              <a:defRPr sz="1200" b="0" i="0">
                <a:solidFill>
                  <a:schemeClr val="accent1"/>
                </a:solidFill>
                <a:latin typeface="Fira Sans" panose="020B0503050000020004" pitchFamily="34" charset="0"/>
              </a:defRPr>
            </a:lvl1pPr>
          </a:lstStyle>
          <a:p>
            <a:fld id="{532C1498-2F19-4A64-92EC-B982E18FFDC4}" type="slidenum">
              <a:rPr lang="sl-SI" smtClean="0"/>
              <a:pPr/>
              <a:t>‹#›</a:t>
            </a:fld>
            <a:endParaRPr lang="sl-SI" dirty="0"/>
          </a:p>
        </p:txBody>
      </p:sp>
    </p:spTree>
    <p:extLst>
      <p:ext uri="{BB962C8B-B14F-4D97-AF65-F5344CB8AC3E}">
        <p14:creationId xmlns:p14="http://schemas.microsoft.com/office/powerpoint/2010/main" val="572722426"/>
      </p:ext>
    </p:extLst>
  </p:cSld>
  <p:clrMap bg1="lt1" tx1="dk1" bg2="lt2" tx2="dk2" accent1="accent1" accent2="accent2" accent3="accent3" accent4="accent4" accent5="accent5" accent6="accent6" hlink="hlink" folHlink="folHlink"/>
  <p:sldLayoutIdLst>
    <p:sldLayoutId id="2147483678" r:id="rId1"/>
    <p:sldLayoutId id="2147483679" r:id="rId2"/>
    <p:sldLayoutId id="2147483680" r:id="rId3"/>
    <p:sldLayoutId id="2147483681" r:id="rId4"/>
    <p:sldLayoutId id="2147483682" r:id="rId5"/>
    <p:sldLayoutId id="2147483683" r:id="rId6"/>
    <p:sldLayoutId id="2147483684" r:id="rId7"/>
    <p:sldLayoutId id="2147483685" r:id="rId8"/>
    <p:sldLayoutId id="2147483686" r:id="rId9"/>
  </p:sldLayoutIdLst>
  <p:hf sldNum="0" hdr="0" ftr="0"/>
  <p:txStyles>
    <p:titleStyle>
      <a:lvl1pPr algn="l" defTabSz="914400" rtl="0" eaLnBrk="1" latinLnBrk="0" hangingPunct="1">
        <a:lnSpc>
          <a:spcPct val="90000"/>
        </a:lnSpc>
        <a:spcBef>
          <a:spcPct val="0"/>
        </a:spcBef>
        <a:buNone/>
        <a:defRPr sz="2200" b="0" i="0" kern="1200" baseline="0">
          <a:solidFill>
            <a:srgbClr val="0B3279"/>
          </a:solidFill>
          <a:latin typeface="Fira Sans Medium" panose="020B0503050000020004" pitchFamily="34"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1"/>
          </a:solidFill>
          <a:latin typeface="Fira Sans Light" panose="020B04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Fira Sans Light" panose="020B040305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Fira Sans Light" panose="020B040305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Fira Sans Light" panose="020B040305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sl-S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0.xml"/><Relationship Id="rId4" Type="http://schemas.openxmlformats.org/officeDocument/2006/relationships/image" Target="../media/image22.png"/></Relationships>
</file>

<file path=ppt/slides/_rels/slide1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20.xml"/><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7.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2.xml"/><Relationship Id="rId1" Type="http://schemas.openxmlformats.org/officeDocument/2006/relationships/slideLayout" Target="../slideLayouts/slideLayout20.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0.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hyperlink" Target="https://www.podjetniski-portal.si/uploads/gradiva/trajnostni_razvoj/prirocnik-trajnostne-poslovne-strategije-japti.pdf" TargetMode="External"/><Relationship Id="rId2" Type="http://schemas.openxmlformats.org/officeDocument/2006/relationships/hyperlink" Target="https://www.proquest.com/openview/cf3933a9614ef821437535352b45d54b/1?pq-origsite=gscholar&amp;cbl=2036187" TargetMode="External"/><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8.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0.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značba mesta vsebine 2">
            <a:extLst>
              <a:ext uri="{FF2B5EF4-FFF2-40B4-BE49-F238E27FC236}">
                <a16:creationId xmlns:a16="http://schemas.microsoft.com/office/drawing/2014/main" id="{B2174ED1-60C9-CF16-EFF8-97EC840F09B9}"/>
              </a:ext>
            </a:extLst>
          </p:cNvPr>
          <p:cNvSpPr txBox="1">
            <a:spLocks/>
          </p:cNvSpPr>
          <p:nvPr/>
        </p:nvSpPr>
        <p:spPr>
          <a:xfrm>
            <a:off x="1070658" y="4318589"/>
            <a:ext cx="5259122" cy="119721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Fira Sans Light" panose="020B04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Fira Sans Light" panose="020B040305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Fira Sans Light" panose="020B040305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ira Sans Light" panose="020B040305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sl-SI" sz="2400" dirty="0">
                <a:solidFill>
                  <a:srgbClr val="0B3279"/>
                </a:solidFill>
                <a:latin typeface="Fira Sans" panose="020B0503050000020004" pitchFamily="34" charset="0"/>
              </a:rPr>
              <a:t>dr. Lea Lavrič, </a:t>
            </a:r>
          </a:p>
          <a:p>
            <a:pPr marL="0" indent="0">
              <a:buFont typeface="Arial" panose="020B0604020202020204" pitchFamily="34" charset="0"/>
              <a:buNone/>
            </a:pPr>
            <a:r>
              <a:rPr lang="sl-SI" sz="2400" dirty="0">
                <a:solidFill>
                  <a:srgbClr val="0B3279"/>
                </a:solidFill>
                <a:latin typeface="Fira Sans" panose="020B0503050000020004" pitchFamily="34" charset="0"/>
              </a:rPr>
              <a:t>vodja razvojno projektne pisarne </a:t>
            </a:r>
            <a:r>
              <a:rPr lang="sl-SI" sz="2400" b="1" dirty="0">
                <a:solidFill>
                  <a:srgbClr val="0B3279"/>
                </a:solidFill>
                <a:latin typeface="Fira Sans" panose="020B0503050000020004" pitchFamily="34" charset="0"/>
              </a:rPr>
              <a:t>Družba KOTO </a:t>
            </a:r>
          </a:p>
          <a:p>
            <a:pPr marL="0" indent="0">
              <a:buFont typeface="Arial" panose="020B0604020202020204" pitchFamily="34" charset="0"/>
              <a:buNone/>
            </a:pPr>
            <a:endParaRPr lang="sl-SI" sz="2000" dirty="0">
              <a:solidFill>
                <a:srgbClr val="0B3279"/>
              </a:solidFill>
              <a:latin typeface="Fira Sans" panose="020B0503050000020004" pitchFamily="34" charset="0"/>
            </a:endParaRPr>
          </a:p>
          <a:p>
            <a:pPr marL="0" indent="0">
              <a:buFont typeface="Arial" panose="020B0604020202020204" pitchFamily="34" charset="0"/>
              <a:buNone/>
            </a:pPr>
            <a:r>
              <a:rPr lang="sl-SI" sz="2000" dirty="0">
                <a:solidFill>
                  <a:srgbClr val="0B3279"/>
                </a:solidFill>
                <a:latin typeface="Fira Sans" panose="020B0503050000020004" pitchFamily="34" charset="0"/>
              </a:rPr>
              <a:t>REC 2024 - Rimske Terme, 18. oktober 2024</a:t>
            </a:r>
          </a:p>
        </p:txBody>
      </p:sp>
      <p:sp>
        <p:nvSpPr>
          <p:cNvPr id="4" name="PoljeZBesedilom 3">
            <a:extLst>
              <a:ext uri="{FF2B5EF4-FFF2-40B4-BE49-F238E27FC236}">
                <a16:creationId xmlns:a16="http://schemas.microsoft.com/office/drawing/2014/main" id="{C5011FDA-FB6A-09B2-268E-950CB9BAAD30}"/>
              </a:ext>
            </a:extLst>
          </p:cNvPr>
          <p:cNvSpPr txBox="1"/>
          <p:nvPr/>
        </p:nvSpPr>
        <p:spPr>
          <a:xfrm>
            <a:off x="1070657" y="1079692"/>
            <a:ext cx="7871462"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sl-SI" sz="4000" b="1" i="0" u="none" strike="noStrike" kern="1200" cap="none" spc="130" normalizeH="0" baseline="0" noProof="0" dirty="0">
                <a:ln>
                  <a:noFill/>
                </a:ln>
                <a:solidFill>
                  <a:srgbClr val="0B3279"/>
                </a:solidFill>
                <a:effectLst/>
                <a:uLnTx/>
                <a:uFillTx/>
                <a:latin typeface="Fira Sans" panose="020B0503050000020004" pitchFamily="34" charset="0"/>
              </a:rPr>
              <a:t>Zelena prihodnost v praksi: Kako izdelati trajnostno strategijo s poudarkom na krožnem gospodarstvu</a:t>
            </a:r>
          </a:p>
        </p:txBody>
      </p:sp>
    </p:spTree>
    <p:extLst>
      <p:ext uri="{BB962C8B-B14F-4D97-AF65-F5344CB8AC3E}">
        <p14:creationId xmlns:p14="http://schemas.microsoft.com/office/powerpoint/2010/main" val="9418650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B0A80CF-A7EE-26D7-E2EE-93C088D55692}"/>
              </a:ext>
            </a:extLst>
          </p:cNvPr>
          <p:cNvSpPr>
            <a:spLocks noGrp="1"/>
          </p:cNvSpPr>
          <p:nvPr>
            <p:ph type="title"/>
          </p:nvPr>
        </p:nvSpPr>
        <p:spPr/>
        <p:txBody>
          <a:bodyPr>
            <a:normAutofit/>
          </a:bodyPr>
          <a:lstStyle/>
          <a:p>
            <a:r>
              <a:rPr lang="sl-SI" dirty="0"/>
              <a:t>Ekipa za izdelavo Trajnostno poslovne strategije KOTO</a:t>
            </a:r>
          </a:p>
        </p:txBody>
      </p:sp>
      <p:pic>
        <p:nvPicPr>
          <p:cNvPr id="5" name="Označba mesta vsebine 4">
            <a:extLst>
              <a:ext uri="{FF2B5EF4-FFF2-40B4-BE49-F238E27FC236}">
                <a16:creationId xmlns:a16="http://schemas.microsoft.com/office/drawing/2014/main" id="{F68C4F60-F1ED-7750-E805-F560467269B3}"/>
              </a:ext>
            </a:extLst>
          </p:cNvPr>
          <p:cNvPicPr>
            <a:picLocks noGrp="1" noChangeAspect="1"/>
          </p:cNvPicPr>
          <p:nvPr>
            <p:ph idx="1"/>
          </p:nvPr>
        </p:nvPicPr>
        <p:blipFill rotWithShape="1">
          <a:blip r:embed="rId2"/>
          <a:srcRect l="27200" t="35558" r="13387" b="55190"/>
          <a:stretch/>
        </p:blipFill>
        <p:spPr>
          <a:xfrm>
            <a:off x="1569646" y="1188720"/>
            <a:ext cx="8873099" cy="777240"/>
          </a:xfrm>
        </p:spPr>
      </p:pic>
      <p:sp>
        <p:nvSpPr>
          <p:cNvPr id="6" name="Označba mesta vsebine 2">
            <a:extLst>
              <a:ext uri="{FF2B5EF4-FFF2-40B4-BE49-F238E27FC236}">
                <a16:creationId xmlns:a16="http://schemas.microsoft.com/office/drawing/2014/main" id="{93472E13-1BCC-3DCB-429D-93509D6B9418}"/>
              </a:ext>
            </a:extLst>
          </p:cNvPr>
          <p:cNvSpPr txBox="1">
            <a:spLocks/>
          </p:cNvSpPr>
          <p:nvPr/>
        </p:nvSpPr>
        <p:spPr>
          <a:xfrm>
            <a:off x="960751" y="2532888"/>
            <a:ext cx="4763393" cy="3611880"/>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1"/>
                </a:solidFill>
                <a:latin typeface="Fira Sans Light" panose="020B04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Fira Sans Light" panose="020B040305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Fira Sans Light" panose="020B040305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Fira Sans Light" panose="020B040305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l-SI" dirty="0"/>
              <a:t>Poslovodstvo je določilo število mest po sektorjih.</a:t>
            </a:r>
          </a:p>
          <a:p>
            <a:r>
              <a:rPr lang="sl-SI" dirty="0"/>
              <a:t>Člane so predlagali direktorji sektorjev.</a:t>
            </a:r>
          </a:p>
          <a:p>
            <a:pPr marL="0" indent="0">
              <a:buNone/>
            </a:pPr>
            <a:r>
              <a:rPr lang="sl-SI" dirty="0"/>
              <a:t>Štiri delavnice s </a:t>
            </a:r>
            <a:r>
              <a:rPr lang="sl-SI" b="1" dirty="0"/>
              <a:t>širšo skupino </a:t>
            </a:r>
            <a:r>
              <a:rPr lang="sl-SI" dirty="0"/>
              <a:t>35 sodelavcev.</a:t>
            </a:r>
          </a:p>
          <a:p>
            <a:pPr marL="0" indent="0">
              <a:buNone/>
            </a:pPr>
            <a:endParaRPr lang="sl-SI" dirty="0"/>
          </a:p>
          <a:p>
            <a:r>
              <a:rPr lang="sl-SI" dirty="0"/>
              <a:t>Z </a:t>
            </a:r>
            <a:r>
              <a:rPr lang="sl-SI" b="1" dirty="0"/>
              <a:t>ožjo strateško skupino</a:t>
            </a:r>
            <a:r>
              <a:rPr lang="sl-SI" dirty="0"/>
              <a:t> (8) dodatno intervjuji, uvodno srečanje in zaključna delavnica za postavljanje strateških kazalcev KPI. </a:t>
            </a:r>
          </a:p>
          <a:p>
            <a:pPr marL="0" indent="0">
              <a:buNone/>
            </a:pPr>
            <a:endParaRPr lang="sl-SI" dirty="0">
              <a:solidFill>
                <a:srgbClr val="0B3279"/>
              </a:solidFill>
            </a:endParaRPr>
          </a:p>
          <a:p>
            <a:pPr marL="0" indent="0" algn="ctr">
              <a:buNone/>
            </a:pPr>
            <a:r>
              <a:rPr lang="sl-SI" dirty="0">
                <a:solidFill>
                  <a:srgbClr val="0B3279"/>
                </a:solidFill>
              </a:rPr>
              <a:t>Člani so </a:t>
            </a:r>
            <a:r>
              <a:rPr lang="sl-SI" b="1" dirty="0">
                <a:solidFill>
                  <a:srgbClr val="0B3279"/>
                </a:solidFill>
              </a:rPr>
              <a:t>ambasadorji</a:t>
            </a:r>
            <a:r>
              <a:rPr lang="sl-SI" dirty="0">
                <a:solidFill>
                  <a:srgbClr val="0B3279"/>
                </a:solidFill>
              </a:rPr>
              <a:t>, po oddelkih, katerim lahko </a:t>
            </a:r>
            <a:r>
              <a:rPr lang="sl-SI" b="1" dirty="0">
                <a:solidFill>
                  <a:srgbClr val="0B3279"/>
                </a:solidFill>
              </a:rPr>
              <a:t>vsi sodelavci </a:t>
            </a:r>
            <a:r>
              <a:rPr lang="sl-SI" dirty="0">
                <a:solidFill>
                  <a:srgbClr val="0B3279"/>
                </a:solidFill>
              </a:rPr>
              <a:t>predlagajo svoje ideje.</a:t>
            </a:r>
          </a:p>
          <a:p>
            <a:endParaRPr lang="sl-SI" dirty="0"/>
          </a:p>
          <a:p>
            <a:endParaRPr lang="sl-SI" dirty="0"/>
          </a:p>
        </p:txBody>
      </p:sp>
      <p:pic>
        <p:nvPicPr>
          <p:cNvPr id="7" name="Slika 6">
            <a:extLst>
              <a:ext uri="{FF2B5EF4-FFF2-40B4-BE49-F238E27FC236}">
                <a16:creationId xmlns:a16="http://schemas.microsoft.com/office/drawing/2014/main" id="{C280EF48-9EB3-0C75-8260-570CF6F324F1}"/>
              </a:ext>
            </a:extLst>
          </p:cNvPr>
          <p:cNvPicPr>
            <a:picLocks noChangeAspect="1"/>
          </p:cNvPicPr>
          <p:nvPr/>
        </p:nvPicPr>
        <p:blipFill>
          <a:blip r:embed="rId3"/>
          <a:stretch>
            <a:fillRect/>
          </a:stretch>
        </p:blipFill>
        <p:spPr>
          <a:xfrm>
            <a:off x="5724144" y="2621152"/>
            <a:ext cx="6069776" cy="3258440"/>
          </a:xfrm>
          <a:prstGeom prst="rect">
            <a:avLst/>
          </a:prstGeom>
        </p:spPr>
      </p:pic>
    </p:spTree>
    <p:extLst>
      <p:ext uri="{BB962C8B-B14F-4D97-AF65-F5344CB8AC3E}">
        <p14:creationId xmlns:p14="http://schemas.microsoft.com/office/powerpoint/2010/main" val="182728158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B0A80CF-A7EE-26D7-E2EE-93C088D55692}"/>
              </a:ext>
            </a:extLst>
          </p:cNvPr>
          <p:cNvSpPr>
            <a:spLocks noGrp="1"/>
          </p:cNvSpPr>
          <p:nvPr>
            <p:ph type="title"/>
          </p:nvPr>
        </p:nvSpPr>
        <p:spPr/>
        <p:txBody>
          <a:bodyPr/>
          <a:lstStyle/>
          <a:p>
            <a:r>
              <a:rPr lang="sl-SI" dirty="0"/>
              <a:t>Delavnice s strateško ekipo</a:t>
            </a:r>
          </a:p>
        </p:txBody>
      </p:sp>
      <p:sp>
        <p:nvSpPr>
          <p:cNvPr id="4" name="Označba mesta vsebine 3">
            <a:extLst>
              <a:ext uri="{FF2B5EF4-FFF2-40B4-BE49-F238E27FC236}">
                <a16:creationId xmlns:a16="http://schemas.microsoft.com/office/drawing/2014/main" id="{DE54DC64-62EE-FCA5-8C2C-1B7E5D1D2A6F}"/>
              </a:ext>
            </a:extLst>
          </p:cNvPr>
          <p:cNvSpPr>
            <a:spLocks noGrp="1"/>
          </p:cNvSpPr>
          <p:nvPr>
            <p:ph idx="1"/>
          </p:nvPr>
        </p:nvSpPr>
        <p:spPr>
          <a:xfrm>
            <a:off x="1083302" y="1388374"/>
            <a:ext cx="10270497" cy="5099485"/>
          </a:xfrm>
        </p:spPr>
        <p:txBody>
          <a:bodyPr/>
          <a:lstStyle/>
          <a:p>
            <a:r>
              <a:rPr lang="sl-SI" dirty="0"/>
              <a:t>Vodene delavnice</a:t>
            </a:r>
          </a:p>
          <a:p>
            <a:r>
              <a:rPr lang="sl-SI" dirty="0"/>
              <a:t>Metode za zajem mnenj, predlogov in izbiro ključnih odločitev</a:t>
            </a:r>
          </a:p>
        </p:txBody>
      </p:sp>
      <p:pic>
        <p:nvPicPr>
          <p:cNvPr id="8" name="Slika 7">
            <a:extLst>
              <a:ext uri="{FF2B5EF4-FFF2-40B4-BE49-F238E27FC236}">
                <a16:creationId xmlns:a16="http://schemas.microsoft.com/office/drawing/2014/main" id="{239AF1EB-F450-4E99-73EA-821987E4ABF4}"/>
              </a:ext>
            </a:extLst>
          </p:cNvPr>
          <p:cNvPicPr>
            <a:picLocks noChangeAspect="1"/>
          </p:cNvPicPr>
          <p:nvPr/>
        </p:nvPicPr>
        <p:blipFill rotWithShape="1">
          <a:blip r:embed="rId2"/>
          <a:srcRect l="35175" t="23733" r="25525" b="8486"/>
          <a:stretch/>
        </p:blipFill>
        <p:spPr>
          <a:xfrm>
            <a:off x="7142324" y="726713"/>
            <a:ext cx="4797398" cy="4654108"/>
          </a:xfrm>
          <a:prstGeom prst="rect">
            <a:avLst/>
          </a:prstGeom>
        </p:spPr>
      </p:pic>
      <p:sp>
        <p:nvSpPr>
          <p:cNvPr id="9" name="PoljeZBesedilom 8">
            <a:extLst>
              <a:ext uri="{FF2B5EF4-FFF2-40B4-BE49-F238E27FC236}">
                <a16:creationId xmlns:a16="http://schemas.microsoft.com/office/drawing/2014/main" id="{2E5D50F2-60BC-0C2B-4A81-7B200248C63F}"/>
              </a:ext>
            </a:extLst>
          </p:cNvPr>
          <p:cNvSpPr txBox="1"/>
          <p:nvPr/>
        </p:nvSpPr>
        <p:spPr>
          <a:xfrm>
            <a:off x="7290816" y="5542914"/>
            <a:ext cx="4901184" cy="246221"/>
          </a:xfrm>
          <a:prstGeom prst="rect">
            <a:avLst/>
          </a:prstGeom>
          <a:noFill/>
        </p:spPr>
        <p:txBody>
          <a:bodyPr wrap="square" rtlCol="0">
            <a:spAutoFit/>
          </a:bodyPr>
          <a:lstStyle/>
          <a:p>
            <a:pPr algn="l"/>
            <a:r>
              <a:rPr lang="sl-SI" sz="1000" dirty="0">
                <a:latin typeface="Fira Sans Light" panose="020B0403050000020004" pitchFamily="34" charset="0"/>
              </a:rPr>
              <a:t>FAO 2022 </a:t>
            </a:r>
            <a:r>
              <a:rPr lang="en-US" sz="1000" i="0" u="none" strike="noStrike" baseline="0" dirty="0">
                <a:solidFill>
                  <a:srgbClr val="000000"/>
                </a:solidFill>
                <a:latin typeface="Fira Sans Light" panose="020B0403050000020004" pitchFamily="34" charset="0"/>
              </a:rPr>
              <a:t> SUSTAINABLE AND CIRCULAR BIOECONOMY IN THE CLIMATE AGENDA </a:t>
            </a:r>
            <a:endParaRPr lang="sl-SI" sz="1000" dirty="0">
              <a:latin typeface="Fira Sans Light" panose="020B0403050000020004" pitchFamily="34" charset="0"/>
            </a:endParaRPr>
          </a:p>
        </p:txBody>
      </p:sp>
      <p:pic>
        <p:nvPicPr>
          <p:cNvPr id="10" name="Slika 9">
            <a:extLst>
              <a:ext uri="{FF2B5EF4-FFF2-40B4-BE49-F238E27FC236}">
                <a16:creationId xmlns:a16="http://schemas.microsoft.com/office/drawing/2014/main" id="{3FB031A6-4F0D-FEDD-AA7F-8ED7F55B1A3F}"/>
              </a:ext>
            </a:extLst>
          </p:cNvPr>
          <p:cNvPicPr>
            <a:picLocks noChangeAspect="1"/>
          </p:cNvPicPr>
          <p:nvPr/>
        </p:nvPicPr>
        <p:blipFill rotWithShape="1">
          <a:blip r:embed="rId3"/>
          <a:srcRect l="13370" t="1" r="5171" b="15518"/>
          <a:stretch/>
        </p:blipFill>
        <p:spPr>
          <a:xfrm>
            <a:off x="2615351" y="2252680"/>
            <a:ext cx="4143362" cy="2352640"/>
          </a:xfrm>
          <a:prstGeom prst="rect">
            <a:avLst/>
          </a:prstGeom>
        </p:spPr>
      </p:pic>
      <p:pic>
        <p:nvPicPr>
          <p:cNvPr id="5" name="Slika 4">
            <a:extLst>
              <a:ext uri="{FF2B5EF4-FFF2-40B4-BE49-F238E27FC236}">
                <a16:creationId xmlns:a16="http://schemas.microsoft.com/office/drawing/2014/main" id="{6D5E51B9-A947-0ACC-140B-74D24D69B3A2}"/>
              </a:ext>
            </a:extLst>
          </p:cNvPr>
          <p:cNvPicPr>
            <a:picLocks noChangeAspect="1"/>
          </p:cNvPicPr>
          <p:nvPr/>
        </p:nvPicPr>
        <p:blipFill rotWithShape="1">
          <a:blip r:embed="rId4"/>
          <a:srcRect l="5521" b="-3067"/>
          <a:stretch/>
        </p:blipFill>
        <p:spPr>
          <a:xfrm>
            <a:off x="1235440" y="4277546"/>
            <a:ext cx="2376212" cy="1944167"/>
          </a:xfrm>
          <a:prstGeom prst="rect">
            <a:avLst/>
          </a:prstGeom>
        </p:spPr>
      </p:pic>
    </p:spTree>
    <p:extLst>
      <p:ext uri="{BB962C8B-B14F-4D97-AF65-F5344CB8AC3E}">
        <p14:creationId xmlns:p14="http://schemas.microsoft.com/office/powerpoint/2010/main" val="180021519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B0A80CF-A7EE-26D7-E2EE-93C088D55692}"/>
              </a:ext>
            </a:extLst>
          </p:cNvPr>
          <p:cNvSpPr>
            <a:spLocks noGrp="1"/>
          </p:cNvSpPr>
          <p:nvPr>
            <p:ph type="title"/>
          </p:nvPr>
        </p:nvSpPr>
        <p:spPr/>
        <p:txBody>
          <a:bodyPr/>
          <a:lstStyle/>
          <a:p>
            <a:r>
              <a:rPr lang="sl-SI" dirty="0"/>
              <a:t>Delavnice s strateško ekipo</a:t>
            </a:r>
          </a:p>
        </p:txBody>
      </p:sp>
      <p:sp>
        <p:nvSpPr>
          <p:cNvPr id="4" name="Označba mesta vsebine 3">
            <a:extLst>
              <a:ext uri="{FF2B5EF4-FFF2-40B4-BE49-F238E27FC236}">
                <a16:creationId xmlns:a16="http://schemas.microsoft.com/office/drawing/2014/main" id="{DE54DC64-62EE-FCA5-8C2C-1B7E5D1D2A6F}"/>
              </a:ext>
            </a:extLst>
          </p:cNvPr>
          <p:cNvSpPr>
            <a:spLocks noGrp="1"/>
          </p:cNvSpPr>
          <p:nvPr>
            <p:ph idx="1"/>
          </p:nvPr>
        </p:nvSpPr>
        <p:spPr>
          <a:xfrm>
            <a:off x="1083304" y="1372250"/>
            <a:ext cx="10270496" cy="5099485"/>
          </a:xfrm>
        </p:spPr>
        <p:txBody>
          <a:bodyPr>
            <a:normAutofit fontScale="92500" lnSpcReduction="10000"/>
          </a:bodyPr>
          <a:lstStyle/>
          <a:p>
            <a:r>
              <a:rPr lang="sl-SI" b="1" dirty="0"/>
              <a:t>ANALITIČNE UGOTOVITVE </a:t>
            </a:r>
            <a:r>
              <a:rPr lang="sl-SI" dirty="0"/>
              <a:t>O STRATEŠKEM POLOŽAJU PODJETJA predstavljeno                                                kot vhodno gradivo 	</a:t>
            </a:r>
          </a:p>
          <a:p>
            <a:pPr marL="0" indent="0">
              <a:buNone/>
            </a:pPr>
            <a:r>
              <a:rPr lang="sl-SI" dirty="0"/>
              <a:t>Rezultat primerjalne analize konkurentov (analiza pred pričetkom delavnic),</a:t>
            </a:r>
          </a:p>
          <a:p>
            <a:pPr marL="0" indent="0">
              <a:buNone/>
            </a:pPr>
            <a:r>
              <a:rPr lang="sl-SI" dirty="0"/>
              <a:t>Analiza (krožnosti) procesov,</a:t>
            </a:r>
          </a:p>
          <a:p>
            <a:pPr marL="0" indent="0">
              <a:buNone/>
            </a:pPr>
            <a:r>
              <a:rPr lang="sl-SI" dirty="0"/>
              <a:t>Analiza prednosti, slabosti, priložnosti in nevarnosti SWOT.</a:t>
            </a:r>
          </a:p>
          <a:p>
            <a:r>
              <a:rPr lang="sl-SI" b="1" dirty="0">
                <a:solidFill>
                  <a:srgbClr val="00B050"/>
                </a:solidFill>
              </a:rPr>
              <a:t>MATRIKA BISTVENOSTI</a:t>
            </a:r>
            <a:r>
              <a:rPr lang="sl-SI" dirty="0"/>
              <a:t> PODJETJA (priprava vsebin za anketo, anketa izvedena posebej)	</a:t>
            </a:r>
          </a:p>
          <a:p>
            <a:r>
              <a:rPr lang="sl-SI" dirty="0">
                <a:solidFill>
                  <a:srgbClr val="0B3279"/>
                </a:solidFill>
              </a:rPr>
              <a:t>OBSTOJEČI POSLOVNI MODEL  </a:t>
            </a:r>
            <a:r>
              <a:rPr lang="sl-SI" dirty="0"/>
              <a:t>	</a:t>
            </a:r>
          </a:p>
          <a:p>
            <a:r>
              <a:rPr lang="sl-SI" b="1" dirty="0">
                <a:solidFill>
                  <a:srgbClr val="0070C0"/>
                </a:solidFill>
              </a:rPr>
              <a:t>TRAJNOSTNA POSLOVNA STRATEGIJA  </a:t>
            </a:r>
          </a:p>
          <a:p>
            <a:pPr marL="0" indent="0">
              <a:buNone/>
            </a:pPr>
            <a:r>
              <a:rPr lang="sl-SI" dirty="0"/>
              <a:t>Pregledni Strateški diagram 2030</a:t>
            </a:r>
          </a:p>
          <a:p>
            <a:pPr marL="0" indent="0">
              <a:buNone/>
            </a:pPr>
            <a:r>
              <a:rPr lang="sl-SI" dirty="0"/>
              <a:t>Opisi strateških aktivnosti SA </a:t>
            </a:r>
          </a:p>
          <a:p>
            <a:pPr marL="0" indent="0">
              <a:buNone/>
            </a:pPr>
            <a:r>
              <a:rPr lang="sl-SI" dirty="0" err="1"/>
              <a:t>Časovnice</a:t>
            </a:r>
            <a:r>
              <a:rPr lang="sl-SI" dirty="0"/>
              <a:t> - časovni potek strateških aktivnosti, z vključenimi digitalnimi strateškimi projekti</a:t>
            </a:r>
          </a:p>
          <a:p>
            <a:r>
              <a:rPr lang="sl-SI" b="1" dirty="0"/>
              <a:t>VIZIJA </a:t>
            </a:r>
            <a:r>
              <a:rPr lang="sl-SI" dirty="0"/>
              <a:t>STRATEŠKEGA USPEHA PODJETJA kratek zapis</a:t>
            </a:r>
          </a:p>
          <a:p>
            <a:pPr marL="0" indent="0">
              <a:buNone/>
            </a:pPr>
            <a:endParaRPr lang="sl-SI" dirty="0"/>
          </a:p>
          <a:p>
            <a:r>
              <a:rPr lang="sl-SI" b="1" dirty="0">
                <a:solidFill>
                  <a:srgbClr val="002060"/>
                </a:solidFill>
              </a:rPr>
              <a:t>NOV POSLOVNI MODEL </a:t>
            </a:r>
            <a:r>
              <a:rPr lang="sl-SI" dirty="0"/>
              <a:t>Ekonomski izračuni – prikazi poslovnega izida po letih 2024-2030	</a:t>
            </a:r>
          </a:p>
          <a:p>
            <a:r>
              <a:rPr lang="sl-SI" dirty="0"/>
              <a:t>STRATEŠKA </a:t>
            </a:r>
            <a:r>
              <a:rPr lang="sl-SI" b="1" dirty="0"/>
              <a:t>KONTROLA</a:t>
            </a:r>
            <a:r>
              <a:rPr lang="sl-SI" dirty="0"/>
              <a:t> TRAJNOSTNE POSLOVNE STRATEGIJE </a:t>
            </a:r>
            <a:r>
              <a:rPr lang="sl-SI" b="1" dirty="0">
                <a:solidFill>
                  <a:srgbClr val="0B3279"/>
                </a:solidFill>
              </a:rPr>
              <a:t>Kazalci KPI </a:t>
            </a:r>
            <a:r>
              <a:rPr lang="sl-SI" dirty="0">
                <a:solidFill>
                  <a:srgbClr val="0B3279"/>
                </a:solidFill>
              </a:rPr>
              <a:t>2025-2027-2030</a:t>
            </a:r>
          </a:p>
          <a:p>
            <a:r>
              <a:rPr lang="sl-SI" dirty="0"/>
              <a:t>MERJENJE TRAJNOSTNIH UČINKOV STRATEGIJE – Napredek za strateške cilje SC po kazalcih KPI </a:t>
            </a:r>
          </a:p>
        </p:txBody>
      </p:sp>
      <p:pic>
        <p:nvPicPr>
          <p:cNvPr id="2050" name="Picture 2" descr="SDGs">
            <a:extLst>
              <a:ext uri="{FF2B5EF4-FFF2-40B4-BE49-F238E27FC236}">
                <a16:creationId xmlns:a16="http://schemas.microsoft.com/office/drawing/2014/main" id="{2B7E5998-A300-93C0-153D-302B3FE59138}"/>
              </a:ext>
            </a:extLst>
          </p:cNvPr>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4735" b="4330"/>
          <a:stretch/>
        </p:blipFill>
        <p:spPr bwMode="auto">
          <a:xfrm>
            <a:off x="8485632" y="445478"/>
            <a:ext cx="3236976" cy="185354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5603261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Označba mesta vsebine 2">
            <a:extLst>
              <a:ext uri="{FF2B5EF4-FFF2-40B4-BE49-F238E27FC236}">
                <a16:creationId xmlns:a16="http://schemas.microsoft.com/office/drawing/2014/main" id="{0356DA19-7661-DD08-3FC6-662F0AA47C78}"/>
              </a:ext>
            </a:extLst>
          </p:cNvPr>
          <p:cNvSpPr txBox="1">
            <a:spLocks/>
          </p:cNvSpPr>
          <p:nvPr/>
        </p:nvSpPr>
        <p:spPr>
          <a:xfrm>
            <a:off x="1083303" y="1415807"/>
            <a:ext cx="10270497" cy="439122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600" b="0" i="0" kern="1200">
                <a:solidFill>
                  <a:schemeClr val="tx1"/>
                </a:solidFill>
                <a:latin typeface="Fira Sans Light" panose="020B04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Fira Sans Light" panose="020B040305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Fira Sans Light" panose="020B040305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Fira Sans Light" panose="020B040305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b="0" i="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sl-SI" sz="1600" b="1" i="0" u="none" strike="noStrike" dirty="0"/>
              <a:t>ANKETIRANJE ZA IZDELAVO MATRIKE BISTVENOSTI</a:t>
            </a:r>
          </a:p>
          <a:p>
            <a:pPr marL="0" indent="0">
              <a:buNone/>
            </a:pPr>
            <a:endParaRPr lang="sl-SI" sz="1600" b="1" i="0" u="none" strike="noStrike" dirty="0"/>
          </a:p>
          <a:p>
            <a:pPr marL="0" indent="0">
              <a:buNone/>
            </a:pPr>
            <a:r>
              <a:rPr lang="sl-SI" sz="1600" i="0" u="none" strike="noStrike" dirty="0"/>
              <a:t>Deležnike povabimo, da od predlaganih izberejo po 6 razvojnih prioritet za družbo KOTO:</a:t>
            </a:r>
          </a:p>
          <a:p>
            <a:r>
              <a:rPr lang="sl-SI" sz="1600" i="0" u="none" strike="noStrike" dirty="0"/>
              <a:t>z vidika naravnega okolja,</a:t>
            </a:r>
          </a:p>
          <a:p>
            <a:r>
              <a:rPr lang="sl-SI" sz="1600" i="0" u="none" strike="noStrike" dirty="0"/>
              <a:t>z vidika družbenega okolja (zaposleni, lokalne skupnosti),</a:t>
            </a:r>
          </a:p>
          <a:p>
            <a:r>
              <a:rPr lang="sl-SI" sz="1600" i="0" u="none" strike="noStrike" dirty="0"/>
              <a:t>z vidika ekonomskega (gospodarskega) okolja (poslovni partnerji, kupci, država).</a:t>
            </a:r>
          </a:p>
          <a:p>
            <a:pPr marL="0" indent="0">
              <a:buNone/>
            </a:pPr>
            <a:endParaRPr lang="sl-SI" sz="1600" i="0" u="none" strike="noStrike" dirty="0"/>
          </a:p>
          <a:p>
            <a:pPr marL="0" indent="0" algn="ctr">
              <a:buNone/>
            </a:pPr>
            <a:r>
              <a:rPr lang="sl-SI" sz="1600" i="0" u="none" strike="noStrike" dirty="0"/>
              <a:t>pomembni deležniki</a:t>
            </a:r>
            <a:r>
              <a:rPr lang="sl-SI" dirty="0"/>
              <a:t>:</a:t>
            </a:r>
            <a:r>
              <a:rPr lang="sl-SI" sz="1600" i="0" u="none" strike="noStrike" dirty="0"/>
              <a:t> dobavitelji Slovenija (n=22), dobavitelji tujina (n=8)</a:t>
            </a:r>
          </a:p>
          <a:p>
            <a:pPr algn="ctr"/>
            <a:r>
              <a:rPr lang="sl-SI" sz="1600" i="0" u="none" strike="noStrike" dirty="0"/>
              <a:t>Skupaj 172 anketiranih</a:t>
            </a:r>
          </a:p>
          <a:p>
            <a:pPr algn="ctr"/>
            <a:endParaRPr lang="sl-SI" b="1" dirty="0"/>
          </a:p>
          <a:p>
            <a:pPr marL="0" indent="0" algn="ctr">
              <a:buNone/>
            </a:pPr>
            <a:r>
              <a:rPr lang="sl-SI" sz="1600" b="1" i="0" u="none" strike="noStrike" dirty="0"/>
              <a:t>Pomembnost razvojnih vsebin KOTO za deležnike z vplivi na poslovanje družbe KOTO.</a:t>
            </a:r>
          </a:p>
          <a:p>
            <a:endParaRPr lang="sl-SI" b="1" dirty="0"/>
          </a:p>
          <a:p>
            <a:pPr marL="0" indent="0">
              <a:buNone/>
            </a:pPr>
            <a:endParaRPr lang="sl-SI" dirty="0"/>
          </a:p>
        </p:txBody>
      </p:sp>
      <p:sp>
        <p:nvSpPr>
          <p:cNvPr id="2" name="Naslov 1">
            <a:extLst>
              <a:ext uri="{FF2B5EF4-FFF2-40B4-BE49-F238E27FC236}">
                <a16:creationId xmlns:a16="http://schemas.microsoft.com/office/drawing/2014/main" id="{3B0A80CF-A7EE-26D7-E2EE-93C088D55692}"/>
              </a:ext>
            </a:extLst>
          </p:cNvPr>
          <p:cNvSpPr>
            <a:spLocks noGrp="1"/>
          </p:cNvSpPr>
          <p:nvPr>
            <p:ph type="title"/>
          </p:nvPr>
        </p:nvSpPr>
        <p:spPr/>
        <p:txBody>
          <a:bodyPr/>
          <a:lstStyle/>
          <a:p>
            <a:r>
              <a:rPr lang="sl-SI" dirty="0"/>
              <a:t>Anketa za določanje bistvenih vsebin za našo družbo s strani deležnikov </a:t>
            </a:r>
          </a:p>
        </p:txBody>
      </p:sp>
      <p:pic>
        <p:nvPicPr>
          <p:cNvPr id="4" name="Slika 3">
            <a:extLst>
              <a:ext uri="{FF2B5EF4-FFF2-40B4-BE49-F238E27FC236}">
                <a16:creationId xmlns:a16="http://schemas.microsoft.com/office/drawing/2014/main" id="{FABCCE11-8219-BAAD-9F2D-46472EE9CE0A}"/>
              </a:ext>
            </a:extLst>
          </p:cNvPr>
          <p:cNvPicPr>
            <a:picLocks noChangeAspect="1"/>
          </p:cNvPicPr>
          <p:nvPr/>
        </p:nvPicPr>
        <p:blipFill rotWithShape="1">
          <a:blip r:embed="rId2"/>
          <a:srcRect l="48450" t="20645" r="24400" b="43333"/>
          <a:stretch/>
        </p:blipFill>
        <p:spPr>
          <a:xfrm>
            <a:off x="9370724" y="1325880"/>
            <a:ext cx="2242156" cy="1673352"/>
          </a:xfrm>
          <a:prstGeom prst="rect">
            <a:avLst/>
          </a:prstGeom>
        </p:spPr>
      </p:pic>
    </p:spTree>
    <p:extLst>
      <p:ext uri="{BB962C8B-B14F-4D97-AF65-F5344CB8AC3E}">
        <p14:creationId xmlns:p14="http://schemas.microsoft.com/office/powerpoint/2010/main" val="68203797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značba mesta vsebine 7">
            <a:extLst>
              <a:ext uri="{FF2B5EF4-FFF2-40B4-BE49-F238E27FC236}">
                <a16:creationId xmlns:a16="http://schemas.microsoft.com/office/drawing/2014/main" id="{56E30E3F-02D4-A108-95CF-B3E10784AE58}"/>
              </a:ext>
            </a:extLst>
          </p:cNvPr>
          <p:cNvPicPr>
            <a:picLocks noGrp="1" noChangeAspect="1"/>
          </p:cNvPicPr>
          <p:nvPr>
            <p:ph idx="1"/>
          </p:nvPr>
        </p:nvPicPr>
        <p:blipFill rotWithShape="1">
          <a:blip r:embed="rId2"/>
          <a:srcRect l="31401" t="17595" r="17020" b="13364"/>
          <a:stretch/>
        </p:blipFill>
        <p:spPr>
          <a:xfrm>
            <a:off x="2774230" y="486636"/>
            <a:ext cx="7870522" cy="5925886"/>
          </a:xfrm>
        </p:spPr>
      </p:pic>
      <p:sp>
        <p:nvSpPr>
          <p:cNvPr id="2" name="Naslov 1">
            <a:extLst>
              <a:ext uri="{FF2B5EF4-FFF2-40B4-BE49-F238E27FC236}">
                <a16:creationId xmlns:a16="http://schemas.microsoft.com/office/drawing/2014/main" id="{3B0A80CF-A7EE-26D7-E2EE-93C088D55692}"/>
              </a:ext>
            </a:extLst>
          </p:cNvPr>
          <p:cNvSpPr>
            <a:spLocks noGrp="1"/>
          </p:cNvSpPr>
          <p:nvPr>
            <p:ph type="title"/>
          </p:nvPr>
        </p:nvSpPr>
        <p:spPr/>
        <p:txBody>
          <a:bodyPr/>
          <a:lstStyle/>
          <a:p>
            <a:r>
              <a:rPr lang="sl-SI" dirty="0"/>
              <a:t>Strateški diagram </a:t>
            </a:r>
          </a:p>
        </p:txBody>
      </p:sp>
    </p:spTree>
    <p:extLst>
      <p:ext uri="{BB962C8B-B14F-4D97-AF65-F5344CB8AC3E}">
        <p14:creationId xmlns:p14="http://schemas.microsoft.com/office/powerpoint/2010/main" val="169898144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B0A80CF-A7EE-26D7-E2EE-93C088D55692}"/>
              </a:ext>
            </a:extLst>
          </p:cNvPr>
          <p:cNvSpPr>
            <a:spLocks noGrp="1"/>
          </p:cNvSpPr>
          <p:nvPr>
            <p:ph type="title"/>
          </p:nvPr>
        </p:nvSpPr>
        <p:spPr/>
        <p:txBody>
          <a:bodyPr/>
          <a:lstStyle/>
          <a:p>
            <a:r>
              <a:rPr lang="sl-SI" dirty="0"/>
              <a:t>Zaključek</a:t>
            </a:r>
          </a:p>
        </p:txBody>
      </p:sp>
      <p:sp>
        <p:nvSpPr>
          <p:cNvPr id="4" name="Označba mesta vsebine 3">
            <a:extLst>
              <a:ext uri="{FF2B5EF4-FFF2-40B4-BE49-F238E27FC236}">
                <a16:creationId xmlns:a16="http://schemas.microsoft.com/office/drawing/2014/main" id="{F771C22E-5535-D3CC-501A-35D4B2832583}"/>
              </a:ext>
            </a:extLst>
          </p:cNvPr>
          <p:cNvSpPr>
            <a:spLocks noGrp="1"/>
          </p:cNvSpPr>
          <p:nvPr>
            <p:ph idx="1"/>
          </p:nvPr>
        </p:nvSpPr>
        <p:spPr>
          <a:xfrm>
            <a:off x="1083302" y="1077478"/>
            <a:ext cx="6646677" cy="5099485"/>
          </a:xfrm>
        </p:spPr>
        <p:txBody>
          <a:bodyPr>
            <a:normAutofit lnSpcReduction="10000"/>
          </a:bodyPr>
          <a:lstStyle/>
          <a:p>
            <a:r>
              <a:rPr lang="sl-SI" dirty="0"/>
              <a:t>Širši krog sodelavcev je sodeloval pri analizah in postavljanju strateških ciljev, ki nam bodo pomagali do dolgoročnega stabilnega poslovanja. Cilje smo postavili s štirih vidikov – z vidika pričakovanj ključnih deležnikov, z vidika zunanjih procesov ter vidika notranjih procesov kot z vidika strukture in kulture. Na zadnji delavnici smo skupaj zastavili vizijo družbe KOTO – </a:t>
            </a:r>
            <a:r>
              <a:rPr lang="sl-SI" b="1" dirty="0">
                <a:solidFill>
                  <a:srgbClr val="0070C0"/>
                </a:solidFill>
              </a:rPr>
              <a:t>kje se vidimo konec leta 2030</a:t>
            </a:r>
            <a:r>
              <a:rPr lang="sl-SI" dirty="0"/>
              <a:t>. </a:t>
            </a:r>
          </a:p>
          <a:p>
            <a:endParaRPr lang="sl-SI" dirty="0"/>
          </a:p>
          <a:p>
            <a:r>
              <a:rPr lang="sl-SI" dirty="0"/>
              <a:t>Potrditev vsebine </a:t>
            </a:r>
            <a:r>
              <a:rPr lang="sl-SI" b="1" dirty="0"/>
              <a:t>Trajnostno poslovne strategije KOTO 2030</a:t>
            </a:r>
            <a:r>
              <a:rPr lang="sl-SI" dirty="0"/>
              <a:t>.  </a:t>
            </a:r>
          </a:p>
          <a:p>
            <a:r>
              <a:rPr lang="sl-SI" dirty="0"/>
              <a:t>S strateškimi aktivnostmi bomo zasledovali cilje do leta 2030. Določeni so nosilci vseh aktivnosti SA in sodelujoči sodelavci v izvedbeni fazi strategije  - OSNOVA ZA ZAGON </a:t>
            </a:r>
          </a:p>
          <a:p>
            <a:pPr marL="0" indent="0">
              <a:buNone/>
            </a:pPr>
            <a:endParaRPr lang="en-AU" noProof="1"/>
          </a:p>
          <a:p>
            <a:r>
              <a:rPr lang="en-AU" noProof="1"/>
              <a:t>Poročanje o učinkih: Poročilo družbe o trajnostnosti bo del letnih poročil. Redna interna kontrola poslovodstvu za spremljanje napredka. Implementacija poročanja o trajnostnosti je vodstvena naloga. </a:t>
            </a:r>
          </a:p>
          <a:p>
            <a:pPr marL="0" indent="0">
              <a:buNone/>
            </a:pPr>
            <a:endParaRPr lang="sl-SI" dirty="0"/>
          </a:p>
          <a:p>
            <a:r>
              <a:rPr lang="sl-SI" b="1" dirty="0">
                <a:solidFill>
                  <a:srgbClr val="0070C0"/>
                </a:solidFill>
              </a:rPr>
              <a:t>Komunikacija</a:t>
            </a:r>
            <a:r>
              <a:rPr lang="sl-SI" dirty="0"/>
              <a:t> o viziji in ključnih elementih KOTO strategije do partnerjev, zaposlenih, družbe. </a:t>
            </a:r>
          </a:p>
          <a:p>
            <a:pPr marL="0" indent="0">
              <a:buNone/>
            </a:pPr>
            <a:endParaRPr lang="sl-SI" dirty="0"/>
          </a:p>
        </p:txBody>
      </p:sp>
      <p:sp>
        <p:nvSpPr>
          <p:cNvPr id="3" name="Diagram poteka: nadomestni process 2">
            <a:extLst>
              <a:ext uri="{FF2B5EF4-FFF2-40B4-BE49-F238E27FC236}">
                <a16:creationId xmlns:a16="http://schemas.microsoft.com/office/drawing/2014/main" id="{4726EE42-4FB5-B332-15CA-669AB21777F7}"/>
              </a:ext>
            </a:extLst>
          </p:cNvPr>
          <p:cNvSpPr/>
          <p:nvPr/>
        </p:nvSpPr>
        <p:spPr>
          <a:xfrm>
            <a:off x="7886919" y="791020"/>
            <a:ext cx="3604260" cy="2215854"/>
          </a:xfrm>
          <a:prstGeom prst="flowChartAlternateProcess">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endParaRPr lang="pl-PL" sz="1800" spc="130" dirty="0">
              <a:solidFill>
                <a:srgbClr val="0B3279"/>
              </a:solidFill>
              <a:latin typeface="Fira Sans Black" panose="020B0A03050000020004" pitchFamily="34" charset="0"/>
            </a:endParaRPr>
          </a:p>
          <a:p>
            <a:pPr algn="ctr"/>
            <a:r>
              <a:rPr lang="pl-PL" sz="1800" spc="130" dirty="0">
                <a:solidFill>
                  <a:srgbClr val="0B3279"/>
                </a:solidFill>
                <a:latin typeface="Fira Sans Black" panose="020B0A03050000020004" pitchFamily="34" charset="0"/>
              </a:rPr>
              <a:t>VIZIJA </a:t>
            </a:r>
          </a:p>
          <a:p>
            <a:pPr algn="ctr"/>
            <a:r>
              <a:rPr lang="sl-SI" sz="1800" b="1" dirty="0">
                <a:effectLst/>
                <a:latin typeface="Fira Sans Light" panose="020B0403050000020004" pitchFamily="34" charset="0"/>
                <a:ea typeface="Calibri" panose="020F0502020204030204" pitchFamily="34" charset="0"/>
                <a:cs typeface="Myanmar Text" panose="020B0502040204020203" pitchFamily="34" charset="0"/>
              </a:rPr>
              <a:t>2030 bomo slovenski živilskopredelovalni industriji in industriji ravnanja z odpadki zagotavljali rešitve, ki bodo dokazano </a:t>
            </a:r>
            <a:r>
              <a:rPr lang="sl-SI" sz="1800" b="1" dirty="0" err="1">
                <a:effectLst/>
                <a:latin typeface="Fira Sans Light" panose="020B0403050000020004" pitchFamily="34" charset="0"/>
                <a:ea typeface="Calibri" panose="020F0502020204030204" pitchFamily="34" charset="0"/>
                <a:cs typeface="Myanmar Text" panose="020B0502040204020203" pitchFamily="34" charset="0"/>
              </a:rPr>
              <a:t>ogljično</a:t>
            </a:r>
            <a:r>
              <a:rPr lang="sl-SI" sz="1800" b="1" dirty="0">
                <a:effectLst/>
                <a:latin typeface="Fira Sans Light" panose="020B0403050000020004" pitchFamily="34" charset="0"/>
                <a:ea typeface="Calibri" panose="020F0502020204030204" pitchFamily="34" charset="0"/>
                <a:cs typeface="Myanmar Text" panose="020B0502040204020203" pitchFamily="34" charset="0"/>
              </a:rPr>
              <a:t> nevtralne!</a:t>
            </a:r>
          </a:p>
          <a:p>
            <a:pPr algn="ctr"/>
            <a:r>
              <a:rPr lang="pl-PL" sz="1800" spc="130" dirty="0">
                <a:solidFill>
                  <a:srgbClr val="0B3279"/>
                </a:solidFill>
                <a:latin typeface="Fira Sans Black" panose="020B0A03050000020004" pitchFamily="34" charset="0"/>
              </a:rPr>
              <a:t> </a:t>
            </a:r>
            <a:endParaRPr lang="sl-SI" dirty="0"/>
          </a:p>
        </p:txBody>
      </p:sp>
      <p:sp>
        <p:nvSpPr>
          <p:cNvPr id="5" name="Diagram poteka: nadomestni process 4">
            <a:extLst>
              <a:ext uri="{FF2B5EF4-FFF2-40B4-BE49-F238E27FC236}">
                <a16:creationId xmlns:a16="http://schemas.microsoft.com/office/drawing/2014/main" id="{E59928B4-7733-9371-9E1E-FED2C15C994A}"/>
              </a:ext>
            </a:extLst>
          </p:cNvPr>
          <p:cNvSpPr/>
          <p:nvPr/>
        </p:nvSpPr>
        <p:spPr>
          <a:xfrm>
            <a:off x="7886918" y="3429000"/>
            <a:ext cx="3604259" cy="2212587"/>
          </a:xfrm>
          <a:prstGeom prst="flowChartAlternateProcess">
            <a:avLst/>
          </a:prstGeom>
        </p:spPr>
        <p:style>
          <a:lnRef idx="2">
            <a:schemeClr val="accent3">
              <a:shade val="15000"/>
            </a:schemeClr>
          </a:lnRef>
          <a:fillRef idx="1">
            <a:schemeClr val="accent3"/>
          </a:fillRef>
          <a:effectRef idx="0">
            <a:schemeClr val="accent3"/>
          </a:effectRef>
          <a:fontRef idx="minor">
            <a:schemeClr val="lt1"/>
          </a:fontRef>
        </p:style>
        <p:txBody>
          <a:bodyPr rtlCol="0" anchor="ctr"/>
          <a:lstStyle/>
          <a:p>
            <a:pPr algn="ctr"/>
            <a:r>
              <a:rPr lang="pl-PL" sz="1800" b="1" spc="130" dirty="0">
                <a:solidFill>
                  <a:srgbClr val="0B3279"/>
                </a:solidFill>
                <a:latin typeface="Fira Sans Black" panose="020B0A03050000020004" pitchFamily="34" charset="0"/>
              </a:rPr>
              <a:t>POSLANSTVO </a:t>
            </a:r>
          </a:p>
          <a:p>
            <a:pPr algn="ctr"/>
            <a:r>
              <a:rPr lang="sl-SI" sz="1800" b="1" dirty="0">
                <a:effectLst/>
                <a:latin typeface="Fira Sans Light" panose="020B0403050000020004" pitchFamily="34" charset="0"/>
                <a:ea typeface="Calibri" panose="020F0502020204030204" pitchFamily="34" charset="0"/>
                <a:cs typeface="Myanmar Text" panose="020B0502040204020203" pitchFamily="34" charset="0"/>
              </a:rPr>
              <a:t>Živalske stranske proizvode in biološke odpadke učinkovito vključevati v krožno gospodarstvo.</a:t>
            </a:r>
          </a:p>
          <a:p>
            <a:pPr algn="ctr"/>
            <a:endParaRPr lang="sl-SI" dirty="0"/>
          </a:p>
        </p:txBody>
      </p:sp>
    </p:spTree>
    <p:extLst>
      <p:ext uri="{BB962C8B-B14F-4D97-AF65-F5344CB8AC3E}">
        <p14:creationId xmlns:p14="http://schemas.microsoft.com/office/powerpoint/2010/main" val="37121076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EB4DA71-D5AE-4882-7321-9B699B4254AA}"/>
              </a:ext>
            </a:extLst>
          </p:cNvPr>
          <p:cNvSpPr>
            <a:spLocks noGrp="1"/>
          </p:cNvSpPr>
          <p:nvPr>
            <p:ph type="ctrTitle"/>
          </p:nvPr>
        </p:nvSpPr>
        <p:spPr/>
        <p:txBody>
          <a:bodyPr/>
          <a:lstStyle/>
          <a:p>
            <a:r>
              <a:rPr lang="sl-SI" dirty="0"/>
              <a:t>Hvala za pozornost!</a:t>
            </a:r>
          </a:p>
        </p:txBody>
      </p:sp>
    </p:spTree>
    <p:extLst>
      <p:ext uri="{BB962C8B-B14F-4D97-AF65-F5344CB8AC3E}">
        <p14:creationId xmlns:p14="http://schemas.microsoft.com/office/powerpoint/2010/main" val="3567548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B0A80CF-A7EE-26D7-E2EE-93C088D55692}"/>
              </a:ext>
            </a:extLst>
          </p:cNvPr>
          <p:cNvSpPr>
            <a:spLocks noGrp="1"/>
          </p:cNvSpPr>
          <p:nvPr>
            <p:ph type="title"/>
          </p:nvPr>
        </p:nvSpPr>
        <p:spPr/>
        <p:txBody>
          <a:bodyPr/>
          <a:lstStyle/>
          <a:p>
            <a:r>
              <a:rPr lang="sl-SI" dirty="0"/>
              <a:t>Družba KOTO</a:t>
            </a:r>
          </a:p>
        </p:txBody>
      </p:sp>
      <p:sp>
        <p:nvSpPr>
          <p:cNvPr id="9" name="Označba mesta vsebine 2">
            <a:extLst>
              <a:ext uri="{FF2B5EF4-FFF2-40B4-BE49-F238E27FC236}">
                <a16:creationId xmlns:a16="http://schemas.microsoft.com/office/drawing/2014/main" id="{5A6A37B5-91B2-E9DD-42CB-30BBBB1020A0}"/>
              </a:ext>
            </a:extLst>
          </p:cNvPr>
          <p:cNvSpPr>
            <a:spLocks noGrp="1"/>
          </p:cNvSpPr>
          <p:nvPr>
            <p:ph idx="1"/>
          </p:nvPr>
        </p:nvSpPr>
        <p:spPr>
          <a:xfrm>
            <a:off x="1082675" y="1077913"/>
            <a:ext cx="10271125" cy="4319710"/>
          </a:xfrm>
        </p:spPr>
        <p:txBody>
          <a:bodyPr>
            <a:noAutofit/>
          </a:bodyPr>
          <a:lstStyle/>
          <a:p>
            <a:pPr algn="l">
              <a:buFont typeface="Arial" panose="020B0604020202020204" pitchFamily="34" charset="0"/>
              <a:buChar char="•"/>
            </a:pPr>
            <a:r>
              <a:rPr lang="sl-SI" altLang="sl-SI" sz="1400" dirty="0">
                <a:solidFill>
                  <a:srgbClr val="374151"/>
                </a:solidFill>
              </a:rPr>
              <a:t>Zgodovina in razvoj: </a:t>
            </a:r>
            <a:r>
              <a:rPr lang="sl-SI" altLang="sl-SI" sz="1400" dirty="0">
                <a:solidFill>
                  <a:srgbClr val="374151"/>
                </a:solidFill>
                <a:latin typeface="Fira Sans Light" panose="020B0403050000020004" pitchFamily="34" charset="0"/>
              </a:rPr>
              <a:t>KOTO je slovensko podjetje s 75 letno tradicijo in 1</a:t>
            </a:r>
            <a:r>
              <a:rPr lang="sl-SI" altLang="sl-SI" sz="1400" dirty="0">
                <a:solidFill>
                  <a:srgbClr val="374151"/>
                </a:solidFill>
              </a:rPr>
              <a:t>30</a:t>
            </a:r>
            <a:r>
              <a:rPr lang="sl-SI" altLang="sl-SI" sz="1400" dirty="0">
                <a:solidFill>
                  <a:srgbClr val="374151"/>
                </a:solidFill>
                <a:latin typeface="Fira Sans Light" panose="020B0403050000020004" pitchFamily="34" charset="0"/>
              </a:rPr>
              <a:t> zaposlenimi.</a:t>
            </a:r>
          </a:p>
          <a:p>
            <a:pPr algn="l">
              <a:buFont typeface="Arial" panose="020B0604020202020204" pitchFamily="34" charset="0"/>
              <a:buChar char="•"/>
            </a:pPr>
            <a:r>
              <a:rPr lang="sl-SI" altLang="sl-SI" sz="1400" dirty="0">
                <a:solidFill>
                  <a:srgbClr val="374151"/>
                </a:solidFill>
              </a:rPr>
              <a:t>Lokacija: </a:t>
            </a:r>
            <a:r>
              <a:rPr lang="sl-SI" altLang="sl-SI" sz="1400" dirty="0">
                <a:solidFill>
                  <a:srgbClr val="374151"/>
                </a:solidFill>
                <a:latin typeface="Fira Sans Light" panose="020B0403050000020004" pitchFamily="34" charset="0"/>
              </a:rPr>
              <a:t>Ljubljana, Zalog</a:t>
            </a:r>
          </a:p>
          <a:p>
            <a:r>
              <a:rPr lang="sl-SI" altLang="sl-SI" sz="1400" dirty="0">
                <a:solidFill>
                  <a:srgbClr val="374151"/>
                </a:solidFill>
              </a:rPr>
              <a:t>Ključna dejavnost:</a:t>
            </a:r>
            <a:r>
              <a:rPr lang="sl-SI" altLang="sl-SI" sz="1400" dirty="0">
                <a:solidFill>
                  <a:srgbClr val="374151"/>
                </a:solidFill>
                <a:latin typeface="Fira Sans Light" panose="020B0403050000020004" pitchFamily="34" charset="0"/>
              </a:rPr>
              <a:t> s povečevanjem vrednosti živalskim stranskim proizvodom in drugim </a:t>
            </a:r>
            <a:br>
              <a:rPr lang="sl-SI" altLang="sl-SI" sz="1400" dirty="0">
                <a:solidFill>
                  <a:srgbClr val="374151"/>
                </a:solidFill>
                <a:latin typeface="Fira Sans Light" panose="020B0403050000020004" pitchFamily="34" charset="0"/>
              </a:rPr>
            </a:br>
            <a:r>
              <a:rPr lang="sl-SI" altLang="sl-SI" sz="1400" dirty="0">
                <a:solidFill>
                  <a:srgbClr val="374151"/>
                </a:solidFill>
                <a:latin typeface="Fira Sans Light" panose="020B0403050000020004" pitchFamily="34" charset="0"/>
              </a:rPr>
              <a:t>organskim odpadkom, smo ključni gradnik domače živilskopredelovalne industrije in </a:t>
            </a:r>
            <a:br>
              <a:rPr lang="sl-SI" altLang="sl-SI" sz="1400" dirty="0">
                <a:solidFill>
                  <a:srgbClr val="374151"/>
                </a:solidFill>
                <a:latin typeface="Fira Sans Light" panose="020B0403050000020004" pitchFamily="34" charset="0"/>
              </a:rPr>
            </a:br>
            <a:r>
              <a:rPr lang="sl-SI" altLang="sl-SI" sz="1400" dirty="0">
                <a:solidFill>
                  <a:srgbClr val="374151"/>
                </a:solidFill>
                <a:latin typeface="Fira Sans Light" panose="020B0403050000020004" pitchFamily="34" charset="0"/>
              </a:rPr>
              <a:t>nenadomestljiv člen krožnega gospodarstva.</a:t>
            </a:r>
          </a:p>
          <a:p>
            <a:pPr algn="l">
              <a:buFont typeface="Arial" panose="020B0604020202020204" pitchFamily="34" charset="0"/>
              <a:buChar char="•"/>
            </a:pPr>
            <a:r>
              <a:rPr lang="sl-SI" altLang="sl-SI" sz="1400" dirty="0">
                <a:solidFill>
                  <a:srgbClr val="374151"/>
                </a:solidFill>
              </a:rPr>
              <a:t>Storitve in </a:t>
            </a:r>
            <a:r>
              <a:rPr lang="sl-SI" altLang="sl-SI" sz="1400" b="1" dirty="0">
                <a:solidFill>
                  <a:srgbClr val="374151"/>
                </a:solidFill>
                <a:latin typeface="Fira Sans Light" panose="020B0403050000020004" pitchFamily="34" charset="0"/>
              </a:rPr>
              <a:t>produkti</a:t>
            </a:r>
            <a:r>
              <a:rPr lang="sl-SI" altLang="sl-SI" sz="1400" dirty="0">
                <a:solidFill>
                  <a:srgbClr val="374151"/>
                </a:solidFill>
              </a:rPr>
              <a:t>:</a:t>
            </a:r>
          </a:p>
          <a:p>
            <a:pPr lvl="1">
              <a:buFont typeface="Wingdings" panose="05000000000000000000" pitchFamily="2" charset="2"/>
              <a:buChar char="Ø"/>
            </a:pPr>
            <a:r>
              <a:rPr lang="sl-SI" sz="1000" b="1" dirty="0">
                <a:latin typeface="Fira Sans Light" panose="020B0403050000020004" pitchFamily="34" charset="0"/>
              </a:rPr>
              <a:t>Glavna dejavnost </a:t>
            </a:r>
            <a:r>
              <a:rPr lang="sl-SI" sz="1000" dirty="0">
                <a:latin typeface="Fira Sans Light" panose="020B0403050000020004" pitchFamily="34" charset="0"/>
              </a:rPr>
              <a:t>družbe je zagotavljanje visokokakovostnih celovitih rešitev pri prevzemu in </a:t>
            </a:r>
            <a:r>
              <a:rPr lang="sl-SI" sz="1000" b="1" dirty="0">
                <a:latin typeface="Fira Sans Light" panose="020B0403050000020004" pitchFamily="34" charset="0"/>
              </a:rPr>
              <a:t>predelavi vseh vrst živalskih stranskih </a:t>
            </a:r>
            <a:br>
              <a:rPr lang="sl-SI" sz="1000" b="1" dirty="0">
                <a:latin typeface="Fira Sans Light" panose="020B0403050000020004" pitchFamily="34" charset="0"/>
              </a:rPr>
            </a:br>
            <a:r>
              <a:rPr lang="sl-SI" sz="1000" b="1" dirty="0">
                <a:latin typeface="Fira Sans Light" panose="020B0403050000020004" pitchFamily="34" charset="0"/>
              </a:rPr>
              <a:t>proizvodov </a:t>
            </a:r>
            <a:r>
              <a:rPr lang="sl-SI" sz="1000" dirty="0">
                <a:solidFill>
                  <a:srgbClr val="374151"/>
                </a:solidFill>
                <a:latin typeface="Fira Sans Light" panose="020B0403050000020004" pitchFamily="34" charset="0"/>
              </a:rPr>
              <a:t>iz katerih proizvaja: </a:t>
            </a:r>
            <a:r>
              <a:rPr lang="sl-SI" sz="1000" dirty="0">
                <a:solidFill>
                  <a:srgbClr val="374151"/>
                </a:solidFill>
              </a:rPr>
              <a:t>mesno kostno moko, predelane živalske beljakovine, maščobe ter maščobne mešanice.</a:t>
            </a:r>
          </a:p>
          <a:p>
            <a:pPr lvl="1">
              <a:buFont typeface="Wingdings" panose="05000000000000000000" pitchFamily="2" charset="2"/>
              <a:buChar char="Ø"/>
            </a:pPr>
            <a:r>
              <a:rPr lang="sl-SI" sz="1000" b="1" dirty="0">
                <a:solidFill>
                  <a:srgbClr val="374151"/>
                </a:solidFill>
              </a:rPr>
              <a:t>Proizvodnja bioplina </a:t>
            </a:r>
            <a:r>
              <a:rPr lang="sl-SI" sz="1000" dirty="0">
                <a:solidFill>
                  <a:srgbClr val="374151"/>
                </a:solidFill>
              </a:rPr>
              <a:t>in </a:t>
            </a:r>
            <a:r>
              <a:rPr lang="sl-SI" sz="1000" b="1" dirty="0">
                <a:solidFill>
                  <a:srgbClr val="374151"/>
                </a:solidFill>
              </a:rPr>
              <a:t>električne energije iz obnovljivih virov</a:t>
            </a:r>
            <a:r>
              <a:rPr lang="sl-SI" sz="1000" dirty="0">
                <a:solidFill>
                  <a:srgbClr val="374151"/>
                </a:solidFill>
              </a:rPr>
              <a:t>.</a:t>
            </a:r>
          </a:p>
          <a:p>
            <a:pPr lvl="1">
              <a:buFont typeface="Wingdings" panose="05000000000000000000" pitchFamily="2" charset="2"/>
              <a:buChar char="Ø"/>
            </a:pPr>
            <a:r>
              <a:rPr lang="sl-SI" sz="1000" b="1" dirty="0">
                <a:solidFill>
                  <a:srgbClr val="374151"/>
                </a:solidFill>
              </a:rPr>
              <a:t>Z</a:t>
            </a:r>
            <a:r>
              <a:rPr lang="sl-SI" sz="1000" b="1" dirty="0">
                <a:solidFill>
                  <a:srgbClr val="374151"/>
                </a:solidFill>
                <a:latin typeface="Fira Sans Light" panose="020B0403050000020004" pitchFamily="34" charset="0"/>
              </a:rPr>
              <a:t>biranje kuhinjskih odpadkov in odpadnih jedilnih olj</a:t>
            </a:r>
            <a:r>
              <a:rPr lang="sl-SI" sz="1000" dirty="0">
                <a:solidFill>
                  <a:srgbClr val="374151"/>
                </a:solidFill>
                <a:latin typeface="Fira Sans Light" panose="020B0403050000020004" pitchFamily="34" charset="0"/>
              </a:rPr>
              <a:t>, skupaj z </a:t>
            </a:r>
            <a:r>
              <a:rPr lang="sl-SI" sz="1000" b="1" dirty="0">
                <a:solidFill>
                  <a:srgbClr val="374151"/>
                </a:solidFill>
                <a:latin typeface="Fira Sans Light" panose="020B0403050000020004" pitchFamily="34" charset="0"/>
              </a:rPr>
              <a:t>drugimi biološko razgradljivimi odpadki</a:t>
            </a:r>
            <a:r>
              <a:rPr lang="sl-SI" sz="1000" b="1" dirty="0">
                <a:solidFill>
                  <a:srgbClr val="374151"/>
                </a:solidFill>
              </a:rPr>
              <a:t>.</a:t>
            </a:r>
            <a:r>
              <a:rPr lang="sl-SI" sz="1000" dirty="0">
                <a:solidFill>
                  <a:srgbClr val="374151"/>
                </a:solidFill>
                <a:latin typeface="Fira Sans Light" panose="020B0403050000020004" pitchFamily="34" charset="0"/>
              </a:rPr>
              <a:t> </a:t>
            </a:r>
          </a:p>
          <a:p>
            <a:pPr lvl="1">
              <a:buFont typeface="Wingdings" panose="05000000000000000000" pitchFamily="2" charset="2"/>
              <a:buChar char="Ø"/>
            </a:pPr>
            <a:r>
              <a:rPr lang="sl-SI" sz="1000" dirty="0">
                <a:solidFill>
                  <a:srgbClr val="374151"/>
                </a:solidFill>
              </a:rPr>
              <a:t>Prevzem in predelava muljev in blat iz komunalnih ter industrijskih čistilnih naprav. </a:t>
            </a:r>
          </a:p>
          <a:p>
            <a:pPr lvl="1">
              <a:buFont typeface="Wingdings" panose="05000000000000000000" pitchFamily="2" charset="2"/>
              <a:buChar char="Ø"/>
            </a:pPr>
            <a:r>
              <a:rPr lang="sl-SI" sz="1000" dirty="0">
                <a:solidFill>
                  <a:srgbClr val="374151"/>
                </a:solidFill>
              </a:rPr>
              <a:t>Zbiranje in obdelava surove kože.</a:t>
            </a:r>
          </a:p>
          <a:p>
            <a:pPr fontAlgn="base">
              <a:spcAft>
                <a:spcPct val="0"/>
              </a:spcAft>
            </a:pPr>
            <a:r>
              <a:rPr lang="sl-SI" sz="1400" dirty="0">
                <a:solidFill>
                  <a:srgbClr val="374151"/>
                </a:solidFill>
              </a:rPr>
              <a:t>Zagotavlja kakovost s pridobljenimi certifikati:</a:t>
            </a:r>
            <a:r>
              <a:rPr lang="sl-SI" sz="1200" dirty="0">
                <a:solidFill>
                  <a:srgbClr val="374151"/>
                </a:solidFill>
              </a:rPr>
              <a:t> </a:t>
            </a:r>
            <a:r>
              <a:rPr lang="sl-SI" sz="1200" dirty="0">
                <a:solidFill>
                  <a:srgbClr val="374151"/>
                </a:solidFill>
                <a:latin typeface="Fira Sans Light" panose="020B0403050000020004" pitchFamily="34" charset="0"/>
              </a:rPr>
              <a:t>ISO 9001, ISO 14001, HACCP, SMETA, ISCC EU, CERTIFIKAT INS. </a:t>
            </a:r>
            <a:endParaRPr lang="sl-SI" altLang="sl-SI" sz="1400" dirty="0">
              <a:solidFill>
                <a:srgbClr val="374151"/>
              </a:solidFill>
            </a:endParaRPr>
          </a:p>
          <a:p>
            <a:pPr fontAlgn="base">
              <a:spcAft>
                <a:spcPct val="0"/>
              </a:spcAft>
            </a:pPr>
            <a:r>
              <a:rPr lang="sl-SI" sz="1400" dirty="0">
                <a:solidFill>
                  <a:srgbClr val="374151"/>
                </a:solidFill>
              </a:rPr>
              <a:t>Mednarodna partnerstva: </a:t>
            </a:r>
            <a:r>
              <a:rPr lang="sl-SI" sz="1400" dirty="0">
                <a:solidFill>
                  <a:srgbClr val="374151"/>
                </a:solidFill>
                <a:latin typeface="Fira Sans Light" panose="020B0403050000020004" pitchFamily="34" charset="0"/>
              </a:rPr>
              <a:t>KOTO je prisoten na mednarodnem trgu in sodeluje s priznanimi podjetji, vključno z </a:t>
            </a:r>
            <a:r>
              <a:rPr lang="sl-SI" sz="1400" dirty="0" err="1">
                <a:solidFill>
                  <a:srgbClr val="374151"/>
                </a:solidFill>
                <a:latin typeface="Fira Sans Light" panose="020B0403050000020004" pitchFamily="34" charset="0"/>
              </a:rPr>
              <a:t>Nestlé</a:t>
            </a:r>
            <a:r>
              <a:rPr lang="sl-SI" sz="1400" dirty="0">
                <a:solidFill>
                  <a:srgbClr val="374151"/>
                </a:solidFill>
                <a:latin typeface="Fira Sans Light" panose="020B0403050000020004" pitchFamily="34" charset="0"/>
              </a:rPr>
              <a:t>.</a:t>
            </a:r>
          </a:p>
          <a:p>
            <a:pPr fontAlgn="base">
              <a:spcAft>
                <a:spcPct val="0"/>
              </a:spcAft>
            </a:pPr>
            <a:endParaRPr lang="sl-SI" altLang="sl-SI" sz="1400" dirty="0">
              <a:solidFill>
                <a:srgbClr val="374151"/>
              </a:solidFill>
              <a:latin typeface="Fira Sans Light" panose="020B0403050000020004" pitchFamily="34" charset="0"/>
            </a:endParaRPr>
          </a:p>
        </p:txBody>
      </p:sp>
      <p:sp>
        <p:nvSpPr>
          <p:cNvPr id="10" name="Označba mesta vsebine 2">
            <a:extLst>
              <a:ext uri="{FF2B5EF4-FFF2-40B4-BE49-F238E27FC236}">
                <a16:creationId xmlns:a16="http://schemas.microsoft.com/office/drawing/2014/main" id="{D7188642-22AE-E17E-4C6B-7DB643591E12}"/>
              </a:ext>
            </a:extLst>
          </p:cNvPr>
          <p:cNvSpPr txBox="1">
            <a:spLocks/>
          </p:cNvSpPr>
          <p:nvPr/>
        </p:nvSpPr>
        <p:spPr>
          <a:xfrm>
            <a:off x="1301215" y="4549413"/>
            <a:ext cx="7137497" cy="1726998"/>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rgbClr val="184B8C"/>
                </a:solidFill>
                <a:latin typeface="Fira Sans Medium" panose="020B0603050000020004" pitchFamily="34" charset="0"/>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Fira Sans Light" panose="020B0403050000020004" pitchFamily="34" charset="0"/>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Fira Sans Light" panose="020B0403050000020004" pitchFamily="34" charset="0"/>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ra Sans Light" panose="020B0403050000020004" pitchFamily="34" charset="0"/>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Fira Sans Light" panose="020B04030500000200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sl-SI" altLang="sl-SI" sz="1400" dirty="0">
                <a:solidFill>
                  <a:srgbClr val="374151"/>
                </a:solidFill>
              </a:rPr>
              <a:t>Poslanstvo: </a:t>
            </a:r>
            <a:r>
              <a:rPr lang="sl-SI" sz="1400" dirty="0">
                <a:solidFill>
                  <a:srgbClr val="374151"/>
                </a:solidFill>
                <a:latin typeface="Fira Sans Light" panose="020B0403050000020004" pitchFamily="34" charset="0"/>
              </a:rPr>
              <a:t>Glavna zaveza družbe KOTO je prispevati k čisti in varni prihodnosti družbe kot celote s trajnostnimi rešitvami. </a:t>
            </a:r>
            <a:r>
              <a:rPr lang="sl-SI" altLang="sl-SI" sz="1400" dirty="0">
                <a:solidFill>
                  <a:srgbClr val="374151"/>
                </a:solidFill>
                <a:latin typeface="Fira Sans Light" panose="020B0403050000020004" pitchFamily="34" charset="0"/>
              </a:rPr>
              <a:t>S svojim inovativnim pristopom in tehnološko zahtevnimi procesi podjetje koristno uporablja surovine, energijo in odpadke, kar prispeva k visoki dodani vrednosti za slovensko krožno gospodarstvo.</a:t>
            </a:r>
          </a:p>
          <a:p>
            <a:pPr fontAlgn="base">
              <a:spcAft>
                <a:spcPct val="0"/>
              </a:spcAft>
            </a:pPr>
            <a:r>
              <a:rPr lang="sl-SI" altLang="sl-SI" sz="1400" dirty="0">
                <a:solidFill>
                  <a:srgbClr val="374151"/>
                </a:solidFill>
              </a:rPr>
              <a:t>Primer dobre prakse: </a:t>
            </a:r>
            <a:r>
              <a:rPr lang="sl-SI" altLang="sl-SI" sz="1400" noProof="1">
                <a:solidFill>
                  <a:srgbClr val="0070C0"/>
                </a:solidFill>
                <a:latin typeface="Fira Sans Light" panose="020B0403050000020004" pitchFamily="34" charset="0"/>
              </a:rPr>
              <a:t>Proces predelave ŽSP </a:t>
            </a:r>
            <a:r>
              <a:rPr lang="sl-SI" altLang="sl-SI" sz="1400" noProof="1">
                <a:solidFill>
                  <a:srgbClr val="374151"/>
                </a:solidFill>
                <a:latin typeface="Fira Sans Light" panose="020B0403050000020004" pitchFamily="34" charset="0"/>
              </a:rPr>
              <a:t>v kafileriji se uvršča med zelene industrije zaradi varovanja okolja z recikliranjem ogljika in energije, v katerem se iz stranskih proizvodov MPI ustvarja hrano za hišne ljubljenčke ter surovine za krmne dodatke ali biodizel. Produkti so osnovani na maščobah in beljakovinah za krmila in raznovrstne industrijske produkte. Obstoječa dobro delujoča </a:t>
            </a:r>
            <a:r>
              <a:rPr lang="sl-SI" altLang="sl-SI" sz="1400" noProof="1">
                <a:solidFill>
                  <a:srgbClr val="0070C0"/>
                </a:solidFill>
                <a:latin typeface="Fira Sans Light" panose="020B0403050000020004" pitchFamily="34" charset="0"/>
              </a:rPr>
              <a:t>bioplinarna KOTO</a:t>
            </a:r>
            <a:r>
              <a:rPr lang="sl-SI" altLang="sl-SI" sz="1400" noProof="1">
                <a:solidFill>
                  <a:srgbClr val="374151"/>
                </a:solidFill>
                <a:latin typeface="Fira Sans Light" panose="020B0403050000020004" pitchFamily="34" charset="0"/>
              </a:rPr>
              <a:t>, danes s sporoizvodnjo električne energije in toplote, v načrtu proizvodnja biometana. </a:t>
            </a:r>
          </a:p>
          <a:p>
            <a:pPr fontAlgn="base">
              <a:spcAft>
                <a:spcPct val="0"/>
              </a:spcAft>
            </a:pPr>
            <a:endParaRPr lang="sl-SI" altLang="sl-SI" sz="1400" noProof="1">
              <a:solidFill>
                <a:srgbClr val="374151"/>
              </a:solidFill>
              <a:latin typeface="Fira Sans Light" panose="020B0403050000020004" pitchFamily="34" charset="0"/>
            </a:endParaRPr>
          </a:p>
        </p:txBody>
      </p:sp>
      <p:pic>
        <p:nvPicPr>
          <p:cNvPr id="11" name="Slika 10">
            <a:extLst>
              <a:ext uri="{FF2B5EF4-FFF2-40B4-BE49-F238E27FC236}">
                <a16:creationId xmlns:a16="http://schemas.microsoft.com/office/drawing/2014/main" id="{C4243624-1657-91F0-35A5-142D8074B5D6}"/>
              </a:ext>
            </a:extLst>
          </p:cNvPr>
          <p:cNvPicPr>
            <a:picLocks noChangeAspect="1"/>
          </p:cNvPicPr>
          <p:nvPr/>
        </p:nvPicPr>
        <p:blipFill>
          <a:blip r:embed="rId3"/>
          <a:stretch>
            <a:fillRect/>
          </a:stretch>
        </p:blipFill>
        <p:spPr>
          <a:xfrm>
            <a:off x="9376360" y="229626"/>
            <a:ext cx="2483674" cy="2839075"/>
          </a:xfrm>
          <a:prstGeom prst="rect">
            <a:avLst/>
          </a:prstGeom>
        </p:spPr>
      </p:pic>
      <p:pic>
        <p:nvPicPr>
          <p:cNvPr id="3" name="Slika 2">
            <a:extLst>
              <a:ext uri="{FF2B5EF4-FFF2-40B4-BE49-F238E27FC236}">
                <a16:creationId xmlns:a16="http://schemas.microsoft.com/office/drawing/2014/main" id="{75233E22-FF13-12C2-5A59-3B916EF0D888}"/>
              </a:ext>
            </a:extLst>
          </p:cNvPr>
          <p:cNvPicPr>
            <a:picLocks noChangeAspect="1"/>
          </p:cNvPicPr>
          <p:nvPr/>
        </p:nvPicPr>
        <p:blipFill>
          <a:blip r:embed="rId4"/>
          <a:stretch>
            <a:fillRect/>
          </a:stretch>
        </p:blipFill>
        <p:spPr>
          <a:xfrm>
            <a:off x="8559538" y="4627711"/>
            <a:ext cx="2915088" cy="1733019"/>
          </a:xfrm>
          <a:prstGeom prst="rect">
            <a:avLst/>
          </a:prstGeom>
        </p:spPr>
      </p:pic>
    </p:spTree>
    <p:extLst>
      <p:ext uri="{BB962C8B-B14F-4D97-AF65-F5344CB8AC3E}">
        <p14:creationId xmlns:p14="http://schemas.microsoft.com/office/powerpoint/2010/main" val="34539540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a:extLst>
              <a:ext uri="{FF2B5EF4-FFF2-40B4-BE49-F238E27FC236}">
                <a16:creationId xmlns:a16="http://schemas.microsoft.com/office/drawing/2014/main" id="{EEB4DA71-D5AE-4882-7321-9B699B4254AA}"/>
              </a:ext>
            </a:extLst>
          </p:cNvPr>
          <p:cNvSpPr>
            <a:spLocks noGrp="1"/>
          </p:cNvSpPr>
          <p:nvPr>
            <p:ph type="ctrTitle"/>
          </p:nvPr>
        </p:nvSpPr>
        <p:spPr/>
        <p:txBody>
          <a:bodyPr/>
          <a:lstStyle/>
          <a:p>
            <a:r>
              <a:rPr lang="sl-SI" dirty="0"/>
              <a:t>Trajnostno poslovna strategija KOTO 2024-2030</a:t>
            </a:r>
          </a:p>
        </p:txBody>
      </p:sp>
      <p:graphicFrame>
        <p:nvGraphicFramePr>
          <p:cNvPr id="3" name="Diagram 2">
            <a:extLst>
              <a:ext uri="{FF2B5EF4-FFF2-40B4-BE49-F238E27FC236}">
                <a16:creationId xmlns:a16="http://schemas.microsoft.com/office/drawing/2014/main" id="{EA75C560-EB11-890A-A30A-46347569DEA6}"/>
              </a:ext>
            </a:extLst>
          </p:cNvPr>
          <p:cNvGraphicFramePr/>
          <p:nvPr>
            <p:extLst>
              <p:ext uri="{D42A27DB-BD31-4B8C-83A1-F6EECF244321}">
                <p14:modId xmlns:p14="http://schemas.microsoft.com/office/powerpoint/2010/main" val="2654249686"/>
              </p:ext>
            </p:extLst>
          </p:nvPr>
        </p:nvGraphicFramePr>
        <p:xfrm>
          <a:off x="2687415" y="2348632"/>
          <a:ext cx="8575040" cy="450936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78999830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Slika 13">
            <a:extLst>
              <a:ext uri="{FF2B5EF4-FFF2-40B4-BE49-F238E27FC236}">
                <a16:creationId xmlns:a16="http://schemas.microsoft.com/office/drawing/2014/main" id="{F0B5EE9A-59BC-1B42-F574-C2635C0FBFBB}"/>
              </a:ext>
            </a:extLst>
          </p:cNvPr>
          <p:cNvPicPr>
            <a:picLocks noChangeAspect="1"/>
          </p:cNvPicPr>
          <p:nvPr/>
        </p:nvPicPr>
        <p:blipFill rotWithShape="1">
          <a:blip r:embed="rId3"/>
          <a:srcRect l="38325" t="24133" r="37450" b="36934"/>
          <a:stretch/>
        </p:blipFill>
        <p:spPr>
          <a:xfrm>
            <a:off x="7714104" y="1591056"/>
            <a:ext cx="4397332" cy="3975298"/>
          </a:xfrm>
          <a:prstGeom prst="rect">
            <a:avLst/>
          </a:prstGeom>
        </p:spPr>
      </p:pic>
      <p:sp>
        <p:nvSpPr>
          <p:cNvPr id="2" name="Naslov 1">
            <a:extLst>
              <a:ext uri="{FF2B5EF4-FFF2-40B4-BE49-F238E27FC236}">
                <a16:creationId xmlns:a16="http://schemas.microsoft.com/office/drawing/2014/main" id="{3B0A80CF-A7EE-26D7-E2EE-93C088D55692}"/>
              </a:ext>
            </a:extLst>
          </p:cNvPr>
          <p:cNvSpPr>
            <a:spLocks noGrp="1"/>
          </p:cNvSpPr>
          <p:nvPr>
            <p:ph type="title"/>
          </p:nvPr>
        </p:nvSpPr>
        <p:spPr/>
        <p:txBody>
          <a:bodyPr/>
          <a:lstStyle/>
          <a:p>
            <a:r>
              <a:rPr lang="sl-SI" dirty="0"/>
              <a:t>Začetek</a:t>
            </a:r>
          </a:p>
        </p:txBody>
      </p:sp>
      <p:sp>
        <p:nvSpPr>
          <p:cNvPr id="3" name="Označba mesta vsebine 2">
            <a:extLst>
              <a:ext uri="{FF2B5EF4-FFF2-40B4-BE49-F238E27FC236}">
                <a16:creationId xmlns:a16="http://schemas.microsoft.com/office/drawing/2014/main" id="{FBAE2146-199A-12F2-FE78-04C5215B7548}"/>
              </a:ext>
            </a:extLst>
          </p:cNvPr>
          <p:cNvSpPr>
            <a:spLocks noGrp="1"/>
          </p:cNvSpPr>
          <p:nvPr>
            <p:ph idx="1"/>
          </p:nvPr>
        </p:nvSpPr>
        <p:spPr/>
        <p:txBody>
          <a:bodyPr>
            <a:normAutofit/>
          </a:bodyPr>
          <a:lstStyle/>
          <a:p>
            <a:r>
              <a:rPr lang="sl-SI" sz="1700" dirty="0"/>
              <a:t>Kaj je </a:t>
            </a:r>
            <a:r>
              <a:rPr lang="sl-SI" sz="1700" dirty="0" err="1"/>
              <a:t>trajnostnost</a:t>
            </a:r>
            <a:r>
              <a:rPr lang="sl-SI" sz="1700" dirty="0"/>
              <a:t>?  Trajnostno delovanje organizacij prihaja v ospredje zavez evropskih podjetij. </a:t>
            </a:r>
          </a:p>
          <a:p>
            <a:endParaRPr lang="sl-SI" sz="1700" dirty="0"/>
          </a:p>
          <a:p>
            <a:r>
              <a:rPr lang="sl-SI" sz="1700" dirty="0"/>
              <a:t>Elementi trajnostne strategije in v čem je drugačna od poslovne strategije.</a:t>
            </a:r>
          </a:p>
          <a:p>
            <a:endParaRPr lang="sl-SI" sz="1700" dirty="0"/>
          </a:p>
          <a:p>
            <a:r>
              <a:rPr lang="sl-SI" sz="1700" dirty="0"/>
              <a:t>Potrebni resursi.</a:t>
            </a:r>
          </a:p>
          <a:p>
            <a:pPr marL="0" indent="0">
              <a:buNone/>
            </a:pPr>
            <a:endParaRPr lang="sl-SI" sz="1700" dirty="0"/>
          </a:p>
          <a:p>
            <a:r>
              <a:rPr lang="sl-SI" sz="1700" dirty="0"/>
              <a:t>Podpora zunanjega eksperta – vodje procesa izdelave strategije.</a:t>
            </a:r>
          </a:p>
          <a:p>
            <a:endParaRPr lang="sl-SI" sz="1700" dirty="0"/>
          </a:p>
          <a:p>
            <a:r>
              <a:rPr lang="sl-SI" sz="1700" dirty="0" err="1"/>
              <a:t>Časovnica</a:t>
            </a:r>
            <a:r>
              <a:rPr lang="sl-SI" sz="1700" dirty="0"/>
              <a:t>:</a:t>
            </a:r>
          </a:p>
          <a:p>
            <a:pPr lvl="1">
              <a:buFont typeface="Wingdings" panose="05000000000000000000" pitchFamily="2" charset="2"/>
              <a:buChar char="Ø"/>
            </a:pPr>
            <a:r>
              <a:rPr lang="sl-SI" sz="1500" dirty="0"/>
              <a:t>Priprave strategije v 2023 - 2024.</a:t>
            </a:r>
          </a:p>
          <a:p>
            <a:pPr lvl="1">
              <a:buFont typeface="Wingdings" panose="05000000000000000000" pitchFamily="2" charset="2"/>
              <a:buChar char="Ø"/>
            </a:pPr>
            <a:r>
              <a:rPr lang="sl-SI" sz="1500" dirty="0"/>
              <a:t>Izvedbe strategije; obdobje strategije 3-6 let - cilji Evropske unije EU, </a:t>
            </a:r>
          </a:p>
          <a:p>
            <a:pPr marL="457200" lvl="1" indent="0">
              <a:buNone/>
            </a:pPr>
            <a:r>
              <a:rPr lang="sl-SI" sz="1500" dirty="0"/>
              <a:t>ki naslavljajo energetiko, obnovljive vire energije z mejnikom leta </a:t>
            </a:r>
            <a:r>
              <a:rPr lang="sl-SI" sz="1500" b="1" dirty="0"/>
              <a:t>2030</a:t>
            </a:r>
            <a:r>
              <a:rPr lang="sl-SI" sz="1500" dirty="0"/>
              <a:t>. </a:t>
            </a:r>
          </a:p>
          <a:p>
            <a:pPr marL="0" indent="0">
              <a:buNone/>
            </a:pPr>
            <a:endParaRPr lang="sl-SI" dirty="0"/>
          </a:p>
          <a:p>
            <a:r>
              <a:rPr lang="sl-SI" sz="1700" dirty="0"/>
              <a:t>Naši obstoječi načrti: kadrovska strategija, digitalna strategija, razvojni projekti.</a:t>
            </a:r>
          </a:p>
          <a:p>
            <a:r>
              <a:rPr lang="sl-SI" sz="1800" b="0" i="0" u="none" strike="noStrike" baseline="0" dirty="0">
                <a:solidFill>
                  <a:srgbClr val="FFFFFF"/>
                </a:solidFill>
                <a:latin typeface="Calibri" panose="020F0502020204030204" pitchFamily="34" charset="0"/>
              </a:rPr>
              <a:t>Kratic	Opis	</a:t>
            </a:r>
            <a:r>
              <a:rPr lang="en-US" sz="1600" b="0" i="0" u="none" strike="noStrike" baseline="0" dirty="0">
                <a:solidFill>
                  <a:srgbClr val="000000"/>
                </a:solidFill>
                <a:latin typeface="Calibri" panose="020F0502020204030204" pitchFamily="34" charset="0"/>
              </a:rPr>
              <a:t>	</a:t>
            </a:r>
          </a:p>
          <a:p>
            <a:endParaRPr lang="sl-SI" dirty="0"/>
          </a:p>
          <a:p>
            <a:endParaRPr lang="sl-SI" dirty="0"/>
          </a:p>
          <a:p>
            <a:endParaRPr lang="sl-SI" dirty="0"/>
          </a:p>
        </p:txBody>
      </p:sp>
      <p:sp>
        <p:nvSpPr>
          <p:cNvPr id="10" name="PoljeZBesedilom 9">
            <a:extLst>
              <a:ext uri="{FF2B5EF4-FFF2-40B4-BE49-F238E27FC236}">
                <a16:creationId xmlns:a16="http://schemas.microsoft.com/office/drawing/2014/main" id="{51DF3329-19C2-93B4-30F1-203B3238E001}"/>
              </a:ext>
            </a:extLst>
          </p:cNvPr>
          <p:cNvSpPr txBox="1"/>
          <p:nvPr/>
        </p:nvSpPr>
        <p:spPr>
          <a:xfrm>
            <a:off x="1083302" y="5971032"/>
            <a:ext cx="10803898" cy="230832"/>
          </a:xfrm>
          <a:prstGeom prst="rect">
            <a:avLst/>
          </a:prstGeom>
          <a:noFill/>
        </p:spPr>
        <p:txBody>
          <a:bodyPr wrap="square" rtlCol="0">
            <a:spAutoFit/>
          </a:bodyPr>
          <a:lstStyle/>
          <a:p>
            <a:r>
              <a:rPr lang="sl-SI" sz="900" dirty="0">
                <a:latin typeface="Fira Sans Light" panose="020B0403050000020004" pitchFamily="34" charset="0"/>
              </a:rPr>
              <a:t>https://joint-research-centre.ec.europa.eu/jrc-news-and-updates/developing-circular-and-sustainable-bioeconomy-europe-new-report-network-experts-bioeconomy-sets-out-2020-11-19_en</a:t>
            </a:r>
          </a:p>
        </p:txBody>
      </p:sp>
    </p:spTree>
    <p:extLst>
      <p:ext uri="{BB962C8B-B14F-4D97-AF65-F5344CB8AC3E}">
        <p14:creationId xmlns:p14="http://schemas.microsoft.com/office/powerpoint/2010/main" val="226616349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B0A80CF-A7EE-26D7-E2EE-93C088D55692}"/>
              </a:ext>
            </a:extLst>
          </p:cNvPr>
          <p:cNvSpPr>
            <a:spLocks noGrp="1"/>
          </p:cNvSpPr>
          <p:nvPr>
            <p:ph type="title"/>
          </p:nvPr>
        </p:nvSpPr>
        <p:spPr/>
        <p:txBody>
          <a:bodyPr/>
          <a:lstStyle/>
          <a:p>
            <a:r>
              <a:rPr lang="sl-SI" dirty="0"/>
              <a:t>Kratice </a:t>
            </a:r>
          </a:p>
        </p:txBody>
      </p:sp>
      <p:graphicFrame>
        <p:nvGraphicFramePr>
          <p:cNvPr id="5" name="Tabela 4">
            <a:extLst>
              <a:ext uri="{FF2B5EF4-FFF2-40B4-BE49-F238E27FC236}">
                <a16:creationId xmlns:a16="http://schemas.microsoft.com/office/drawing/2014/main" id="{8850E5D3-D3E4-0AB1-3996-E9674E519172}"/>
              </a:ext>
            </a:extLst>
          </p:cNvPr>
          <p:cNvGraphicFramePr>
            <a:graphicFrameLocks noGrp="1"/>
          </p:cNvGraphicFramePr>
          <p:nvPr/>
        </p:nvGraphicFramePr>
        <p:xfrm>
          <a:off x="1083304" y="1733940"/>
          <a:ext cx="10270496" cy="3535680"/>
        </p:xfrm>
        <a:graphic>
          <a:graphicData uri="http://schemas.openxmlformats.org/drawingml/2006/table">
            <a:tbl>
              <a:tblPr firstRow="1" bandRow="1">
                <a:tableStyleId>{5C22544A-7EE6-4342-B048-85BDC9FD1C3A}</a:tableStyleId>
              </a:tblPr>
              <a:tblGrid>
                <a:gridCol w="1046418">
                  <a:extLst>
                    <a:ext uri="{9D8B030D-6E8A-4147-A177-3AD203B41FA5}">
                      <a16:colId xmlns:a16="http://schemas.microsoft.com/office/drawing/2014/main" val="4142137376"/>
                    </a:ext>
                  </a:extLst>
                </a:gridCol>
                <a:gridCol w="2990919">
                  <a:extLst>
                    <a:ext uri="{9D8B030D-6E8A-4147-A177-3AD203B41FA5}">
                      <a16:colId xmlns:a16="http://schemas.microsoft.com/office/drawing/2014/main" val="3043511784"/>
                    </a:ext>
                  </a:extLst>
                </a:gridCol>
                <a:gridCol w="6233159">
                  <a:extLst>
                    <a:ext uri="{9D8B030D-6E8A-4147-A177-3AD203B41FA5}">
                      <a16:colId xmlns:a16="http://schemas.microsoft.com/office/drawing/2014/main" val="1554489099"/>
                    </a:ext>
                  </a:extLst>
                </a:gridCol>
              </a:tblGrid>
              <a:tr h="278272">
                <a:tc>
                  <a:txBody>
                    <a:bodyPr/>
                    <a:lstStyle/>
                    <a:p>
                      <a:r>
                        <a:rPr lang="sl-SI" dirty="0"/>
                        <a:t>Kratica</a:t>
                      </a:r>
                    </a:p>
                  </a:txBody>
                  <a:tcPr/>
                </a:tc>
                <a:tc gridSpan="2">
                  <a:txBody>
                    <a:bodyPr/>
                    <a:lstStyle/>
                    <a:p>
                      <a:r>
                        <a:rPr lang="sl-SI" dirty="0"/>
                        <a:t>Opis </a:t>
                      </a:r>
                      <a:endParaRPr lang="sl-SI" b="0" dirty="0"/>
                    </a:p>
                  </a:txBody>
                  <a:tcPr/>
                </a:tc>
                <a:tc hMerge="1">
                  <a:txBody>
                    <a:bodyPr/>
                    <a:lstStyle/>
                    <a:p>
                      <a:endParaRPr lang="sl-SI" dirty="0"/>
                    </a:p>
                  </a:txBody>
                  <a:tcPr/>
                </a:tc>
                <a:extLst>
                  <a:ext uri="{0D108BD9-81ED-4DB2-BD59-A6C34878D82A}">
                    <a16:rowId xmlns:a16="http://schemas.microsoft.com/office/drawing/2014/main" val="230963261"/>
                  </a:ext>
                </a:extLst>
              </a:tr>
              <a:tr h="282247">
                <a:tc>
                  <a:txBody>
                    <a:bodyPr/>
                    <a:lstStyle/>
                    <a:p>
                      <a:r>
                        <a:rPr lang="en-US" b="1" dirty="0">
                          <a:latin typeface="Fira Sans Light" panose="020B0403050000020004" pitchFamily="34" charset="0"/>
                        </a:rPr>
                        <a:t>CSRD	</a:t>
                      </a:r>
                      <a:endParaRPr lang="sl-SI" b="1" dirty="0">
                        <a:latin typeface="Fira Sans Light" panose="020B0403050000020004" pitchFamily="34" charset="0"/>
                      </a:endParaRPr>
                    </a:p>
                  </a:txBody>
                  <a:tcPr/>
                </a:tc>
                <a:tc>
                  <a:txBody>
                    <a:bodyPr/>
                    <a:lstStyle/>
                    <a:p>
                      <a:r>
                        <a:rPr lang="en-AU" noProof="0" dirty="0">
                          <a:latin typeface="Fira Sans Light" panose="020B0403050000020004" pitchFamily="34" charset="0"/>
                        </a:rPr>
                        <a:t>Corporate </a:t>
                      </a:r>
                      <a:r>
                        <a:rPr lang="en-AU" noProof="0" dirty="0" err="1">
                          <a:latin typeface="Fira Sans Light" panose="020B0403050000020004" pitchFamily="34" charset="0"/>
                        </a:rPr>
                        <a:t>Sustainabilty</a:t>
                      </a:r>
                      <a:r>
                        <a:rPr lang="en-AU" noProof="0" dirty="0">
                          <a:latin typeface="Fira Sans Light" panose="020B0403050000020004" pitchFamily="34" charset="0"/>
                        </a:rPr>
                        <a:t> Reporting Directive</a:t>
                      </a:r>
                    </a:p>
                  </a:txBody>
                  <a:tcPr/>
                </a:tc>
                <a:tc>
                  <a:txBody>
                    <a:bodyPr/>
                    <a:lstStyle/>
                    <a:p>
                      <a:r>
                        <a:rPr lang="pt-BR" dirty="0">
                          <a:latin typeface="Fira Sans Light" panose="020B0403050000020004" pitchFamily="34" charset="0"/>
                        </a:rPr>
                        <a:t>Direktiva (EU) 2022/2464 glede poročanja podjetij o</a:t>
                      </a:r>
                      <a:r>
                        <a:rPr lang="sl-SI" dirty="0">
                          <a:latin typeface="Fira Sans Light" panose="020B0403050000020004" pitchFamily="34" charset="0"/>
                        </a:rPr>
                        <a:t> </a:t>
                      </a:r>
                      <a:r>
                        <a:rPr lang="pt-BR" dirty="0">
                          <a:latin typeface="Fira Sans Light" panose="020B0403050000020004" pitchFamily="34" charset="0"/>
                        </a:rPr>
                        <a:t>trajnostnosti</a:t>
                      </a:r>
                      <a:endParaRPr lang="sl-SI" dirty="0">
                        <a:latin typeface="Fira Sans Light" panose="020B0403050000020004" pitchFamily="34" charset="0"/>
                      </a:endParaRPr>
                    </a:p>
                  </a:txBody>
                  <a:tcPr/>
                </a:tc>
                <a:extLst>
                  <a:ext uri="{0D108BD9-81ED-4DB2-BD59-A6C34878D82A}">
                    <a16:rowId xmlns:a16="http://schemas.microsoft.com/office/drawing/2014/main" val="1299168031"/>
                  </a:ext>
                </a:extLst>
              </a:tr>
              <a:tr h="224256">
                <a:tc>
                  <a:txBody>
                    <a:bodyPr/>
                    <a:lstStyle/>
                    <a:p>
                      <a:r>
                        <a:rPr lang="en-US" b="1" dirty="0">
                          <a:latin typeface="Fira Sans Light" panose="020B0403050000020004" pitchFamily="34" charset="0"/>
                        </a:rPr>
                        <a:t>ESRS	</a:t>
                      </a:r>
                      <a:endParaRPr lang="sl-SI" b="1" dirty="0">
                        <a:latin typeface="Fira Sans Light" panose="020B0403050000020004" pitchFamily="34" charset="0"/>
                      </a:endParaRPr>
                    </a:p>
                  </a:txBody>
                  <a:tcPr/>
                </a:tc>
                <a:tc>
                  <a:txBody>
                    <a:bodyPr/>
                    <a:lstStyle/>
                    <a:p>
                      <a:r>
                        <a:rPr lang="en-AU" noProof="0" dirty="0">
                          <a:latin typeface="Fira Sans Light" panose="020B0403050000020004" pitchFamily="34" charset="0"/>
                        </a:rPr>
                        <a:t>European Sustainability Reporting Standards</a:t>
                      </a:r>
                    </a:p>
                  </a:txBody>
                  <a:tcPr/>
                </a:tc>
                <a:tc>
                  <a:txBody>
                    <a:bodyPr/>
                    <a:lstStyle/>
                    <a:p>
                      <a:r>
                        <a:rPr lang="sl-SI" dirty="0">
                          <a:latin typeface="Fira Sans Light" panose="020B0403050000020004" pitchFamily="34" charset="0"/>
                        </a:rPr>
                        <a:t>Standardi poročanja o </a:t>
                      </a:r>
                      <a:r>
                        <a:rPr lang="sl-SI" dirty="0" err="1">
                          <a:latin typeface="Fira Sans Light" panose="020B0403050000020004" pitchFamily="34" charset="0"/>
                        </a:rPr>
                        <a:t>trajnostnosti</a:t>
                      </a:r>
                      <a:endParaRPr lang="sl-SI" dirty="0">
                        <a:latin typeface="Fira Sans Light" panose="020B0403050000020004" pitchFamily="34" charset="0"/>
                      </a:endParaRPr>
                    </a:p>
                    <a:p>
                      <a:r>
                        <a:rPr lang="sl-SI" sz="1600" i="1" dirty="0">
                          <a:solidFill>
                            <a:srgbClr val="0070C0"/>
                          </a:solidFill>
                          <a:latin typeface="Fira Sans Light" panose="020B0403050000020004" pitchFamily="34" charset="0"/>
                        </a:rPr>
                        <a:t>novi Evropski standardi poročanja o </a:t>
                      </a:r>
                      <a:r>
                        <a:rPr lang="sl-SI" sz="1600" i="1" dirty="0" err="1">
                          <a:solidFill>
                            <a:srgbClr val="0070C0"/>
                          </a:solidFill>
                          <a:latin typeface="Fira Sans Light" panose="020B0403050000020004" pitchFamily="34" charset="0"/>
                        </a:rPr>
                        <a:t>trajnostnosti</a:t>
                      </a:r>
                      <a:r>
                        <a:rPr lang="sl-SI" sz="1600" i="1" dirty="0">
                          <a:solidFill>
                            <a:srgbClr val="0070C0"/>
                          </a:solidFill>
                          <a:latin typeface="Fira Sans Light" panose="020B0403050000020004" pitchFamily="34" charset="0"/>
                        </a:rPr>
                        <a:t>, ki določajo informacije, ki jih morajo podjetja razkriti o svojih pomembnih vplivih, tveganjih in priložnostih, povezanih z </a:t>
                      </a:r>
                      <a:r>
                        <a:rPr lang="sl-SI" sz="1600" i="1" dirty="0" err="1">
                          <a:solidFill>
                            <a:srgbClr val="0070C0"/>
                          </a:solidFill>
                          <a:latin typeface="Fira Sans Light" panose="020B0403050000020004" pitchFamily="34" charset="0"/>
                        </a:rPr>
                        <a:t>okoljskimi</a:t>
                      </a:r>
                      <a:r>
                        <a:rPr lang="sl-SI" sz="1600" i="1" dirty="0">
                          <a:solidFill>
                            <a:srgbClr val="0070C0"/>
                          </a:solidFill>
                          <a:latin typeface="Fira Sans Light" panose="020B0403050000020004" pitchFamily="34" charset="0"/>
                        </a:rPr>
                        <a:t>, socialnimi in upravljavskimi dejavniki ESG</a:t>
                      </a:r>
                    </a:p>
                  </a:txBody>
                  <a:tcPr/>
                </a:tc>
                <a:extLst>
                  <a:ext uri="{0D108BD9-81ED-4DB2-BD59-A6C34878D82A}">
                    <a16:rowId xmlns:a16="http://schemas.microsoft.com/office/drawing/2014/main" val="4156046974"/>
                  </a:ext>
                </a:extLst>
              </a:tr>
              <a:tr h="224256">
                <a:tc>
                  <a:txBody>
                    <a:bodyPr/>
                    <a:lstStyle/>
                    <a:p>
                      <a:r>
                        <a:rPr lang="en-US" b="1" dirty="0">
                          <a:latin typeface="Fira Sans Light" panose="020B0403050000020004" pitchFamily="34" charset="0"/>
                        </a:rPr>
                        <a:t>GRI</a:t>
                      </a:r>
                      <a:endParaRPr lang="sl-SI" b="1" dirty="0">
                        <a:latin typeface="Fira Sans Light" panose="020B0403050000020004" pitchFamily="34" charset="0"/>
                      </a:endParaRPr>
                    </a:p>
                  </a:txBody>
                  <a:tcPr/>
                </a:tc>
                <a:tc>
                  <a:txBody>
                    <a:bodyPr/>
                    <a:lstStyle/>
                    <a:p>
                      <a:r>
                        <a:rPr lang="en-AU" noProof="0" dirty="0">
                          <a:latin typeface="Fira Sans Light" panose="020B0403050000020004" pitchFamily="34" charset="0"/>
                        </a:rPr>
                        <a:t>Global Reporting Initiative</a:t>
                      </a:r>
                    </a:p>
                  </a:txBody>
                  <a:tcPr/>
                </a:tc>
                <a:tc>
                  <a:txBody>
                    <a:bodyPr/>
                    <a:lstStyle/>
                    <a:p>
                      <a:r>
                        <a:rPr lang="sl-SI" dirty="0">
                          <a:latin typeface="Fira Sans Light" panose="020B0403050000020004" pitchFamily="34" charset="0"/>
                        </a:rPr>
                        <a:t>Iniciativa= </a:t>
                      </a:r>
                      <a:r>
                        <a:rPr lang="sl-SI" sz="1800" b="0" i="0" kern="1200" dirty="0">
                          <a:solidFill>
                            <a:schemeClr val="dk1"/>
                          </a:solidFill>
                          <a:effectLst/>
                          <a:latin typeface="Fira Sans Light" panose="020B0403050000020004" pitchFamily="34" charset="0"/>
                          <a:ea typeface="+mn-ea"/>
                          <a:cs typeface="+mn-cs"/>
                        </a:rPr>
                        <a:t>mednarodna, mrežno organizirana neprofitna organizacija, ki spodbuja razvoj v svetovnem merilu najbolj razširjenega okvira poročanja o trajnostnem razvoju, </a:t>
                      </a:r>
                      <a:r>
                        <a:rPr lang="sl-SI" sz="1800" b="1" i="0" kern="1200" dirty="0">
                          <a:solidFill>
                            <a:schemeClr val="dk1"/>
                          </a:solidFill>
                          <a:effectLst/>
                          <a:latin typeface="Fira Sans Light" panose="020B0403050000020004" pitchFamily="34" charset="0"/>
                          <a:ea typeface="+mn-ea"/>
                          <a:cs typeface="+mn-cs"/>
                        </a:rPr>
                        <a:t>smernic GRI</a:t>
                      </a:r>
                      <a:endParaRPr lang="sl-SI" b="1" dirty="0">
                        <a:latin typeface="Fira Sans Light" panose="020B0403050000020004" pitchFamily="34" charset="0"/>
                      </a:endParaRPr>
                    </a:p>
                  </a:txBody>
                  <a:tcPr/>
                </a:tc>
                <a:extLst>
                  <a:ext uri="{0D108BD9-81ED-4DB2-BD59-A6C34878D82A}">
                    <a16:rowId xmlns:a16="http://schemas.microsoft.com/office/drawing/2014/main" val="495755489"/>
                  </a:ext>
                </a:extLst>
              </a:tr>
            </a:tbl>
          </a:graphicData>
        </a:graphic>
      </p:graphicFrame>
      <p:sp>
        <p:nvSpPr>
          <p:cNvPr id="6" name="Označba mesta vsebine 5">
            <a:extLst>
              <a:ext uri="{FF2B5EF4-FFF2-40B4-BE49-F238E27FC236}">
                <a16:creationId xmlns:a16="http://schemas.microsoft.com/office/drawing/2014/main" id="{681AF7F2-45A1-6ABD-0910-ECB4610064A5}"/>
              </a:ext>
            </a:extLst>
          </p:cNvPr>
          <p:cNvSpPr>
            <a:spLocks noGrp="1"/>
          </p:cNvSpPr>
          <p:nvPr>
            <p:ph idx="1"/>
          </p:nvPr>
        </p:nvSpPr>
        <p:spPr>
          <a:xfrm>
            <a:off x="875906" y="1188351"/>
            <a:ext cx="10270497" cy="331860"/>
          </a:xfrm>
        </p:spPr>
        <p:txBody>
          <a:bodyPr/>
          <a:lstStyle/>
          <a:p>
            <a:r>
              <a:rPr lang="sl-SI" dirty="0"/>
              <a:t>ESG…CSRD… ESRS...</a:t>
            </a:r>
          </a:p>
        </p:txBody>
      </p:sp>
    </p:spTree>
    <p:extLst>
      <p:ext uri="{BB962C8B-B14F-4D97-AF65-F5344CB8AC3E}">
        <p14:creationId xmlns:p14="http://schemas.microsoft.com/office/powerpoint/2010/main" val="359263702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EA6D433-8C1D-CFA9-DC9A-046357FD20D0}"/>
              </a:ext>
            </a:extLst>
          </p:cNvPr>
          <p:cNvSpPr>
            <a:spLocks noGrp="1"/>
          </p:cNvSpPr>
          <p:nvPr>
            <p:ph type="title"/>
          </p:nvPr>
        </p:nvSpPr>
        <p:spPr>
          <a:xfrm>
            <a:off x="5409953" y="323658"/>
            <a:ext cx="6038850" cy="924878"/>
          </a:xfrm>
        </p:spPr>
        <p:txBody>
          <a:bodyPr/>
          <a:lstStyle/>
          <a:p>
            <a:r>
              <a:rPr lang="sl-SI" dirty="0"/>
              <a:t>Trajnostne </a:t>
            </a:r>
            <a:r>
              <a:rPr lang="sl-SI" dirty="0" err="1"/>
              <a:t>bioekonomije</a:t>
            </a:r>
            <a:endParaRPr lang="sl-SI" dirty="0"/>
          </a:p>
        </p:txBody>
      </p:sp>
      <p:pic>
        <p:nvPicPr>
          <p:cNvPr id="5" name="Slika 4">
            <a:extLst>
              <a:ext uri="{FF2B5EF4-FFF2-40B4-BE49-F238E27FC236}">
                <a16:creationId xmlns:a16="http://schemas.microsoft.com/office/drawing/2014/main" id="{CD9A6F82-5FC5-159C-C275-8222196992F5}"/>
              </a:ext>
            </a:extLst>
          </p:cNvPr>
          <p:cNvPicPr>
            <a:picLocks noChangeAspect="1"/>
          </p:cNvPicPr>
          <p:nvPr/>
        </p:nvPicPr>
        <p:blipFill rotWithShape="1">
          <a:blip r:embed="rId3"/>
          <a:srcRect l="48826" t="24400" r="26124" b="9932"/>
          <a:stretch/>
        </p:blipFill>
        <p:spPr>
          <a:xfrm>
            <a:off x="5524877" y="1248536"/>
            <a:ext cx="3334116" cy="4916531"/>
          </a:xfrm>
          <a:prstGeom prst="rect">
            <a:avLst/>
          </a:prstGeom>
        </p:spPr>
      </p:pic>
      <p:sp>
        <p:nvSpPr>
          <p:cNvPr id="3" name="PoljeZBesedilom 2">
            <a:extLst>
              <a:ext uri="{FF2B5EF4-FFF2-40B4-BE49-F238E27FC236}">
                <a16:creationId xmlns:a16="http://schemas.microsoft.com/office/drawing/2014/main" id="{1FE452D0-47D3-FE33-0876-570AD62CAF91}"/>
              </a:ext>
            </a:extLst>
          </p:cNvPr>
          <p:cNvSpPr txBox="1"/>
          <p:nvPr/>
        </p:nvSpPr>
        <p:spPr>
          <a:xfrm>
            <a:off x="5409953" y="6165067"/>
            <a:ext cx="3893058" cy="246221"/>
          </a:xfrm>
          <a:prstGeom prst="rect">
            <a:avLst/>
          </a:prstGeom>
          <a:noFill/>
        </p:spPr>
        <p:txBody>
          <a:bodyPr wrap="square">
            <a:spAutoFit/>
          </a:bodyPr>
          <a:lstStyle/>
          <a:p>
            <a:r>
              <a:rPr lang="sl-SI" sz="1000" dirty="0">
                <a:latin typeface="Fira Sans Light" panose="020B0403050000020004" pitchFamily="34" charset="0"/>
              </a:rPr>
              <a:t>FAO https://www.fao.org/3/cb3706en/cb3706en.pdf#page=5 </a:t>
            </a:r>
            <a:endParaRPr lang="sl-SI" sz="1000" dirty="0"/>
          </a:p>
        </p:txBody>
      </p:sp>
    </p:spTree>
    <p:extLst>
      <p:ext uri="{BB962C8B-B14F-4D97-AF65-F5344CB8AC3E}">
        <p14:creationId xmlns:p14="http://schemas.microsoft.com/office/powerpoint/2010/main" val="38851284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EA6D433-8C1D-CFA9-DC9A-046357FD20D0}"/>
              </a:ext>
            </a:extLst>
          </p:cNvPr>
          <p:cNvSpPr>
            <a:spLocks noGrp="1"/>
          </p:cNvSpPr>
          <p:nvPr>
            <p:ph type="title"/>
          </p:nvPr>
        </p:nvSpPr>
        <p:spPr/>
        <p:txBody>
          <a:bodyPr/>
          <a:lstStyle/>
          <a:p>
            <a:r>
              <a:rPr lang="sl-SI" dirty="0"/>
              <a:t>Trajnostni razvoj ter poslovanje v ŽPI po celotni verigi</a:t>
            </a:r>
          </a:p>
        </p:txBody>
      </p:sp>
      <p:sp>
        <p:nvSpPr>
          <p:cNvPr id="7" name="Content Placeholder 6">
            <a:extLst>
              <a:ext uri="{FF2B5EF4-FFF2-40B4-BE49-F238E27FC236}">
                <a16:creationId xmlns:a16="http://schemas.microsoft.com/office/drawing/2014/main" id="{2B265297-1C65-FC07-EA63-28339082F0AB}"/>
              </a:ext>
            </a:extLst>
          </p:cNvPr>
          <p:cNvSpPr>
            <a:spLocks noGrp="1"/>
          </p:cNvSpPr>
          <p:nvPr>
            <p:ph sz="half" idx="1"/>
          </p:nvPr>
        </p:nvSpPr>
        <p:spPr>
          <a:xfrm>
            <a:off x="1870327" y="3893824"/>
            <a:ext cx="8344285" cy="1876039"/>
          </a:xfrm>
        </p:spPr>
        <p:txBody>
          <a:bodyPr>
            <a:normAutofit/>
          </a:bodyPr>
          <a:lstStyle/>
          <a:p>
            <a:pPr>
              <a:lnSpc>
                <a:spcPct val="110000"/>
              </a:lnSpc>
            </a:pPr>
            <a:r>
              <a:rPr lang="sl-SI" sz="1600" dirty="0"/>
              <a:t>Trajnostne prakse </a:t>
            </a:r>
            <a:r>
              <a:rPr lang="sl-SI" sz="1600" b="1" dirty="0"/>
              <a:t>v živilskih podjetjih.</a:t>
            </a:r>
          </a:p>
          <a:p>
            <a:pPr>
              <a:lnSpc>
                <a:spcPct val="110000"/>
              </a:lnSpc>
            </a:pPr>
            <a:r>
              <a:rPr lang="sl-SI" sz="1600" dirty="0"/>
              <a:t>Notranji in zunanji dejavniki, kot so vedno večja zavest družbe o pomenu zdrave prehrane, globalizacija, naraščajoče povpraševanje in povezovanje trga, ženejo deležnike </a:t>
            </a:r>
            <a:r>
              <a:rPr lang="sl-SI" sz="1600" b="1" dirty="0"/>
              <a:t>v sistemu prehranjevalne verige </a:t>
            </a:r>
            <a:r>
              <a:rPr lang="sl-SI" sz="1600" dirty="0"/>
              <a:t>k bolj trajnostnim praksam.</a:t>
            </a:r>
          </a:p>
          <a:p>
            <a:pPr marL="0" marR="0" lvl="0" indent="0" algn="ctr" defTabSz="914400" rtl="0" eaLnBrk="1" fontAlgn="auto" latinLnBrk="0" hangingPunct="1">
              <a:lnSpc>
                <a:spcPct val="100000"/>
              </a:lnSpc>
              <a:spcBef>
                <a:spcPts val="1000"/>
              </a:spcBef>
              <a:spcAft>
                <a:spcPts val="0"/>
              </a:spcAft>
              <a:buClrTx/>
              <a:buSzTx/>
              <a:buFont typeface="Arial" panose="020B0604020202020204" pitchFamily="34" charset="0"/>
              <a:buNone/>
              <a:tabLst/>
              <a:defRPr/>
            </a:pPr>
            <a:r>
              <a:rPr kumimoji="0" lang="en-AU" sz="1000" b="0" i="0" u="none" strike="noStrike" kern="1200" cap="none" spc="0" normalizeH="0" baseline="0" noProof="1">
                <a:ln>
                  <a:noFill/>
                </a:ln>
                <a:solidFill>
                  <a:srgbClr val="000000"/>
                </a:solidFill>
                <a:effectLst/>
                <a:uLnTx/>
                <a:uFillTx/>
                <a:latin typeface="Fira Sans Light" panose="020B0403050000020004" pitchFamily="34" charset="0"/>
                <a:ea typeface="+mn-ea"/>
                <a:cs typeface="+mn-cs"/>
              </a:rPr>
              <a:t>O trajnostnem razvoju v živilskopredelovalni panogi in aktualnih trendih  </a:t>
            </a:r>
            <a:r>
              <a:rPr kumimoji="0" lang="en-AU" sz="1000" b="0" i="1" u="none" strike="noStrike" kern="1200" cap="none" spc="0" normalizeH="0" baseline="0" noProof="1">
                <a:ln>
                  <a:noFill/>
                </a:ln>
                <a:solidFill>
                  <a:srgbClr val="000000"/>
                </a:solidFill>
                <a:effectLst/>
                <a:uLnTx/>
                <a:uFillTx/>
                <a:latin typeface="Fira Sans Light" panose="020B0403050000020004" pitchFamily="34" charset="0"/>
                <a:ea typeface="+mn-ea"/>
                <a:cs typeface="+mn-cs"/>
              </a:rPr>
              <a:t>Vidiki in izzivi pri uveljavljanju trajnostnega razvoja ter poslovanja v živilsko-predelovalni panogi</a:t>
            </a:r>
            <a:r>
              <a:rPr kumimoji="0" lang="en-AU" sz="1000" b="0" i="0" u="none" strike="noStrike" kern="1200" cap="none" spc="0" normalizeH="0" baseline="0" noProof="1">
                <a:ln>
                  <a:noFill/>
                </a:ln>
                <a:solidFill>
                  <a:srgbClr val="000000"/>
                </a:solidFill>
                <a:effectLst/>
                <a:uLnTx/>
                <a:uFillTx/>
                <a:latin typeface="Fira Sans Light" panose="020B0403050000020004" pitchFamily="34" charset="0"/>
                <a:ea typeface="+mn-ea"/>
                <a:cs typeface="+mn-cs"/>
              </a:rPr>
              <a:t> (Klemina in sod., 2023)  </a:t>
            </a:r>
            <a:r>
              <a:rPr kumimoji="0" lang="en-AU" sz="1000" b="0" i="0" u="none" strike="noStrike" kern="1200" cap="none" spc="0" normalizeH="0" baseline="0" noProof="1">
                <a:ln>
                  <a:noFill/>
                </a:ln>
                <a:solidFill>
                  <a:srgbClr val="000000"/>
                </a:solidFill>
                <a:effectLst/>
                <a:uLnTx/>
                <a:uFillTx/>
                <a:latin typeface="Fira Sans Light" panose="020B0403050000020004" pitchFamily="34" charset="0"/>
                <a:ea typeface="+mn-ea"/>
                <a:cs typeface="+mn-cs"/>
                <a:hlinkClick r:id="rId2"/>
              </a:rPr>
              <a:t>https://www.proquest.com/openview/cf3933a9614ef821437535352b45d54b/1?pq-origsite=gscholar&amp;cbl=2036187</a:t>
            </a:r>
            <a:r>
              <a:rPr kumimoji="0" lang="en-AU" sz="1000" b="0" i="0" u="none" strike="noStrike" kern="1200" cap="none" spc="0" normalizeH="0" baseline="0" noProof="1">
                <a:ln>
                  <a:noFill/>
                </a:ln>
                <a:solidFill>
                  <a:srgbClr val="000000"/>
                </a:solidFill>
                <a:effectLst/>
                <a:uLnTx/>
                <a:uFillTx/>
                <a:latin typeface="Fira Sans Light" panose="020B0403050000020004" pitchFamily="34" charset="0"/>
                <a:ea typeface="+mn-ea"/>
                <a:cs typeface="+mn-cs"/>
              </a:rPr>
              <a:t> </a:t>
            </a:r>
          </a:p>
          <a:p>
            <a:pPr>
              <a:lnSpc>
                <a:spcPct val="110000"/>
              </a:lnSpc>
            </a:pPr>
            <a:endParaRPr lang="sl-SI" sz="1600" dirty="0"/>
          </a:p>
          <a:p>
            <a:pPr>
              <a:lnSpc>
                <a:spcPct val="110000"/>
              </a:lnSpc>
            </a:pPr>
            <a:endParaRPr lang="sl-SI" sz="1600" dirty="0"/>
          </a:p>
        </p:txBody>
      </p:sp>
      <p:sp>
        <p:nvSpPr>
          <p:cNvPr id="8" name="Content Placeholder 7">
            <a:extLst>
              <a:ext uri="{FF2B5EF4-FFF2-40B4-BE49-F238E27FC236}">
                <a16:creationId xmlns:a16="http://schemas.microsoft.com/office/drawing/2014/main" id="{94039609-0D7F-15BD-DE2D-B31DA36443DA}"/>
              </a:ext>
            </a:extLst>
          </p:cNvPr>
          <p:cNvSpPr>
            <a:spLocks noGrp="1"/>
          </p:cNvSpPr>
          <p:nvPr>
            <p:ph sz="half" idx="2"/>
          </p:nvPr>
        </p:nvSpPr>
        <p:spPr>
          <a:xfrm>
            <a:off x="1977388" y="1857751"/>
            <a:ext cx="7943851" cy="2685298"/>
          </a:xfrm>
        </p:spPr>
        <p:txBody>
          <a:bodyPr>
            <a:noAutofit/>
          </a:bodyPr>
          <a:lstStyle/>
          <a:p>
            <a:pPr marL="0" indent="0">
              <a:lnSpc>
                <a:spcPct val="100000"/>
              </a:lnSpc>
              <a:buNone/>
            </a:pPr>
            <a:r>
              <a:rPr lang="en-AU" sz="1600" b="1" noProof="1"/>
              <a:t>SPIRIT</a:t>
            </a:r>
          </a:p>
          <a:p>
            <a:pPr>
              <a:lnSpc>
                <a:spcPct val="100000"/>
              </a:lnSpc>
            </a:pPr>
            <a:r>
              <a:rPr lang="en-AU" sz="1600" noProof="1"/>
              <a:t>Javni razpis - Podpora zagonskim, mikro, malim in srednjim podjetjem pri strateški trajnostni in krožni transformaciji poslovanja,</a:t>
            </a:r>
          </a:p>
          <a:p>
            <a:pPr>
              <a:lnSpc>
                <a:spcPct val="100000"/>
              </a:lnSpc>
            </a:pPr>
            <a:r>
              <a:rPr lang="en-AU" sz="1600" noProof="1"/>
              <a:t>Priročnik </a:t>
            </a:r>
            <a:r>
              <a:rPr lang="en-AU" sz="1600" i="1" noProof="1"/>
              <a:t>TRAJNOSTNE POSLOVNE STRATEGIJE IN TRAJNOSTNI POSLOVNI MODELI V SLOVENSKI PRAKSI.</a:t>
            </a:r>
          </a:p>
          <a:p>
            <a:pPr marL="0" indent="0" algn="ctr">
              <a:lnSpc>
                <a:spcPct val="100000"/>
              </a:lnSpc>
              <a:buNone/>
            </a:pPr>
            <a:r>
              <a:rPr lang="en-AU" sz="1000" noProof="1">
                <a:hlinkClick r:id="rId3"/>
              </a:rPr>
              <a:t>https://www.podjetniski-portal.si/uploads/gradiva/trajnostni_razvoj/prirocnik-trajnostne-poslovne-strategije-japti.pdf</a:t>
            </a:r>
            <a:endParaRPr lang="en-AU" sz="1000" noProof="1"/>
          </a:p>
          <a:p>
            <a:pPr marL="0" indent="0">
              <a:lnSpc>
                <a:spcPct val="100000"/>
              </a:lnSpc>
              <a:buNone/>
            </a:pPr>
            <a:r>
              <a:rPr lang="sl-SI" sz="1000" dirty="0">
                <a:latin typeface="Fira Sans Light" panose="020B0403050000020004" pitchFamily="34" charset="0"/>
              </a:rPr>
              <a:t>					</a:t>
            </a:r>
          </a:p>
          <a:p>
            <a:pPr marL="0" indent="0">
              <a:lnSpc>
                <a:spcPct val="100000"/>
              </a:lnSpc>
              <a:buNone/>
            </a:pPr>
            <a:endParaRPr lang="sl-SI" sz="1000" dirty="0"/>
          </a:p>
          <a:p>
            <a:pPr marL="0" indent="0">
              <a:buNone/>
            </a:pPr>
            <a:endParaRPr lang="sl-SI" sz="1600" dirty="0"/>
          </a:p>
        </p:txBody>
      </p:sp>
      <p:pic>
        <p:nvPicPr>
          <p:cNvPr id="2" name="Picture 2" descr="Silhouette Arms Raised Vector Images (over 2,800)">
            <a:extLst>
              <a:ext uri="{FF2B5EF4-FFF2-40B4-BE49-F238E27FC236}">
                <a16:creationId xmlns:a16="http://schemas.microsoft.com/office/drawing/2014/main" id="{AFF43481-F517-A1E9-2912-A0EAA6B61D26}"/>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0028300" y="1681781"/>
            <a:ext cx="1948697" cy="12967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450056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CEA6D433-8C1D-CFA9-DC9A-046357FD20D0}"/>
              </a:ext>
            </a:extLst>
          </p:cNvPr>
          <p:cNvSpPr>
            <a:spLocks noGrp="1"/>
          </p:cNvSpPr>
          <p:nvPr>
            <p:ph type="title"/>
          </p:nvPr>
        </p:nvSpPr>
        <p:spPr/>
        <p:txBody>
          <a:bodyPr/>
          <a:lstStyle/>
          <a:p>
            <a:r>
              <a:rPr lang="sl-SI" dirty="0"/>
              <a:t>Trajnostni razvoj ESG</a:t>
            </a:r>
          </a:p>
        </p:txBody>
      </p:sp>
      <p:sp>
        <p:nvSpPr>
          <p:cNvPr id="7" name="Content Placeholder 6">
            <a:extLst>
              <a:ext uri="{FF2B5EF4-FFF2-40B4-BE49-F238E27FC236}">
                <a16:creationId xmlns:a16="http://schemas.microsoft.com/office/drawing/2014/main" id="{2B265297-1C65-FC07-EA63-28339082F0AB}"/>
              </a:ext>
            </a:extLst>
          </p:cNvPr>
          <p:cNvSpPr>
            <a:spLocks noGrp="1"/>
          </p:cNvSpPr>
          <p:nvPr>
            <p:ph sz="half" idx="1"/>
          </p:nvPr>
        </p:nvSpPr>
        <p:spPr>
          <a:xfrm>
            <a:off x="1961139" y="1737677"/>
            <a:ext cx="4503420" cy="4351338"/>
          </a:xfrm>
        </p:spPr>
        <p:txBody>
          <a:bodyPr>
            <a:normAutofit/>
          </a:bodyPr>
          <a:lstStyle/>
          <a:p>
            <a:pPr>
              <a:lnSpc>
                <a:spcPct val="110000"/>
              </a:lnSpc>
            </a:pPr>
            <a:r>
              <a:rPr lang="sl-SI" sz="1600" dirty="0"/>
              <a:t>Trajnostni poslovni procesi lahko sprva povzročijo dodatne stroške za </a:t>
            </a:r>
            <a:r>
              <a:rPr lang="sl-SI" sz="1600" dirty="0">
                <a:solidFill>
                  <a:srgbClr val="0B3279"/>
                </a:solidFill>
              </a:rPr>
              <a:t>preureditev poslovnih procesov</a:t>
            </a:r>
            <a:r>
              <a:rPr lang="sl-SI" sz="1600" dirty="0"/>
              <a:t>, nato pa vodijo do povečanja učinkovitosti (glede rabe virov in porabe vode ter energije), kar povzroči prihranek stroškov. </a:t>
            </a:r>
          </a:p>
          <a:p>
            <a:pPr>
              <a:lnSpc>
                <a:spcPct val="110000"/>
              </a:lnSpc>
            </a:pPr>
            <a:r>
              <a:rPr lang="sl-SI" sz="1600" dirty="0"/>
              <a:t>Poleg tega prehod v trajnostno poslovanje zahteva usklajene ukrepe, ki jih je treba izvajati na ravni </a:t>
            </a:r>
            <a:r>
              <a:rPr lang="sl-SI" sz="1600" b="1" dirty="0"/>
              <a:t>dobavne verige</a:t>
            </a:r>
            <a:r>
              <a:rPr lang="sl-SI" sz="1600" dirty="0"/>
              <a:t>. </a:t>
            </a:r>
          </a:p>
          <a:p>
            <a:pPr>
              <a:lnSpc>
                <a:spcPct val="110000"/>
              </a:lnSpc>
            </a:pPr>
            <a:r>
              <a:rPr lang="sl-SI" sz="1600" dirty="0"/>
              <a:t>Vključenost podjetij v družbeno in </a:t>
            </a:r>
            <a:r>
              <a:rPr lang="sl-SI" sz="1600" noProof="1"/>
              <a:t>okoljsko </a:t>
            </a:r>
            <a:r>
              <a:rPr lang="sl-SI" sz="1600" dirty="0"/>
              <a:t>odgovornost je pozitiven napovedovalec izboljšane dobičkonosnosti.</a:t>
            </a:r>
          </a:p>
        </p:txBody>
      </p:sp>
      <p:pic>
        <p:nvPicPr>
          <p:cNvPr id="3" name="Slika 2">
            <a:extLst>
              <a:ext uri="{FF2B5EF4-FFF2-40B4-BE49-F238E27FC236}">
                <a16:creationId xmlns:a16="http://schemas.microsoft.com/office/drawing/2014/main" id="{A2F0DF35-1901-45C5-EA6C-CC62F8915437}"/>
              </a:ext>
            </a:extLst>
          </p:cNvPr>
          <p:cNvPicPr>
            <a:picLocks noChangeAspect="1"/>
          </p:cNvPicPr>
          <p:nvPr/>
        </p:nvPicPr>
        <p:blipFill rotWithShape="1">
          <a:blip r:embed="rId2"/>
          <a:srcRect l="65025" t="21866" r="7525" b="48667"/>
          <a:stretch/>
        </p:blipFill>
        <p:spPr>
          <a:xfrm>
            <a:off x="6464559" y="1825625"/>
            <a:ext cx="5154033" cy="3112135"/>
          </a:xfrm>
          <a:prstGeom prst="rect">
            <a:avLst/>
          </a:prstGeom>
        </p:spPr>
      </p:pic>
    </p:spTree>
    <p:extLst>
      <p:ext uri="{BB962C8B-B14F-4D97-AF65-F5344CB8AC3E}">
        <p14:creationId xmlns:p14="http://schemas.microsoft.com/office/powerpoint/2010/main" val="253875493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a:extLst>
              <a:ext uri="{FF2B5EF4-FFF2-40B4-BE49-F238E27FC236}">
                <a16:creationId xmlns:a16="http://schemas.microsoft.com/office/drawing/2014/main" id="{3B0A80CF-A7EE-26D7-E2EE-93C088D55692}"/>
              </a:ext>
            </a:extLst>
          </p:cNvPr>
          <p:cNvSpPr>
            <a:spLocks noGrp="1"/>
          </p:cNvSpPr>
          <p:nvPr>
            <p:ph type="title"/>
          </p:nvPr>
        </p:nvSpPr>
        <p:spPr/>
        <p:txBody>
          <a:bodyPr/>
          <a:lstStyle/>
          <a:p>
            <a:r>
              <a:rPr lang="sl-SI" dirty="0"/>
              <a:t>Načrt izdelave strategije</a:t>
            </a:r>
          </a:p>
        </p:txBody>
      </p:sp>
      <p:sp>
        <p:nvSpPr>
          <p:cNvPr id="3" name="Označba mesta vsebine 2">
            <a:extLst>
              <a:ext uri="{FF2B5EF4-FFF2-40B4-BE49-F238E27FC236}">
                <a16:creationId xmlns:a16="http://schemas.microsoft.com/office/drawing/2014/main" id="{FBAE2146-199A-12F2-FE78-04C5215B7548}"/>
              </a:ext>
            </a:extLst>
          </p:cNvPr>
          <p:cNvSpPr>
            <a:spLocks noGrp="1"/>
          </p:cNvSpPr>
          <p:nvPr>
            <p:ph idx="1"/>
          </p:nvPr>
        </p:nvSpPr>
        <p:spPr>
          <a:xfrm>
            <a:off x="1083303" y="1313037"/>
            <a:ext cx="7475481" cy="5099485"/>
          </a:xfrm>
        </p:spPr>
        <p:txBody>
          <a:bodyPr/>
          <a:lstStyle/>
          <a:p>
            <a:pPr marL="0" indent="0">
              <a:buNone/>
            </a:pPr>
            <a:r>
              <a:rPr lang="sl-SI" sz="2000" b="1" dirty="0"/>
              <a:t>Koncept</a:t>
            </a:r>
            <a:r>
              <a:rPr lang="sl-SI" sz="2000" dirty="0"/>
              <a:t> izdelave Trajnostno poslovne strategije KOTO:</a:t>
            </a:r>
          </a:p>
          <a:p>
            <a:r>
              <a:rPr lang="sl-SI" sz="2000" dirty="0">
                <a:solidFill>
                  <a:srgbClr val="0B3279"/>
                </a:solidFill>
              </a:rPr>
              <a:t>Kdaj</a:t>
            </a:r>
            <a:r>
              <a:rPr lang="sl-SI" sz="2000" dirty="0"/>
              <a:t> – časovni okviri izvedbe, usklajeni s sodelavci in svetovalci,</a:t>
            </a:r>
          </a:p>
          <a:p>
            <a:r>
              <a:rPr lang="sl-SI" sz="2000" dirty="0">
                <a:solidFill>
                  <a:srgbClr val="0B3279"/>
                </a:solidFill>
              </a:rPr>
              <a:t>Kdo </a:t>
            </a:r>
            <a:r>
              <a:rPr lang="sl-SI" sz="2000" dirty="0"/>
              <a:t>– pripravi opise, izvede analize, </a:t>
            </a:r>
          </a:p>
          <a:p>
            <a:r>
              <a:rPr lang="sl-SI" sz="2000" dirty="0">
                <a:solidFill>
                  <a:srgbClr val="0B3279"/>
                </a:solidFill>
              </a:rPr>
              <a:t>Kaj </a:t>
            </a:r>
            <a:r>
              <a:rPr lang="sl-SI" sz="2000" dirty="0"/>
              <a:t>– katere vsebine: potrebni vhodi – interna predpriprava podatkov, analize,</a:t>
            </a:r>
          </a:p>
          <a:p>
            <a:r>
              <a:rPr lang="sl-SI" sz="2000" dirty="0">
                <a:solidFill>
                  <a:srgbClr val="0B3279"/>
                </a:solidFill>
              </a:rPr>
              <a:t>Kako</a:t>
            </a:r>
            <a:r>
              <a:rPr lang="sl-SI" sz="2000" dirty="0"/>
              <a:t> – velik del izbire vsebin se izvede s širokim krogom sodelavcev, izvedba delavnic, izvedba ankete,</a:t>
            </a:r>
          </a:p>
          <a:p>
            <a:r>
              <a:rPr lang="sl-SI" sz="2000" dirty="0">
                <a:solidFill>
                  <a:srgbClr val="0B3279"/>
                </a:solidFill>
              </a:rPr>
              <a:t>Kje</a:t>
            </a:r>
            <a:r>
              <a:rPr lang="sl-SI" sz="2000" dirty="0"/>
              <a:t> – delavnice s širšo skupino izven podjetja, ob tem zagotoviti ustrezne procese (proizvodnja in druge službe),</a:t>
            </a:r>
          </a:p>
          <a:p>
            <a:r>
              <a:rPr lang="sl-SI" sz="2000" dirty="0">
                <a:solidFill>
                  <a:srgbClr val="0B3279"/>
                </a:solidFill>
              </a:rPr>
              <a:t>Koga informiramo </a:t>
            </a:r>
            <a:r>
              <a:rPr lang="sl-SI" sz="2000" dirty="0"/>
              <a:t>– direktorje, vse sodelavce o postopku preko </a:t>
            </a:r>
            <a:r>
              <a:rPr lang="sl-SI" sz="2000" dirty="0" err="1"/>
              <a:t>Intrakanala</a:t>
            </a:r>
            <a:r>
              <a:rPr lang="sl-SI" sz="2000" dirty="0"/>
              <a:t>, hkrati izobražujemo o trajnosti,</a:t>
            </a:r>
          </a:p>
          <a:p>
            <a:r>
              <a:rPr lang="sl-SI" sz="2000" dirty="0">
                <a:solidFill>
                  <a:srgbClr val="0B3279"/>
                </a:solidFill>
              </a:rPr>
              <a:t>Koga vključimo </a:t>
            </a:r>
            <a:r>
              <a:rPr lang="sl-SI" sz="2000" dirty="0"/>
              <a:t>– vse ključne deležnike, zunanja svetovalca. </a:t>
            </a:r>
          </a:p>
          <a:p>
            <a:endParaRPr lang="sl-SI" dirty="0"/>
          </a:p>
          <a:p>
            <a:endParaRPr lang="sl-SI" dirty="0"/>
          </a:p>
          <a:p>
            <a:endParaRPr lang="sl-SI" dirty="0"/>
          </a:p>
        </p:txBody>
      </p:sp>
      <p:pic>
        <p:nvPicPr>
          <p:cNvPr id="4" name="Slika 3">
            <a:extLst>
              <a:ext uri="{FF2B5EF4-FFF2-40B4-BE49-F238E27FC236}">
                <a16:creationId xmlns:a16="http://schemas.microsoft.com/office/drawing/2014/main" id="{E6E464A3-1E84-CB8E-C0F4-CC8C9F493877}"/>
              </a:ext>
            </a:extLst>
          </p:cNvPr>
          <p:cNvPicPr>
            <a:picLocks noChangeAspect="1"/>
          </p:cNvPicPr>
          <p:nvPr/>
        </p:nvPicPr>
        <p:blipFill>
          <a:blip r:embed="rId2"/>
          <a:stretch>
            <a:fillRect/>
          </a:stretch>
        </p:blipFill>
        <p:spPr>
          <a:xfrm>
            <a:off x="8639556" y="2618444"/>
            <a:ext cx="2714244" cy="1809496"/>
          </a:xfrm>
          <a:prstGeom prst="rect">
            <a:avLst/>
          </a:prstGeom>
        </p:spPr>
      </p:pic>
    </p:spTree>
    <p:extLst>
      <p:ext uri="{BB962C8B-B14F-4D97-AF65-F5344CB8AC3E}">
        <p14:creationId xmlns:p14="http://schemas.microsoft.com/office/powerpoint/2010/main" val="425382423"/>
      </p:ext>
    </p:extLst>
  </p:cSld>
  <p:clrMapOvr>
    <a:masterClrMapping/>
  </p:clrMapOvr>
</p:sld>
</file>

<file path=ppt/theme/theme1.xml><?xml version="1.0" encoding="utf-8"?>
<a:theme xmlns:a="http://schemas.openxmlformats.org/drawingml/2006/main" name="KOTO TEMA">
  <a:themeElements>
    <a:clrScheme name="KOTO 1">
      <a:dk1>
        <a:srgbClr val="000000"/>
      </a:dk1>
      <a:lt1>
        <a:srgbClr val="FFFFFF"/>
      </a:lt1>
      <a:dk2>
        <a:srgbClr val="44546A"/>
      </a:dk2>
      <a:lt2>
        <a:srgbClr val="E7E6E6"/>
      </a:lt2>
      <a:accent1>
        <a:srgbClr val="0B3279"/>
      </a:accent1>
      <a:accent2>
        <a:srgbClr val="FFCB05"/>
      </a:accent2>
      <a:accent3>
        <a:srgbClr val="48A1D3"/>
      </a:accent3>
      <a:accent4>
        <a:srgbClr val="184B8C"/>
      </a:accent4>
      <a:accent5>
        <a:srgbClr val="2765A1"/>
      </a:accent5>
      <a:accent6>
        <a:srgbClr val="3682B9"/>
      </a:accent6>
      <a:hlink>
        <a:srgbClr val="48A1D3"/>
      </a:hlink>
      <a:folHlink>
        <a:srgbClr val="0B3279"/>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OTO_TEMPLATE_5_KONGRES_v003" id="{04A36560-0F5B-BC4B-9A15-94C0383D8A2D}" vid="{365CD066-3BA6-E645-9778-D4B427ECC8CB}"/>
    </a:ext>
  </a:extLst>
</a:theme>
</file>

<file path=ppt/theme/theme2.xml><?xml version="1.0" encoding="utf-8"?>
<a:theme xmlns:a="http://schemas.openxmlformats.org/drawingml/2006/main" name="5-OPTIONAL MAIN TITLE">
  <a:themeElements>
    <a:clrScheme name="KOTO 1">
      <a:dk1>
        <a:srgbClr val="000000"/>
      </a:dk1>
      <a:lt1>
        <a:srgbClr val="FFFFFF"/>
      </a:lt1>
      <a:dk2>
        <a:srgbClr val="44546A"/>
      </a:dk2>
      <a:lt2>
        <a:srgbClr val="E7E6E6"/>
      </a:lt2>
      <a:accent1>
        <a:srgbClr val="0B3279"/>
      </a:accent1>
      <a:accent2>
        <a:srgbClr val="FFCB05"/>
      </a:accent2>
      <a:accent3>
        <a:srgbClr val="48A1D3"/>
      </a:accent3>
      <a:accent4>
        <a:srgbClr val="184B8C"/>
      </a:accent4>
      <a:accent5>
        <a:srgbClr val="2765A1"/>
      </a:accent5>
      <a:accent6>
        <a:srgbClr val="3682B9"/>
      </a:accent6>
      <a:hlink>
        <a:srgbClr val="48A1D3"/>
      </a:hlink>
      <a:folHlink>
        <a:srgbClr val="0B3279"/>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OTO_TEMPLATE_5_KONGRES_v003" id="{04A36560-0F5B-BC4B-9A15-94C0383D8A2D}" vid="{23935A7D-E393-384B-A12E-4F3B6D905F32}"/>
    </a:ext>
  </a:extLst>
</a:theme>
</file>

<file path=ppt/theme/theme3.xml><?xml version="1.0" encoding="utf-8"?>
<a:theme xmlns:a="http://schemas.openxmlformats.org/drawingml/2006/main" name="1_5-OPTIONAL MAIN TITLE">
  <a:themeElements>
    <a:clrScheme name="KOTO 1">
      <a:dk1>
        <a:srgbClr val="000000"/>
      </a:dk1>
      <a:lt1>
        <a:srgbClr val="FFFFFF"/>
      </a:lt1>
      <a:dk2>
        <a:srgbClr val="44546A"/>
      </a:dk2>
      <a:lt2>
        <a:srgbClr val="E7E6E6"/>
      </a:lt2>
      <a:accent1>
        <a:srgbClr val="0B3279"/>
      </a:accent1>
      <a:accent2>
        <a:srgbClr val="FFCB05"/>
      </a:accent2>
      <a:accent3>
        <a:srgbClr val="48A1D3"/>
      </a:accent3>
      <a:accent4>
        <a:srgbClr val="184B8C"/>
      </a:accent4>
      <a:accent5>
        <a:srgbClr val="2765A1"/>
      </a:accent5>
      <a:accent6>
        <a:srgbClr val="3682B9"/>
      </a:accent6>
      <a:hlink>
        <a:srgbClr val="48A1D3"/>
      </a:hlink>
      <a:folHlink>
        <a:srgbClr val="0B3279"/>
      </a:folHlink>
    </a:clrScheme>
    <a:fontScheme name="Corbel">
      <a:maj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Corbel" panose="020B0503020204020204"/>
        <a:ea typeface=""/>
        <a:cs typeface=""/>
        <a:font script="Jpan" typeface="HGｺﾞｼｯｸM"/>
        <a:font script="Hang" typeface="HY엽서L"/>
        <a:font script="Hans" typeface="华文楷体"/>
        <a:font script="Hant" typeface="新細明體"/>
        <a:font script="Arab" typeface="Tahoma"/>
        <a:font script="Hebr" typeface="Miriam"/>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OTO_TEMPLATE_5_KONGRES_v003" id="{04A36560-0F5B-BC4B-9A15-94C0383D8A2D}" vid="{80D279F0-9375-764D-926A-A26A7C44D8BC}"/>
    </a:ext>
  </a:extLst>
</a:theme>
</file>

<file path=ppt/theme/theme4.xml><?xml version="1.0" encoding="utf-8"?>
<a:theme xmlns:a="http://schemas.openxmlformats.org/drawingml/2006/main" name="NASLOV POGLAVJA">
  <a:themeElements>
    <a:clrScheme name="KOTO 1">
      <a:dk1>
        <a:srgbClr val="000000"/>
      </a:dk1>
      <a:lt1>
        <a:srgbClr val="FFFFFF"/>
      </a:lt1>
      <a:dk2>
        <a:srgbClr val="44546A"/>
      </a:dk2>
      <a:lt2>
        <a:srgbClr val="E7E6E6"/>
      </a:lt2>
      <a:accent1>
        <a:srgbClr val="0B3279"/>
      </a:accent1>
      <a:accent2>
        <a:srgbClr val="FFCB05"/>
      </a:accent2>
      <a:accent3>
        <a:srgbClr val="48A1D3"/>
      </a:accent3>
      <a:accent4>
        <a:srgbClr val="184B8C"/>
      </a:accent4>
      <a:accent5>
        <a:srgbClr val="2765A1"/>
      </a:accent5>
      <a:accent6>
        <a:srgbClr val="3682B9"/>
      </a:accent6>
      <a:hlink>
        <a:srgbClr val="48A1D3"/>
      </a:hlink>
      <a:folHlink>
        <a:srgbClr val="0B3279"/>
      </a:folHlink>
    </a:clrScheme>
    <a:fontScheme name="Pisarn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OTO_TEMPLATE_5_KONGRES_v003" id="{04A36560-0F5B-BC4B-9A15-94C0383D8A2D}" vid="{65954E35-A326-384D-B575-690D4B869368}"/>
    </a:ext>
  </a:extLst>
</a:theme>
</file>

<file path=ppt/theme/theme5.xml><?xml version="1.0" encoding="utf-8"?>
<a:theme xmlns:a="http://schemas.openxmlformats.org/drawingml/2006/main" name="VSEBINA">
  <a:themeElements>
    <a:clrScheme name="KOTO 1">
      <a:dk1>
        <a:srgbClr val="000000"/>
      </a:dk1>
      <a:lt1>
        <a:srgbClr val="FFFFFF"/>
      </a:lt1>
      <a:dk2>
        <a:srgbClr val="44546A"/>
      </a:dk2>
      <a:lt2>
        <a:srgbClr val="E7E6E6"/>
      </a:lt2>
      <a:accent1>
        <a:srgbClr val="0B3279"/>
      </a:accent1>
      <a:accent2>
        <a:srgbClr val="FFCB05"/>
      </a:accent2>
      <a:accent3>
        <a:srgbClr val="48A1D3"/>
      </a:accent3>
      <a:accent4>
        <a:srgbClr val="184B8C"/>
      </a:accent4>
      <a:accent5>
        <a:srgbClr val="2765A1"/>
      </a:accent5>
      <a:accent6>
        <a:srgbClr val="3682B9"/>
      </a:accent6>
      <a:hlink>
        <a:srgbClr val="48A1D3"/>
      </a:hlink>
      <a:folHlink>
        <a:srgbClr val="0B3279"/>
      </a:folHlink>
    </a:clrScheme>
    <a:fontScheme name="Pisarn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OTO_TEMPLATE_5_KONGRES_v003" id="{04A36560-0F5B-BC4B-9A15-94C0383D8A2D}" vid="{D51072AF-E48F-9942-AA62-A63C4C8A3895}"/>
    </a:ext>
  </a:extLst>
</a:theme>
</file>

<file path=ppt/theme/theme6.xml><?xml version="1.0" encoding="utf-8"?>
<a:theme xmlns:a="http://schemas.openxmlformats.org/drawingml/2006/main" name="VSEBINA - VEČ VSEBINE, MANJ SLIK">
  <a:themeElements>
    <a:clrScheme name="KOTO 1">
      <a:dk1>
        <a:srgbClr val="000000"/>
      </a:dk1>
      <a:lt1>
        <a:srgbClr val="FFFFFF"/>
      </a:lt1>
      <a:dk2>
        <a:srgbClr val="44546A"/>
      </a:dk2>
      <a:lt2>
        <a:srgbClr val="E7E6E6"/>
      </a:lt2>
      <a:accent1>
        <a:srgbClr val="0B3279"/>
      </a:accent1>
      <a:accent2>
        <a:srgbClr val="FFCB05"/>
      </a:accent2>
      <a:accent3>
        <a:srgbClr val="48A1D3"/>
      </a:accent3>
      <a:accent4>
        <a:srgbClr val="184B8C"/>
      </a:accent4>
      <a:accent5>
        <a:srgbClr val="2765A1"/>
      </a:accent5>
      <a:accent6>
        <a:srgbClr val="3682B9"/>
      </a:accent6>
      <a:hlink>
        <a:srgbClr val="48A1D3"/>
      </a:hlink>
      <a:folHlink>
        <a:srgbClr val="0B3279"/>
      </a:folHlink>
    </a:clrScheme>
    <a:fontScheme name="Pisarna">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Pisarna">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OTO_TEMPLATE_5_KONGRES_v003" id="{04A36560-0F5B-BC4B-9A15-94C0383D8A2D}" vid="{126F673F-C491-524B-94CC-529E4D3D895E}"/>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KOTO_TEMPLATE_5_KONGRES_v004</Template>
  <TotalTime>2015</TotalTime>
  <Words>1463</Words>
  <Application>Microsoft Office PowerPoint</Application>
  <PresentationFormat>Širokozaslonsko</PresentationFormat>
  <Paragraphs>146</Paragraphs>
  <Slides>16</Slides>
  <Notes>4</Notes>
  <HiddenSlides>0</HiddenSlides>
  <MMClips>0</MMClips>
  <ScaleCrop>false</ScaleCrop>
  <HeadingPairs>
    <vt:vector size="6" baseType="variant">
      <vt:variant>
        <vt:lpstr>Uporabljene pisave</vt:lpstr>
      </vt:variant>
      <vt:variant>
        <vt:i4>8</vt:i4>
      </vt:variant>
      <vt:variant>
        <vt:lpstr>Tema</vt:lpstr>
      </vt:variant>
      <vt:variant>
        <vt:i4>6</vt:i4>
      </vt:variant>
      <vt:variant>
        <vt:lpstr>Naslovi diapozitivov</vt:lpstr>
      </vt:variant>
      <vt:variant>
        <vt:i4>16</vt:i4>
      </vt:variant>
    </vt:vector>
  </HeadingPairs>
  <TitlesOfParts>
    <vt:vector size="30" baseType="lpstr">
      <vt:lpstr>Arial</vt:lpstr>
      <vt:lpstr>Calibri</vt:lpstr>
      <vt:lpstr>Corbel</vt:lpstr>
      <vt:lpstr>Fira Sans</vt:lpstr>
      <vt:lpstr>Fira Sans Black</vt:lpstr>
      <vt:lpstr>Fira Sans Light</vt:lpstr>
      <vt:lpstr>Fira Sans Medium</vt:lpstr>
      <vt:lpstr>Wingdings</vt:lpstr>
      <vt:lpstr>KOTO TEMA</vt:lpstr>
      <vt:lpstr>5-OPTIONAL MAIN TITLE</vt:lpstr>
      <vt:lpstr>1_5-OPTIONAL MAIN TITLE</vt:lpstr>
      <vt:lpstr>NASLOV POGLAVJA</vt:lpstr>
      <vt:lpstr>VSEBINA</vt:lpstr>
      <vt:lpstr>VSEBINA - VEČ VSEBINE, MANJ SLIK</vt:lpstr>
      <vt:lpstr>PowerPointova predstavitev</vt:lpstr>
      <vt:lpstr>Družba KOTO</vt:lpstr>
      <vt:lpstr>Trajnostno poslovna strategija KOTO 2024-2030</vt:lpstr>
      <vt:lpstr>Začetek</vt:lpstr>
      <vt:lpstr>Kratice </vt:lpstr>
      <vt:lpstr>Trajnostne bioekonomije</vt:lpstr>
      <vt:lpstr>Trajnostni razvoj ter poslovanje v ŽPI po celotni verigi</vt:lpstr>
      <vt:lpstr>Trajnostni razvoj ESG</vt:lpstr>
      <vt:lpstr>Načrt izdelave strategije</vt:lpstr>
      <vt:lpstr>Ekipa za izdelavo Trajnostno poslovne strategije KOTO</vt:lpstr>
      <vt:lpstr>Delavnice s strateško ekipo</vt:lpstr>
      <vt:lpstr>Delavnice s strateško ekipo</vt:lpstr>
      <vt:lpstr>Anketa za določanje bistvenih vsebin za našo družbo s strani deležnikov </vt:lpstr>
      <vt:lpstr>Strateški diagram </vt:lpstr>
      <vt:lpstr>Zaključek</vt:lpstr>
      <vt:lpstr>Hvala za pozornost!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PowerPointova predstavitev</dc:title>
  <dc:creator>Mojca Trampuš</dc:creator>
  <cp:lastModifiedBy>Petra Žunkovič</cp:lastModifiedBy>
  <cp:revision>40</cp:revision>
  <dcterms:created xsi:type="dcterms:W3CDTF">2023-10-18T13:38:00Z</dcterms:created>
  <dcterms:modified xsi:type="dcterms:W3CDTF">2024-10-14T08:52:11Z</dcterms:modified>
</cp:coreProperties>
</file>