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263" r:id="rId4"/>
    <p:sldId id="257" r:id="rId5"/>
    <p:sldId id="258" r:id="rId6"/>
    <p:sldId id="268" r:id="rId7"/>
    <p:sldId id="270" r:id="rId8"/>
    <p:sldId id="266" r:id="rId9"/>
    <p:sldId id="282" r:id="rId10"/>
    <p:sldId id="264" r:id="rId11"/>
    <p:sldId id="277" r:id="rId12"/>
    <p:sldId id="278" r:id="rId13"/>
    <p:sldId id="279" r:id="rId14"/>
    <p:sldId id="280" r:id="rId15"/>
    <p:sldId id="281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/>
    <p:restoredTop sz="94654"/>
  </p:normalViewPr>
  <p:slideViewPr>
    <p:cSldViewPr snapToGrid="0">
      <p:cViewPr varScale="1">
        <p:scale>
          <a:sx n="79" d="100"/>
          <a:sy n="79" d="100"/>
        </p:scale>
        <p:origin x="8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0A1F5F0-7572-608C-294E-2C2B1DF41B9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218120" cy="557832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2F1A5F3-C674-EC93-9E3B-D85DD8A83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5257800" cy="1063171"/>
          </a:xfr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015668"/>
            <a:ext cx="5257800" cy="142416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4114800" cy="36512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SI" dirty="0"/>
              <a:t>Zelenimo jutri.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384312-8A3D-EA3C-C091-0CB92FCB1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9" y="589728"/>
            <a:ext cx="2946400" cy="2794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8263DC-F002-3AAE-BEB3-FF2B2E18AD0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I"/>
              <a:t>Zelenimo jutri.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0117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9287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5212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524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3232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3384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9222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0002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6C49B0-D803-F31F-FC56-714AE002F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999" y="0"/>
            <a:ext cx="812800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86" y="1756876"/>
            <a:ext cx="6054274" cy="44112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 brez ozad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86" y="1756876"/>
            <a:ext cx="6054274" cy="44112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1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31EA1B-6FD2-3910-562B-68296EA6C2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4000" y="0"/>
            <a:ext cx="8128000" cy="6858000"/>
          </a:xfrm>
        </p:spPr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251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2 fotografi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4CE1AA-D44F-B8A1-35BE-A45DE8664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238" y="0"/>
            <a:ext cx="8132762" cy="3365398"/>
          </a:xfrm>
        </p:spPr>
        <p:txBody>
          <a:bodyPr/>
          <a:lstStyle/>
          <a:p>
            <a:endParaRPr lang="en-SI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405D5E7-0DF5-8014-9E01-751355EB2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9238" y="3492603"/>
            <a:ext cx="8132762" cy="3400034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8734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3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4CE1AA-D44F-B8A1-35BE-A45DE86641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34303" y="-1"/>
            <a:ext cx="4056155" cy="3365398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405D5E7-0DF5-8014-9E01-751355EB27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4303" y="3492603"/>
            <a:ext cx="4057696" cy="3400034"/>
          </a:xfrm>
        </p:spPr>
        <p:txBody>
          <a:bodyPr/>
          <a:lstStyle/>
          <a:p>
            <a:endParaRPr lang="en-SI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8F69EDA-FB52-54FE-3EDD-F05EC336EE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57698" y="-1"/>
            <a:ext cx="3969133" cy="6858001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fotografija čez celo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8F69EDA-FB52-54FE-3EDD-F05EC336EE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802991"/>
            <a:ext cx="3033713" cy="365125"/>
          </a:xfrm>
        </p:spPr>
        <p:txBody>
          <a:bodyPr/>
          <a:lstStyle/>
          <a:p>
            <a:endParaRPr lang="en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81B781-03C0-3CAA-07D7-968898E349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17351"/>
            <a:ext cx="3033713" cy="1424161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Naslov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predstavitve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948E04F-ABFC-9C5F-D6FF-7CD670740B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38200" y="3365398"/>
            <a:ext cx="3033713" cy="14241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Podnaslov</a:t>
            </a:r>
            <a:r>
              <a:rPr lang="en-GB" dirty="0"/>
              <a:t> </a:t>
            </a:r>
          </a:p>
          <a:p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poudarek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2501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125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63939"/>
            <a:ext cx="10515600" cy="958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00775"/>
            <a:ext cx="10515600" cy="197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7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6C29-01FA-2940-9F91-04DAD7529DA7}" type="datetimeFigureOut">
              <a:rPr lang="en-SI" smtClean="0"/>
              <a:t>10/16/2024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029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SI" dirty="0"/>
              <a:t>Zelenimo jutri.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0BF2-8B4A-0449-91FD-C9EE875E92A9}" type="slidenum">
              <a:rPr lang="en-SI" smtClean="0"/>
              <a:t>‹#›</a:t>
            </a:fld>
            <a:endParaRPr lang="en-S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3FB1D-0FB1-7A68-DD95-1FF7F43CAD0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85" y="584601"/>
            <a:ext cx="2946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8" r:id="rId3"/>
    <p:sldLayoutId id="2147483684" r:id="rId4"/>
    <p:sldLayoutId id="2147483685" r:id="rId5"/>
    <p:sldLayoutId id="2147483686" r:id="rId6"/>
    <p:sldLayoutId id="2147483687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F30AD4-3575-AC38-F1AF-2B8D2683F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486" y="2065354"/>
            <a:ext cx="6650770" cy="749348"/>
          </a:xfrm>
        </p:spPr>
        <p:txBody>
          <a:bodyPr>
            <a:noAutofit/>
          </a:bodyPr>
          <a:lstStyle/>
          <a:p>
            <a:r>
              <a:rPr lang="sl-SI" sz="2800" dirty="0">
                <a:solidFill>
                  <a:srgbClr val="0070C0"/>
                </a:solidFill>
              </a:rPr>
              <a:t>PREDSTAVITEV ZAKONODAJNEGA OKVIRJA ZA SEŽIG ODPADKOV V RS</a:t>
            </a:r>
            <a:endParaRPr lang="en-SI" sz="2800" dirty="0">
              <a:solidFill>
                <a:srgbClr val="0070C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60012D-6910-9084-BD78-08B4D3D1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2905167"/>
            <a:ext cx="5752940" cy="95039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sl-SI" sz="1600" b="1" dirty="0">
                <a:solidFill>
                  <a:srgbClr val="0070C0"/>
                </a:solidFill>
                <a:ea typeface="+mj-ea"/>
              </a:rPr>
              <a:t>mag. Tanja Bolte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pl-PL" sz="1600" b="1" dirty="0">
                <a:solidFill>
                  <a:srgbClr val="0070C0"/>
                </a:solidFill>
                <a:ea typeface="+mj-ea"/>
              </a:rPr>
              <a:t>generalna direktorica Direktorata za okolje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sl-SI" sz="1600" b="1" dirty="0">
                <a:solidFill>
                  <a:srgbClr val="0070C0"/>
                </a:solidFill>
                <a:ea typeface="+mj-ea"/>
              </a:rPr>
              <a:t>MINISTRSTVO ZA OKOLJE, PODNEBJE IN ENERGIJO </a:t>
            </a:r>
          </a:p>
          <a:p>
            <a:endParaRPr lang="sl-SI" dirty="0">
              <a:solidFill>
                <a:srgbClr val="0070C0"/>
              </a:solidFill>
            </a:endParaRPr>
          </a:p>
          <a:p>
            <a:endParaRPr lang="en-SI" dirty="0">
              <a:solidFill>
                <a:srgbClr val="0070C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4FD3B-9C3A-E08C-3783-26DB921E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68272"/>
            <a:ext cx="4114800" cy="365125"/>
          </a:xfrm>
        </p:spPr>
        <p:txBody>
          <a:bodyPr/>
          <a:lstStyle>
            <a:lvl1pPr algn="l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SI"/>
              <a:t>Zelenimo jutri.</a:t>
            </a:r>
            <a:endParaRPr lang="en-SI" dirty="0"/>
          </a:p>
        </p:txBody>
      </p:sp>
      <p:pic>
        <p:nvPicPr>
          <p:cNvPr id="1026" name="Picture 2" descr="Navodila za ločevanje odpadkov - jkp-konjice.si">
            <a:extLst>
              <a:ext uri="{FF2B5EF4-FFF2-40B4-BE49-F238E27FC236}">
                <a16:creationId xmlns:a16="http://schemas.microsoft.com/office/drawing/2014/main" id="{E98C0CC4-05F3-4D14-7782-85E7FAB7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53" y="4660720"/>
            <a:ext cx="2390476" cy="14612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0A7935A0-1312-C880-8852-AC05140AB8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297" y="872273"/>
            <a:ext cx="3226003" cy="24654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33CA34C5-27ED-A397-6CC8-F5814F66F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41212"/>
            <a:ext cx="2581231" cy="16248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5" name="Slika 1024">
            <a:extLst>
              <a:ext uri="{FF2B5EF4-FFF2-40B4-BE49-F238E27FC236}">
                <a16:creationId xmlns:a16="http://schemas.microsoft.com/office/drawing/2014/main" id="{5253226E-B6D7-EC68-D0D5-B7C54329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684" y="3519766"/>
            <a:ext cx="3102092" cy="20628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Slika 1026">
            <a:extLst>
              <a:ext uri="{FF2B5EF4-FFF2-40B4-BE49-F238E27FC236}">
                <a16:creationId xmlns:a16="http://schemas.microsoft.com/office/drawing/2014/main" id="{ACC49C3E-C0FD-4774-0251-290D463ED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562" y="123907"/>
            <a:ext cx="3611418" cy="19311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FF78BB3-6CA9-566F-7564-1A0199BD9371}"/>
              </a:ext>
            </a:extLst>
          </p:cNvPr>
          <p:cNvSpPr/>
          <p:nvPr/>
        </p:nvSpPr>
        <p:spPr>
          <a:xfrm>
            <a:off x="240224" y="371959"/>
            <a:ext cx="3223647" cy="783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39CF76-0662-055C-CE0F-79F3B303C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548" y="4140015"/>
            <a:ext cx="3611419" cy="18438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5DBD342-EBD7-D8F3-4CC8-EFED56E7F32E}"/>
              </a:ext>
            </a:extLst>
          </p:cNvPr>
          <p:cNvSpPr txBox="1"/>
          <p:nvPr/>
        </p:nvSpPr>
        <p:spPr>
          <a:xfrm>
            <a:off x="609841" y="6384929"/>
            <a:ext cx="8901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rgbClr val="0070C0"/>
                </a:solidFill>
              </a:rPr>
              <a:t>11.  konferenca Sekcije zbiralcev in predelovalcev kovinskih in nekovinskih odpadkov</a:t>
            </a:r>
          </a:p>
        </p:txBody>
      </p:sp>
    </p:spTree>
    <p:extLst>
      <p:ext uri="{BB962C8B-B14F-4D97-AF65-F5344CB8AC3E}">
        <p14:creationId xmlns:p14="http://schemas.microsoft.com/office/powerpoint/2010/main" val="414701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Cena storitve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67" y="516367"/>
            <a:ext cx="8018033" cy="60995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Sredstva za izvajanje državne javne službe: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plačila uporabnikov storitev državne javne službe,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prihodki od prodaje toplotne ali električne energije,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Ceno s sklepom določa Vlada RS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izračun cene temelji na revidiranih računovodski izkazih za preteklo triletno obdobje in predračunskih izkazih za naslednje triletno obdobje.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 Stroški izvajanja javne službe, ki so podlaga za oblikovanje cene, obsegajo predvsem: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stroške prevzemanja odpadkov, prevažanja odpadkov od prevzemnega mesta do sežigalnice in njihove obdelave pred sežiganjem,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stroške sežiganja odpadkov,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stroške predelave in odstranjevanja preostankov po sežigu in</a:t>
            </a:r>
          </a:p>
          <a:p>
            <a:pPr marL="971550" lvl="1" indent="-285750" algn="just"/>
            <a:r>
              <a:rPr lang="sl-SI" dirty="0">
                <a:solidFill>
                  <a:srgbClr val="002060"/>
                </a:solidFill>
              </a:rPr>
              <a:t>stroške vzdrževanja objektov infrastrukture javne službe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dopustni donos na vložena poslovno potrebna sredstva izvajalca javne službe za izvajanje GJS</a:t>
            </a:r>
          </a:p>
          <a:p>
            <a:pPr algn="just">
              <a:lnSpc>
                <a:spcPts val="1300"/>
              </a:lnSpc>
              <a:tabLst>
                <a:tab pos="270510" algn="l"/>
              </a:tabLst>
            </a:pPr>
            <a:endParaRPr lang="sl-SI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300"/>
              </a:lnSpc>
              <a:tabLst>
                <a:tab pos="270510" algn="l"/>
              </a:tabLst>
            </a:pPr>
            <a:endParaRPr lang="sl-SI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tabLst>
                <a:tab pos="270510" algn="l"/>
              </a:tabLst>
            </a:pPr>
            <a:r>
              <a:rPr lang="sl-SI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Cena storitve javne službe = (upravičeni stroški – odbitne postavke) / količina prevzetih odpadkov</a:t>
            </a:r>
            <a:endParaRPr lang="sl-SI" sz="16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300"/>
              </a:lnSpc>
              <a:tabLst>
                <a:tab pos="270510" algn="l"/>
              </a:tabLst>
            </a:pPr>
            <a:r>
              <a:rPr lang="sl-SI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l-SI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algn="just"/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7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Posebne storitve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67" y="516367"/>
            <a:ext cx="8018033" cy="60995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Izvajalec javne službe lahko izvaja posebne storitve  na infrastrukturi.</a:t>
            </a:r>
          </a:p>
          <a:p>
            <a:pPr marL="971550" lvl="1" indent="-285750" algn="just"/>
            <a:r>
              <a:rPr lang="sl-SI" sz="1400" dirty="0">
                <a:solidFill>
                  <a:srgbClr val="002060"/>
                </a:solidFill>
              </a:rPr>
              <a:t>Posebne storitve so storitve, ki jih izvaja izvajalec javne službe, pri čemer uporablja javno infrastrukturo in niso storitve javne službe.</a:t>
            </a:r>
          </a:p>
          <a:p>
            <a:pPr marL="971550" lvl="1" indent="-285750" algn="just"/>
            <a:r>
              <a:rPr lang="sl-SI" sz="1400" dirty="0">
                <a:solidFill>
                  <a:srgbClr val="002060"/>
                </a:solidFill>
              </a:rPr>
              <a:t>Izvaja jih lahko le  v soglasju s </a:t>
            </a:r>
            <a:r>
              <a:rPr lang="sl-SI" sz="1400" dirty="0" err="1">
                <a:solidFill>
                  <a:srgbClr val="002060"/>
                </a:solidFill>
              </a:rPr>
              <a:t>koncedentom</a:t>
            </a:r>
            <a:r>
              <a:rPr lang="sl-SI" sz="1400" dirty="0">
                <a:solidFill>
                  <a:srgbClr val="002060"/>
                </a:solidFill>
              </a:rPr>
              <a:t>.</a:t>
            </a:r>
          </a:p>
          <a:p>
            <a:pPr marL="971550" lvl="1" indent="-285750" algn="just"/>
            <a:r>
              <a:rPr lang="sl-SI" sz="1400" dirty="0">
                <a:solidFill>
                  <a:srgbClr val="002060"/>
                </a:solidFill>
              </a:rPr>
              <a:t>Primer posebne storitve je uporaba proste zmogljivosti če </a:t>
            </a:r>
            <a:r>
              <a:rPr lang="sl-SI" sz="1400" dirty="0" err="1">
                <a:solidFill>
                  <a:srgbClr val="002060"/>
                </a:solidFill>
              </a:rPr>
              <a:t>letma</a:t>
            </a:r>
            <a:r>
              <a:rPr lang="sl-SI" sz="1400" dirty="0">
                <a:solidFill>
                  <a:srgbClr val="002060"/>
                </a:solidFill>
              </a:rPr>
              <a:t> količina odpadkov v GJS pade pod predvideno količino.</a:t>
            </a:r>
            <a:endParaRPr lang="sl-SI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Izvajanje posebnih storitev ne sme ustvarjati negativne razlike med prihodki in odhodki. Prihodki posebnih storitev se upoštevajo tako, da se zmanjša cena javne službe.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rgbClr val="002060"/>
                </a:solidFill>
              </a:rPr>
              <a:t>Izvajanje posebnih storitev je </a:t>
            </a:r>
            <a:r>
              <a:rPr lang="sl-SI" sz="1600" b="1" dirty="0">
                <a:solidFill>
                  <a:srgbClr val="002060"/>
                </a:solidFill>
                <a:highlight>
                  <a:srgbClr val="FFFF00"/>
                </a:highlight>
              </a:rPr>
              <a:t>omejeno na odpadke nastale v Republiki Sloveniji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algn="just"/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4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Finančno jamstvo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67" y="516367"/>
            <a:ext cx="8018033" cy="60995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algn="just"/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577380-F480-68EF-DD15-BA8D2B4B3672}"/>
              </a:ext>
            </a:extLst>
          </p:cNvPr>
          <p:cNvSpPr txBox="1"/>
          <p:nvPr/>
        </p:nvSpPr>
        <p:spPr>
          <a:xfrm>
            <a:off x="4510143" y="516366"/>
            <a:ext cx="753842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Koncesionar mora za izvajanje GJS zagotavljati finančno jamstvo za zavarovanje izvedbe ukrepov, določenih v OVD, ter za: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1. izvedbo ukrepov za odpravo morebitne čezmerne obremenitve okolja;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ali primere ko: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2. koncesionar preneha opravljati dejavnost ali </a:t>
            </a:r>
          </a:p>
          <a:p>
            <a:pPr lvl="1"/>
            <a:r>
              <a:rPr lang="sl-SI" dirty="0">
                <a:solidFill>
                  <a:srgbClr val="002060"/>
                </a:solidFill>
              </a:rPr>
              <a:t>koncesionar ni poskrbel za ostanke sežiga gorljivih komunalnih odpadkov </a:t>
            </a:r>
          </a:p>
          <a:p>
            <a:pPr lvl="1"/>
            <a:r>
              <a:rPr lang="sl-SI" dirty="0">
                <a:solidFill>
                  <a:srgbClr val="002060"/>
                </a:solidFill>
              </a:rPr>
              <a:t>ni zagotovil sežiga prevzetih gorljivih komunalnih odpadkov</a:t>
            </a:r>
          </a:p>
          <a:p>
            <a:r>
              <a:rPr lang="sl-SI" dirty="0">
                <a:solidFill>
                  <a:srgbClr val="002060"/>
                </a:solidFill>
              </a:rPr>
              <a:t>3. koncesionar ne zagotovi izvajanja obratovalnega monitoringa </a:t>
            </a:r>
          </a:p>
          <a:p>
            <a:r>
              <a:rPr lang="sl-SI" dirty="0">
                <a:solidFill>
                  <a:srgbClr val="002060"/>
                </a:solidFill>
              </a:rPr>
              <a:t>4. koncesionar ne izvrši pravnomočne odločbe pristojne inšpekcijske službe.</a:t>
            </a:r>
          </a:p>
          <a:p>
            <a:r>
              <a:rPr lang="sl-SI" dirty="0">
                <a:solidFill>
                  <a:srgbClr val="002060"/>
                </a:solidFill>
              </a:rPr>
              <a:t>5. koncesionar ne začne izvajati GJS v roku iz ponudbe ali koncesijske pogodbe. 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Višina finančnega jamstva je vezana na predvideno letno količino obdelanih odpadkov in ceno storitve</a:t>
            </a:r>
          </a:p>
        </p:txBody>
      </p:sp>
    </p:spTree>
    <p:extLst>
      <p:ext uri="{BB962C8B-B14F-4D97-AF65-F5344CB8AC3E}">
        <p14:creationId xmlns:p14="http://schemas.microsoft.com/office/powerpoint/2010/main" val="19473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Obveščanje javnosti</a:t>
            </a:r>
            <a:br>
              <a:rPr lang="sl-SI" sz="2000" dirty="0"/>
            </a:br>
            <a:endParaRPr lang="sl-SI" sz="20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67" y="516367"/>
            <a:ext cx="8018033" cy="60995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algn="just"/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D577380-F480-68EF-DD15-BA8D2B4B3672}"/>
              </a:ext>
            </a:extLst>
          </p:cNvPr>
          <p:cNvSpPr txBox="1"/>
          <p:nvPr/>
        </p:nvSpPr>
        <p:spPr>
          <a:xfrm>
            <a:off x="4580964" y="516367"/>
            <a:ext cx="75384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Koncesionar mora obveščati javnost o izvajanju GJS. Obveščanje obsega podatke o:</a:t>
            </a:r>
          </a:p>
          <a:p>
            <a:pPr marL="342900" indent="-342900">
              <a:buAutoNum type="arabicPeriod"/>
            </a:pPr>
            <a:r>
              <a:rPr lang="sl-SI" dirty="0">
                <a:solidFill>
                  <a:srgbClr val="002060"/>
                </a:solidFill>
              </a:rPr>
              <a:t>monitoringu emisij snovi v zrak in podatke glede dodatne obremenitve zunanjega zraka</a:t>
            </a:r>
          </a:p>
          <a:p>
            <a:pPr marL="342900" indent="-342900">
              <a:buAutoNum type="arabicPeriod"/>
            </a:pPr>
            <a:r>
              <a:rPr lang="sl-SI" dirty="0">
                <a:solidFill>
                  <a:srgbClr val="002060"/>
                </a:solidFill>
              </a:rPr>
              <a:t>monitoringu emisij snovi in toplote v vode ali kanalizacijo in spremljanju stanja kakovosti voda;</a:t>
            </a:r>
          </a:p>
          <a:p>
            <a:r>
              <a:rPr lang="sl-SI" dirty="0">
                <a:solidFill>
                  <a:srgbClr val="002060"/>
                </a:solidFill>
              </a:rPr>
              <a:t>3. ocenjevanju hrupa;</a:t>
            </a:r>
          </a:p>
          <a:p>
            <a:r>
              <a:rPr lang="sl-SI" dirty="0">
                <a:solidFill>
                  <a:srgbClr val="002060"/>
                </a:solidFill>
              </a:rPr>
              <a:t>4. prevzetih količinah posamezne vrste gorljivih komunalnih odpadkov od posameznih uporabnikov; </a:t>
            </a:r>
          </a:p>
          <a:p>
            <a:r>
              <a:rPr lang="sl-SI" dirty="0">
                <a:solidFill>
                  <a:srgbClr val="002060"/>
                </a:solidFill>
              </a:rPr>
              <a:t>5. sežganih količinah posamezne vrste gorljivih komunalnih odpadkov;</a:t>
            </a:r>
          </a:p>
          <a:p>
            <a:r>
              <a:rPr lang="sl-SI" dirty="0">
                <a:solidFill>
                  <a:srgbClr val="002060"/>
                </a:solidFill>
              </a:rPr>
              <a:t>6. količini odpadkov, ki nastanejo po sežigu gorljivih komunalnih odpadkov;</a:t>
            </a:r>
          </a:p>
          <a:p>
            <a:r>
              <a:rPr lang="sl-SI" dirty="0">
                <a:solidFill>
                  <a:srgbClr val="002060"/>
                </a:solidFill>
              </a:rPr>
              <a:t>7. količini proizvedene toplotne energije;</a:t>
            </a:r>
          </a:p>
          <a:p>
            <a:r>
              <a:rPr lang="sl-SI" dirty="0">
                <a:solidFill>
                  <a:srgbClr val="002060"/>
                </a:solidFill>
              </a:rPr>
              <a:t>8. količini proizvedene električne energije;</a:t>
            </a:r>
          </a:p>
          <a:p>
            <a:r>
              <a:rPr lang="sl-SI" dirty="0">
                <a:solidFill>
                  <a:srgbClr val="002060"/>
                </a:solidFill>
              </a:rPr>
              <a:t>9. načrtovanih ali nenačrtovanih izrednih zastojih pri obratovanju sežigalnice in</a:t>
            </a:r>
          </a:p>
          <a:p>
            <a:r>
              <a:rPr lang="sl-SI" dirty="0">
                <a:solidFill>
                  <a:srgbClr val="002060"/>
                </a:solidFill>
              </a:rPr>
              <a:t>10. druge podatke, ki se določijo v koncesijski pogodbi.</a:t>
            </a:r>
          </a:p>
          <a:p>
            <a:endParaRPr lang="sl-SI" dirty="0">
              <a:solidFill>
                <a:srgbClr val="002060"/>
              </a:solidFill>
            </a:endParaRPr>
          </a:p>
          <a:p>
            <a:r>
              <a:rPr lang="sl-SI" dirty="0">
                <a:solidFill>
                  <a:srgbClr val="002060"/>
                </a:solidFill>
              </a:rPr>
              <a:t>Podatki morajo biti uporabnikom in javnosti dostopni na spletni strani še najmanj dve leti po prenehanju izvajanja GJS. </a:t>
            </a:r>
          </a:p>
        </p:txBody>
      </p:sp>
    </p:spTree>
    <p:extLst>
      <p:ext uri="{BB962C8B-B14F-4D97-AF65-F5344CB8AC3E}">
        <p14:creationId xmlns:p14="http://schemas.microsoft.com/office/powerpoint/2010/main" val="177865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Razpis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574" y="2025127"/>
            <a:ext cx="7358230" cy="280774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Obvestilo o javnem razpisu za podelitev koncesije se objavi na portalu javnih naročil in v Uradnem listu Evropske unije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Postopek izvedbe javnega razpisa se izvede po postopku konkurenčnega dialoga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Med pogoji je tudi omejitev nazivne kapacitete novih naprav glede na razpisano količino za izvajanje GJS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Med merili za izbor so tudi projektirane vrednosti emisij onesnaževal v okolje ter ocena osnovnih značilnosti lokacije predvidene sežigalnice na podlagi gostote naseljenosti, geografske lege in meteoroloških pogojev in obstoječega stanja okolja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281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Umeščanje v prostor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5F75D44D-CA0E-FF56-B650-B1C59888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607" y="892886"/>
            <a:ext cx="6476753" cy="5275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l-SI" dirty="0">
                <a:solidFill>
                  <a:srgbClr val="002060"/>
                </a:solidFill>
              </a:rPr>
              <a:t>Umeščanje v prostor je predmet Zakona o urejanju prostora (ZUreP-3). V skladu z ZUreP-3 gre za ureditev državnega pomena, kar pomeni, da se zanjo izdela državni prostorski načrt (DPN).  </a:t>
            </a:r>
          </a:p>
          <a:p>
            <a:pPr algn="just"/>
            <a:r>
              <a:rPr lang="sl-SI" dirty="0">
                <a:solidFill>
                  <a:srgbClr val="002060"/>
                </a:solidFill>
              </a:rPr>
              <a:t>Kadar je prostorske ureditve državnega pomena zaradi njihove povezanosti s prostorskimi ureditvami lokalnega pomena primerneje načrtovati na lokalni ravni, se lahko po pooblastilu ministrstva določi, da lahko lokalna skupnost v imenu ministrstva načrtuje </a:t>
            </a:r>
            <a:r>
              <a:rPr lang="sl-SI" dirty="0" err="1">
                <a:solidFill>
                  <a:srgbClr val="002060"/>
                </a:solidFill>
              </a:rPr>
              <a:t>t.i</a:t>
            </a:r>
            <a:r>
              <a:rPr lang="sl-SI" dirty="0">
                <a:solidFill>
                  <a:srgbClr val="002060"/>
                </a:solidFill>
              </a:rPr>
              <a:t>. ureditev skupnega pomena (90. člen ZUReP-3).</a:t>
            </a:r>
          </a:p>
          <a:p>
            <a:pPr algn="just"/>
            <a:endParaRPr lang="sl-SI" dirty="0">
              <a:solidFill>
                <a:srgbClr val="002060"/>
              </a:solidFill>
            </a:endParaRPr>
          </a:p>
          <a:p>
            <a:pPr algn="just"/>
            <a:r>
              <a:rPr lang="sl-SI" dirty="0">
                <a:solidFill>
                  <a:srgbClr val="002060"/>
                </a:solidFill>
              </a:rPr>
              <a:t>ZUREP-3 prav tako določa, da se v postopku priprave DPN vedno izvede celovita presoja vplivov na okolje (CPVO). V ta namen treba izdelati </a:t>
            </a:r>
            <a:r>
              <a:rPr lang="sl-SI" dirty="0" err="1">
                <a:solidFill>
                  <a:srgbClr val="002060"/>
                </a:solidFill>
              </a:rPr>
              <a:t>Okoljsko</a:t>
            </a:r>
            <a:r>
              <a:rPr lang="sl-SI" dirty="0">
                <a:solidFill>
                  <a:srgbClr val="002060"/>
                </a:solidFill>
              </a:rPr>
              <a:t> poročilo (dokument, v katerem se opredelijo, opišejo in ovrednotijo pomembni vplivi izvedbe plana na okolje, ohranjanje narave, varstvo človekovega zdravja in kulturne dediščine ter možne alternative, ki upoštevajo </a:t>
            </a:r>
            <a:r>
              <a:rPr lang="sl-SI" dirty="0" err="1">
                <a:solidFill>
                  <a:srgbClr val="002060"/>
                </a:solidFill>
              </a:rPr>
              <a:t>okoljske</a:t>
            </a:r>
            <a:r>
              <a:rPr lang="sl-SI" dirty="0">
                <a:solidFill>
                  <a:srgbClr val="002060"/>
                </a:solidFill>
              </a:rPr>
              <a:t> cilje in značilnosti območja, na katerega se DPN nanaša). </a:t>
            </a:r>
          </a:p>
          <a:p>
            <a:pPr algn="just"/>
            <a:r>
              <a:rPr lang="sl-SI" dirty="0">
                <a:solidFill>
                  <a:srgbClr val="002060"/>
                </a:solidFill>
              </a:rPr>
              <a:t>V postopku priprave DPN ali OP(P)N se v različnih fazah s pripombami in predlogi lahko vključuje tudi javnost,   med drugim s pripombami na študijo variant, predlog DPN in </a:t>
            </a:r>
            <a:r>
              <a:rPr lang="sl-SI" dirty="0" err="1">
                <a:solidFill>
                  <a:srgbClr val="002060"/>
                </a:solidFill>
              </a:rPr>
              <a:t>okoljsko</a:t>
            </a:r>
            <a:r>
              <a:rPr lang="sl-SI" dirty="0">
                <a:solidFill>
                  <a:srgbClr val="002060"/>
                </a:solidFill>
              </a:rPr>
              <a:t> poročilo.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313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Dovoljevanje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621254"/>
            <a:ext cx="7358230" cy="561549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 A. Integralno gradbeno dovoljenje</a:t>
            </a:r>
          </a:p>
          <a:p>
            <a:r>
              <a:rPr lang="sl-SI" dirty="0">
                <a:solidFill>
                  <a:srgbClr val="002060"/>
                </a:solidFill>
              </a:rPr>
              <a:t>Ker gre v skladu z Uredbo o posegih v okolje, za katere je treba izvesti presojo vplivov na okolje za gradnjo </a:t>
            </a:r>
            <a:r>
              <a:rPr lang="sl-SI" dirty="0" err="1">
                <a:solidFill>
                  <a:srgbClr val="002060"/>
                </a:solidFill>
              </a:rPr>
              <a:t>t.i</a:t>
            </a:r>
            <a:r>
              <a:rPr lang="sl-SI" dirty="0">
                <a:solidFill>
                  <a:srgbClr val="002060"/>
                </a:solidFill>
              </a:rPr>
              <a:t>.  „objekta z vplivi na okolje“ se postopek izdaje gradbenega dovoljenja in postopek presoje vplivov na okolje združita  in v integralnem postopku se izda integralno gradbeno dovoljenje. To vsebuje tako odločitev o izpolnjevanju pogojev za izdajo gradbenega dovoljenja, kot odločitev o „</a:t>
            </a:r>
            <a:r>
              <a:rPr lang="sl-SI" dirty="0" err="1">
                <a:solidFill>
                  <a:srgbClr val="002060"/>
                </a:solidFill>
              </a:rPr>
              <a:t>okoljski</a:t>
            </a:r>
            <a:r>
              <a:rPr lang="sl-SI" dirty="0">
                <a:solidFill>
                  <a:srgbClr val="002060"/>
                </a:solidFill>
              </a:rPr>
              <a:t> sprejemljivosti“ in določitvi pogojev, ki jih je treba upoštevati zato, da delovanje objekta nima pomembnih škodljivih vplivov na okolje. </a:t>
            </a:r>
          </a:p>
          <a:p>
            <a:r>
              <a:rPr lang="sl-SI" dirty="0">
                <a:solidFill>
                  <a:srgbClr val="002060"/>
                </a:solidFill>
              </a:rPr>
              <a:t>Postopek poleg gradbene dokumentacije zahteva tudi pripravo poročila o vplivih na okolje, sodelovanje zainteresirane javnostjo in </a:t>
            </a:r>
            <a:r>
              <a:rPr lang="sl-SI" dirty="0" err="1">
                <a:solidFill>
                  <a:srgbClr val="002060"/>
                </a:solidFill>
              </a:rPr>
              <a:t>mnenjedajalcev</a:t>
            </a:r>
            <a:r>
              <a:rPr lang="sl-SI" dirty="0">
                <a:solidFill>
                  <a:srgbClr val="002060"/>
                </a:solidFill>
              </a:rPr>
              <a:t> (organizacij, ki na posameznih področjih varujejo javni interes).</a:t>
            </a:r>
          </a:p>
          <a:p>
            <a:r>
              <a:rPr lang="sl-SI" b="1" dirty="0">
                <a:solidFill>
                  <a:srgbClr val="002060"/>
                </a:solidFill>
              </a:rPr>
              <a:t>B. Okoljevarstveno dovoljenje za industrijske emisije</a:t>
            </a:r>
          </a:p>
          <a:p>
            <a:r>
              <a:rPr lang="sl-SI" dirty="0">
                <a:solidFill>
                  <a:srgbClr val="002060"/>
                </a:solidFill>
              </a:rPr>
              <a:t>Ker se bo v napravi izvajala vrsta dejavnosti 5.2a (Odstranjevanje ali predelava odpadkov v objektih za sežiganje ali </a:t>
            </a:r>
            <a:r>
              <a:rPr lang="sl-SI" dirty="0" err="1">
                <a:solidFill>
                  <a:srgbClr val="002060"/>
                </a:solidFill>
              </a:rPr>
              <a:t>sosežiganje</a:t>
            </a:r>
            <a:r>
              <a:rPr lang="sl-SI" dirty="0">
                <a:solidFill>
                  <a:srgbClr val="002060"/>
                </a:solidFill>
              </a:rPr>
              <a:t> odpadkov  za nenevarne odpadke z zmogljivostjo več kot 3 tone na uro) iz Uredbe o vrsti dejavnosti in naprav, ki lahko povzročajo onesnaževanje okolja večjega obsega (Uredba IED), </a:t>
            </a:r>
            <a:r>
              <a:rPr lang="sl-SI" b="1" dirty="0">
                <a:solidFill>
                  <a:srgbClr val="002060"/>
                </a:solidFill>
              </a:rPr>
              <a:t>mora upravljavec pridobiti </a:t>
            </a:r>
            <a:r>
              <a:rPr lang="sl-SI" dirty="0">
                <a:solidFill>
                  <a:srgbClr val="002060"/>
                </a:solidFill>
              </a:rPr>
              <a:t>tudi okoljevarstveno dovoljenje skladno z določili omenjene uredbe.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4238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E754C-80DD-3D1D-A628-26E0E2B2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34" y="935892"/>
            <a:ext cx="6054274" cy="52084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Trenutno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stanje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Zgodovina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uredbe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Predmet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GJS in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predvidena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letna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količina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gorljivih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komunalnih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Oblika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zagotavljanja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GJS</a:t>
            </a:r>
          </a:p>
          <a:p>
            <a:pPr>
              <a:lnSpc>
                <a:spcPct val="150000"/>
              </a:lnSpc>
            </a:pP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Cena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storitve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Posebne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storitve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Finančno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jamstvo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Obveščanje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javnosti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Razpis</a:t>
            </a:r>
            <a:endParaRPr lang="sl-SI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sl-SI" dirty="0">
                <a:solidFill>
                  <a:srgbClr val="002060"/>
                </a:solidFill>
              </a:rPr>
              <a:t>Umeščanje v prostor</a:t>
            </a:r>
          </a:p>
          <a:p>
            <a:pPr>
              <a:lnSpc>
                <a:spcPct val="150000"/>
              </a:lnSpc>
            </a:pPr>
            <a:r>
              <a:rPr lang="sl-SI" b="0" i="0" u="none" strike="noStrike" dirty="0">
                <a:solidFill>
                  <a:srgbClr val="002060"/>
                </a:solidFill>
                <a:effectLst/>
              </a:rPr>
              <a:t>Dovoljevanje</a:t>
            </a:r>
          </a:p>
          <a:p>
            <a:pPr>
              <a:lnSpc>
                <a:spcPct val="150000"/>
              </a:lnSpc>
            </a:pPr>
            <a:endParaRPr lang="sl-SI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sl-SI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sl-SI" b="0" i="0" u="none" strike="noStrike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GB" b="0" i="0" u="none" strike="noStrike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AC06F-362F-8850-A889-ED7FFB972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1800" dirty="0">
                <a:solidFill>
                  <a:schemeClr val="accent5">
                    <a:lumMod val="50000"/>
                  </a:schemeClr>
                </a:solidFill>
              </a:rPr>
              <a:t>Predstavitev Uredbe o opravljanju obvezne državne gospodarske javne službe sežiganja komunalnih odpadkov </a:t>
            </a:r>
            <a:endParaRPr lang="en-SI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E754C-80DD-3D1D-A628-26E0E2B26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154" y="1223380"/>
            <a:ext cx="6054274" cy="441123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RS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področju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predelave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in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odstranjevanja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s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termično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ni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samozadostna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in je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odvisna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od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objektov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tujini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izvoz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postopke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termične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tujino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približno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165.000 ton (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gorivo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iz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19 12 10 in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ostanek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mehanske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komunalnih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19 12 12)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leta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2017,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letu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2021 pa ta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količina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dosegla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skoraj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200.000 ton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edina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trenutno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delujoča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namenska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naprava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za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termično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gorljivega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nereciklabilnega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ostanka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obdelave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komunalnih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je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letu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2021 v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obdelavo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sprejela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 24</a:t>
            </a:r>
            <a:r>
              <a:rPr lang="sl-SI" b="0" i="0" u="none" strike="noStrike" dirty="0">
                <a:solidFill>
                  <a:srgbClr val="002060"/>
                </a:solidFill>
                <a:effectLst/>
              </a:rPr>
              <a:t>.</a:t>
            </a:r>
            <a:r>
              <a:rPr lang="en-GB" b="0" i="0" u="none" strike="noStrike" dirty="0">
                <a:solidFill>
                  <a:srgbClr val="002060"/>
                </a:solidFill>
                <a:effectLst/>
              </a:rPr>
              <a:t>886,89t </a:t>
            </a:r>
            <a:r>
              <a:rPr lang="en-GB" b="0" i="0" u="none" strike="noStrike" dirty="0" err="1">
                <a:solidFill>
                  <a:srgbClr val="002060"/>
                </a:solidFill>
                <a:effectLst/>
              </a:rPr>
              <a:t>odpadkov</a:t>
            </a:r>
            <a:endParaRPr lang="en-GB" b="0" i="0" u="none" strike="noStrike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AC06F-362F-8850-A889-ED7FFB972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Trenutno stanje</a:t>
            </a:r>
            <a:endParaRPr lang="en-SI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360013B-F777-C7AD-781A-EB272CDD9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0" y="2845545"/>
            <a:ext cx="6090432" cy="18899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12A68AE-3EB8-83B3-E233-F4FA34798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3" y="5642020"/>
            <a:ext cx="10577477" cy="93276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1BE8F5-8274-4CD2-C8D3-6E1242DAA4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775" y="3008108"/>
            <a:ext cx="4182218" cy="1042506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FC69A66-6756-4249-2C7A-5E0DAF65D7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80" y="4804663"/>
            <a:ext cx="9205758" cy="768163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EC301F0-6E89-9669-5A5A-D6566D73715A}"/>
              </a:ext>
            </a:extLst>
          </p:cNvPr>
          <p:cNvSpPr txBox="1"/>
          <p:nvPr/>
        </p:nvSpPr>
        <p:spPr>
          <a:xfrm>
            <a:off x="1862900" y="1174654"/>
            <a:ext cx="509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Nastali in odloženi komunalni odpadki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A8FEC1D-FA1D-5ACF-AB97-5A0F837CA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900" y="1707366"/>
            <a:ext cx="6690443" cy="7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97A67B-90A1-BAEE-334D-B7945C212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88130"/>
              </p:ext>
            </p:extLst>
          </p:nvPr>
        </p:nvGraphicFramePr>
        <p:xfrm>
          <a:off x="4119418" y="397164"/>
          <a:ext cx="7841673" cy="630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ubtitle 3">
            <a:extLst>
              <a:ext uri="{FF2B5EF4-FFF2-40B4-BE49-F238E27FC236}">
                <a16:creationId xmlns:a16="http://schemas.microsoft.com/office/drawing/2014/main" id="{9C0A8D45-8A07-2A68-812F-2A35AE6F7AB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37478" y="2127220"/>
            <a:ext cx="3033713" cy="1424161"/>
          </a:xfrm>
        </p:spPr>
        <p:txBody>
          <a:bodyPr/>
          <a:lstStyle/>
          <a:p>
            <a:r>
              <a:rPr lang="sl-SI" b="1" dirty="0">
                <a:solidFill>
                  <a:srgbClr val="002060"/>
                </a:solidFill>
              </a:rPr>
              <a:t>Lokacije termične obdelave odpadkov izven RS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80058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811CA-5BEC-C625-A4B4-09C13A260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2000" dirty="0">
                <a:solidFill>
                  <a:srgbClr val="002060"/>
                </a:solidFill>
              </a:rPr>
              <a:t>Zgodovina predpisa</a:t>
            </a:r>
            <a:br>
              <a:rPr lang="sl-SI" dirty="0"/>
            </a:br>
            <a:endParaRPr lang="en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BE81DB2-64DC-E7D4-8AF0-45EA05D12336}"/>
              </a:ext>
            </a:extLst>
          </p:cNvPr>
          <p:cNvSpPr txBox="1"/>
          <p:nvPr/>
        </p:nvSpPr>
        <p:spPr>
          <a:xfrm>
            <a:off x="5107709" y="882962"/>
            <a:ext cx="6096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Na podlagi ZAKONA O VARSTVU OKOLJA, ki med obvezne državne javne službe uvršča sežiganje komunalnih odpadkov je vlada RS to javno službo urejala v naslednjih predpisih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</a:rPr>
              <a:t>Uredba o načinu opravljanja obvezne državne gospodarske javne službe sežiganja komunalnih odpadkov 18. 11. 2004 (dopolnitev  2005 in 2016)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FF0000"/>
                </a:solidFill>
              </a:rPr>
              <a:t>Uredba o načinu, predmetu in pogojih opravljanja obvezne državne gospodarske javne službe sežiganja komunalnih odpadkov na območju občin Savinjske regije 24. 11. 2005 (dopolnitev  2008 in 2016)</a:t>
            </a:r>
          </a:p>
          <a:p>
            <a:r>
              <a:rPr lang="sl-SI" dirty="0">
                <a:solidFill>
                  <a:srgbClr val="FF0000"/>
                </a:solidFill>
              </a:rPr>
              <a:t>______________________________________________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B050"/>
                </a:solidFill>
              </a:rPr>
              <a:t>Uredba o opravljanju obvezne državne gospodarske javne službe sežiganja komunalnih odpadkov  13. 5. 2022  nadomešča zgoraj omenjena predpisa</a:t>
            </a:r>
          </a:p>
        </p:txBody>
      </p:sp>
    </p:spTree>
    <p:extLst>
      <p:ext uri="{BB962C8B-B14F-4D97-AF65-F5344CB8AC3E}">
        <p14:creationId xmlns:p14="http://schemas.microsoft.com/office/powerpoint/2010/main" val="269839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chemeClr val="accent5">
                    <a:lumMod val="50000"/>
                  </a:schemeClr>
                </a:solidFill>
              </a:rPr>
              <a:t>Predmet GJS</a:t>
            </a:r>
            <a:endParaRPr lang="en-SI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D6A93002-97F2-40F3-5313-2686ADEC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9" y="512064"/>
            <a:ext cx="7684655" cy="5787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>
                <a:solidFill>
                  <a:schemeClr val="accent5">
                    <a:lumMod val="50000"/>
                  </a:schemeClr>
                </a:solidFill>
              </a:rPr>
              <a:t>Predmet obvezne državne gospodarske javne službe so torej:</a:t>
            </a:r>
          </a:p>
          <a:p>
            <a:r>
              <a:rPr lang="sl-SI">
                <a:solidFill>
                  <a:schemeClr val="accent5">
                    <a:lumMod val="50000"/>
                  </a:schemeClr>
                </a:solidFill>
              </a:rPr>
              <a:t>Odpadki zbrani v okviru obvezne občinske gospodarske javne službe zbiranja komunalnih odpadkov (mešani komunalni odpadki, kosovni odpadki, ločeno zbran papir, tekstil, kovine, les, …, ki so jih zbiralci oddali upravljavcem centrov v katerih se izvaja obvezna občinska gospodarska javna služba obdelave komunalnih odpadkov</a:t>
            </a:r>
          </a:p>
          <a:p>
            <a:r>
              <a:rPr lang="sl-SI">
                <a:solidFill>
                  <a:schemeClr val="accent5">
                    <a:lumMod val="50000"/>
                  </a:schemeClr>
                </a:solidFill>
              </a:rPr>
              <a:t>V okviru te obdelave so v postopku mehanske obdelave izločili : </a:t>
            </a:r>
          </a:p>
          <a:p>
            <a:pPr lvl="1"/>
            <a:r>
              <a:rPr lang="sl-SI" b="1">
                <a:solidFill>
                  <a:schemeClr val="accent6">
                    <a:lumMod val="75000"/>
                  </a:schemeClr>
                </a:solidFill>
              </a:rPr>
              <a:t>reciklabilni del odpadkov ( ki se oddaja , trgovcem, zbiralcem ali izvajalcem recikliranja) </a:t>
            </a:r>
          </a:p>
          <a:p>
            <a:pPr lvl="1"/>
            <a:r>
              <a:rPr lang="sl-SI">
                <a:solidFill>
                  <a:srgbClr val="FF0000"/>
                </a:solidFill>
              </a:rPr>
              <a:t>tako imenovano lahko frakcijo – </a:t>
            </a:r>
            <a:r>
              <a:rPr lang="sl-SI" b="1">
                <a:solidFill>
                  <a:srgbClr val="FF0000"/>
                </a:solidFill>
              </a:rPr>
              <a:t>nereciklabilni del odpadkov, ki ima previsoko kurilno vrednost za odlaganje na odlagališči</a:t>
            </a:r>
            <a:r>
              <a:rPr lang="sl-SI">
                <a:solidFill>
                  <a:srgbClr val="FF0000"/>
                </a:solidFill>
              </a:rPr>
              <a:t>h nenevarnih odpadkov (ki se naprej obdelajo v okviru GJS sežiganja komunalnih odpadkov);</a:t>
            </a:r>
          </a:p>
          <a:p>
            <a:pPr lvl="1"/>
            <a:r>
              <a:rPr lang="sl-SI">
                <a:solidFill>
                  <a:schemeClr val="accent5">
                    <a:lumMod val="50000"/>
                  </a:schemeClr>
                </a:solidFill>
              </a:rPr>
              <a:t>‘‘težko frakcijo‘‘ ki jo lahko po biološki obdelavi odložijo na odlagališčih nenevarnih odpadkov ( v primeru </a:t>
            </a:r>
            <a:r>
              <a:rPr lang="sl-SI">
                <a:solidFill>
                  <a:srgbClr val="FF0000"/>
                </a:solidFill>
              </a:rPr>
              <a:t>anaerobne biološke obdelave lahko ostanek presega predpisano kurilno vrednost za odlagališča in se odda v GJS sežiganja komunalnih opdpadkov)</a:t>
            </a:r>
          </a:p>
          <a:p>
            <a:r>
              <a:rPr lang="sl-SI">
                <a:highlight>
                  <a:srgbClr val="FFFF00"/>
                </a:highlight>
              </a:rPr>
              <a:t>Predmet GJS sežiganja torej </a:t>
            </a:r>
            <a:r>
              <a:rPr lang="sl-SI" b="1">
                <a:highlight>
                  <a:srgbClr val="FFFF00"/>
                </a:highlight>
              </a:rPr>
              <a:t>ni</a:t>
            </a:r>
            <a:r>
              <a:rPr lang="sl-SI">
                <a:highlight>
                  <a:srgbClr val="FFFF00"/>
                </a:highlight>
              </a:rPr>
              <a:t> embalaža (oziroma njen nereciklabilni del), ki jo IJS zbiranja predajo embalažnim družbam, ki zagotovijo njihov predelavo izven javne službe*</a:t>
            </a:r>
          </a:p>
          <a:p>
            <a:pPr marL="0" indent="0">
              <a:buNone/>
            </a:pPr>
            <a:r>
              <a:rPr lang="sl-SI">
                <a:solidFill>
                  <a:schemeClr val="accent5">
                    <a:lumMod val="50000"/>
                  </a:schemeClr>
                </a:solidFill>
              </a:rPr>
              <a:t>* Tudi če se predelava odpadne embalaže izvaja na napravah v regijskih centrih se ta ne izvaja v okviru obvezne javne službe. 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07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Količina odpadkov v GJS</a:t>
            </a:r>
            <a:endParaRPr lang="en-SI" sz="2000" dirty="0">
              <a:solidFill>
                <a:srgbClr val="002060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7C68432-436B-D05E-9026-729C2862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346" y="898734"/>
            <a:ext cx="7997879" cy="5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6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F2EA45-5868-D0BA-9AAB-D976C675C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002060"/>
                </a:solidFill>
              </a:rPr>
              <a:t>Oblika zagotavljanja GJS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7ADF90B-18DC-A338-74C2-BA30A09D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728" y="1097281"/>
            <a:ext cx="7996517" cy="3657600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Državna javna služba se opravlja kot koncesionirana gospodarska javna služba.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Izbor koncesionarja se izvede s konkurenčnim postopkom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predvidena letna količina gorljivih komunalnih odpadkov znaša maksimalno 161.000 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Koncesionar lahko </a:t>
            </a:r>
            <a:r>
              <a:rPr lang="sl-SI" b="1" dirty="0">
                <a:solidFill>
                  <a:srgbClr val="002060"/>
                </a:solidFill>
              </a:rPr>
              <a:t>morebitno prosto </a:t>
            </a:r>
            <a:r>
              <a:rPr lang="sl-SI" dirty="0">
                <a:solidFill>
                  <a:srgbClr val="002060"/>
                </a:solidFill>
              </a:rPr>
              <a:t>zmogljivost uporabi </a:t>
            </a:r>
            <a:r>
              <a:rPr lang="sl-SI" b="1" dirty="0">
                <a:solidFill>
                  <a:srgbClr val="002060"/>
                </a:solidFill>
              </a:rPr>
              <a:t>le za posebne storitve</a:t>
            </a:r>
            <a:r>
              <a:rPr lang="sl-SI" dirty="0">
                <a:solidFill>
                  <a:srgbClr val="002060"/>
                </a:solidFill>
              </a:rPr>
              <a:t>, ki jih na infrastrukturi </a:t>
            </a:r>
            <a:r>
              <a:rPr lang="sl-SI" b="1" dirty="0">
                <a:solidFill>
                  <a:srgbClr val="002060"/>
                </a:solidFill>
              </a:rPr>
              <a:t>izvaja le v soglasju s </a:t>
            </a:r>
            <a:r>
              <a:rPr lang="sl-SI" b="1" dirty="0" err="1">
                <a:solidFill>
                  <a:srgbClr val="002060"/>
                </a:solidFill>
              </a:rPr>
              <a:t>koncedentom</a:t>
            </a:r>
            <a:r>
              <a:rPr lang="sl-SI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2060"/>
                </a:solidFill>
              </a:rPr>
              <a:t>Koncesionar mora zagotoviti varen, zanesljiv in energetsko učinkovit sežig </a:t>
            </a:r>
            <a:r>
              <a:rPr lang="sl-SI" b="1" dirty="0">
                <a:solidFill>
                  <a:srgbClr val="002060"/>
                </a:solidFill>
                <a:highlight>
                  <a:srgbClr val="FFFF00"/>
                </a:highlight>
              </a:rPr>
              <a:t>(R1)</a:t>
            </a:r>
            <a:r>
              <a:rPr lang="sl-SI" dirty="0">
                <a:solidFill>
                  <a:srgbClr val="002060"/>
                </a:solidFill>
              </a:rPr>
              <a:t> gorljivih komunalnih odpadkov  v skladu z izvedbenim sklepom komisije (EU) 2019/2010) z dne 12. novembra 2019 o določitvi zaključkov o najboljših razpoložljivih tehnikah (BAT) za sežiganje odpadkov na podlagi Direktive 2010/75/EU Evropskega parlamenta in Sveta o industrijskih emisijah in referenčnim dokumentom o BAT, ki ureja sežiganje odpadkov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l-SI" dirty="0"/>
          </a:p>
          <a:p>
            <a:pPr algn="just"/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12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055C577A220A41B9861371CF3E43F8" ma:contentTypeVersion="4" ma:contentTypeDescription="Ustvari nov dokument." ma:contentTypeScope="" ma:versionID="c42b6e75eb3e5fdb1c5755842e22ab99">
  <xsd:schema xmlns:xsd="http://www.w3.org/2001/XMLSchema" xmlns:xs="http://www.w3.org/2001/XMLSchema" xmlns:p="http://schemas.microsoft.com/office/2006/metadata/properties" xmlns:ns2="7373efe7-2dc6-4451-9aa6-01382ae88fb7" targetNamespace="http://schemas.microsoft.com/office/2006/metadata/properties" ma:root="true" ma:fieldsID="b99aeb8168332dfd669b47eae612a608" ns2:_="">
    <xsd:import namespace="7373efe7-2dc6-4451-9aa6-01382ae88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3efe7-2dc6-4451-9aa6-01382ae88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1A126-EFCB-4A66-9BA1-702621C27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3efe7-2dc6-4451-9aa6-01382ae88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D09531-F40B-4112-9972-8F811BD65D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1244</TotalTime>
  <Words>1573</Words>
  <Application>Microsoft Office PowerPoint</Application>
  <PresentationFormat>Širokozaslonsko</PresentationFormat>
  <Paragraphs>151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Office Theme</vt:lpstr>
      <vt:lpstr>PREDSTAVITEV ZAKONODAJNEGA OKVIRJA ZA SEŽIG ODPADKOV V RS</vt:lpstr>
      <vt:lpstr>Predstavitev Uredbe o opravljanju obvezne državne gospodarske javne službe sežiganja komunalnih odpadkov </vt:lpstr>
      <vt:lpstr>Trenutno stanje</vt:lpstr>
      <vt:lpstr>PowerPointova predstavitev</vt:lpstr>
      <vt:lpstr>PowerPointova predstavitev</vt:lpstr>
      <vt:lpstr>Zgodovina predpisa </vt:lpstr>
      <vt:lpstr>Predmet GJS</vt:lpstr>
      <vt:lpstr>Količina odpadkov v GJS</vt:lpstr>
      <vt:lpstr>Oblika zagotavljanja GJS</vt:lpstr>
      <vt:lpstr>Cena storitve</vt:lpstr>
      <vt:lpstr>Posebne storitve</vt:lpstr>
      <vt:lpstr>Finančno jamstvo</vt:lpstr>
      <vt:lpstr>Obveščanje javnosti </vt:lpstr>
      <vt:lpstr>Razpis</vt:lpstr>
      <vt:lpstr>Umeščanje v prostor</vt:lpstr>
      <vt:lpstr>Dovoljevanje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Petra Žunkovič</cp:lastModifiedBy>
  <cp:revision>25</cp:revision>
  <dcterms:created xsi:type="dcterms:W3CDTF">2023-06-13T09:49:52Z</dcterms:created>
  <dcterms:modified xsi:type="dcterms:W3CDTF">2024-10-16T17:59:08Z</dcterms:modified>
</cp:coreProperties>
</file>