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7"/>
  </p:notesMasterIdLst>
  <p:sldIdLst>
    <p:sldId id="256" r:id="rId2"/>
    <p:sldId id="257" r:id="rId3"/>
    <p:sldId id="258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40" r:id="rId18"/>
    <p:sldId id="337" r:id="rId19"/>
    <p:sldId id="338" r:id="rId20"/>
    <p:sldId id="341" r:id="rId21"/>
    <p:sldId id="342" r:id="rId22"/>
    <p:sldId id="343" r:id="rId23"/>
    <p:sldId id="344" r:id="rId24"/>
    <p:sldId id="345" r:id="rId25"/>
    <p:sldId id="346" r:id="rId26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283" autoAdjust="0"/>
  </p:normalViewPr>
  <p:slideViewPr>
    <p:cSldViewPr snapToGrid="0">
      <p:cViewPr varScale="1">
        <p:scale>
          <a:sx n="107" d="100"/>
          <a:sy n="107" d="100"/>
        </p:scale>
        <p:origin x="6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89CA2D-AF0F-47EF-BCF3-1A1619CF0B2D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43E8A-AF81-42E4-AB61-C13CF4FC7C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77212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06700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50867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0061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938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64138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95009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00395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4439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90983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98862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76091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40319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75888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000730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37177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71689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782441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85617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81961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8099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935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11683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1907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8">
              <a:spcBef>
                <a:spcPts val="300"/>
              </a:spcBef>
              <a:spcAft>
                <a:spcPts val="300"/>
              </a:spcAft>
              <a:buClr>
                <a:srgbClr val="0095DA"/>
              </a:buClr>
              <a:buFont typeface="Wingdings" panose="05000000000000000000" pitchFamily="2" charset="2"/>
              <a:buNone/>
            </a:pPr>
            <a:endParaRPr lang="sl-SI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24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A43E8A-AF81-42E4-AB61-C13CF4FC7C15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62440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842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376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4418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7691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7194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70148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6611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2697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1746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215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922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988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5902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286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466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023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9403-F522-4406-9F93-DDCB176C71FA}" type="datetimeFigureOut">
              <a:rPr lang="sl-SI" smtClean="0"/>
              <a:t>16. 10. 2024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526751-D2D4-4B24-B390-244BA712DB0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53303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8D1CD2-C5FB-A0E3-3AA9-4C9D93A47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665922"/>
            <a:ext cx="7766936" cy="3384914"/>
          </a:xfrm>
        </p:spPr>
        <p:txBody>
          <a:bodyPr/>
          <a:lstStyle/>
          <a:p>
            <a:r>
              <a:rPr lang="sl-SI" sz="36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Pregled novosti s področja zakonodaje - OPOMNIK</a:t>
            </a:r>
            <a:endParaRPr lang="sl-SI" sz="3600" dirty="0">
              <a:solidFill>
                <a:srgbClr val="00529C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E628FE7-9F01-987D-AB89-1BC9B8AB7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1832" y="4611757"/>
            <a:ext cx="7179733" cy="641954"/>
          </a:xfrm>
        </p:spPr>
        <p:txBody>
          <a:bodyPr/>
          <a:lstStyle/>
          <a:p>
            <a:r>
              <a:rPr lang="en-US" sz="1800" dirty="0" err="1">
                <a:solidFill>
                  <a:srgbClr val="00B0F0"/>
                </a:solidFill>
              </a:rPr>
              <a:t>Predavatelj</a:t>
            </a:r>
            <a:r>
              <a:rPr lang="sl-SI" sz="1800" dirty="0">
                <a:solidFill>
                  <a:srgbClr val="00B0F0"/>
                </a:solidFill>
              </a:rPr>
              <a:t>ica</a:t>
            </a:r>
            <a:r>
              <a:rPr lang="en-US" sz="1800" dirty="0">
                <a:solidFill>
                  <a:srgbClr val="00B0F0"/>
                </a:solidFill>
              </a:rPr>
              <a:t>: Brigita Šarc</a:t>
            </a:r>
          </a:p>
          <a:p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E1B110A9-CCE6-E034-DDBA-83267EA22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531" y="771898"/>
            <a:ext cx="1666100" cy="130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545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1D2067-C8CB-05E1-66CD-4282BE62A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8008"/>
          </a:xfrm>
        </p:spPr>
        <p:txBody>
          <a:bodyPr>
            <a:normAutofit/>
          </a:bodyPr>
          <a:lstStyle/>
          <a:p>
            <a:r>
              <a:rPr lang="sl-SI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Pošiljke znotraj Unije </a:t>
            </a:r>
            <a:r>
              <a:rPr lang="sl-SI" sz="32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sz="3200" b="1" dirty="0">
                <a:cs typeface="Calibri" panose="020F0502020204030204" pitchFamily="34" charset="0"/>
              </a:rPr>
              <a:t>Postopek prijave</a:t>
            </a:r>
            <a:endParaRPr lang="sl-SI" sz="32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4A88EA8-2369-E5B1-ED55-39DB998BC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6373"/>
            <a:ext cx="8596668" cy="4284990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Pogoji, ki morajo biti izpolnjeni, ter koraki postopka prijave za prijavitelja in za pristojno upravo, 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Obvezna uporaba elektronskega Sistema za izmenjavo podatkov, informacij in dokumentov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(</a:t>
            </a:r>
            <a:r>
              <a:rPr lang="sl-SI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najpozneje 2 leti po uveljavitvi uredbe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Ko bo elektronska prijava / postopek, bo vsaka prijava že ob vložitvi vidna vsem vpletenim pristojnim organom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(</a:t>
            </a:r>
            <a:r>
              <a:rPr lang="sl-SI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v državi pošiljateljici, tranzitnih državah in državi prejemnici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Določeni so roki za posamezne procesne korake in končni rok za sprejem odločitve,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v določenih primerih predvideno tiho soglasje (</a:t>
            </a:r>
            <a:r>
              <a:rPr lang="sl-SI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po 30 dneh; za državo pošiljateljico in države </a:t>
            </a:r>
            <a:r>
              <a:rPr lang="sl-SI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tranzitnice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); niso pa natančno predpisani vsi procesni koraki ali obrazci / oblika dokumentov, ki se izdajo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(</a:t>
            </a:r>
            <a:r>
              <a:rPr lang="sl-SI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ne nadomesti pravil ZUP v celoti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</a:t>
            </a:r>
            <a:r>
              <a:rPr lang="en-GB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</a:t>
            </a:r>
            <a:endParaRPr lang="sl-SI" i="1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v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Finančna garancija: predvidena določitev usklajene metode izračuna na ravni EU.</a:t>
            </a:r>
          </a:p>
        </p:txBody>
      </p:sp>
    </p:spTree>
    <p:extLst>
      <p:ext uri="{BB962C8B-B14F-4D97-AF65-F5344CB8AC3E}">
        <p14:creationId xmlns:p14="http://schemas.microsoft.com/office/powerpoint/2010/main" val="287609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A14051-42AB-D84C-AC78-665691892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99323"/>
          </a:xfrm>
        </p:spPr>
        <p:txBody>
          <a:bodyPr>
            <a:noAutofit/>
          </a:bodyPr>
          <a:lstStyle/>
          <a:p>
            <a:r>
              <a:rPr lang="sl-SI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Pošiljke znotraj Unije </a:t>
            </a:r>
            <a:r>
              <a:rPr lang="sl-SI" sz="32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sz="3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Pošiljke za </a:t>
            </a:r>
            <a:r>
              <a:rPr lang="sl-SI" sz="3200" b="1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odstranjeva</a:t>
            </a:r>
            <a:r>
              <a:rPr lang="en-GB" sz="3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sl-SI" sz="3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je</a:t>
            </a:r>
            <a:endParaRPr lang="sl-SI" sz="32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79702A5-123B-E6A9-EF38-8EE7BB882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8923"/>
            <a:ext cx="8596668" cy="42324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dirty="0">
                <a:solidFill>
                  <a:schemeClr val="tx1"/>
                </a:solidFill>
                <a:cs typeface="Calibri" panose="020F0502020204030204" pitchFamily="34" charset="0"/>
              </a:rPr>
              <a:t>Načeloma prepovedane (člen 4(1)), </a:t>
            </a: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dirty="0">
                <a:solidFill>
                  <a:schemeClr val="tx1"/>
                </a:solidFill>
                <a:cs typeface="Calibri" panose="020F0502020204030204" pitchFamily="34" charset="0"/>
              </a:rPr>
              <a:t>Izjemoma se lahko odobrijo (dovolijo v postopku prijave), če so izpolnjeni pogoji v skladu s členom 11 (kumulativno),</a:t>
            </a: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dirty="0">
                <a:solidFill>
                  <a:schemeClr val="tx1"/>
                </a:solidFill>
                <a:cs typeface="Calibri" panose="020F0502020204030204" pitchFamily="34" charset="0"/>
              </a:rPr>
              <a:t>Pogoji, ki jih izkazuje prijavitelj: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odpadkov ni mogoče predelati na tehnično izvedljiv in ekonomsko vzdržen način ali jih je treba odstraniti zaradi obveznosti v skladu s pravom Unije ali mednarodnim pravom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odpadkov v državi, kjer so nastali, ni mogoče odstraniti na tehnično izvedljiv in ekonomsko vzdržen način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</a:t>
            </a:r>
            <a:endParaRPr lang="sl-SI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predvidena pošiljka ali odstranitev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je 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v skladu s hierarhijo ravnanja z odpadki ter načelom bližine in samozadostnosti na ravni Unije in nacionalni ravni, kot je določeno v Direktivi 2008/98/ES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</a:t>
            </a:r>
            <a:endParaRPr lang="sl-SI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+ še drugi pogoji (npr. ne gre za mešane komunalne odpadke)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.</a:t>
            </a:r>
            <a:endParaRPr lang="sl-SI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1390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77F4226-68E1-A2F7-CD43-0FA606486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6527"/>
          </a:xfrm>
        </p:spPr>
        <p:txBody>
          <a:bodyPr>
            <a:normAutofit fontScale="90000"/>
          </a:bodyPr>
          <a:lstStyle/>
          <a:p>
            <a:r>
              <a:rPr lang="sl-SI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Pošiljke znotraj Unije </a:t>
            </a:r>
            <a:r>
              <a:rPr lang="sl-SI" sz="32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sz="3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Pošiljke za predelavo</a:t>
            </a:r>
            <a:endParaRPr lang="sl-SI" sz="32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AFF827F-28FB-65F2-0460-C3792F189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2876"/>
            <a:ext cx="8596668" cy="474552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sz="1900" dirty="0">
                <a:solidFill>
                  <a:schemeClr val="tx1"/>
                </a:solidFill>
                <a:cs typeface="Calibri" panose="020F0502020204030204" pitchFamily="34" charset="0"/>
              </a:rPr>
              <a:t>Predpisani razlogi, na podlagi katerih lahko pristojna uprava (tranzitne ali namembne države) zavrne pošiljko (12. člen),</a:t>
            </a: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sz="1900" dirty="0">
                <a:solidFill>
                  <a:schemeClr val="tx1"/>
                </a:solidFill>
                <a:cs typeface="Calibri" panose="020F0502020204030204" pitchFamily="34" charset="0"/>
              </a:rPr>
              <a:t>Razlogi: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pošiljka ali predelava ne bi bila v skladu z Direktivo 2008/98/ES,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odpadki ne bodo obdelani v skladu z načrti ravnanja z odpadki ali programi preprečevanja odpadkov v skladu z Direktivo 2008/98/ES,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pošiljka ali predelava ne bi bila v skladu z nacionalno zakonodajo, ki se nanaša na varstvo okolja, javni red, javno varnost ali zdravstveno varstvo,</a:t>
            </a:r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v </a:t>
            </a:r>
            <a:r>
              <a:rPr lang="en-GB" sz="17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državi</a:t>
            </a:r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 ki </a:t>
            </a:r>
            <a:r>
              <a:rPr lang="en-GB" sz="17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ugovarja</a:t>
            </a:r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</a:t>
            </a:r>
            <a:endParaRPr lang="sl-SI" sz="17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predvidena pošiljka ali predelava ne bi bila v skladu z nacionalno zakonodajo odpremne države, ki se nanaša na predelavo odpadkov, 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potrebna je omejitev prihajajočih pošiljk odpadkov, namenjenih postopkom predelave, razen recikliranja in priprave za ponovno uporabo, da bi se zaščitilo omrežje ravnanja z odpadki namembne države</a:t>
            </a:r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(</a:t>
            </a:r>
            <a:r>
              <a:rPr lang="en-GB" sz="17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novo</a:t>
            </a:r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</a:t>
            </a: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+ še drugi razlogi</a:t>
            </a:r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.</a:t>
            </a:r>
            <a:endParaRPr lang="sl-SI" sz="17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6068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A345BC-26D3-05CC-636D-A9250EE41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7596"/>
          </a:xfrm>
        </p:spPr>
        <p:txBody>
          <a:bodyPr>
            <a:normAutofit/>
          </a:bodyPr>
          <a:lstStyle/>
          <a:p>
            <a:r>
              <a:rPr lang="sl-SI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Pošiljke znotraj Unije – </a:t>
            </a:r>
            <a:r>
              <a:rPr lang="sl-SI" sz="3200" b="1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Zeleni seznam</a:t>
            </a:r>
            <a:endParaRPr lang="sl-SI" sz="3200" dirty="0">
              <a:solidFill>
                <a:srgbClr val="00B0F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A3A9F09-1D93-CA65-C2A7-DA009F88E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215070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sz="24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sl-SI" sz="2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plošne zahteve glede informacij za pošiljke odpadkov z zelenega seznama (18. člen):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21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Ključna sprememba je prehod na elektronsko poslovanje,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21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Informacije, ki spremljajo pošiljko, morajo biti dostopne (elektronsko) vsem vpletenim pristojnim organom:</a:t>
            </a:r>
          </a:p>
          <a:p>
            <a:pPr marL="1085850" lvl="2"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"/>
            </a:pPr>
            <a:r>
              <a:rPr lang="sl-SI" sz="19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Izpolnjene  bodo morale biti en dan pred začetkom pošiljke in dostopne elektronsko,</a:t>
            </a:r>
          </a:p>
          <a:p>
            <a:pPr marL="1085850" lvl="2"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sl-SI" sz="19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Obrat, ki sprejme pošiljko, bo moral v elektronski s</a:t>
            </a:r>
            <a:r>
              <a:rPr lang="en-GB" sz="19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i</a:t>
            </a:r>
            <a:r>
              <a:rPr lang="sl-SI" sz="19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stem</a:t>
            </a:r>
            <a:r>
              <a:rPr lang="sl-SI" sz="19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vnesti informacijo o prejemu pošiljke in ob predelavi odpadka,</a:t>
            </a:r>
          </a:p>
          <a:p>
            <a:pPr marL="1085850" lvl="2"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sl-SI" sz="19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Informacije bodo dostopne tudi po zaključku pošiljke v elektronskem sistemu.</a:t>
            </a:r>
            <a:endParaRPr lang="sl-SI" sz="2100" b="1" dirty="0">
              <a:solidFill>
                <a:schemeClr val="tx1">
                  <a:lumMod val="65000"/>
                  <a:lumOff val="3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sz="21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l-SI" sz="21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revzem pošiljk nazaj in kritje stroškov takih prevzemov (22. do 25. člen</a:t>
            </a:r>
            <a:r>
              <a:rPr lang="sl-SI" sz="21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):</a:t>
            </a:r>
            <a:endParaRPr lang="en-GB" sz="2100" b="1" dirty="0">
              <a:solidFill>
                <a:schemeClr val="tx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8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Možnost dogovora o alternativnih rešitvah namesto prevzema nazaj</a:t>
            </a: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8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Tudi za pošiljke odpadkov z zelenega seznama, ko se pošiljka ne konča kot predvideno</a:t>
            </a: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.</a:t>
            </a:r>
            <a:endParaRPr lang="sl-SI" sz="1800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2910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F777BF-5B36-862E-C870-AF3B7F4E2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6115"/>
          </a:xfrm>
        </p:spPr>
        <p:txBody>
          <a:bodyPr>
            <a:normAutofit fontScale="90000"/>
          </a:bodyPr>
          <a:lstStyle/>
          <a:p>
            <a:r>
              <a:rPr lang="sl-SI" sz="36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Pošiljke znotraj Unije </a:t>
            </a:r>
            <a:r>
              <a:rPr lang="sl-SI" sz="36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Elektronski sistem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7C3B7BF-22A8-827C-EBB9-800AD3014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7197"/>
            <a:ext cx="8596668" cy="44841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sz="1900" dirty="0">
                <a:solidFill>
                  <a:schemeClr val="tx1"/>
                </a:solidFill>
                <a:cs typeface="Calibri" panose="020F0502020204030204" pitchFamily="34" charset="0"/>
              </a:rPr>
              <a:t>Vodenje postopka, izmenjava podatkov, informacij in dokumentov elektronsko,</a:t>
            </a: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sz="1900" dirty="0">
                <a:solidFill>
                  <a:schemeClr val="tx1"/>
                </a:solidFill>
                <a:cs typeface="Calibri" panose="020F0502020204030204" pitchFamily="34" charset="0"/>
              </a:rPr>
              <a:t>Uporaba centralnega sistema (vzpostavlja Evropska komisija) ali nacionalnega Sistema, za katerega mora biti zagotovljena kompatibilnost s centralnim sistemom</a:t>
            </a:r>
            <a:r>
              <a:rPr lang="sl-SI" sz="1900" dirty="0"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dirty="0">
                <a:solidFill>
                  <a:schemeClr val="tx1"/>
                </a:solidFill>
                <a:cs typeface="Calibri" panose="020F0502020204030204" pitchFamily="34" charset="0"/>
              </a:rPr>
              <a:t>Vsi dokumenti dostopni elektronsko (npr. transportni do</a:t>
            </a:r>
            <a:r>
              <a:rPr lang="en-GB" dirty="0">
                <a:solidFill>
                  <a:schemeClr val="tx1"/>
                </a:solidFill>
                <a:cs typeface="Calibri" panose="020F0502020204030204" pitchFamily="34" charset="0"/>
              </a:rPr>
              <a:t>k</a:t>
            </a:r>
            <a:r>
              <a:rPr lang="sl-SI" dirty="0" err="1">
                <a:solidFill>
                  <a:schemeClr val="tx1"/>
                </a:solidFill>
                <a:cs typeface="Calibri" panose="020F0502020204030204" pitchFamily="34" charset="0"/>
              </a:rPr>
              <a:t>ument</a:t>
            </a:r>
            <a:r>
              <a:rPr lang="sl-SI" dirty="0">
                <a:solidFill>
                  <a:schemeClr val="tx1"/>
                </a:solidFill>
                <a:cs typeface="Calibri" panose="020F0502020204030204" pitchFamily="34" charset="0"/>
              </a:rPr>
              <a:t> – ne več v tiskani obliki pri šoferju, temveč v elektronski aplikaciji),</a:t>
            </a: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dirty="0">
                <a:solidFill>
                  <a:schemeClr val="tx1"/>
                </a:solidFill>
                <a:cs typeface="Calibri" panose="020F0502020204030204" pitchFamily="34" charset="0"/>
              </a:rPr>
              <a:t>Evropska komisija sprejme izvedbeni akt, s katerim določi:</a:t>
            </a:r>
          </a:p>
          <a:p>
            <a:pPr lvl="1" indent="-342900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Zahteve glede </a:t>
            </a:r>
            <a:r>
              <a:rPr lang="sl-SI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interoperabilnosti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med centralnim sistemom in nacionalnimi sistemi, vključno s podatkovnim modelom in protokolom za izmenjavo podatkov,</a:t>
            </a:r>
          </a:p>
          <a:p>
            <a:pPr lvl="1" indent="-342900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druge tehnične in organizacijske zahteve, tudi glede varnostnih vidikov in upravljanja podatkov, potrebne za praktično izvajanje elektronske predložitve in izmenjave informacij in dokumentov.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1106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CA2A8D-D9E9-466B-BA3A-C05AA77AF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6527"/>
          </a:xfrm>
        </p:spPr>
        <p:txBody>
          <a:bodyPr>
            <a:normAutofit/>
          </a:bodyPr>
          <a:lstStyle/>
          <a:p>
            <a:r>
              <a:rPr lang="sl-SI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Pošiljke izključno</a:t>
            </a:r>
            <a:r>
              <a:rPr lang="en-GB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znotraj države</a:t>
            </a:r>
            <a:r>
              <a:rPr lang="en-GB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članice</a:t>
            </a:r>
            <a:endParaRPr lang="sl-SI" sz="3200" dirty="0">
              <a:solidFill>
                <a:srgbClr val="00529C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F29E257-0951-6890-5B9E-AA5F2A8A5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960" y="1822658"/>
            <a:ext cx="8596668" cy="3880773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 sz="20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Ni </a:t>
            </a:r>
            <a:r>
              <a:rPr lang="sl-SI" sz="20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bistvenih sprememb</a:t>
            </a:r>
            <a:r>
              <a:rPr lang="en-GB" sz="20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sl-SI" sz="2000" b="1" dirty="0">
              <a:solidFill>
                <a:schemeClr val="tx1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Države članice morajo imeti ustrezen sistem za nadzor in kontrolo pošiljk, ki so izključno v njihovi nacionalni pristojnosti,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Pri tem sistemu morajo zagotavljati skladnost s sistemom Unije, vzpostavljenim z naslovoma II in VII,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Države članice o svojem sistemu za nadzor in kontrolo pošiljk odpadkov obvestijo Komisijo; Komisija o tem obvesti druge države članice.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56078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F6D789-21B6-86E8-C79E-F46BBCC2F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001917"/>
          </a:xfrm>
        </p:spPr>
        <p:txBody>
          <a:bodyPr>
            <a:noAutofit/>
          </a:bodyPr>
          <a:lstStyle/>
          <a:p>
            <a:r>
              <a:rPr lang="nn-NO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Izvoz iz Unije v tretje države</a:t>
            </a:r>
            <a:r>
              <a:rPr lang="sl-SI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sl-SI" sz="3200" b="1" dirty="0">
                <a:solidFill>
                  <a:srgbClr val="00B0F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odstranjevanje </a:t>
            </a:r>
            <a:endParaRPr lang="sl-SI" sz="3200" dirty="0">
              <a:solidFill>
                <a:srgbClr val="00B0F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315D6B1-E843-554C-C6A5-96AE32586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55959"/>
            <a:ext cx="8596668" cy="418540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sz="2000" dirty="0">
                <a:solidFill>
                  <a:schemeClr val="tx1"/>
                </a:solidFill>
                <a:cs typeface="Calibri" panose="020F0502020204030204" pitchFamily="34" charset="0"/>
              </a:rPr>
              <a:t>Velja </a:t>
            </a:r>
            <a:r>
              <a:rPr lang="sl-SI" sz="2000" b="1" dirty="0">
                <a:solidFill>
                  <a:srgbClr val="FF0000"/>
                </a:solidFill>
                <a:cs typeface="Calibri" panose="020F0502020204030204" pitchFamily="34" charset="0"/>
              </a:rPr>
              <a:t>splošna prepoved </a:t>
            </a:r>
            <a:r>
              <a:rPr lang="sl-SI" sz="2000" dirty="0">
                <a:solidFill>
                  <a:schemeClr val="tx1"/>
                </a:solidFill>
                <a:cs typeface="Calibri" panose="020F0502020204030204" pitchFamily="34" charset="0"/>
              </a:rPr>
              <a:t>izvoza odpadkov iz Unije, namenjenih </a:t>
            </a:r>
            <a:r>
              <a:rPr lang="sl-SI" sz="2000" b="1" dirty="0">
                <a:solidFill>
                  <a:srgbClr val="FF0000"/>
                </a:solidFill>
                <a:cs typeface="Calibri" panose="020F0502020204030204" pitchFamily="34" charset="0"/>
              </a:rPr>
              <a:t>na odstranjevanje</a:t>
            </a: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sz="2000" dirty="0">
                <a:solidFill>
                  <a:schemeClr val="tx1"/>
                </a:solidFill>
                <a:cs typeface="Calibri" panose="020F0502020204030204" pitchFamily="34" charset="0"/>
              </a:rPr>
              <a:t>Članice EFTA, ki so hkrati tudi pogodbenice Baselske Konvencij</a:t>
            </a:r>
            <a:r>
              <a:rPr lang="sl-SI" dirty="0">
                <a:solidFill>
                  <a:schemeClr val="tx1"/>
                </a:solidFill>
                <a:cs typeface="Calibri" panose="020F0502020204030204" pitchFamily="34" charset="0"/>
              </a:rPr>
              <a:t>e </a:t>
            </a:r>
            <a:r>
              <a:rPr lang="sl-SI" sz="2000" dirty="0">
                <a:solidFill>
                  <a:schemeClr val="tx1"/>
                </a:solidFill>
                <a:cs typeface="Calibri" panose="020F0502020204030204" pitchFamily="34" charset="0"/>
              </a:rPr>
              <a:t>– </a:t>
            </a: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izvoz iz Unije dovoljenj (ob pisni prijavi in soglasju), kadar 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država članica Efte NI prepovedala uvoz takih odpadkov;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kadar so izpolnjeni pogoji iz člena 11(1); 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kadar pristojni organ kraja odpreme nima razlogov za domnevo, da se v namembni državi z odpadki ne bi ravnalo </a:t>
            </a:r>
            <a:r>
              <a:rPr lang="sl-SI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okoljsko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primerno v skladu s členom 59</a:t>
            </a:r>
          </a:p>
        </p:txBody>
      </p:sp>
    </p:spTree>
    <p:extLst>
      <p:ext uri="{BB962C8B-B14F-4D97-AF65-F5344CB8AC3E}">
        <p14:creationId xmlns:p14="http://schemas.microsoft.com/office/powerpoint/2010/main" val="100285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239013-31C0-4C89-13F6-52FE824DE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3900"/>
          </a:xfrm>
        </p:spPr>
        <p:txBody>
          <a:bodyPr>
            <a:normAutofit fontScale="90000"/>
          </a:bodyPr>
          <a:lstStyle/>
          <a:p>
            <a:r>
              <a:rPr lang="nn-NO" sz="3600" b="1" dirty="0">
                <a:solidFill>
                  <a:srgbClr val="00529C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Izvoz iz Unije v tretje države</a:t>
            </a:r>
            <a:r>
              <a:rPr lang="sl-SI" sz="3600" b="1" dirty="0">
                <a:solidFill>
                  <a:srgbClr val="00529C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sl-SI" sz="3600" b="1" dirty="0">
                <a:solidFill>
                  <a:srgbClr val="00B0F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za predelavo</a:t>
            </a:r>
            <a:endParaRPr lang="sl-SI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CB32B6F-C374-5237-90BA-04406290A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3500"/>
            <a:ext cx="8596668" cy="5148781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b="1" dirty="0">
                <a:solidFill>
                  <a:schemeClr val="tx1"/>
                </a:solidFill>
                <a:cs typeface="Calibri" panose="020F0502020204030204" pitchFamily="34" charset="0"/>
              </a:rPr>
              <a:t>Ne-OECD države</a:t>
            </a:r>
            <a:r>
              <a:rPr lang="sl-SI" dirty="0">
                <a:solidFill>
                  <a:schemeClr val="tx1"/>
                </a:solidFill>
                <a:cs typeface="Calibri" panose="020F0502020204030204" pitchFamily="34" charset="0"/>
              </a:rPr>
              <a:t>: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Prepoved izvoza (</a:t>
            </a:r>
            <a:r>
              <a:rPr lang="sl-SI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splošna prepoved –v predelavo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 nevarnih in nekaterih drugih odpadkov v ne-OECD države,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Prepoved izvoza (</a:t>
            </a:r>
            <a:r>
              <a:rPr lang="sl-SI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splošna prepoved – v odstranjevanje in v predelavo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 ne-nevarnih odpadkov v ne-OECD države, razen v državo iz seznama, ki ga določi Evropska komisija (</a:t>
            </a:r>
            <a:r>
              <a:rPr lang="sl-SI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na podlagi vloge tretje države za uvoz oz. sprejem določenih vrst odpadkov, skupaj z dokazili, da bo zagotovljeno </a:t>
            </a:r>
            <a:r>
              <a:rPr lang="sl-SI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okoljsko</a:t>
            </a:r>
            <a:r>
              <a:rPr lang="sl-SI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primerno ravnanje s temi odpadki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 – 42. člen</a:t>
            </a:r>
            <a:endParaRPr lang="sl-SI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l-SI" b="1" dirty="0">
                <a:solidFill>
                  <a:schemeClr val="tx1"/>
                </a:solidFill>
                <a:cs typeface="Calibri" panose="020F0502020204030204" pitchFamily="34" charset="0"/>
              </a:rPr>
              <a:t>OECD države</a:t>
            </a:r>
            <a:endParaRPr lang="sl-SI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Pravila izvoza v predelavo niso bistveno spremenjena – s</a:t>
            </a: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miselno se uporabljajo določbe naslova II s prilagoditvami in dodatnimi določbami</a:t>
            </a: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Nova zahteva za Evropsko komisijo, da spremlja izvoz odpadkov v OECD države,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Možnost Evropski komisiji, da zahteva dokazila o </a:t>
            </a:r>
            <a:r>
              <a:rPr lang="sl-SI" sz="17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okoljsko</a:t>
            </a: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primernem ravnanju; v primeru, da to ni izkazano, lahko izvoz v zadevno OECD državo prepove (delegiran akt Komisije).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sl-SI" b="1" dirty="0">
              <a:solidFill>
                <a:schemeClr val="tx1"/>
              </a:solidFill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18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3F09F4-612A-C43A-EE44-B16217D4F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61391"/>
          </a:xfrm>
        </p:spPr>
        <p:txBody>
          <a:bodyPr/>
          <a:lstStyle/>
          <a:p>
            <a:r>
              <a:rPr lang="nn-NO" sz="3600" b="1" dirty="0">
                <a:solidFill>
                  <a:srgbClr val="00529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Izvoz iz Unije v tretje države</a:t>
            </a:r>
            <a:endParaRPr lang="sl-SI" dirty="0">
              <a:solidFill>
                <a:srgbClr val="00529C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0D65DFF-DCFB-F55A-3086-21F0494A3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0139"/>
            <a:ext cx="8596668" cy="4638261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sz="2000" b="1" dirty="0">
                <a:solidFill>
                  <a:schemeClr val="tx1"/>
                </a:solidFill>
                <a:cs typeface="Calibri" panose="020F0502020204030204" pitchFamily="34" charset="0"/>
              </a:rPr>
              <a:t>Obveznost izvoznika:</a:t>
            </a:r>
          </a:p>
          <a:p>
            <a:pPr lvl="1" indent="-34290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Lahko izvaža le v obrate, za katere dokaže </a:t>
            </a:r>
            <a:r>
              <a:rPr lang="sl-SI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okoljsko</a:t>
            </a: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primerno ravnanje (merila za </a:t>
            </a:r>
            <a:r>
              <a:rPr lang="sl-SI" sz="1800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okoljsko</a:t>
            </a: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primerno ravnanje v Prilogi X),</a:t>
            </a:r>
          </a:p>
          <a:p>
            <a:pPr lvl="1" indent="-34290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V primeru izvoza v ne-OECD države lahko izvaža le v države iz seznama, ki ga določi Evropska komisija (</a:t>
            </a:r>
            <a:r>
              <a:rPr lang="sl-SI" sz="18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delegiran akt, prenova vsaki 2 leti</a:t>
            </a: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),</a:t>
            </a:r>
          </a:p>
          <a:p>
            <a:pPr lvl="1" indent="-342900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Neodvisni pregled obrata, v katerega izvaža (</a:t>
            </a:r>
            <a:r>
              <a:rPr lang="sl-SI" sz="18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presoja neodvisne in akreditirane tretje osebe z ustreznimi kvalifikacijami</a:t>
            </a: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47917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3CB6AE-9C03-56FA-659A-6A767F28F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2183"/>
          </a:xfrm>
        </p:spPr>
        <p:txBody>
          <a:bodyPr>
            <a:normAutofit/>
          </a:bodyPr>
          <a:lstStyle/>
          <a:p>
            <a:r>
              <a:rPr lang="sl-SI" sz="3200" b="1" dirty="0" err="1">
                <a:solidFill>
                  <a:srgbClr val="00529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Okoljsko</a:t>
            </a:r>
            <a:r>
              <a:rPr lang="sl-SI" sz="3200" b="1" dirty="0">
                <a:solidFill>
                  <a:srgbClr val="00529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primerno ravnanje in izvrševanje</a:t>
            </a:r>
            <a:endParaRPr lang="sl-SI" sz="3200" dirty="0">
              <a:solidFill>
                <a:srgbClr val="00529C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A5572D8-8C7D-143B-5D20-B443359A4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30017"/>
            <a:ext cx="8596668" cy="441134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sz="1900" b="1" dirty="0" err="1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Okoljsko</a:t>
            </a:r>
            <a:r>
              <a:rPr lang="sl-SI" sz="1900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primerno ravnanje z odpadki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Obveznost prijavitelja, da zagotovi </a:t>
            </a:r>
            <a:r>
              <a:rPr lang="sl-SI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okoljsko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primerno ravnanje z odpadki in prepreči možnost škodljivih vplivov na zdravje ljudi:</a:t>
            </a:r>
          </a:p>
          <a:p>
            <a:pPr lvl="2" indent="-342900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Za vse pošiljke znotraj EU,</a:t>
            </a:r>
          </a:p>
          <a:p>
            <a:pPr lvl="2" indent="-342900"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Za vse pošiljke v ali izven EU</a:t>
            </a:r>
            <a:r>
              <a:rPr lang="sl-SI" sz="17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,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izkazati ob prijavi pošiljke (</a:t>
            </a:r>
            <a:r>
              <a:rPr lang="sl-SI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merila za </a:t>
            </a:r>
            <a:r>
              <a:rPr lang="sl-SI" i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okoljsko</a:t>
            </a:r>
            <a:r>
              <a:rPr lang="sl-SI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primerno ravnanje v Prilogi X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).</a:t>
            </a:r>
          </a:p>
          <a:p>
            <a:pPr marL="400050" lvl="1" indent="0">
              <a:spcBef>
                <a:spcPts val="0"/>
              </a:spcBef>
              <a:spcAft>
                <a:spcPts val="800"/>
              </a:spcAft>
              <a:buNone/>
            </a:pPr>
            <a:endParaRPr lang="en-GB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b="1" dirty="0">
                <a:solidFill>
                  <a:schemeClr val="tx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Izvrševanje / nadzor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Države članice morajo obvestiti Komisijo o načrtih inšpekcijskih pregledov,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Sodelovanje med državami članicami pri izvajanju nadzora (skupina v ta namen),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Dodana vloga Komisije (OLAF) pri izvajanju nadzora,</a:t>
            </a:r>
          </a:p>
          <a:p>
            <a:pPr marL="685800" lvl="1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Vključena so pravila glede kazni,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7744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C0E0D060-4CD2-510C-4344-50E1C103E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sl-SI" sz="3600" b="1" dirty="0">
                <a:solidFill>
                  <a:srgbClr val="00529C"/>
                </a:solidFill>
                <a:latin typeface="+mn-lt"/>
              </a:rPr>
              <a:t>NOVOSTI IN PREHODNI ROKI</a:t>
            </a:r>
            <a:endParaRPr lang="sl-SI" dirty="0">
              <a:solidFill>
                <a:srgbClr val="00529C"/>
              </a:solidFill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l-SI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l-SI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CC2C6D7-081D-D766-9C2E-B79BCDFB1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2160590"/>
            <a:ext cx="8470898" cy="34292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200" b="1" dirty="0">
                <a:solidFill>
                  <a:schemeClr val="tx1"/>
                </a:solidFill>
              </a:rPr>
              <a:t>Pregledali bomo prehodne roke in uveljavitev določenih novosti pri sledečih predpisih</a:t>
            </a:r>
            <a:r>
              <a:rPr lang="sl-SI" sz="2200" dirty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sl-SI" sz="2200" dirty="0">
              <a:solidFill>
                <a:schemeClr val="tx1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95DA"/>
              </a:buClr>
              <a:buFont typeface="Symbol" panose="05050102010706020507" pitchFamily="18" charset="2"/>
              <a:buChar char="-"/>
            </a:pPr>
            <a:r>
              <a:rPr lang="sl-S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Uredba o odpadkih (Uradni list RS št. 77/22, 113/23)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95DA"/>
              </a:buClr>
              <a:buFont typeface="Symbol" panose="05050102010706020507" pitchFamily="18" charset="2"/>
              <a:buChar char="-"/>
            </a:pPr>
            <a:r>
              <a:rPr lang="sl-S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Uredba (EU) 2024/1157 o pošiljkah odpadkov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95DA"/>
              </a:buClr>
              <a:buFont typeface="Symbol" panose="05050102010706020507" pitchFamily="18" charset="2"/>
              <a:buChar char="-"/>
            </a:pPr>
            <a:r>
              <a:rPr lang="sl-SI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Uredba EU o embalaži in odpadni embalaži</a:t>
            </a:r>
            <a:endParaRPr lang="sl-SI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01446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59709C-7F37-FC12-7C62-8FF07257E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dirty="0">
                <a:solidFill>
                  <a:srgbClr val="00529C"/>
                </a:solidFill>
              </a:rPr>
              <a:t>Uredba EU o embalaži (PPWR)– predlog - PPWR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C44AE67-BB56-35AB-048C-579234466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l-SI" sz="2000" b="1" dirty="0">
                <a:solidFill>
                  <a:schemeClr val="tx1"/>
                </a:solidFill>
                <a:latin typeface="+mn-lt"/>
              </a:rPr>
              <a:t>Predlog </a:t>
            </a:r>
            <a:r>
              <a:rPr lang="sl-SI" sz="2000" dirty="0">
                <a:solidFill>
                  <a:schemeClr val="tx1"/>
                </a:solidFill>
                <a:latin typeface="+mn-lt"/>
              </a:rPr>
              <a:t>Uredbe EVROPSKEGA PARLAMENTA in SVETA o embalaži in odpadni embalaži, spremembi Uredbe (EU) 2019/1020 in Direktive (EU) 2019/904 ter razveljavitvi Direktive 94/62/ES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Lingvistični pregled</a:t>
            </a:r>
            <a:endParaRPr lang="sl-SI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693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2CE1B7-10FD-F767-BAF3-CF6BB468D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0725"/>
          </a:xfrm>
        </p:spPr>
        <p:txBody>
          <a:bodyPr>
            <a:normAutofit fontScale="90000"/>
          </a:bodyPr>
          <a:lstStyle/>
          <a:p>
            <a:r>
              <a:rPr lang="sl-SI" sz="3200" b="1" dirty="0">
                <a:solidFill>
                  <a:srgbClr val="00529C"/>
                </a:solidFill>
              </a:rPr>
              <a:t>Kaj lahko pričakujemo?</a:t>
            </a:r>
            <a:br>
              <a:rPr lang="sl-SI" sz="3600" b="1" dirty="0">
                <a:solidFill>
                  <a:srgbClr val="00529C"/>
                </a:solidFill>
              </a:rPr>
            </a:br>
            <a:endParaRPr lang="sl-SI" dirty="0">
              <a:solidFill>
                <a:srgbClr val="00529C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B4E4281-C349-3A4E-F3D2-E1ACB646A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5101"/>
            <a:ext cx="8596668" cy="460626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l-SI" sz="1800" b="1" dirty="0">
                <a:solidFill>
                  <a:schemeClr val="tx1"/>
                </a:solidFill>
              </a:rPr>
              <a:t>USKLADITEV PREDPISOV.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Prehod od direktive k uredbi.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Zavezujoči ukrepi za neposredno in enotno uporabo v vseh državah članicah EU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1800" b="1" dirty="0">
                <a:solidFill>
                  <a:schemeClr val="tx1"/>
                </a:solidFill>
              </a:rPr>
              <a:t>ZMANJŠEVANJE EMBALAŽE IN PREPREČEVANJE NASTAJANJA ODPADKOV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Cilji za zmanjšanje količine odpadkov, določeni za države članice EU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Obveznosti gospodarskih subjektov glede zmanjšanja količine embalaže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Omejitve za nekatere oblike embalaže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1800" b="1" dirty="0">
                <a:solidFill>
                  <a:schemeClr val="tx1"/>
                </a:solidFill>
              </a:rPr>
              <a:t>RECIKLABILNOST EMBALAŽE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Embalaža popolnoma </a:t>
            </a:r>
            <a:r>
              <a:rPr lang="sl-SI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reciklabilna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zasnovana za recikliranje do 2030; reciklirana v velikem obsegu do 2035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Možnost recikliranja embalaže, ki jo je treba oceniti na podlagi meril za oblikovanje za recikliranje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EKO MODULACIJA pri PRO na podlagi možnosti recikliranja embalaže ter vsebnosti </a:t>
            </a:r>
            <a:r>
              <a:rPr lang="sl-SI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reciklata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(pri plastični embalaži)</a:t>
            </a:r>
          </a:p>
          <a:p>
            <a:pPr>
              <a:buFont typeface="Wingdings" panose="05000000000000000000" pitchFamily="2" charset="2"/>
              <a:buChar char="v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1676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23E38-BF69-B5E2-133D-D30692B83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F28BAF-DAA3-FA69-B4BF-726C2F569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b="1" dirty="0">
                <a:solidFill>
                  <a:srgbClr val="00529C"/>
                </a:solidFill>
              </a:rPr>
              <a:t>Kaj lahko pričakujemo?</a:t>
            </a:r>
            <a:br>
              <a:rPr lang="sl-SI" sz="3600" b="1" dirty="0">
                <a:solidFill>
                  <a:srgbClr val="00529C"/>
                </a:solidFill>
              </a:rPr>
            </a:br>
            <a:endParaRPr lang="sl-SI" dirty="0">
              <a:solidFill>
                <a:srgbClr val="00529C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F5857CA-30E4-CF46-F87A-37EC389BA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5101"/>
            <a:ext cx="8596668" cy="46062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l-SI" sz="1800" b="1" dirty="0"/>
              <a:t>VSEBNOST RECIKLIRANE PLASTIKE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Določeni bodo cilji minimalne vsebnosti </a:t>
            </a:r>
            <a:r>
              <a:rPr lang="sl-SI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reciklatov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za 2030 in 2040 za embalažno enoto, ki vsebuje plastiko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1800" b="1" dirty="0"/>
              <a:t>VEČKRATNA UPORABA IN PONOVNO POLNJENJE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Določeni bodo cilji za 2030 in 2040 za embalažo hrane in pijače ter transportno embalažo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1800" b="1" dirty="0"/>
              <a:t>USKLAJENO OZNAČEVANJE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Embalaža opremljena z oznako, ki uporabniku posreduje informacijo o  sestavi , vsebnosti </a:t>
            </a:r>
            <a:r>
              <a:rPr lang="sl-SI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reciklatov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ločenem zbiranju in možnosti ponovne uporabe</a:t>
            </a:r>
          </a:p>
          <a:p>
            <a:pPr>
              <a:buFont typeface="Wingdings" panose="05000000000000000000" pitchFamily="2" charset="2"/>
              <a:buChar char="v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1871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CCAB1F-399A-6287-DD22-FCD0655877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0B6A3AC-EAFA-41B9-C637-32B790F81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501"/>
          </a:xfrm>
        </p:spPr>
        <p:txBody>
          <a:bodyPr/>
          <a:lstStyle/>
          <a:p>
            <a:r>
              <a:rPr lang="sl-SI" b="1" dirty="0">
                <a:solidFill>
                  <a:srgbClr val="00529C"/>
                </a:solidFill>
              </a:rPr>
              <a:t>Uredba EU o embalaži - predlog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1EC96C2-634B-EC6D-1F20-7A5E73FC6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5101"/>
            <a:ext cx="8596668" cy="46062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l-SI" sz="2000" b="1" dirty="0"/>
              <a:t>Ključni elementi predloga Uredbe: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Preprečevanje in ponovna uporaba embalaže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Popolna možnost recikliranja za vso embalažo do 2030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Embalaža primerna za kompostiranje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Cilji za vsebnost recikliranih materialov v plastični embalaži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Označevanje, kavcijski sitem, zbiranje odpadne embalaže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2000" b="1" dirty="0"/>
              <a:t>Namen prehoda na Uredbo</a:t>
            </a:r>
            <a:r>
              <a:rPr lang="sl-SI" sz="2000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ublažitve težav pri izvajanju direktive ter izenačitve konkurenčnih pogojev.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2000" b="1" dirty="0"/>
              <a:t>Cilj</a:t>
            </a:r>
            <a:r>
              <a:rPr lang="sl-SI" sz="2000" dirty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je omogočiti povečanje učinkovitosti gospodarskih subjektov.</a:t>
            </a:r>
          </a:p>
        </p:txBody>
      </p:sp>
    </p:spTree>
    <p:extLst>
      <p:ext uri="{BB962C8B-B14F-4D97-AF65-F5344CB8AC3E}">
        <p14:creationId xmlns:p14="http://schemas.microsoft.com/office/powerpoint/2010/main" val="262653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F98650-B201-3DAF-BAE5-8B4DEA877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EF97BFC-6DC8-17C5-1B45-0EDCCA0FB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501"/>
          </a:xfrm>
        </p:spPr>
        <p:txBody>
          <a:bodyPr/>
          <a:lstStyle/>
          <a:p>
            <a:r>
              <a:rPr lang="sl-SI" b="1" dirty="0">
                <a:solidFill>
                  <a:srgbClr val="00529C"/>
                </a:solidFill>
              </a:rPr>
              <a:t>Ravnanje z embalažo in OE - predlog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92422EB-1990-6D57-D277-947BAC1E1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5101"/>
            <a:ext cx="8596668" cy="46062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l-SI" sz="2000" dirty="0">
                <a:solidFill>
                  <a:schemeClr val="tx1"/>
                </a:solidFill>
              </a:rPr>
              <a:t>DČ zagotovijo sisteme za vračanje in ločeno zbiranje vso OE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Odstopanja: 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skupno zbiranje OE </a:t>
            </a:r>
            <a:r>
              <a:rPr lang="sl-SI" dirty="0" err="1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večih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 frakcij ali drugih odpadkov, če ni onemogočena priprava za ponovno uporabo, recikliranje</a:t>
            </a:r>
            <a:endParaRPr lang="sl-SI" sz="180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sl-SI" sz="1800" dirty="0">
                <a:solidFill>
                  <a:schemeClr val="tx1"/>
                </a:solidFill>
                <a:cs typeface="Arial" panose="020B0604020202020204" pitchFamily="34" charset="0"/>
              </a:rPr>
              <a:t>DČ zagotovijo tudi ukrepe za vzpodbude sistemov za ponovno uporabo in ponovno polnjenje</a:t>
            </a:r>
            <a:r>
              <a:rPr lang="sl-SI" sz="1800" dirty="0">
                <a:cs typeface="Arial" panose="020B060402020202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pogoj: ne smejo ogrožati higiene živil in varnost potrošnikov.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1800" dirty="0">
                <a:solidFill>
                  <a:schemeClr val="tx1"/>
                </a:solidFill>
                <a:cs typeface="Arial" panose="020B0604020202020204" pitchFamily="34" charset="0"/>
              </a:rPr>
              <a:t>Ukrepi</a:t>
            </a:r>
            <a:r>
              <a:rPr lang="sl-SI" sz="1800" dirty="0">
                <a:cs typeface="Arial" panose="020B060402020202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kavcijski sistem – s 1.1.2029 za plastenke za pijačo in kovinsko posode za pijačo, razen </a:t>
            </a: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DČ, ki stopnjo ločenega zbiranja </a:t>
            </a:r>
            <a:r>
              <a:rPr lang="sl-SI" sz="1600" dirty="0">
                <a:solidFill>
                  <a:srgbClr val="00B050"/>
                </a:solidFill>
              </a:rPr>
              <a:t>90% dosežejo z drugačnimi ukrepi</a:t>
            </a:r>
            <a:endParaRPr lang="sl-SI" dirty="0"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ekonomske vzpodbude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obveza končnih distributerjev za delež določenih izdelkov v embalaži za večkratno uporabo</a:t>
            </a:r>
          </a:p>
        </p:txBody>
      </p:sp>
    </p:spTree>
    <p:extLst>
      <p:ext uri="{BB962C8B-B14F-4D97-AF65-F5344CB8AC3E}">
        <p14:creationId xmlns:p14="http://schemas.microsoft.com/office/powerpoint/2010/main" val="197114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60CB59-CFA0-87B3-6BE8-5A45140EE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47700"/>
            <a:ext cx="9930761" cy="855175"/>
          </a:xfrm>
        </p:spPr>
        <p:txBody>
          <a:bodyPr>
            <a:normAutofit/>
          </a:bodyPr>
          <a:lstStyle/>
          <a:p>
            <a:r>
              <a:rPr lang="sl-SI" sz="3200" b="1" dirty="0">
                <a:solidFill>
                  <a:srgbClr val="00529C"/>
                </a:solidFill>
              </a:rPr>
              <a:t>Cilji glede recikliranja in spodbujanja recikliranja</a:t>
            </a:r>
            <a:endParaRPr lang="sl-SI" sz="3200" dirty="0">
              <a:solidFill>
                <a:srgbClr val="00529C"/>
              </a:solidFill>
            </a:endParaRPr>
          </a:p>
        </p:txBody>
      </p:sp>
      <p:graphicFrame>
        <p:nvGraphicFramePr>
          <p:cNvPr id="4" name="Označba mesta vsebine 3">
            <a:extLst>
              <a:ext uri="{FF2B5EF4-FFF2-40B4-BE49-F238E27FC236}">
                <a16:creationId xmlns:a16="http://schemas.microsoft.com/office/drawing/2014/main" id="{8DC8FC76-F2DD-2FB4-3D93-87A417698920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315904"/>
              </p:ext>
            </p:extLst>
          </p:nvPr>
        </p:nvGraphicFramePr>
        <p:xfrm>
          <a:off x="889001" y="1996986"/>
          <a:ext cx="8988330" cy="3235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876760" imgH="1914428" progId="Excel.Sheet.12">
                  <p:embed/>
                </p:oleObj>
              </mc:Choice>
              <mc:Fallback>
                <p:oleObj name="Worksheet" r:id="rId3" imgW="5876760" imgH="1914428" progId="Excel.Sheet.12">
                  <p:embed/>
                  <p:pic>
                    <p:nvPicPr>
                      <p:cNvPr id="10" name="Predmet 9">
                        <a:extLst>
                          <a:ext uri="{FF2B5EF4-FFF2-40B4-BE49-F238E27FC236}">
                            <a16:creationId xmlns:a16="http://schemas.microsoft.com/office/drawing/2014/main" id="{F02D0882-B2CC-6B17-4234-105CE53CF5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9001" y="1996986"/>
                        <a:ext cx="8988330" cy="32351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oljeZBesedilom 5">
            <a:extLst>
              <a:ext uri="{FF2B5EF4-FFF2-40B4-BE49-F238E27FC236}">
                <a16:creationId xmlns:a16="http://schemas.microsoft.com/office/drawing/2014/main" id="{6F843B83-D073-9987-16C0-E3E249CBAD69}"/>
              </a:ext>
            </a:extLst>
          </p:cNvPr>
          <p:cNvSpPr txBox="1"/>
          <p:nvPr/>
        </p:nvSpPr>
        <p:spPr>
          <a:xfrm>
            <a:off x="677335" y="5260615"/>
            <a:ext cx="101424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Podaljšanje doseganja ciljev za 5 let: </a:t>
            </a:r>
            <a:r>
              <a:rPr lang="sl-SI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 eden/dva cilja ne odstopata za 15 %, skupni cilj ne pod 60 %. DČ obvesti EK 24 m prej ter priloži izvedbeni načrt in morebitno revizijo načrta.</a:t>
            </a:r>
          </a:p>
        </p:txBody>
      </p:sp>
    </p:spTree>
    <p:extLst>
      <p:ext uri="{BB962C8B-B14F-4D97-AF65-F5344CB8AC3E}">
        <p14:creationId xmlns:p14="http://schemas.microsoft.com/office/powerpoint/2010/main" val="311208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E2692E-A302-87EB-EF96-78977C8F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/>
          <a:lstStyle/>
          <a:p>
            <a:r>
              <a:rPr lang="sl-SI" b="1" dirty="0">
                <a:solidFill>
                  <a:srgbClr val="00529C"/>
                </a:solidFill>
                <a:latin typeface="+mn-lt"/>
              </a:rPr>
              <a:t>UREDBA O ODPADKIH</a:t>
            </a:r>
            <a:endParaRPr lang="sl-SI" dirty="0">
              <a:solidFill>
                <a:srgbClr val="00529C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6E57EBA-DA91-6AFE-1344-BB1EE0321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5736"/>
            <a:ext cx="8596668" cy="476518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Ø"/>
            </a:pPr>
            <a:r>
              <a:rPr lang="sl-SI" sz="8000" b="1" dirty="0">
                <a:solidFill>
                  <a:schemeClr val="tx1"/>
                </a:solidFill>
              </a:rPr>
              <a:t>Ločeno zbiranje – 18. člen:</a:t>
            </a:r>
          </a:p>
          <a:p>
            <a:pPr lvl="1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ü"/>
            </a:pPr>
            <a:r>
              <a:rPr lang="sl-SI" sz="6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tekstil: </a:t>
            </a:r>
            <a:r>
              <a:rPr lang="sl-SI" sz="6200" dirty="0">
                <a:solidFill>
                  <a:srgbClr val="0070C0"/>
                </a:solidFill>
              </a:rPr>
              <a:t>1.1.2025</a:t>
            </a:r>
          </a:p>
          <a:p>
            <a:pPr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Ø"/>
            </a:pPr>
            <a:r>
              <a:rPr lang="sl-SI" sz="8000" b="1" dirty="0">
                <a:solidFill>
                  <a:schemeClr val="tx1"/>
                </a:solidFill>
              </a:rPr>
              <a:t>Evidenčni listi </a:t>
            </a:r>
            <a:r>
              <a:rPr lang="sl-SI" sz="8000" dirty="0">
                <a:solidFill>
                  <a:schemeClr val="tx1"/>
                </a:solidFill>
              </a:rPr>
              <a:t>– 25. in 26. člen:</a:t>
            </a:r>
            <a:r>
              <a:rPr lang="sl-SI" sz="8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sl-SI" sz="7200" dirty="0">
                <a:solidFill>
                  <a:srgbClr val="0070C0"/>
                </a:solidFill>
              </a:rPr>
              <a:t>1.1.2026</a:t>
            </a:r>
          </a:p>
          <a:p>
            <a:pPr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Ø"/>
            </a:pPr>
            <a:r>
              <a:rPr lang="sl-SI" sz="8000" b="1" dirty="0">
                <a:solidFill>
                  <a:schemeClr val="tx1"/>
                </a:solidFill>
              </a:rPr>
              <a:t>Obveznosti izvirnega povzročitelja odpadkov:</a:t>
            </a:r>
          </a:p>
          <a:p>
            <a:pPr lvl="1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ü"/>
            </a:pPr>
            <a:r>
              <a:rPr lang="sl-SI" sz="7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Načrt gospodarjenja z odpadki</a:t>
            </a:r>
            <a:r>
              <a:rPr lang="sl-SI" sz="7000" dirty="0">
                <a:solidFill>
                  <a:schemeClr val="tx1"/>
                </a:solidFill>
              </a:rPr>
              <a:t>: </a:t>
            </a:r>
            <a:r>
              <a:rPr lang="sl-SI" sz="7000" i="1" dirty="0">
                <a:solidFill>
                  <a:srgbClr val="0070C0"/>
                </a:solidFill>
              </a:rPr>
              <a:t>rok: 15.6.2023</a:t>
            </a:r>
          </a:p>
          <a:p>
            <a:pPr lvl="2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Arial" panose="020B0604020202020204" pitchFamily="34" charset="0"/>
              <a:buChar char="•"/>
            </a:pPr>
            <a:r>
              <a:rPr lang="sl-SI" sz="6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Opis ukrepov in nalog povezanih z varstvom pred požarom pri ravnanju z odpadki</a:t>
            </a:r>
          </a:p>
          <a:p>
            <a:pPr lvl="1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ü"/>
            </a:pPr>
            <a:r>
              <a:rPr lang="sl-SI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Evidenca o nastajanju odpadkov in ravnanju z njimi</a:t>
            </a:r>
          </a:p>
          <a:p>
            <a:pPr lvl="2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Arial" panose="020B0604020202020204" pitchFamily="34" charset="0"/>
              <a:buChar char="•"/>
            </a:pPr>
            <a:r>
              <a:rPr lang="sl-SI" sz="6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Začasno skladiščenje odpadkov, pri čemer se popis stanja izvaja najmanj enkrat mesečno</a:t>
            </a:r>
          </a:p>
          <a:p>
            <a:pPr lvl="1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ü"/>
            </a:pPr>
            <a:r>
              <a:rPr lang="sl-SI" sz="7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Poročilo o nastalih odpadkih in zagotovitvi ravnanja z njimi</a:t>
            </a:r>
          </a:p>
          <a:p>
            <a:pPr lvl="2">
              <a:lnSpc>
                <a:spcPts val="25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Arial" panose="020B0604020202020204" pitchFamily="34" charset="0"/>
              <a:buChar char="•"/>
            </a:pPr>
            <a:r>
              <a:rPr lang="sl-SI" sz="6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Oddaja smo preko portala IS - ODPADKI</a:t>
            </a:r>
          </a:p>
        </p:txBody>
      </p:sp>
    </p:spTree>
    <p:extLst>
      <p:ext uri="{BB962C8B-B14F-4D97-AF65-F5344CB8AC3E}">
        <p14:creationId xmlns:p14="http://schemas.microsoft.com/office/powerpoint/2010/main" val="130841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8DCCBA-B908-63A0-9A11-ADD412D4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025" y="275208"/>
            <a:ext cx="8596668" cy="816745"/>
          </a:xfrm>
        </p:spPr>
        <p:txBody>
          <a:bodyPr>
            <a:normAutofit fontScale="90000"/>
          </a:bodyPr>
          <a:lstStyle/>
          <a:p>
            <a:r>
              <a:rPr lang="sl-SI" sz="4000" b="1" dirty="0">
                <a:solidFill>
                  <a:srgbClr val="00529C"/>
                </a:solidFill>
                <a:latin typeface="+mn-lt"/>
              </a:rPr>
              <a:t>Uredba - </a:t>
            </a:r>
            <a:r>
              <a:rPr lang="sl-SI" sz="3600" b="1" dirty="0">
                <a:solidFill>
                  <a:srgbClr val="00529C"/>
                </a:solidFill>
              </a:rPr>
              <a:t>Obveznosti zbiralca – </a:t>
            </a:r>
            <a:r>
              <a:rPr lang="sl-SI" sz="3100" b="1" dirty="0">
                <a:solidFill>
                  <a:srgbClr val="00B0F0"/>
                </a:solidFill>
              </a:rPr>
              <a:t>15.6.2024</a:t>
            </a:r>
            <a:endParaRPr lang="sl-SI" dirty="0">
              <a:solidFill>
                <a:srgbClr val="00B0F0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0B89DFC-3A83-8521-8C72-6666BACAA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91953"/>
            <a:ext cx="9096981" cy="557517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2400"/>
              </a:lnSpc>
              <a:spcBef>
                <a:spcPts val="0"/>
              </a:spcBef>
              <a:buClr>
                <a:srgbClr val="00529C"/>
              </a:buClr>
              <a:buFont typeface="Wingdings" panose="05000000000000000000" pitchFamily="2" charset="2"/>
              <a:buChar char="v"/>
            </a:pPr>
            <a:r>
              <a:rPr lang="sl-SI" sz="6400" b="1" dirty="0">
                <a:solidFill>
                  <a:schemeClr val="tx1"/>
                </a:solidFill>
              </a:rPr>
              <a:t>Ukrepi varstva okolja, ki nanašajo na sledeče teme:</a:t>
            </a:r>
            <a:endParaRPr lang="sl-SI" sz="6400" b="1" u="sng" dirty="0">
              <a:solidFill>
                <a:schemeClr val="tx1"/>
              </a:solidFill>
            </a:endParaRPr>
          </a:p>
          <a:p>
            <a:pPr lvl="1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l-SI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Predhodno skladiščenje odpadkov v obliki mulja ter odpadkov, iz katerih se izcejajo mineralna olja ali emulzije;</a:t>
            </a:r>
          </a:p>
          <a:p>
            <a:pPr lvl="1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l-SI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Predhodno skladiščenje tekočih odpadkov, pakiranih v premičnih posodah;</a:t>
            </a:r>
          </a:p>
          <a:p>
            <a:pPr lvl="1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l-SI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Prelivanje ali pretakanje tekočih odpadkov;</a:t>
            </a:r>
          </a:p>
          <a:p>
            <a:pPr lvl="1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l-SI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Pretresanje prašnih odpadkov zaradi razkladanja ali njihovega predhodnega sortiranja.</a:t>
            </a:r>
          </a:p>
          <a:p>
            <a:pPr>
              <a:lnSpc>
                <a:spcPts val="2400"/>
              </a:lnSpc>
              <a:spcBef>
                <a:spcPts val="0"/>
              </a:spcBef>
              <a:buClr>
                <a:srgbClr val="00529C"/>
              </a:buClr>
              <a:buFont typeface="Wingdings" panose="05000000000000000000" pitchFamily="2" charset="2"/>
              <a:buChar char="v"/>
            </a:pPr>
            <a:r>
              <a:rPr lang="sl-SI" sz="6400" b="1" dirty="0">
                <a:solidFill>
                  <a:schemeClr val="tx1"/>
                </a:solidFill>
              </a:rPr>
              <a:t>Zbirni center – ureditev:</a:t>
            </a:r>
            <a:endParaRPr lang="sl-SI" sz="6400" b="1" u="sng" dirty="0">
              <a:solidFill>
                <a:schemeClr val="tx1"/>
              </a:solidFill>
            </a:endParaRPr>
          </a:p>
          <a:p>
            <a:pPr lvl="1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l-SI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Ustrezno tehnično varovanje</a:t>
            </a:r>
          </a:p>
          <a:p>
            <a:pPr lvl="1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l-SI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Ureditev skladno z Uredbo TGO </a:t>
            </a:r>
          </a:p>
          <a:p>
            <a:pPr lvl="1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l-SI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območju prepovedana uporaba odprtega ognja, kajenja ter vročih ali iskrečih virov</a:t>
            </a:r>
          </a:p>
          <a:p>
            <a:pPr lvl="1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l-SI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vidnem mestu izobešen pisni seznam ukrepov varstva okolja  ter tlorisni razpored skladiščnih prostorov ali območij, na katerih se predhodno skladiščijo odpadki s podobnimi nevarnimi ali fizikalnimi lastnostmi.</a:t>
            </a:r>
          </a:p>
          <a:p>
            <a:pPr lvl="1">
              <a:lnSpc>
                <a:spcPts val="24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l-SI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vidnem mestu objavljen podatek o zmogljivosti predhodnega skladiščenja nevarnih in nenevarnih odpadkov</a:t>
            </a:r>
          </a:p>
          <a:p>
            <a:pPr>
              <a:lnSpc>
                <a:spcPts val="2400"/>
              </a:lnSpc>
              <a:spcBef>
                <a:spcPts val="0"/>
              </a:spcBef>
              <a:buClr>
                <a:srgbClr val="00529C"/>
              </a:buClr>
              <a:buFont typeface="Wingdings" panose="05000000000000000000" pitchFamily="2" charset="2"/>
              <a:buChar char="v"/>
            </a:pPr>
            <a:r>
              <a:rPr lang="sl-SI" sz="6400" b="1" dirty="0">
                <a:solidFill>
                  <a:schemeClr val="tx1"/>
                </a:solidFill>
              </a:rPr>
              <a:t>Načrt zbiranja z odpadki: </a:t>
            </a:r>
            <a:endParaRPr lang="sl-SI" sz="6400" b="1" i="1" dirty="0">
              <a:solidFill>
                <a:schemeClr val="tx1"/>
              </a:solidFill>
            </a:endParaRPr>
          </a:p>
          <a:p>
            <a:pPr lvl="1">
              <a:lnSpc>
                <a:spcPts val="2400"/>
              </a:lnSpc>
              <a:spcBef>
                <a:spcPts val="0"/>
              </a:spcBef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sl-SI" sz="5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Opis ukrepov in nalog povezanih z varstvom pred požarom pri ravnanju z odpadki</a:t>
            </a:r>
          </a:p>
        </p:txBody>
      </p:sp>
    </p:spTree>
    <p:extLst>
      <p:ext uri="{BB962C8B-B14F-4D97-AF65-F5344CB8AC3E}">
        <p14:creationId xmlns:p14="http://schemas.microsoft.com/office/powerpoint/2010/main" val="411877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38A210B-B986-9230-A1FF-80DC5FB64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/>
          <a:lstStyle/>
          <a:p>
            <a:r>
              <a:rPr lang="sl-SI" b="1" dirty="0">
                <a:solidFill>
                  <a:srgbClr val="00529C"/>
                </a:solidFill>
                <a:latin typeface="+mn-lt"/>
              </a:rPr>
              <a:t>UREDBA O ODPADKIH</a:t>
            </a:r>
            <a:endParaRPr lang="sl-SI" dirty="0">
              <a:solidFill>
                <a:srgbClr val="00529C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BBBB86E-4645-0698-6AF5-75FCA48AC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29305"/>
            <a:ext cx="8596668" cy="4612057"/>
          </a:xfrm>
        </p:spPr>
        <p:txBody>
          <a:bodyPr>
            <a:normAutofit/>
          </a:bodyPr>
          <a:lstStyle/>
          <a:p>
            <a:pPr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Ø"/>
            </a:pPr>
            <a:r>
              <a:rPr lang="sl-SI" sz="2000" b="1" dirty="0">
                <a:solidFill>
                  <a:schemeClr val="tx1"/>
                </a:solidFill>
              </a:rPr>
              <a:t>Prevozniki odpadkov</a:t>
            </a:r>
          </a:p>
          <a:p>
            <a:pPr marL="742950" lvl="2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ü"/>
            </a:pP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Vozilo za prevoz odpadkov mora biti opremljeno z vgrajeno sledilnim sistemom globalnega </a:t>
            </a:r>
            <a:r>
              <a:rPr lang="sl-SI" sz="1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pozicioniranja</a:t>
            </a: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(GPS): </a:t>
            </a:r>
            <a:r>
              <a:rPr lang="sl-SI" sz="1600" dirty="0">
                <a:solidFill>
                  <a:srgbClr val="0070C0"/>
                </a:solidFill>
              </a:rPr>
              <a:t>15.6.2024</a:t>
            </a:r>
          </a:p>
          <a:p>
            <a:pPr marL="742950" lvl="2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ü"/>
            </a:pP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Vpis prevoznika v evidenco prevoznikov odpadkov, ki je registriran za opravljanje dejavnosti prevoza odpadkov v drugi državi članici, </a:t>
            </a:r>
            <a:r>
              <a:rPr lang="sl-SI" sz="1600" b="1" dirty="0">
                <a:solidFill>
                  <a:srgbClr val="FF0000"/>
                </a:solidFill>
              </a:rPr>
              <a:t>ni mogoč</a:t>
            </a:r>
            <a:endParaRPr lang="sl-SI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Ø"/>
            </a:pPr>
            <a:r>
              <a:rPr lang="sl-SI" sz="2000" b="1" dirty="0">
                <a:solidFill>
                  <a:schemeClr val="tx1"/>
                </a:solidFill>
              </a:rPr>
              <a:t>Posredniki in trgovci, ki imajo odpadke v fizični posesti</a:t>
            </a:r>
          </a:p>
          <a:p>
            <a:pPr marL="742950" lvl="2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Posodniki in trgovci, ki bodo imeli odpadke v fizični posesti, bodo lahko pričeli izvajati svojo dejavnost s </a:t>
            </a:r>
            <a:r>
              <a:rPr lang="sl-SI" sz="1600" i="1" dirty="0">
                <a:solidFill>
                  <a:srgbClr val="0095DA"/>
                </a:solidFill>
              </a:rPr>
              <a:t>1.1.2026</a:t>
            </a:r>
          </a:p>
          <a:p>
            <a:pPr marL="742950" lvl="2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Vlogo za vpis v evidenco pa bodo lahko vložili s</a:t>
            </a:r>
            <a:r>
              <a:rPr lang="sl-SI" sz="1600" i="1" dirty="0">
                <a:solidFill>
                  <a:srgbClr val="0095DA"/>
                </a:solidFill>
              </a:rPr>
              <a:t> 1.12.2025</a:t>
            </a:r>
          </a:p>
          <a:p>
            <a:pPr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Ø"/>
            </a:pPr>
            <a:r>
              <a:rPr lang="sl-SI" sz="2000" b="1" dirty="0">
                <a:solidFill>
                  <a:schemeClr val="tx1"/>
                </a:solidFill>
              </a:rPr>
              <a:t>Informacijski sistem ravnanja z odpadki – prilagoditev</a:t>
            </a:r>
          </a:p>
          <a:p>
            <a:pPr marL="742950" lvl="2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Prilagoditev mora biti izvedena do </a:t>
            </a:r>
            <a:r>
              <a:rPr lang="sl-SI" sz="1600" dirty="0">
                <a:solidFill>
                  <a:srgbClr val="0095DA"/>
                </a:solidFill>
              </a:rPr>
              <a:t>30.6.2025</a:t>
            </a: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</a:p>
          <a:p>
            <a:pPr marL="742950" lvl="2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uporabljati pa se prične s </a:t>
            </a:r>
            <a:r>
              <a:rPr lang="sl-SI" sz="1600" dirty="0">
                <a:solidFill>
                  <a:srgbClr val="0095DA"/>
                </a:solidFill>
              </a:rPr>
              <a:t>1.1.2026.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6850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41C39C-0C7D-D7A2-D376-DB9418586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2870"/>
          </a:xfrm>
        </p:spPr>
        <p:txBody>
          <a:bodyPr/>
          <a:lstStyle/>
          <a:p>
            <a:r>
              <a:rPr lang="sl-SI" sz="3600" b="1" dirty="0">
                <a:solidFill>
                  <a:srgbClr val="00529C"/>
                </a:solidFill>
                <a:latin typeface="+mn-lt"/>
              </a:rPr>
              <a:t>Uredba o odpadkih – letno poročanje</a:t>
            </a:r>
            <a:endParaRPr lang="sl-SI" dirty="0">
              <a:solidFill>
                <a:srgbClr val="00529C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2048EB7-6253-59F9-D64D-7F2B2260F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58283"/>
            <a:ext cx="8875039" cy="5237826"/>
          </a:xfrm>
        </p:spPr>
        <p:txBody>
          <a:bodyPr>
            <a:normAutofit/>
          </a:bodyPr>
          <a:lstStyle/>
          <a:p>
            <a:pPr marL="342900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 izvirnem povzročitelju odpadkov ne morejo nastati odpadki iz podskupine odpadkov 19 12 xx</a:t>
            </a:r>
          </a:p>
          <a:p>
            <a:pPr marL="342900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Od izvirnih povzročiteljev odpadkov se ne sme prevzemati sledečih komunalnih odpadkov </a:t>
            </a:r>
            <a:r>
              <a:rPr lang="sl-SI" dirty="0">
                <a:solidFill>
                  <a:schemeClr val="tx1"/>
                </a:solidFill>
              </a:rPr>
              <a:t>: </a:t>
            </a:r>
            <a:r>
              <a:rPr lang="sl-SI" dirty="0">
                <a:solidFill>
                  <a:srgbClr val="0070C0"/>
                </a:solidFill>
              </a:rPr>
              <a:t>20 01 02, 20 01 10, 20 01 11, 20 01 38, 20 01 39 </a:t>
            </a:r>
            <a:r>
              <a:rPr lang="sl-SI" b="1" dirty="0">
                <a:solidFill>
                  <a:schemeClr val="tx1"/>
                </a:solidFill>
              </a:rPr>
              <a:t>in</a:t>
            </a:r>
            <a:r>
              <a:rPr lang="sl-SI" dirty="0">
                <a:solidFill>
                  <a:srgbClr val="0070C0"/>
                </a:solidFill>
              </a:rPr>
              <a:t> 20 03 07 – DELNA IZJEMA</a:t>
            </a:r>
          </a:p>
          <a:p>
            <a:pPr marL="342900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 uvoženih odpadki je potrebno navesti nazive tujega pošiljatelja odpadkov – osebo iz polja 6 na obrazcu iz Priloge VII Uredbe 1013/2006/ES o pošiljkah odpadkov</a:t>
            </a:r>
          </a:p>
          <a:p>
            <a:pPr marL="342900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 izvozu/iznosu odpadkov se mora navesti ime in naslov tujega prevzemnika odpadkov, vpiše se ime in naslov objekta za predelavo/odstranjevanje iz polja 10 z obrazca iz Priloge IB oziroma iz polja 7 z obrazca iz Priloge VII iz Uredbe 1013/2006/ES o pošiljkah odpadkov. </a:t>
            </a:r>
          </a:p>
          <a:p>
            <a:pPr marL="342900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rgbClr val="00529C"/>
              </a:buClr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 obdelavi odpadkov iz skupine 19 xx </a:t>
            </a:r>
            <a:r>
              <a:rPr lang="sl-SI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xx</a:t>
            </a: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ne morete dobiti drugih odpadkov kot 19 12 xx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4203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C308BC-B480-6CC2-52EF-EEFF118F9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1452"/>
          </a:xfrm>
        </p:spPr>
        <p:txBody>
          <a:bodyPr/>
          <a:lstStyle/>
          <a:p>
            <a:r>
              <a:rPr lang="sl-SI" sz="3600" b="1" dirty="0">
                <a:solidFill>
                  <a:srgbClr val="00529C"/>
                </a:solidFill>
                <a:latin typeface="+mn-lt"/>
              </a:rPr>
              <a:t>Uredba (EU) 2024/1157 </a:t>
            </a:r>
            <a:r>
              <a:rPr lang="sl-SI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7DFA63B-8B85-7D7A-DD71-935C9B838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0443"/>
            <a:ext cx="9063014" cy="4480919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95DA"/>
              </a:buClr>
              <a:buNone/>
            </a:pPr>
            <a:r>
              <a:rPr lang="sl-SI" sz="2300" b="1" dirty="0">
                <a:solidFill>
                  <a:schemeClr val="tx1"/>
                </a:solidFill>
                <a:cs typeface="Calibri" panose="020F0502020204030204" pitchFamily="34" charset="0"/>
              </a:rPr>
              <a:t>UREDBA (EU) 2024/1157 EVROPSKEGA PARLAMENTA IN SVETA z dne 11. aprila 2024 o pošiljkah odpadkov, spremembi uredb (EU) št. 1257/2013 in (EU) 2020/1056 in razveljavitvi Uredbe (ES) št. 1013/2006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5DA"/>
              </a:buClr>
              <a:buFont typeface="Wingdings" panose="05000000000000000000" pitchFamily="2" charset="2"/>
              <a:buChar char="ü"/>
            </a:pPr>
            <a:r>
              <a:rPr lang="sl-SI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Objavljena v Uradnem listu EU: 30.4.2024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095DA"/>
              </a:buClr>
              <a:buFont typeface="Wingdings" panose="05000000000000000000" pitchFamily="2" charset="2"/>
              <a:buChar char="ü"/>
            </a:pPr>
            <a:r>
              <a:rPr lang="sl-SI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Začetek veljavnosti: od 20.5.2024 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sl-SI" sz="2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Uporabljati se začne od 21.5.2026, razen nekaterih določb, ki:</a:t>
            </a:r>
          </a:p>
          <a:p>
            <a:pPr marL="857250" lvl="1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bodisi že uporabljajo od 20.8.2020 ali od 20.5.2024 ali</a:t>
            </a:r>
          </a:p>
          <a:p>
            <a:pPr marL="857250" lvl="1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-"/>
            </a:pPr>
            <a:r>
              <a:rPr lang="sl-SI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nekatere določbe začnejo uporabljati še kasneje kot 21.5.2026.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l-SI" sz="2300" dirty="0">
                <a:solidFill>
                  <a:schemeClr val="tx1"/>
                </a:solidFill>
              </a:rPr>
              <a:t>Uredba (EU) 1157/2024 se uporablja za: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pošiljke odpadkov med državami članicami s tranzitom skozi tretje države ali brez takega tranzita – NASLOV II in NASLOV III;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pošiljke odpadkov, uvožene v Unijo iz tretjih držav – NASLOV V;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pošiljke odpadkov, izvožene iz Unije v tretje države – NASLOV IV;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sl-SI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pošiljke odpadkov v tranzitu skozi Unijo na poti v tretje države ali iz nji – NASLOV VI</a:t>
            </a:r>
          </a:p>
          <a:p>
            <a:pPr marL="1257300" lvl="2" indent="-342900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-"/>
            </a:pPr>
            <a:endParaRPr lang="sl-SI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0333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A8FBA5-8CB6-289B-EC65-B41563208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8832"/>
          </a:xfrm>
        </p:spPr>
        <p:txBody>
          <a:bodyPr>
            <a:normAutofit fontScale="90000"/>
          </a:bodyPr>
          <a:lstStyle/>
          <a:p>
            <a:r>
              <a:rPr lang="sl-SI" sz="3600" b="1" dirty="0">
                <a:solidFill>
                  <a:srgbClr val="00529C"/>
                </a:solidFill>
                <a:latin typeface="+mn-lt"/>
              </a:rPr>
              <a:t>Ključne vsebinske spremembe</a:t>
            </a:r>
            <a:r>
              <a:rPr lang="en-GB" sz="3600" b="1" dirty="0">
                <a:solidFill>
                  <a:srgbClr val="00529C"/>
                </a:solidFill>
                <a:latin typeface="+mn-lt"/>
              </a:rPr>
              <a:t> / </a:t>
            </a:r>
            <a:r>
              <a:rPr lang="sl-SI" sz="3600" b="1" dirty="0">
                <a:solidFill>
                  <a:srgbClr val="00529C"/>
                </a:solidFill>
                <a:latin typeface="+mn-lt"/>
              </a:rPr>
              <a:t>novosti</a:t>
            </a:r>
            <a:br>
              <a:rPr lang="sl-SI" sz="1400" b="1" dirty="0">
                <a:solidFill>
                  <a:srgbClr val="00529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l-SI" dirty="0">
              <a:solidFill>
                <a:srgbClr val="00529C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F709495-5119-588E-865A-2B18A08CB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1723"/>
            <a:ext cx="8596668" cy="5148468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rgbClr val="0095DA"/>
              </a:buClr>
              <a:buFont typeface="Wingdings" panose="05000000000000000000" pitchFamily="2" charset="2"/>
              <a:buChar char="v"/>
            </a:pPr>
            <a:r>
              <a:rPr lang="sl-SI" b="1" dirty="0">
                <a:solidFill>
                  <a:schemeClr val="tx1"/>
                </a:solidFill>
              </a:rPr>
              <a:t>Olajšanje pošiljk odpadkov znotraj EU-ja na n  recikliranje in ponovno uporabo</a:t>
            </a:r>
            <a:r>
              <a:rPr lang="sl-SI" sz="2000" b="1" dirty="0">
                <a:solidFill>
                  <a:schemeClr val="tx1"/>
                </a:solidFill>
              </a:rPr>
              <a:t>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Modernizacija / digitalizacija, poenostavitev postopkov (elektronski sistem za izmenjavo informacij in dokumentov),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Uskladitev kriterijev za razlikovanje med odpadki iz ‘zelenega seznama’ in ostalimi odpadki,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Boljša uskladitev zahtev z načelom hierarhije odpadkov in načelom bližine</a:t>
            </a:r>
            <a:r>
              <a:rPr lang="en-GB" dirty="0">
                <a:solidFill>
                  <a:schemeClr val="tx1"/>
                </a:solidFill>
              </a:rPr>
              <a:t>.</a:t>
            </a:r>
            <a:r>
              <a:rPr lang="sl-SI" dirty="0">
                <a:solidFill>
                  <a:schemeClr val="tx1"/>
                </a:solidFill>
              </a:rPr>
              <a:t> </a:t>
            </a:r>
            <a:endParaRPr lang="en-GB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Clr>
                <a:srgbClr val="0095DA"/>
              </a:buClr>
              <a:buFont typeface="Wingdings" panose="05000000000000000000" pitchFamily="2" charset="2"/>
              <a:buChar char="v"/>
            </a:pPr>
            <a:r>
              <a:rPr lang="sl-SI" b="1" dirty="0">
                <a:solidFill>
                  <a:schemeClr val="tx1"/>
                </a:solidFill>
              </a:rPr>
              <a:t>Strožje zahteve za izvoz odpadkov iz EU: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Izvoz v ne-OECD države: dovoljeno le ob predpisanih pogojih,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Izvoz v OECD države: okrepljeno spremljanje in možnost ukrepanja v primeru neustreznega ravnanja.</a:t>
            </a:r>
          </a:p>
          <a:p>
            <a:pPr marL="342900" lvl="1" indent="-342900">
              <a:spcBef>
                <a:spcPts val="300"/>
              </a:spcBef>
              <a:spcAft>
                <a:spcPts val="300"/>
              </a:spcAft>
              <a:buClr>
                <a:srgbClr val="0095DA"/>
              </a:buClr>
              <a:buFont typeface="Wingdings" panose="05000000000000000000" pitchFamily="2" charset="2"/>
              <a:buChar char="v"/>
            </a:pPr>
            <a:r>
              <a:rPr lang="sl-SI" sz="1800" b="1" dirty="0">
                <a:solidFill>
                  <a:schemeClr val="tx1"/>
                </a:solidFill>
              </a:rPr>
              <a:t>Boj proti nezakoniti trgovini z odpadki: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Okrepitev zahtev za izvrševanje, inšpekcijski nadzor in kazni; vključitev Komisije (OLAF)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l-SI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Ustanovitev skupne za izvrševanje na ravni EU (predstavniki držav članic).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644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44EBD3B-DFBD-99B6-D56C-C3B4E7CE1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420"/>
          </a:xfrm>
        </p:spPr>
        <p:txBody>
          <a:bodyPr>
            <a:normAutofit/>
          </a:bodyPr>
          <a:lstStyle/>
          <a:p>
            <a:r>
              <a:rPr lang="sl-SI" sz="3200" b="1" dirty="0">
                <a:solidFill>
                  <a:srgbClr val="00529C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Pošiljke znotraj Unije </a:t>
            </a:r>
            <a:r>
              <a:rPr lang="sl-SI" sz="32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sl-SI" sz="3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Splošni okvir</a:t>
            </a:r>
            <a:endParaRPr lang="sl-SI" sz="3200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34E2A6C-3836-1BEF-2AE5-BAEA35F6F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5715"/>
            <a:ext cx="8596668" cy="506423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b="1" dirty="0">
                <a:solidFill>
                  <a:schemeClr val="tx1"/>
                </a:solidFill>
                <a:cs typeface="Calibri" panose="020F0502020204030204" pitchFamily="34" charset="0"/>
              </a:rPr>
              <a:t>Pravila za pošiljke znotraj EU na odstranjevanje</a:t>
            </a:r>
            <a:r>
              <a:rPr lang="sl-SI" b="1" dirty="0">
                <a:cs typeface="Calibri" panose="020F0502020204030204" pitchFamily="34" charset="0"/>
              </a:rPr>
              <a:t>  </a:t>
            </a:r>
            <a:r>
              <a:rPr lang="sl-SI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– načeloma prepoved, razen ob posebnih pogojih</a:t>
            </a: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sl-SI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po postopku pisne prijave in soglasja</a:t>
            </a: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b="1" dirty="0">
                <a:solidFill>
                  <a:schemeClr val="tx1"/>
                </a:solidFill>
                <a:cs typeface="Calibri" panose="020F0502020204030204" pitchFamily="34" charset="0"/>
              </a:rPr>
              <a:t>Vrste odpadkov, za katere je potreben postopek prijave pošiljke znotraj EU na predelavo </a:t>
            </a:r>
            <a:r>
              <a:rPr lang="sl-SI" b="1" dirty="0">
                <a:cs typeface="Calibri" panose="020F0502020204030204" pitchFamily="34" charset="0"/>
              </a:rPr>
              <a:t>- </a:t>
            </a:r>
            <a:r>
              <a:rPr lang="sl-SI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ni bistvenih sprememb</a:t>
            </a: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GB" sz="1600" i="1" dirty="0">
                <a:cs typeface="Calibri" panose="020F0502020204030204" pitchFamily="34" charset="0"/>
              </a:rPr>
              <a:t>(</a:t>
            </a:r>
            <a:r>
              <a:rPr lang="en-GB" sz="1600" i="1" dirty="0" err="1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dodane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GB" sz="1600" i="1" dirty="0" err="1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mešanice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, </a:t>
            </a:r>
            <a:r>
              <a:rPr lang="en-GB" sz="1600" i="1" dirty="0" err="1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tudi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GB" sz="1600" i="1" dirty="0" err="1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komunanlih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GB" sz="1600" i="1" dirty="0" err="1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odpadkov</a:t>
            </a:r>
            <a:r>
              <a:rPr lang="en-GB" sz="1600" i="1" dirty="0">
                <a:cs typeface="Calibri" panose="020F0502020204030204" pitchFamily="34" charset="0"/>
              </a:rPr>
              <a:t>)</a:t>
            </a:r>
            <a:r>
              <a:rPr lang="en-GB" sz="1600" dirty="0">
                <a:cs typeface="Calibri" panose="020F0502020204030204" pitchFamily="34" charset="0"/>
              </a:rPr>
              <a:t>,</a:t>
            </a:r>
            <a:endParaRPr lang="sl-SI" sz="1600" i="1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b="1" dirty="0">
                <a:solidFill>
                  <a:schemeClr val="tx1"/>
                </a:solidFill>
                <a:cs typeface="Calibri" panose="020F0502020204030204" pitchFamily="34" charset="0"/>
              </a:rPr>
              <a:t>Vrste odpadkov, za katere ni potreben postopek prijave pošiljke znotraj EU za predelavo </a:t>
            </a:r>
            <a:r>
              <a:rPr lang="sl-SI" b="1" dirty="0">
                <a:cs typeface="Calibri" panose="020F0502020204030204" pitchFamily="34" charset="0"/>
              </a:rPr>
              <a:t>- </a:t>
            </a:r>
            <a:r>
              <a:rPr lang="sl-SI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ni bistvenih sprememb – odpadki iz zelene liste gredo lahko znotraj EU z aneksom 7 (priloga III, IIIB ali IV)</a:t>
            </a: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b="1" dirty="0">
                <a:solidFill>
                  <a:schemeClr val="tx1"/>
                </a:solidFill>
                <a:cs typeface="Calibri" panose="020F0502020204030204" pitchFamily="34" charset="0"/>
              </a:rPr>
              <a:t>Poseben režim za pošiljke v laboratorijske preiskave ali poskusne postopke predelave ali odstranjevanja  </a:t>
            </a:r>
            <a:r>
              <a:rPr lang="sl-SI" b="1" dirty="0">
                <a:cs typeface="Calibri" panose="020F0502020204030204" pitchFamily="34" charset="0"/>
              </a:rPr>
              <a:t>- </a:t>
            </a:r>
            <a:r>
              <a:rPr lang="sl-SI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omejitev količine</a:t>
            </a: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– </a:t>
            </a:r>
            <a:r>
              <a:rPr lang="sl-SI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dvig količine na 250 kg; možnost dogovora o večji količini od primera do primera</a:t>
            </a: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(</a:t>
            </a:r>
            <a:r>
              <a:rPr lang="en-GB" sz="1600" i="1" dirty="0" err="1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utemeljitev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s </a:t>
            </a:r>
            <a:r>
              <a:rPr lang="en-GB" sz="1600" i="1" dirty="0" err="1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strani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 </a:t>
            </a:r>
            <a:r>
              <a:rPr lang="en-GB" sz="1600" i="1" dirty="0" err="1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prijavitelja</a:t>
            </a:r>
            <a:r>
              <a:rPr lang="en-GB" sz="1600" i="1" dirty="0">
                <a:solidFill>
                  <a:schemeClr val="accent2">
                    <a:lumMod val="75000"/>
                  </a:schemeClr>
                </a:solidFill>
                <a:cs typeface="Calibri" panose="020F0502020204030204" pitchFamily="34" charset="0"/>
              </a:rPr>
              <a:t>)</a:t>
            </a:r>
            <a:r>
              <a:rPr lang="sl-SI" sz="1600" dirty="0"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sl-SI" b="1" dirty="0">
                <a:solidFill>
                  <a:schemeClr val="tx1"/>
                </a:solidFill>
                <a:cs typeface="Calibri" panose="020F0502020204030204" pitchFamily="34" charset="0"/>
              </a:rPr>
              <a:t>Pravila za mešane komunalne odpadke </a:t>
            </a:r>
            <a:r>
              <a:rPr lang="sl-SI" b="1" dirty="0">
                <a:cs typeface="Calibri" panose="020F0502020204030204" pitchFamily="34" charset="0"/>
              </a:rPr>
              <a:t>- </a:t>
            </a:r>
            <a:r>
              <a:rPr lang="sl-SI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razjasnjena definicija; </a:t>
            </a:r>
            <a:r>
              <a:rPr lang="en-GB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z</a:t>
            </a:r>
            <a:r>
              <a:rPr lang="sl-SI" sz="1600" i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a pošiljke v odstranjevanje strožje zahteve, kot v veljavni uredbi</a:t>
            </a:r>
            <a:r>
              <a:rPr lang="sl-SI" sz="1600" dirty="0">
                <a:solidFill>
                  <a:schemeClr val="tx1">
                    <a:lumMod val="65000"/>
                    <a:lumOff val="35000"/>
                  </a:schemeClr>
                </a:solidFill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520954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isar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637</TotalTime>
  <Words>2637</Words>
  <Application>Microsoft Office PowerPoint</Application>
  <PresentationFormat>Širokozaslonsko</PresentationFormat>
  <Paragraphs>223</Paragraphs>
  <Slides>25</Slides>
  <Notes>25</Notes>
  <HiddenSlides>0</HiddenSlides>
  <MMClips>0</MMClips>
  <ScaleCrop>false</ScaleCrop>
  <HeadingPairs>
    <vt:vector size="8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25</vt:i4>
      </vt:variant>
    </vt:vector>
  </HeadingPairs>
  <TitlesOfParts>
    <vt:vector size="34" baseType="lpstr">
      <vt:lpstr>Aptos</vt:lpstr>
      <vt:lpstr>Arial</vt:lpstr>
      <vt:lpstr>Calibri</vt:lpstr>
      <vt:lpstr>Symbol</vt:lpstr>
      <vt:lpstr>Trebuchet MS</vt:lpstr>
      <vt:lpstr>Wingdings</vt:lpstr>
      <vt:lpstr>Wingdings 3</vt:lpstr>
      <vt:lpstr>Gladko</vt:lpstr>
      <vt:lpstr>Worksheet</vt:lpstr>
      <vt:lpstr>Pregled novosti s področja zakonodaje - OPOMNIK</vt:lpstr>
      <vt:lpstr>NOVOSTI IN PREHODNI ROKI</vt:lpstr>
      <vt:lpstr>UREDBA O ODPADKIH</vt:lpstr>
      <vt:lpstr>Uredba - Obveznosti zbiralca – 15.6.2024</vt:lpstr>
      <vt:lpstr>UREDBA O ODPADKIH</vt:lpstr>
      <vt:lpstr>Uredba o odpadkih – letno poročanje</vt:lpstr>
      <vt:lpstr>Uredba (EU) 2024/1157  </vt:lpstr>
      <vt:lpstr>Ključne vsebinske spremembe / novosti </vt:lpstr>
      <vt:lpstr>Pošiljke znotraj Unije - Splošni okvir</vt:lpstr>
      <vt:lpstr>Pošiljke znotraj Unije - Postopek prijave</vt:lpstr>
      <vt:lpstr>Pošiljke znotraj Unije - Pošiljke za odstranjevanje</vt:lpstr>
      <vt:lpstr>Pošiljke znotraj Unije - Pošiljke za predelavo</vt:lpstr>
      <vt:lpstr>Pošiljke znotraj Unije – Zeleni seznam</vt:lpstr>
      <vt:lpstr>Pošiljke znotraj Unije - Elektronski sistem</vt:lpstr>
      <vt:lpstr>Pošiljke izključno znotraj države članice</vt:lpstr>
      <vt:lpstr>Izvoz iz Unije v tretje države – odstranjevanje </vt:lpstr>
      <vt:lpstr>Izvoz iz Unije v tretje države – za predelavo</vt:lpstr>
      <vt:lpstr>Izvoz iz Unije v tretje države</vt:lpstr>
      <vt:lpstr>Okoljsko primerno ravnanje in izvrševanje</vt:lpstr>
      <vt:lpstr>Uredba EU o embalaži (PPWR)– predlog - PPWR</vt:lpstr>
      <vt:lpstr>Kaj lahko pričakujemo? </vt:lpstr>
      <vt:lpstr>Kaj lahko pričakujemo? </vt:lpstr>
      <vt:lpstr>Uredba EU o embalaži - predlog</vt:lpstr>
      <vt:lpstr>Ravnanje z embalažo in OE - predlog</vt:lpstr>
      <vt:lpstr>Cilji glede recikliranja in spodbujanja recikliranja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Brigita Šarc</dc:creator>
  <cp:lastModifiedBy>Brigita Šarc</cp:lastModifiedBy>
  <cp:revision>14</cp:revision>
  <cp:lastPrinted>2024-10-16T11:56:20Z</cp:lastPrinted>
  <dcterms:created xsi:type="dcterms:W3CDTF">2024-10-15T08:11:25Z</dcterms:created>
  <dcterms:modified xsi:type="dcterms:W3CDTF">2024-10-16T12:04:34Z</dcterms:modified>
</cp:coreProperties>
</file>