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8" r:id="rId5"/>
    <p:sldId id="298" r:id="rId6"/>
    <p:sldId id="337" r:id="rId7"/>
    <p:sldId id="338" r:id="rId8"/>
    <p:sldId id="300" r:id="rId9"/>
    <p:sldId id="302" r:id="rId10"/>
    <p:sldId id="301" r:id="rId11"/>
    <p:sldId id="299" r:id="rId12"/>
    <p:sldId id="304" r:id="rId13"/>
    <p:sldId id="327" r:id="rId14"/>
    <p:sldId id="341" r:id="rId15"/>
    <p:sldId id="305" r:id="rId16"/>
    <p:sldId id="343" r:id="rId17"/>
    <p:sldId id="344" r:id="rId18"/>
    <p:sldId id="312" r:id="rId19"/>
    <p:sldId id="306" r:id="rId20"/>
    <p:sldId id="345" r:id="rId21"/>
    <p:sldId id="346" r:id="rId22"/>
    <p:sldId id="347" r:id="rId23"/>
    <p:sldId id="309" r:id="rId24"/>
    <p:sldId id="328" r:id="rId25"/>
    <p:sldId id="310" r:id="rId26"/>
    <p:sldId id="329" r:id="rId27"/>
    <p:sldId id="330" r:id="rId28"/>
    <p:sldId id="311" r:id="rId29"/>
    <p:sldId id="348" r:id="rId30"/>
    <p:sldId id="303" r:id="rId31"/>
    <p:sldId id="332"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445"/>
    <a:srgbClr val="008D58"/>
    <a:srgbClr val="008344"/>
    <a:srgbClr val="007F3E"/>
    <a:srgbClr val="8AC5A8"/>
    <a:srgbClr val="898989"/>
    <a:srgbClr val="767776"/>
    <a:srgbClr val="F2F2F3"/>
    <a:srgbClr val="1076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43" autoAdjust="0"/>
    <p:restoredTop sz="61677" autoAdjust="0"/>
  </p:normalViewPr>
  <p:slideViewPr>
    <p:cSldViewPr snapToGrid="0" snapToObjects="1">
      <p:cViewPr varScale="1">
        <p:scale>
          <a:sx n="51" d="100"/>
          <a:sy n="51" d="100"/>
        </p:scale>
        <p:origin x="2227"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a Žunkovič" userId="b58d7141-bff6-496f-8ae6-9a128f5e08aa" providerId="ADAL" clId="{5DCAE586-0991-4B5E-B817-5DE7ACA9565B}"/>
    <pc:docChg chg="modSld">
      <pc:chgData name="Petra Žunkovič" userId="b58d7141-bff6-496f-8ae6-9a128f5e08aa" providerId="ADAL" clId="{5DCAE586-0991-4B5E-B817-5DE7ACA9565B}" dt="2024-10-21T06:29:55.559" v="26" actId="6549"/>
      <pc:docMkLst>
        <pc:docMk/>
      </pc:docMkLst>
      <pc:sldChg chg="modNotesTx">
        <pc:chgData name="Petra Žunkovič" userId="b58d7141-bff6-496f-8ae6-9a128f5e08aa" providerId="ADAL" clId="{5DCAE586-0991-4B5E-B817-5DE7ACA9565B}" dt="2024-10-21T06:28:22.848" v="0" actId="6549"/>
        <pc:sldMkLst>
          <pc:docMk/>
          <pc:sldMk cId="3613331238" sldId="258"/>
        </pc:sldMkLst>
      </pc:sldChg>
      <pc:sldChg chg="modNotesTx">
        <pc:chgData name="Petra Žunkovič" userId="b58d7141-bff6-496f-8ae6-9a128f5e08aa" providerId="ADAL" clId="{5DCAE586-0991-4B5E-B817-5DE7ACA9565B}" dt="2024-10-21T06:28:26.218" v="1" actId="6549"/>
        <pc:sldMkLst>
          <pc:docMk/>
          <pc:sldMk cId="3140435545" sldId="298"/>
        </pc:sldMkLst>
      </pc:sldChg>
      <pc:sldChg chg="modNotesTx">
        <pc:chgData name="Petra Žunkovič" userId="b58d7141-bff6-496f-8ae6-9a128f5e08aa" providerId="ADAL" clId="{5DCAE586-0991-4B5E-B817-5DE7ACA9565B}" dt="2024-10-21T06:28:47.445" v="7" actId="6549"/>
        <pc:sldMkLst>
          <pc:docMk/>
          <pc:sldMk cId="1085932498" sldId="299"/>
        </pc:sldMkLst>
      </pc:sldChg>
      <pc:sldChg chg="modNotesTx">
        <pc:chgData name="Petra Žunkovič" userId="b58d7141-bff6-496f-8ae6-9a128f5e08aa" providerId="ADAL" clId="{5DCAE586-0991-4B5E-B817-5DE7ACA9565B}" dt="2024-10-21T06:28:36.694" v="4" actId="6549"/>
        <pc:sldMkLst>
          <pc:docMk/>
          <pc:sldMk cId="1852108860" sldId="300"/>
        </pc:sldMkLst>
      </pc:sldChg>
      <pc:sldChg chg="modNotesTx">
        <pc:chgData name="Petra Žunkovič" userId="b58d7141-bff6-496f-8ae6-9a128f5e08aa" providerId="ADAL" clId="{5DCAE586-0991-4B5E-B817-5DE7ACA9565B}" dt="2024-10-21T06:28:43.036" v="6" actId="6549"/>
        <pc:sldMkLst>
          <pc:docMk/>
          <pc:sldMk cId="1524869747" sldId="301"/>
        </pc:sldMkLst>
      </pc:sldChg>
      <pc:sldChg chg="modNotesTx">
        <pc:chgData name="Petra Žunkovič" userId="b58d7141-bff6-496f-8ae6-9a128f5e08aa" providerId="ADAL" clId="{5DCAE586-0991-4B5E-B817-5DE7ACA9565B}" dt="2024-10-21T06:28:39.551" v="5" actId="6549"/>
        <pc:sldMkLst>
          <pc:docMk/>
          <pc:sldMk cId="3998093244" sldId="302"/>
        </pc:sldMkLst>
      </pc:sldChg>
      <pc:sldChg chg="modNotesTx">
        <pc:chgData name="Petra Žunkovič" userId="b58d7141-bff6-496f-8ae6-9a128f5e08aa" providerId="ADAL" clId="{5DCAE586-0991-4B5E-B817-5DE7ACA9565B}" dt="2024-10-21T06:29:55.559" v="26" actId="6549"/>
        <pc:sldMkLst>
          <pc:docMk/>
          <pc:sldMk cId="3524561134" sldId="303"/>
        </pc:sldMkLst>
      </pc:sldChg>
      <pc:sldChg chg="modNotesTx">
        <pc:chgData name="Petra Žunkovič" userId="b58d7141-bff6-496f-8ae6-9a128f5e08aa" providerId="ADAL" clId="{5DCAE586-0991-4B5E-B817-5DE7ACA9565B}" dt="2024-10-21T06:28:51.542" v="8" actId="6549"/>
        <pc:sldMkLst>
          <pc:docMk/>
          <pc:sldMk cId="38308066" sldId="304"/>
        </pc:sldMkLst>
      </pc:sldChg>
      <pc:sldChg chg="modNotesTx">
        <pc:chgData name="Petra Žunkovič" userId="b58d7141-bff6-496f-8ae6-9a128f5e08aa" providerId="ADAL" clId="{5DCAE586-0991-4B5E-B817-5DE7ACA9565B}" dt="2024-10-21T06:29:03.849" v="11" actId="6549"/>
        <pc:sldMkLst>
          <pc:docMk/>
          <pc:sldMk cId="3618149937" sldId="305"/>
        </pc:sldMkLst>
      </pc:sldChg>
      <pc:sldChg chg="modNotesTx">
        <pc:chgData name="Petra Žunkovič" userId="b58d7141-bff6-496f-8ae6-9a128f5e08aa" providerId="ADAL" clId="{5DCAE586-0991-4B5E-B817-5DE7ACA9565B}" dt="2024-10-21T06:29:18.094" v="15" actId="6549"/>
        <pc:sldMkLst>
          <pc:docMk/>
          <pc:sldMk cId="646822257" sldId="306"/>
        </pc:sldMkLst>
      </pc:sldChg>
      <pc:sldChg chg="modNotesTx">
        <pc:chgData name="Petra Žunkovič" userId="b58d7141-bff6-496f-8ae6-9a128f5e08aa" providerId="ADAL" clId="{5DCAE586-0991-4B5E-B817-5DE7ACA9565B}" dt="2024-10-21T06:29:33.213" v="19" actId="6549"/>
        <pc:sldMkLst>
          <pc:docMk/>
          <pc:sldMk cId="1321184066" sldId="309"/>
        </pc:sldMkLst>
      </pc:sldChg>
      <pc:sldChg chg="modNotesTx">
        <pc:chgData name="Petra Žunkovič" userId="b58d7141-bff6-496f-8ae6-9a128f5e08aa" providerId="ADAL" clId="{5DCAE586-0991-4B5E-B817-5DE7ACA9565B}" dt="2024-10-21T06:29:39.591" v="21" actId="6549"/>
        <pc:sldMkLst>
          <pc:docMk/>
          <pc:sldMk cId="2314343099" sldId="310"/>
        </pc:sldMkLst>
      </pc:sldChg>
      <pc:sldChg chg="modNotesTx">
        <pc:chgData name="Petra Žunkovič" userId="b58d7141-bff6-496f-8ae6-9a128f5e08aa" providerId="ADAL" clId="{5DCAE586-0991-4B5E-B817-5DE7ACA9565B}" dt="2024-10-21T06:29:48.668" v="24" actId="6549"/>
        <pc:sldMkLst>
          <pc:docMk/>
          <pc:sldMk cId="601874937" sldId="311"/>
        </pc:sldMkLst>
      </pc:sldChg>
      <pc:sldChg chg="modNotesTx">
        <pc:chgData name="Petra Žunkovič" userId="b58d7141-bff6-496f-8ae6-9a128f5e08aa" providerId="ADAL" clId="{5DCAE586-0991-4B5E-B817-5DE7ACA9565B}" dt="2024-10-21T06:29:14.194" v="14" actId="6549"/>
        <pc:sldMkLst>
          <pc:docMk/>
          <pc:sldMk cId="1834659203" sldId="312"/>
        </pc:sldMkLst>
      </pc:sldChg>
      <pc:sldChg chg="modNotesTx">
        <pc:chgData name="Petra Žunkovič" userId="b58d7141-bff6-496f-8ae6-9a128f5e08aa" providerId="ADAL" clId="{5DCAE586-0991-4B5E-B817-5DE7ACA9565B}" dt="2024-10-21T06:28:57.138" v="9" actId="6549"/>
        <pc:sldMkLst>
          <pc:docMk/>
          <pc:sldMk cId="876052202" sldId="327"/>
        </pc:sldMkLst>
      </pc:sldChg>
      <pc:sldChg chg="modNotesTx">
        <pc:chgData name="Petra Žunkovič" userId="b58d7141-bff6-496f-8ae6-9a128f5e08aa" providerId="ADAL" clId="{5DCAE586-0991-4B5E-B817-5DE7ACA9565B}" dt="2024-10-21T06:29:36.495" v="20" actId="6549"/>
        <pc:sldMkLst>
          <pc:docMk/>
          <pc:sldMk cId="2629959746" sldId="328"/>
        </pc:sldMkLst>
      </pc:sldChg>
      <pc:sldChg chg="modNotesTx">
        <pc:chgData name="Petra Žunkovič" userId="b58d7141-bff6-496f-8ae6-9a128f5e08aa" providerId="ADAL" clId="{5DCAE586-0991-4B5E-B817-5DE7ACA9565B}" dt="2024-10-21T06:29:42.661" v="22" actId="6549"/>
        <pc:sldMkLst>
          <pc:docMk/>
          <pc:sldMk cId="1129243758" sldId="329"/>
        </pc:sldMkLst>
      </pc:sldChg>
      <pc:sldChg chg="modNotesTx">
        <pc:chgData name="Petra Žunkovič" userId="b58d7141-bff6-496f-8ae6-9a128f5e08aa" providerId="ADAL" clId="{5DCAE586-0991-4B5E-B817-5DE7ACA9565B}" dt="2024-10-21T06:29:45.368" v="23" actId="6549"/>
        <pc:sldMkLst>
          <pc:docMk/>
          <pc:sldMk cId="1160356753" sldId="330"/>
        </pc:sldMkLst>
      </pc:sldChg>
      <pc:sldChg chg="modNotesTx">
        <pc:chgData name="Petra Žunkovič" userId="b58d7141-bff6-496f-8ae6-9a128f5e08aa" providerId="ADAL" clId="{5DCAE586-0991-4B5E-B817-5DE7ACA9565B}" dt="2024-10-21T06:28:29.351" v="2" actId="6549"/>
        <pc:sldMkLst>
          <pc:docMk/>
          <pc:sldMk cId="2779603642" sldId="337"/>
        </pc:sldMkLst>
      </pc:sldChg>
      <pc:sldChg chg="modNotesTx">
        <pc:chgData name="Petra Žunkovič" userId="b58d7141-bff6-496f-8ae6-9a128f5e08aa" providerId="ADAL" clId="{5DCAE586-0991-4B5E-B817-5DE7ACA9565B}" dt="2024-10-21T06:28:33.192" v="3" actId="6549"/>
        <pc:sldMkLst>
          <pc:docMk/>
          <pc:sldMk cId="1224603083" sldId="338"/>
        </pc:sldMkLst>
      </pc:sldChg>
      <pc:sldChg chg="modNotesTx">
        <pc:chgData name="Petra Žunkovič" userId="b58d7141-bff6-496f-8ae6-9a128f5e08aa" providerId="ADAL" clId="{5DCAE586-0991-4B5E-B817-5DE7ACA9565B}" dt="2024-10-21T06:28:59.507" v="10" actId="6549"/>
        <pc:sldMkLst>
          <pc:docMk/>
          <pc:sldMk cId="3961489008" sldId="341"/>
        </pc:sldMkLst>
      </pc:sldChg>
      <pc:sldChg chg="modNotesTx">
        <pc:chgData name="Petra Žunkovič" userId="b58d7141-bff6-496f-8ae6-9a128f5e08aa" providerId="ADAL" clId="{5DCAE586-0991-4B5E-B817-5DE7ACA9565B}" dt="2024-10-21T06:29:07.206" v="12" actId="6549"/>
        <pc:sldMkLst>
          <pc:docMk/>
          <pc:sldMk cId="2366931758" sldId="343"/>
        </pc:sldMkLst>
      </pc:sldChg>
      <pc:sldChg chg="modNotesTx">
        <pc:chgData name="Petra Žunkovič" userId="b58d7141-bff6-496f-8ae6-9a128f5e08aa" providerId="ADAL" clId="{5DCAE586-0991-4B5E-B817-5DE7ACA9565B}" dt="2024-10-21T06:29:10.424" v="13" actId="6549"/>
        <pc:sldMkLst>
          <pc:docMk/>
          <pc:sldMk cId="3202856927" sldId="344"/>
        </pc:sldMkLst>
      </pc:sldChg>
      <pc:sldChg chg="modNotesTx">
        <pc:chgData name="Petra Žunkovič" userId="b58d7141-bff6-496f-8ae6-9a128f5e08aa" providerId="ADAL" clId="{5DCAE586-0991-4B5E-B817-5DE7ACA9565B}" dt="2024-10-21T06:29:22.890" v="16" actId="6549"/>
        <pc:sldMkLst>
          <pc:docMk/>
          <pc:sldMk cId="1729181661" sldId="345"/>
        </pc:sldMkLst>
      </pc:sldChg>
      <pc:sldChg chg="modNotesTx">
        <pc:chgData name="Petra Žunkovič" userId="b58d7141-bff6-496f-8ae6-9a128f5e08aa" providerId="ADAL" clId="{5DCAE586-0991-4B5E-B817-5DE7ACA9565B}" dt="2024-10-21T06:29:26.694" v="17" actId="6549"/>
        <pc:sldMkLst>
          <pc:docMk/>
          <pc:sldMk cId="1752435697" sldId="346"/>
        </pc:sldMkLst>
      </pc:sldChg>
      <pc:sldChg chg="modNotesTx">
        <pc:chgData name="Petra Žunkovič" userId="b58d7141-bff6-496f-8ae6-9a128f5e08aa" providerId="ADAL" clId="{5DCAE586-0991-4B5E-B817-5DE7ACA9565B}" dt="2024-10-21T06:29:30.340" v="18" actId="6549"/>
        <pc:sldMkLst>
          <pc:docMk/>
          <pc:sldMk cId="1957806092" sldId="347"/>
        </pc:sldMkLst>
      </pc:sldChg>
      <pc:sldChg chg="modNotesTx">
        <pc:chgData name="Petra Žunkovič" userId="b58d7141-bff6-496f-8ae6-9a128f5e08aa" providerId="ADAL" clId="{5DCAE586-0991-4B5E-B817-5DE7ACA9565B}" dt="2024-10-21T06:29:53.013" v="25" actId="6549"/>
        <pc:sldMkLst>
          <pc:docMk/>
          <pc:sldMk cId="838785265" sldId="34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DDA5C0-A2CB-45DB-9C68-9902D0F87B2C}" type="datetimeFigureOut">
              <a:rPr lang="sl-SI" smtClean="0"/>
              <a:t>21. 10. 2024</a:t>
            </a:fld>
            <a:endParaRPr lang="sl-SI"/>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E2A16-5F9D-442F-96B2-ED408C19C152}" type="slidenum">
              <a:rPr lang="sl-SI" smtClean="0"/>
              <a:t>‹#›</a:t>
            </a:fld>
            <a:endParaRPr lang="sl-SI"/>
          </a:p>
        </p:txBody>
      </p:sp>
    </p:spTree>
    <p:extLst>
      <p:ext uri="{BB962C8B-B14F-4D97-AF65-F5344CB8AC3E}">
        <p14:creationId xmlns:p14="http://schemas.microsoft.com/office/powerpoint/2010/main" val="2677407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1</a:t>
            </a:fld>
            <a:endParaRPr lang="sl-SI"/>
          </a:p>
        </p:txBody>
      </p:sp>
    </p:spTree>
    <p:extLst>
      <p:ext uri="{BB962C8B-B14F-4D97-AF65-F5344CB8AC3E}">
        <p14:creationId xmlns:p14="http://schemas.microsoft.com/office/powerpoint/2010/main" val="581598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10</a:t>
            </a:fld>
            <a:endParaRPr lang="sl-SI"/>
          </a:p>
        </p:txBody>
      </p:sp>
    </p:spTree>
    <p:extLst>
      <p:ext uri="{BB962C8B-B14F-4D97-AF65-F5344CB8AC3E}">
        <p14:creationId xmlns:p14="http://schemas.microsoft.com/office/powerpoint/2010/main" val="775586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11</a:t>
            </a:fld>
            <a:endParaRPr lang="sl-SI"/>
          </a:p>
        </p:txBody>
      </p:sp>
    </p:spTree>
    <p:extLst>
      <p:ext uri="{BB962C8B-B14F-4D97-AF65-F5344CB8AC3E}">
        <p14:creationId xmlns:p14="http://schemas.microsoft.com/office/powerpoint/2010/main" val="291672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12</a:t>
            </a:fld>
            <a:endParaRPr lang="sl-SI"/>
          </a:p>
        </p:txBody>
      </p:sp>
    </p:spTree>
    <p:extLst>
      <p:ext uri="{BB962C8B-B14F-4D97-AF65-F5344CB8AC3E}">
        <p14:creationId xmlns:p14="http://schemas.microsoft.com/office/powerpoint/2010/main" val="557454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131BDB-01EA-C1D6-B004-24F05EB8CDAC}"/>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7C390F91-0D1F-E2FF-E364-41C3C9A07AD2}"/>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856AA13B-6644-25CA-2348-998FABFE18BA}"/>
              </a:ext>
            </a:extLst>
          </p:cNvPr>
          <p:cNvSpPr>
            <a:spLocks noGrp="1"/>
          </p:cNvSpPr>
          <p:nvPr>
            <p:ph type="body" idx="1"/>
          </p:nvPr>
        </p:nvSpPr>
        <p:spPr/>
        <p:txBody>
          <a:bodyPr/>
          <a:lstStyle/>
          <a:p>
            <a:endParaRPr lang="sl-SI" dirty="0"/>
          </a:p>
          <a:p>
            <a:endParaRPr lang="sl-SI" dirty="0"/>
          </a:p>
        </p:txBody>
      </p:sp>
      <p:sp>
        <p:nvSpPr>
          <p:cNvPr id="4" name="Označba mesta številke diapozitiva 3">
            <a:extLst>
              <a:ext uri="{FF2B5EF4-FFF2-40B4-BE49-F238E27FC236}">
                <a16:creationId xmlns:a16="http://schemas.microsoft.com/office/drawing/2014/main" id="{79CF0BEE-370B-F265-764F-7CCFAB1B5BA8}"/>
              </a:ext>
            </a:extLst>
          </p:cNvPr>
          <p:cNvSpPr>
            <a:spLocks noGrp="1"/>
          </p:cNvSpPr>
          <p:nvPr>
            <p:ph type="sldNum" sz="quarter" idx="5"/>
          </p:nvPr>
        </p:nvSpPr>
        <p:spPr/>
        <p:txBody>
          <a:bodyPr/>
          <a:lstStyle/>
          <a:p>
            <a:fld id="{4D0E2A16-5F9D-442F-96B2-ED408C19C152}" type="slidenum">
              <a:rPr lang="sl-SI" smtClean="0"/>
              <a:t>13</a:t>
            </a:fld>
            <a:endParaRPr lang="sl-SI"/>
          </a:p>
        </p:txBody>
      </p:sp>
    </p:spTree>
    <p:extLst>
      <p:ext uri="{BB962C8B-B14F-4D97-AF65-F5344CB8AC3E}">
        <p14:creationId xmlns:p14="http://schemas.microsoft.com/office/powerpoint/2010/main" val="31348592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D4CBF0-EAEE-83A0-3A2E-2884C274B068}"/>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118B408D-D638-3E61-5E29-21B459C7A7AC}"/>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70A11277-E07A-0781-647F-6120AE447F0B}"/>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2583C1BB-5FD3-BFE2-1305-CDB3FE03B959}"/>
              </a:ext>
            </a:extLst>
          </p:cNvPr>
          <p:cNvSpPr>
            <a:spLocks noGrp="1"/>
          </p:cNvSpPr>
          <p:nvPr>
            <p:ph type="sldNum" sz="quarter" idx="5"/>
          </p:nvPr>
        </p:nvSpPr>
        <p:spPr/>
        <p:txBody>
          <a:bodyPr/>
          <a:lstStyle/>
          <a:p>
            <a:fld id="{4D0E2A16-5F9D-442F-96B2-ED408C19C152}" type="slidenum">
              <a:rPr lang="sl-SI" smtClean="0"/>
              <a:t>14</a:t>
            </a:fld>
            <a:endParaRPr lang="sl-SI"/>
          </a:p>
        </p:txBody>
      </p:sp>
    </p:spTree>
    <p:extLst>
      <p:ext uri="{BB962C8B-B14F-4D97-AF65-F5344CB8AC3E}">
        <p14:creationId xmlns:p14="http://schemas.microsoft.com/office/powerpoint/2010/main" val="3043215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15</a:t>
            </a:fld>
            <a:endParaRPr lang="sl-SI"/>
          </a:p>
        </p:txBody>
      </p:sp>
    </p:spTree>
    <p:extLst>
      <p:ext uri="{BB962C8B-B14F-4D97-AF65-F5344CB8AC3E}">
        <p14:creationId xmlns:p14="http://schemas.microsoft.com/office/powerpoint/2010/main" val="610951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16</a:t>
            </a:fld>
            <a:endParaRPr lang="sl-SI"/>
          </a:p>
        </p:txBody>
      </p:sp>
    </p:spTree>
    <p:extLst>
      <p:ext uri="{BB962C8B-B14F-4D97-AF65-F5344CB8AC3E}">
        <p14:creationId xmlns:p14="http://schemas.microsoft.com/office/powerpoint/2010/main" val="397522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E1F4D-8C9E-86E9-39F7-218EDC6B6FFB}"/>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A64707EA-2F94-3E2F-7E40-17BABC5DA544}"/>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B794316E-6708-B661-E4D6-64F0989BF2C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p:txBody>
      </p:sp>
      <p:sp>
        <p:nvSpPr>
          <p:cNvPr id="4" name="Označba mesta številke diapozitiva 3">
            <a:extLst>
              <a:ext uri="{FF2B5EF4-FFF2-40B4-BE49-F238E27FC236}">
                <a16:creationId xmlns:a16="http://schemas.microsoft.com/office/drawing/2014/main" id="{1F2A8B5C-A30C-DB32-779F-0A407A3E4E6F}"/>
              </a:ext>
            </a:extLst>
          </p:cNvPr>
          <p:cNvSpPr>
            <a:spLocks noGrp="1"/>
          </p:cNvSpPr>
          <p:nvPr>
            <p:ph type="sldNum" sz="quarter" idx="5"/>
          </p:nvPr>
        </p:nvSpPr>
        <p:spPr/>
        <p:txBody>
          <a:bodyPr/>
          <a:lstStyle/>
          <a:p>
            <a:fld id="{4D0E2A16-5F9D-442F-96B2-ED408C19C152}" type="slidenum">
              <a:rPr lang="sl-SI" smtClean="0"/>
              <a:t>17</a:t>
            </a:fld>
            <a:endParaRPr lang="sl-SI"/>
          </a:p>
        </p:txBody>
      </p:sp>
    </p:spTree>
    <p:extLst>
      <p:ext uri="{BB962C8B-B14F-4D97-AF65-F5344CB8AC3E}">
        <p14:creationId xmlns:p14="http://schemas.microsoft.com/office/powerpoint/2010/main" val="54926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E9BFB-E44C-0734-3A3D-8E8D817A3B3A}"/>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4AE1F9D3-8BC2-7DC8-FC36-4B28D793ADF6}"/>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97053D6A-6789-95DA-6481-3F6E2E993CCA}"/>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B2C6B7E3-1B84-BFBA-5D47-0BAC4F560B5A}"/>
              </a:ext>
            </a:extLst>
          </p:cNvPr>
          <p:cNvSpPr>
            <a:spLocks noGrp="1"/>
          </p:cNvSpPr>
          <p:nvPr>
            <p:ph type="sldNum" sz="quarter" idx="5"/>
          </p:nvPr>
        </p:nvSpPr>
        <p:spPr/>
        <p:txBody>
          <a:bodyPr/>
          <a:lstStyle/>
          <a:p>
            <a:fld id="{4D0E2A16-5F9D-442F-96B2-ED408C19C152}" type="slidenum">
              <a:rPr lang="sl-SI" smtClean="0"/>
              <a:t>18</a:t>
            </a:fld>
            <a:endParaRPr lang="sl-SI"/>
          </a:p>
        </p:txBody>
      </p:sp>
    </p:spTree>
    <p:extLst>
      <p:ext uri="{BB962C8B-B14F-4D97-AF65-F5344CB8AC3E}">
        <p14:creationId xmlns:p14="http://schemas.microsoft.com/office/powerpoint/2010/main" val="2635569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FBB5C-B70B-6DA8-5809-7F1E2E525CEE}"/>
            </a:ext>
          </a:extLst>
        </p:cNvPr>
        <p:cNvGrpSpPr/>
        <p:nvPr/>
      </p:nvGrpSpPr>
      <p:grpSpPr>
        <a:xfrm>
          <a:off x="0" y="0"/>
          <a:ext cx="0" cy="0"/>
          <a:chOff x="0" y="0"/>
          <a:chExt cx="0" cy="0"/>
        </a:xfrm>
      </p:grpSpPr>
      <p:sp>
        <p:nvSpPr>
          <p:cNvPr id="2" name="Označba mesta stranske slike 1">
            <a:extLst>
              <a:ext uri="{FF2B5EF4-FFF2-40B4-BE49-F238E27FC236}">
                <a16:creationId xmlns:a16="http://schemas.microsoft.com/office/drawing/2014/main" id="{36F62C18-8E75-364B-83F6-6C170BB6C953}"/>
              </a:ext>
            </a:extLst>
          </p:cNvPr>
          <p:cNvSpPr>
            <a:spLocks noGrp="1" noRot="1" noChangeAspect="1"/>
          </p:cNvSpPr>
          <p:nvPr>
            <p:ph type="sldImg"/>
          </p:nvPr>
        </p:nvSpPr>
        <p:spPr/>
      </p:sp>
      <p:sp>
        <p:nvSpPr>
          <p:cNvPr id="3" name="Označba mesta opomb 2">
            <a:extLst>
              <a:ext uri="{FF2B5EF4-FFF2-40B4-BE49-F238E27FC236}">
                <a16:creationId xmlns:a16="http://schemas.microsoft.com/office/drawing/2014/main" id="{1576A908-5B40-65C5-9335-C5B1288F41F3}"/>
              </a:ext>
            </a:extLst>
          </p:cNvPr>
          <p:cNvSpPr>
            <a:spLocks noGrp="1"/>
          </p:cNvSpPr>
          <p:nvPr>
            <p:ph type="body" idx="1"/>
          </p:nvPr>
        </p:nvSpPr>
        <p:spPr/>
        <p:txBody>
          <a:bodyPr/>
          <a:lstStyle/>
          <a:p>
            <a:endParaRPr lang="sl-SI" dirty="0"/>
          </a:p>
        </p:txBody>
      </p:sp>
      <p:sp>
        <p:nvSpPr>
          <p:cNvPr id="4" name="Označba mesta številke diapozitiva 3">
            <a:extLst>
              <a:ext uri="{FF2B5EF4-FFF2-40B4-BE49-F238E27FC236}">
                <a16:creationId xmlns:a16="http://schemas.microsoft.com/office/drawing/2014/main" id="{9B03A4F6-461E-10FF-8BDC-B269C3693912}"/>
              </a:ext>
            </a:extLst>
          </p:cNvPr>
          <p:cNvSpPr>
            <a:spLocks noGrp="1"/>
          </p:cNvSpPr>
          <p:nvPr>
            <p:ph type="sldNum" sz="quarter" idx="5"/>
          </p:nvPr>
        </p:nvSpPr>
        <p:spPr/>
        <p:txBody>
          <a:bodyPr/>
          <a:lstStyle/>
          <a:p>
            <a:fld id="{4D0E2A16-5F9D-442F-96B2-ED408C19C152}" type="slidenum">
              <a:rPr lang="sl-SI" smtClean="0"/>
              <a:t>19</a:t>
            </a:fld>
            <a:endParaRPr lang="sl-SI"/>
          </a:p>
        </p:txBody>
      </p:sp>
    </p:spTree>
    <p:extLst>
      <p:ext uri="{BB962C8B-B14F-4D97-AF65-F5344CB8AC3E}">
        <p14:creationId xmlns:p14="http://schemas.microsoft.com/office/powerpoint/2010/main" val="3954419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2</a:t>
            </a:fld>
            <a:endParaRPr lang="sl-SI"/>
          </a:p>
        </p:txBody>
      </p:sp>
    </p:spTree>
    <p:extLst>
      <p:ext uri="{BB962C8B-B14F-4D97-AF65-F5344CB8AC3E}">
        <p14:creationId xmlns:p14="http://schemas.microsoft.com/office/powerpoint/2010/main" val="1612727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20</a:t>
            </a:fld>
            <a:endParaRPr lang="sl-SI"/>
          </a:p>
        </p:txBody>
      </p:sp>
    </p:spTree>
    <p:extLst>
      <p:ext uri="{BB962C8B-B14F-4D97-AF65-F5344CB8AC3E}">
        <p14:creationId xmlns:p14="http://schemas.microsoft.com/office/powerpoint/2010/main" val="4350715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21</a:t>
            </a:fld>
            <a:endParaRPr lang="sl-SI"/>
          </a:p>
        </p:txBody>
      </p:sp>
    </p:spTree>
    <p:extLst>
      <p:ext uri="{BB962C8B-B14F-4D97-AF65-F5344CB8AC3E}">
        <p14:creationId xmlns:p14="http://schemas.microsoft.com/office/powerpoint/2010/main" val="23609184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800" dirty="0">
              <a:solidFill>
                <a:srgbClr val="000000"/>
              </a:solidFill>
              <a:effectLst/>
              <a:latin typeface="Arial" panose="020B0604020202020204" pitchFamily="34" charset="0"/>
              <a:ea typeface="Arial" panose="020B0604020202020204" pitchFamily="34" charset="0"/>
            </a:endParaRPr>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22</a:t>
            </a:fld>
            <a:endParaRPr lang="sl-SI"/>
          </a:p>
        </p:txBody>
      </p:sp>
    </p:spTree>
    <p:extLst>
      <p:ext uri="{BB962C8B-B14F-4D97-AF65-F5344CB8AC3E}">
        <p14:creationId xmlns:p14="http://schemas.microsoft.com/office/powerpoint/2010/main" val="22241762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23</a:t>
            </a:fld>
            <a:endParaRPr lang="sl-SI"/>
          </a:p>
        </p:txBody>
      </p:sp>
    </p:spTree>
    <p:extLst>
      <p:ext uri="{BB962C8B-B14F-4D97-AF65-F5344CB8AC3E}">
        <p14:creationId xmlns:p14="http://schemas.microsoft.com/office/powerpoint/2010/main" val="33934991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24</a:t>
            </a:fld>
            <a:endParaRPr lang="sl-SI"/>
          </a:p>
        </p:txBody>
      </p:sp>
    </p:spTree>
    <p:extLst>
      <p:ext uri="{BB962C8B-B14F-4D97-AF65-F5344CB8AC3E}">
        <p14:creationId xmlns:p14="http://schemas.microsoft.com/office/powerpoint/2010/main" val="1776599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25</a:t>
            </a:fld>
            <a:endParaRPr lang="sl-SI"/>
          </a:p>
        </p:txBody>
      </p:sp>
    </p:spTree>
    <p:extLst>
      <p:ext uri="{BB962C8B-B14F-4D97-AF65-F5344CB8AC3E}">
        <p14:creationId xmlns:p14="http://schemas.microsoft.com/office/powerpoint/2010/main" val="5966705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26</a:t>
            </a:fld>
            <a:endParaRPr lang="sl-SI"/>
          </a:p>
        </p:txBody>
      </p:sp>
    </p:spTree>
    <p:extLst>
      <p:ext uri="{BB962C8B-B14F-4D97-AF65-F5344CB8AC3E}">
        <p14:creationId xmlns:p14="http://schemas.microsoft.com/office/powerpoint/2010/main" val="421064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27</a:t>
            </a:fld>
            <a:endParaRPr lang="sl-SI"/>
          </a:p>
        </p:txBody>
      </p:sp>
    </p:spTree>
    <p:extLst>
      <p:ext uri="{BB962C8B-B14F-4D97-AF65-F5344CB8AC3E}">
        <p14:creationId xmlns:p14="http://schemas.microsoft.com/office/powerpoint/2010/main" val="268352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3</a:t>
            </a:fld>
            <a:endParaRPr lang="sl-SI"/>
          </a:p>
        </p:txBody>
      </p:sp>
    </p:spTree>
    <p:extLst>
      <p:ext uri="{BB962C8B-B14F-4D97-AF65-F5344CB8AC3E}">
        <p14:creationId xmlns:p14="http://schemas.microsoft.com/office/powerpoint/2010/main" val="6933594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171450" indent="-171450">
              <a:buFontTx/>
              <a:buChar char="-"/>
            </a:pPr>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4</a:t>
            </a:fld>
            <a:endParaRPr lang="sl-SI"/>
          </a:p>
        </p:txBody>
      </p:sp>
    </p:spTree>
    <p:extLst>
      <p:ext uri="{BB962C8B-B14F-4D97-AF65-F5344CB8AC3E}">
        <p14:creationId xmlns:p14="http://schemas.microsoft.com/office/powerpoint/2010/main" val="3377176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171450" indent="-171450">
              <a:buFontTx/>
              <a:buChar char="-"/>
            </a:pPr>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5</a:t>
            </a:fld>
            <a:endParaRPr lang="sl-SI"/>
          </a:p>
        </p:txBody>
      </p:sp>
    </p:spTree>
    <p:extLst>
      <p:ext uri="{BB962C8B-B14F-4D97-AF65-F5344CB8AC3E}">
        <p14:creationId xmlns:p14="http://schemas.microsoft.com/office/powerpoint/2010/main" val="920947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l-SI" sz="1200" kern="0" dirty="0">
              <a:solidFill>
                <a:srgbClr val="000000"/>
              </a:solidFill>
              <a:effectLst/>
              <a:ea typeface="Times New Roman" panose="02020603050405020304" pitchFamily="18"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sl-SI" sz="1200" kern="100" dirty="0">
              <a:effectLst/>
              <a:ea typeface="Aptos" panose="020B0004020202020204" pitchFamily="34" charset="0"/>
              <a:cs typeface="Times New Roman" panose="02020603050405020304" pitchFamily="18" charset="0"/>
            </a:endParaRPr>
          </a:p>
          <a:p>
            <a:br>
              <a:rPr lang="sl-SI" sz="1200" dirty="0">
                <a:effectLst/>
                <a:ea typeface="Aptos" panose="020B0004020202020204" pitchFamily="34" charset="0"/>
                <a:cs typeface="Times New Roman" panose="02020603050405020304" pitchFamily="18" charset="0"/>
              </a:rPr>
            </a:br>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6</a:t>
            </a:fld>
            <a:endParaRPr lang="sl-SI"/>
          </a:p>
        </p:txBody>
      </p:sp>
    </p:spTree>
    <p:extLst>
      <p:ext uri="{BB962C8B-B14F-4D97-AF65-F5344CB8AC3E}">
        <p14:creationId xmlns:p14="http://schemas.microsoft.com/office/powerpoint/2010/main" val="941881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7</a:t>
            </a:fld>
            <a:endParaRPr lang="sl-SI"/>
          </a:p>
        </p:txBody>
      </p:sp>
    </p:spTree>
    <p:extLst>
      <p:ext uri="{BB962C8B-B14F-4D97-AF65-F5344CB8AC3E}">
        <p14:creationId xmlns:p14="http://schemas.microsoft.com/office/powerpoint/2010/main" val="3640758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8</a:t>
            </a:fld>
            <a:endParaRPr lang="sl-SI"/>
          </a:p>
        </p:txBody>
      </p:sp>
    </p:spTree>
    <p:extLst>
      <p:ext uri="{BB962C8B-B14F-4D97-AF65-F5344CB8AC3E}">
        <p14:creationId xmlns:p14="http://schemas.microsoft.com/office/powerpoint/2010/main" val="136689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4D0E2A16-5F9D-442F-96B2-ED408C19C152}" type="slidenum">
              <a:rPr lang="sl-SI" smtClean="0"/>
              <a:t>9</a:t>
            </a:fld>
            <a:endParaRPr lang="sl-SI"/>
          </a:p>
        </p:txBody>
      </p:sp>
    </p:spTree>
    <p:extLst>
      <p:ext uri="{BB962C8B-B14F-4D97-AF65-F5344CB8AC3E}">
        <p14:creationId xmlns:p14="http://schemas.microsoft.com/office/powerpoint/2010/main" val="26710842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aslovnica 65 le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041900" y="1834867"/>
            <a:ext cx="3723277" cy="3055697"/>
          </a:xfrm>
        </p:spPr>
        <p:txBody>
          <a:bodyPr lIns="0" tIns="0" rIns="0" bIns="0" anchor="t" anchorCtr="0">
            <a:noAutofit/>
          </a:bodyPr>
          <a:lstStyle>
            <a:lvl1pPr algn="l">
              <a:defRPr sz="4800">
                <a:latin typeface="+mn-lt"/>
                <a:cs typeface="Arial" panose="020B0604020202020204" pitchFamily="34" charset="0"/>
              </a:defRPr>
            </a:lvl1pPr>
          </a:lstStyle>
          <a:p>
            <a:r>
              <a:rPr lang="en-US" dirty="0" err="1"/>
              <a:t>Naslov</a:t>
            </a:r>
            <a:endParaRPr lang="en-US" dirty="0"/>
          </a:p>
        </p:txBody>
      </p:sp>
      <p:sp>
        <p:nvSpPr>
          <p:cNvPr id="13" name="Subtitle 2"/>
          <p:cNvSpPr>
            <a:spLocks noGrp="1"/>
          </p:cNvSpPr>
          <p:nvPr>
            <p:ph type="subTitle" idx="1" hasCustomPrompt="1"/>
          </p:nvPr>
        </p:nvSpPr>
        <p:spPr>
          <a:xfrm>
            <a:off x="5041900" y="5023132"/>
            <a:ext cx="3723277" cy="449944"/>
          </a:xfrm>
        </p:spPr>
        <p:txBody>
          <a:bodyPr lIns="18000" tIns="0" rIns="0" bIns="0" anchor="b" anchorCtr="0">
            <a:noAutofit/>
          </a:bodyPr>
          <a:lstStyle>
            <a:lvl1pPr marL="0" indent="0" algn="l">
              <a:buNone/>
              <a:defRPr sz="2000">
                <a:solidFill>
                  <a:schemeClr val="tx1"/>
                </a:solidFill>
                <a:latin typeface="+mn-lt"/>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err="1"/>
              <a:t>Kraj</a:t>
            </a:r>
            <a:r>
              <a:rPr lang="en-US" dirty="0"/>
              <a:t> in datum</a:t>
            </a:r>
          </a:p>
        </p:txBody>
      </p:sp>
      <p:sp>
        <p:nvSpPr>
          <p:cNvPr id="15" name="Text Placeholder 2"/>
          <p:cNvSpPr>
            <a:spLocks noGrp="1"/>
          </p:cNvSpPr>
          <p:nvPr>
            <p:ph type="body" idx="10" hasCustomPrompt="1"/>
          </p:nvPr>
        </p:nvSpPr>
        <p:spPr>
          <a:xfrm>
            <a:off x="5041901" y="5735710"/>
            <a:ext cx="3723277" cy="258009"/>
          </a:xfrm>
        </p:spPr>
        <p:txBody>
          <a:bodyPr lIns="18000" tIns="0" rIns="0" bIns="0" anchor="b">
            <a:noAutofit/>
          </a:bodyPr>
          <a:lstStyle>
            <a:lvl1pPr marL="0" indent="0">
              <a:buNone/>
              <a:defRPr sz="1600">
                <a:solidFill>
                  <a:schemeClr val="tx1"/>
                </a:solidFill>
                <a:latin typeface="+mn-lt"/>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Pripravil</a:t>
            </a:r>
            <a:r>
              <a:rPr lang="en-US" dirty="0"/>
              <a:t>:</a:t>
            </a:r>
          </a:p>
        </p:txBody>
      </p:sp>
      <p:sp>
        <p:nvSpPr>
          <p:cNvPr id="11" name="TextBox 10"/>
          <p:cNvSpPr txBox="1"/>
          <p:nvPr userDrawn="1"/>
        </p:nvSpPr>
        <p:spPr>
          <a:xfrm>
            <a:off x="6953559" y="6178635"/>
            <a:ext cx="1809448" cy="258009"/>
          </a:xfrm>
          <a:prstGeom prst="rect">
            <a:avLst/>
          </a:prstGeom>
          <a:noFill/>
        </p:spPr>
        <p:txBody>
          <a:bodyPr wrap="square" lIns="0" tIns="0" rIns="0" bIns="0" rtlCol="0" anchor="b" anchorCtr="0">
            <a:noAutofit/>
          </a:bodyPr>
          <a:lstStyle/>
          <a:p>
            <a:pPr algn="r"/>
            <a:r>
              <a:rPr lang="en-US" sz="1200" dirty="0" err="1">
                <a:solidFill>
                  <a:schemeClr val="tx1"/>
                </a:solidFill>
                <a:latin typeface="+mn-lt"/>
                <a:cs typeface="Arial" panose="020B0604020202020204" pitchFamily="34" charset="0"/>
              </a:rPr>
              <a:t>www.surovina.si</a:t>
            </a:r>
            <a:endParaRPr lang="en-US" sz="1200" dirty="0">
              <a:solidFill>
                <a:schemeClr val="tx1"/>
              </a:solidFill>
              <a:latin typeface="+mn-lt"/>
              <a:cs typeface="Arial" panose="020B0604020202020204" pitchFamily="34" charset="0"/>
            </a:endParaRPr>
          </a:p>
        </p:txBody>
      </p:sp>
      <p:sp>
        <p:nvSpPr>
          <p:cNvPr id="18" name="TextBox 17"/>
          <p:cNvSpPr txBox="1"/>
          <p:nvPr userDrawn="1"/>
        </p:nvSpPr>
        <p:spPr>
          <a:xfrm>
            <a:off x="5041900" y="6178635"/>
            <a:ext cx="2559958" cy="258009"/>
          </a:xfrm>
          <a:prstGeom prst="rect">
            <a:avLst/>
          </a:prstGeom>
          <a:noFill/>
        </p:spPr>
        <p:txBody>
          <a:bodyPr wrap="square" lIns="0" tIns="0" rIns="0" bIns="0" rtlCol="0" anchor="b" anchorCtr="0">
            <a:no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200" dirty="0">
                <a:solidFill>
                  <a:schemeClr val="tx1"/>
                </a:solidFill>
                <a:latin typeface="+mn-lt"/>
                <a:cs typeface="Arial" panose="020B0604020202020204" pitchFamily="34" charset="0"/>
              </a:rPr>
              <a:t>© </a:t>
            </a:r>
            <a:r>
              <a:rPr lang="en-US" sz="1200" dirty="0" err="1">
                <a:solidFill>
                  <a:schemeClr val="tx1"/>
                </a:solidFill>
                <a:latin typeface="+mn-lt"/>
                <a:cs typeface="Arial" panose="020B0604020202020204" pitchFamily="34" charset="0"/>
              </a:rPr>
              <a:t>Surovina</a:t>
            </a:r>
            <a:r>
              <a:rPr lang="en-US" sz="1200" dirty="0">
                <a:solidFill>
                  <a:schemeClr val="tx1"/>
                </a:solidFill>
                <a:latin typeface="+mn-lt"/>
                <a:cs typeface="Arial" panose="020B0604020202020204" pitchFamily="34" charset="0"/>
              </a:rPr>
              <a:t> d.o.o., 2023</a:t>
            </a:r>
          </a:p>
        </p:txBody>
      </p:sp>
      <p:pic>
        <p:nvPicPr>
          <p:cNvPr id="7" name="Picture 6">
            <a:extLst>
              <a:ext uri="{FF2B5EF4-FFF2-40B4-BE49-F238E27FC236}">
                <a16:creationId xmlns:a16="http://schemas.microsoft.com/office/drawing/2014/main" id="{9B8EDDC3-970A-0340-AD36-C41222A1A34B}"/>
              </a:ext>
            </a:extLst>
          </p:cNvPr>
          <p:cNvPicPr>
            <a:picLocks noChangeAspect="1"/>
          </p:cNvPicPr>
          <p:nvPr userDrawn="1"/>
        </p:nvPicPr>
        <p:blipFill>
          <a:blip r:embed="rId3">
            <a:alphaModFix/>
          </a:blip>
          <a:stretch>
            <a:fillRect/>
          </a:stretch>
        </p:blipFill>
        <p:spPr>
          <a:xfrm>
            <a:off x="5650676" y="294997"/>
            <a:ext cx="3205723" cy="632595"/>
          </a:xfrm>
          <a:prstGeom prst="rect">
            <a:avLst/>
          </a:prstGeom>
          <a:effectLst/>
        </p:spPr>
      </p:pic>
    </p:spTree>
    <p:extLst>
      <p:ext uri="{BB962C8B-B14F-4D97-AF65-F5344CB8AC3E}">
        <p14:creationId xmlns:p14="http://schemas.microsoft.com/office/powerpoint/2010/main" val="9326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3527" y="2000082"/>
            <a:ext cx="8520435" cy="1470025"/>
          </a:xfrm>
        </p:spPr>
        <p:txBody>
          <a:bodyPr/>
          <a:lstStyle/>
          <a:p>
            <a:r>
              <a:rPr lang="en-US" dirty="0"/>
              <a:t>Click to edit Master title style</a:t>
            </a:r>
          </a:p>
        </p:txBody>
      </p:sp>
      <p:sp>
        <p:nvSpPr>
          <p:cNvPr id="3" name="Subtitle 2"/>
          <p:cNvSpPr>
            <a:spLocks noGrp="1"/>
          </p:cNvSpPr>
          <p:nvPr>
            <p:ph type="subTitle" idx="1"/>
          </p:nvPr>
        </p:nvSpPr>
        <p:spPr>
          <a:xfrm>
            <a:off x="1371600" y="3743325"/>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a:extLst>
              <a:ext uri="{FF2B5EF4-FFF2-40B4-BE49-F238E27FC236}">
                <a16:creationId xmlns:a16="http://schemas.microsoft.com/office/drawing/2014/main" id="{53DFB07D-1D92-BA09-762A-E24A55DD1A73}"/>
              </a:ext>
            </a:extLst>
          </p:cNvPr>
          <p:cNvPicPr>
            <a:picLocks noChangeAspect="1"/>
          </p:cNvPicPr>
          <p:nvPr userDrawn="1"/>
        </p:nvPicPr>
        <p:blipFill>
          <a:blip r:embed="rId3">
            <a:alphaModFix/>
          </a:blip>
          <a:stretch>
            <a:fillRect/>
          </a:stretch>
        </p:blipFill>
        <p:spPr>
          <a:xfrm>
            <a:off x="7067550" y="6249509"/>
            <a:ext cx="1899509" cy="374836"/>
          </a:xfrm>
          <a:prstGeom prst="rect">
            <a:avLst/>
          </a:prstGeom>
          <a:noFill/>
          <a:effectLst/>
        </p:spPr>
      </p:pic>
    </p:spTree>
    <p:extLst>
      <p:ext uri="{BB962C8B-B14F-4D97-AF65-F5344CB8AC3E}">
        <p14:creationId xmlns:p14="http://schemas.microsoft.com/office/powerpoint/2010/main" val="948393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BE064518-3318-DA9B-F4E0-7D16E559E617}"/>
              </a:ext>
            </a:extLst>
          </p:cNvPr>
          <p:cNvPicPr>
            <a:picLocks noChangeAspect="1"/>
          </p:cNvPicPr>
          <p:nvPr userDrawn="1"/>
        </p:nvPicPr>
        <p:blipFill>
          <a:blip r:embed="rId2">
            <a:alphaModFix/>
          </a:blip>
          <a:stretch>
            <a:fillRect/>
          </a:stretch>
        </p:blipFill>
        <p:spPr>
          <a:xfrm>
            <a:off x="7067550" y="6249509"/>
            <a:ext cx="1899509" cy="374836"/>
          </a:xfrm>
          <a:prstGeom prst="rect">
            <a:avLst/>
          </a:prstGeom>
          <a:noFill/>
          <a:effectLst/>
        </p:spPr>
      </p:pic>
    </p:spTree>
    <p:extLst>
      <p:ext uri="{BB962C8B-B14F-4D97-AF65-F5344CB8AC3E}">
        <p14:creationId xmlns:p14="http://schemas.microsoft.com/office/powerpoint/2010/main" val="750318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a:extLst>
              <a:ext uri="{FF2B5EF4-FFF2-40B4-BE49-F238E27FC236}">
                <a16:creationId xmlns:a16="http://schemas.microsoft.com/office/drawing/2014/main" id="{356A8477-B979-3151-9990-5D01BC5DCAE6}"/>
              </a:ext>
            </a:extLst>
          </p:cNvPr>
          <p:cNvPicPr>
            <a:picLocks noChangeAspect="1"/>
          </p:cNvPicPr>
          <p:nvPr userDrawn="1"/>
        </p:nvPicPr>
        <p:blipFill>
          <a:blip r:embed="rId2">
            <a:alphaModFix/>
          </a:blip>
          <a:stretch>
            <a:fillRect/>
          </a:stretch>
        </p:blipFill>
        <p:spPr>
          <a:xfrm>
            <a:off x="7067550" y="6249509"/>
            <a:ext cx="1899509" cy="374836"/>
          </a:xfrm>
          <a:prstGeom prst="rect">
            <a:avLst/>
          </a:prstGeom>
          <a:noFill/>
          <a:effectLst/>
        </p:spPr>
      </p:pic>
    </p:spTree>
    <p:extLst>
      <p:ext uri="{BB962C8B-B14F-4D97-AF65-F5344CB8AC3E}">
        <p14:creationId xmlns:p14="http://schemas.microsoft.com/office/powerpoint/2010/main" val="945091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4050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4050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E919D4FD-5705-709D-3D2C-B0E09FFD6C18}"/>
              </a:ext>
            </a:extLst>
          </p:cNvPr>
          <p:cNvPicPr>
            <a:picLocks noChangeAspect="1"/>
          </p:cNvPicPr>
          <p:nvPr userDrawn="1"/>
        </p:nvPicPr>
        <p:blipFill>
          <a:blip r:embed="rId2">
            <a:alphaModFix/>
          </a:blip>
          <a:stretch>
            <a:fillRect/>
          </a:stretch>
        </p:blipFill>
        <p:spPr>
          <a:xfrm>
            <a:off x="7067550" y="6249509"/>
            <a:ext cx="1899509" cy="374836"/>
          </a:xfrm>
          <a:prstGeom prst="rect">
            <a:avLst/>
          </a:prstGeom>
          <a:noFill/>
          <a:effectLst/>
        </p:spPr>
      </p:pic>
    </p:spTree>
    <p:extLst>
      <p:ext uri="{BB962C8B-B14F-4D97-AF65-F5344CB8AC3E}">
        <p14:creationId xmlns:p14="http://schemas.microsoft.com/office/powerpoint/2010/main" val="383042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8001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80017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a:extLst>
              <a:ext uri="{FF2B5EF4-FFF2-40B4-BE49-F238E27FC236}">
                <a16:creationId xmlns:a16="http://schemas.microsoft.com/office/drawing/2014/main" id="{7FB683FC-D73C-7141-FE03-BA248BE30F8F}"/>
              </a:ext>
            </a:extLst>
          </p:cNvPr>
          <p:cNvPicPr>
            <a:picLocks noChangeAspect="1"/>
          </p:cNvPicPr>
          <p:nvPr userDrawn="1"/>
        </p:nvPicPr>
        <p:blipFill>
          <a:blip r:embed="rId2">
            <a:alphaModFix/>
          </a:blip>
          <a:stretch>
            <a:fillRect/>
          </a:stretch>
        </p:blipFill>
        <p:spPr>
          <a:xfrm>
            <a:off x="7067550" y="6249509"/>
            <a:ext cx="1899509" cy="374836"/>
          </a:xfrm>
          <a:prstGeom prst="rect">
            <a:avLst/>
          </a:prstGeom>
          <a:noFill/>
          <a:effectLst/>
        </p:spPr>
      </p:pic>
    </p:spTree>
    <p:extLst>
      <p:ext uri="{BB962C8B-B14F-4D97-AF65-F5344CB8AC3E}">
        <p14:creationId xmlns:p14="http://schemas.microsoft.com/office/powerpoint/2010/main" val="416389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32FE36F1-F8C7-B7EB-886F-7141ED566D62}"/>
              </a:ext>
            </a:extLst>
          </p:cNvPr>
          <p:cNvPicPr>
            <a:picLocks noChangeAspect="1"/>
          </p:cNvPicPr>
          <p:nvPr userDrawn="1"/>
        </p:nvPicPr>
        <p:blipFill>
          <a:blip r:embed="rId2">
            <a:alphaModFix/>
          </a:blip>
          <a:stretch>
            <a:fillRect/>
          </a:stretch>
        </p:blipFill>
        <p:spPr>
          <a:xfrm>
            <a:off x="7067550" y="6249509"/>
            <a:ext cx="1899509" cy="374836"/>
          </a:xfrm>
          <a:prstGeom prst="rect">
            <a:avLst/>
          </a:prstGeom>
          <a:noFill/>
          <a:effectLst/>
        </p:spPr>
      </p:pic>
    </p:spTree>
    <p:extLst>
      <p:ext uri="{BB962C8B-B14F-4D97-AF65-F5344CB8AC3E}">
        <p14:creationId xmlns:p14="http://schemas.microsoft.com/office/powerpoint/2010/main" val="3265530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C1FF3FE-7394-2AC5-9409-A4B2693A2668}"/>
              </a:ext>
            </a:extLst>
          </p:cNvPr>
          <p:cNvPicPr>
            <a:picLocks noChangeAspect="1"/>
          </p:cNvPicPr>
          <p:nvPr userDrawn="1"/>
        </p:nvPicPr>
        <p:blipFill>
          <a:blip r:embed="rId2">
            <a:alphaModFix/>
          </a:blip>
          <a:stretch>
            <a:fillRect/>
          </a:stretch>
        </p:blipFill>
        <p:spPr>
          <a:xfrm>
            <a:off x="7067550" y="6249509"/>
            <a:ext cx="1899509" cy="374836"/>
          </a:xfrm>
          <a:prstGeom prst="rect">
            <a:avLst/>
          </a:prstGeom>
          <a:noFill/>
          <a:effectLst/>
        </p:spPr>
      </p:pic>
    </p:spTree>
    <p:extLst>
      <p:ext uri="{BB962C8B-B14F-4D97-AF65-F5344CB8AC3E}">
        <p14:creationId xmlns:p14="http://schemas.microsoft.com/office/powerpoint/2010/main" val="129717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rmAutofit/>
          </a:bodyPr>
          <a:lstStyle>
            <a:lvl1pPr algn="l">
              <a:defRPr sz="2400" b="1"/>
            </a:lvl1pPr>
          </a:lstStyle>
          <a:p>
            <a:r>
              <a:rPr lang="en-US" dirty="0"/>
              <a:t>Click to edit Master title style</a:t>
            </a:r>
          </a:p>
        </p:txBody>
      </p:sp>
      <p:sp>
        <p:nvSpPr>
          <p:cNvPr id="3" name="Content Placeholder 2"/>
          <p:cNvSpPr>
            <a:spLocks noGrp="1"/>
          </p:cNvSpPr>
          <p:nvPr>
            <p:ph idx="1"/>
          </p:nvPr>
        </p:nvSpPr>
        <p:spPr>
          <a:xfrm>
            <a:off x="3575050" y="273050"/>
            <a:ext cx="5111750" cy="57322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1"/>
            <a:ext cx="3008313" cy="45701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5" name="Picture 4">
            <a:extLst>
              <a:ext uri="{FF2B5EF4-FFF2-40B4-BE49-F238E27FC236}">
                <a16:creationId xmlns:a16="http://schemas.microsoft.com/office/drawing/2014/main" id="{1F9CA6CC-E128-A218-C890-252C25E407F2}"/>
              </a:ext>
            </a:extLst>
          </p:cNvPr>
          <p:cNvPicPr>
            <a:picLocks noChangeAspect="1"/>
          </p:cNvPicPr>
          <p:nvPr userDrawn="1"/>
        </p:nvPicPr>
        <p:blipFill>
          <a:blip r:embed="rId2">
            <a:alphaModFix/>
          </a:blip>
          <a:stretch>
            <a:fillRect/>
          </a:stretch>
        </p:blipFill>
        <p:spPr>
          <a:xfrm>
            <a:off x="7067550" y="6249509"/>
            <a:ext cx="1899509" cy="374836"/>
          </a:xfrm>
          <a:prstGeom prst="rect">
            <a:avLst/>
          </a:prstGeom>
          <a:noFill/>
          <a:effectLst/>
        </p:spPr>
      </p:pic>
    </p:spTree>
    <p:extLst>
      <p:ext uri="{BB962C8B-B14F-4D97-AF65-F5344CB8AC3E}">
        <p14:creationId xmlns:p14="http://schemas.microsoft.com/office/powerpoint/2010/main" val="3985173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1"/>
            <a:ext cx="8229600" cy="4368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548021"/>
      </p:ext>
    </p:extLst>
  </p:cSld>
  <p:clrMap bg1="lt1" tx1="dk1" bg2="lt2" tx2="dk2" accent1="accent1" accent2="accent2" accent3="accent3" accent4="accent4" accent5="accent5" accent6="accent6" hlink="hlink" folHlink="folHlink"/>
  <p:sldLayoutIdLst>
    <p:sldLayoutId id="2147483659"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txStyles>
    <p:titleStyle>
      <a:lvl1pPr algn="ctr" defTabSz="457200" rtl="0" eaLnBrk="1" latinLnBrk="0" hangingPunct="1">
        <a:spcBef>
          <a:spcPct val="0"/>
        </a:spcBef>
        <a:buNone/>
        <a:defRPr sz="4400" b="1" kern="1200">
          <a:solidFill>
            <a:srgbClr val="008445"/>
          </a:solidFill>
          <a:latin typeface="+mn-lt"/>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5378" y="1992086"/>
            <a:ext cx="3919800" cy="3118785"/>
          </a:xfrm>
        </p:spPr>
        <p:txBody>
          <a:bodyPr/>
          <a:lstStyle/>
          <a:p>
            <a:pPr algn="ctr"/>
            <a:r>
              <a:rPr lang="sl-SI" dirty="0"/>
              <a:t>Pregled novosti s področja zakonodaje</a:t>
            </a:r>
            <a:endParaRPr lang="en-US" dirty="0"/>
          </a:p>
        </p:txBody>
      </p:sp>
      <p:sp>
        <p:nvSpPr>
          <p:cNvPr id="3" name="Subtitle 2"/>
          <p:cNvSpPr>
            <a:spLocks noGrp="1"/>
          </p:cNvSpPr>
          <p:nvPr>
            <p:ph type="subTitle" idx="1"/>
          </p:nvPr>
        </p:nvSpPr>
        <p:spPr/>
        <p:txBody>
          <a:bodyPr/>
          <a:lstStyle/>
          <a:p>
            <a:r>
              <a:rPr lang="sl-SI" dirty="0"/>
              <a:t>Rimske terme, 17. 10. 2024</a:t>
            </a:r>
            <a:endParaRPr lang="en-US" dirty="0"/>
          </a:p>
        </p:txBody>
      </p:sp>
      <p:sp>
        <p:nvSpPr>
          <p:cNvPr id="4" name="Text Placeholder 3"/>
          <p:cNvSpPr>
            <a:spLocks noGrp="1"/>
          </p:cNvSpPr>
          <p:nvPr>
            <p:ph type="body" idx="10"/>
          </p:nvPr>
        </p:nvSpPr>
        <p:spPr/>
        <p:txBody>
          <a:bodyPr/>
          <a:lstStyle/>
          <a:p>
            <a:r>
              <a:rPr lang="sl-SI" dirty="0"/>
              <a:t>Ajda Pleterski, Surovina, d.o.o.</a:t>
            </a:r>
            <a:endParaRPr lang="en-US" dirty="0"/>
          </a:p>
        </p:txBody>
      </p:sp>
      <p:pic>
        <p:nvPicPr>
          <p:cNvPr id="6" name="Slika 5">
            <a:extLst>
              <a:ext uri="{FF2B5EF4-FFF2-40B4-BE49-F238E27FC236}">
                <a16:creationId xmlns:a16="http://schemas.microsoft.com/office/drawing/2014/main" id="{6B1EB264-BA7F-C437-D32E-CE6E3F150C05}"/>
              </a:ext>
            </a:extLst>
          </p:cNvPr>
          <p:cNvPicPr>
            <a:picLocks noChangeAspect="1"/>
          </p:cNvPicPr>
          <p:nvPr/>
        </p:nvPicPr>
        <p:blipFill>
          <a:blip r:embed="rId3"/>
          <a:stretch>
            <a:fillRect/>
          </a:stretch>
        </p:blipFill>
        <p:spPr>
          <a:xfrm>
            <a:off x="4991297" y="6194230"/>
            <a:ext cx="1740244" cy="354494"/>
          </a:xfrm>
          <a:prstGeom prst="rect">
            <a:avLst/>
          </a:prstGeom>
        </p:spPr>
      </p:pic>
    </p:spTree>
    <p:extLst>
      <p:ext uri="{BB962C8B-B14F-4D97-AF65-F5344CB8AC3E}">
        <p14:creationId xmlns:p14="http://schemas.microsoft.com/office/powerpoint/2010/main" val="361333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E588924-650F-2C79-325C-71077E509B32}"/>
              </a:ext>
            </a:extLst>
          </p:cNvPr>
          <p:cNvSpPr>
            <a:spLocks noGrp="1"/>
          </p:cNvSpPr>
          <p:nvPr>
            <p:ph type="title"/>
          </p:nvPr>
        </p:nvSpPr>
        <p:spPr/>
        <p:txBody>
          <a:bodyPr>
            <a:normAutofit/>
          </a:bodyPr>
          <a:lstStyle/>
          <a:p>
            <a:r>
              <a:rPr lang="sl-SI" sz="2800" dirty="0"/>
              <a:t>Standardi kakovosti okolja</a:t>
            </a:r>
          </a:p>
        </p:txBody>
      </p:sp>
      <p:sp>
        <p:nvSpPr>
          <p:cNvPr id="3" name="Označba mesta vsebine 2">
            <a:extLst>
              <a:ext uri="{FF2B5EF4-FFF2-40B4-BE49-F238E27FC236}">
                <a16:creationId xmlns:a16="http://schemas.microsoft.com/office/drawing/2014/main" id="{2EF4D9B5-C41F-B22F-6C17-BE1C85F3C623}"/>
              </a:ext>
            </a:extLst>
          </p:cNvPr>
          <p:cNvSpPr>
            <a:spLocks noGrp="1"/>
          </p:cNvSpPr>
          <p:nvPr>
            <p:ph idx="1"/>
          </p:nvPr>
        </p:nvSpPr>
        <p:spPr/>
        <p:txBody>
          <a:bodyPr>
            <a:normAutofit/>
          </a:bodyPr>
          <a:lstStyle/>
          <a:p>
            <a:pPr marL="0" indent="0">
              <a:buNone/>
            </a:pPr>
            <a:r>
              <a:rPr lang="sl-SI" sz="1800" b="1" dirty="0">
                <a:solidFill>
                  <a:srgbClr val="008445"/>
                </a:solidFill>
              </a:rPr>
              <a:t>21.- 24. člen:</a:t>
            </a:r>
          </a:p>
          <a:p>
            <a:pPr>
              <a:buFont typeface="Wingdings" panose="05000000000000000000" pitchFamily="2" charset="2"/>
              <a:buChar char="Ø"/>
            </a:pPr>
            <a:r>
              <a:rPr lang="sl-SI" sz="1800" dirty="0"/>
              <a:t>standardi kakovosti voda</a:t>
            </a:r>
          </a:p>
          <a:p>
            <a:pPr>
              <a:buFont typeface="Wingdings" panose="05000000000000000000" pitchFamily="2" charset="2"/>
              <a:buChar char="Ø"/>
            </a:pPr>
            <a:r>
              <a:rPr lang="sl-SI" sz="1800" dirty="0"/>
              <a:t>varstvo in standardi kakovosti tal</a:t>
            </a:r>
          </a:p>
          <a:p>
            <a:pPr>
              <a:buFont typeface="Wingdings" panose="05000000000000000000" pitchFamily="2" charset="2"/>
              <a:buChar char="Ø"/>
            </a:pPr>
            <a:r>
              <a:rPr lang="sl-SI" sz="1800" dirty="0"/>
              <a:t>kakovost zunanjega zraka</a:t>
            </a:r>
          </a:p>
          <a:p>
            <a:pPr>
              <a:buFont typeface="Wingdings" panose="05000000000000000000" pitchFamily="2" charset="2"/>
              <a:buChar char="Ø"/>
            </a:pPr>
            <a:r>
              <a:rPr lang="sl-SI" sz="1800" dirty="0"/>
              <a:t>standardi kakovosti za </a:t>
            </a:r>
            <a:r>
              <a:rPr lang="sl-SI" sz="1800" dirty="0" err="1"/>
              <a:t>okoljski</a:t>
            </a:r>
            <a:r>
              <a:rPr lang="sl-SI" sz="1800" dirty="0"/>
              <a:t> hrup</a:t>
            </a:r>
          </a:p>
          <a:p>
            <a:pPr marL="0" indent="0">
              <a:buNone/>
            </a:pPr>
            <a:endParaRPr lang="sl-SI" sz="1800" dirty="0"/>
          </a:p>
          <a:p>
            <a:pPr marL="0" indent="0">
              <a:buNone/>
            </a:pPr>
            <a:r>
              <a:rPr lang="sl-SI" sz="1800" dirty="0"/>
              <a:t>ZVO-2 že obravnava ta vprašanja, vendar v določenih primerih brez zadostne pravne podlage.</a:t>
            </a:r>
          </a:p>
          <a:p>
            <a:pPr marL="0" indent="0">
              <a:buNone/>
            </a:pPr>
            <a:endParaRPr lang="sl-SI" sz="1800" dirty="0"/>
          </a:p>
          <a:p>
            <a:pPr marL="0" indent="0">
              <a:buNone/>
            </a:pPr>
            <a:r>
              <a:rPr lang="sl-SI" sz="1800" dirty="0"/>
              <a:t>V ZVO-3 gre za prenos posameznih direktiv EU.</a:t>
            </a:r>
          </a:p>
        </p:txBody>
      </p:sp>
    </p:spTree>
    <p:extLst>
      <p:ext uri="{BB962C8B-B14F-4D97-AF65-F5344CB8AC3E}">
        <p14:creationId xmlns:p14="http://schemas.microsoft.com/office/powerpoint/2010/main" val="876052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E2CEB10-DA9F-C026-061B-2F627EADE3A1}"/>
              </a:ext>
            </a:extLst>
          </p:cNvPr>
          <p:cNvSpPr>
            <a:spLocks noGrp="1"/>
          </p:cNvSpPr>
          <p:nvPr>
            <p:ph idx="1"/>
          </p:nvPr>
        </p:nvSpPr>
        <p:spPr/>
        <p:txBody>
          <a:bodyPr>
            <a:normAutofit/>
          </a:bodyPr>
          <a:lstStyle/>
          <a:p>
            <a:pPr marL="0" indent="0">
              <a:buNone/>
            </a:pPr>
            <a:r>
              <a:rPr lang="sl-SI" sz="1800" dirty="0"/>
              <a:t>Ukrepi so razdeljeni v dve skupini: </a:t>
            </a:r>
          </a:p>
          <a:p>
            <a:pPr marL="0" indent="0">
              <a:buNone/>
            </a:pPr>
            <a:endParaRPr lang="sl-SI" sz="1800" dirty="0"/>
          </a:p>
          <a:p>
            <a:pPr>
              <a:buFont typeface="Wingdings" panose="05000000000000000000" pitchFamily="2" charset="2"/>
              <a:buChar char="Ø"/>
            </a:pPr>
            <a:r>
              <a:rPr lang="sl-SI" sz="1800" b="1" dirty="0"/>
              <a:t>3.1. Ravnanje z odpadki: </a:t>
            </a:r>
            <a:r>
              <a:rPr lang="sl-SI" sz="1800" dirty="0"/>
              <a:t>29. člen do 40. člen</a:t>
            </a:r>
          </a:p>
          <a:p>
            <a:pPr>
              <a:buFont typeface="Wingdings" panose="05000000000000000000" pitchFamily="2" charset="2"/>
              <a:buChar char="Ø"/>
            </a:pPr>
            <a:r>
              <a:rPr lang="sl-SI" sz="1800" b="1" dirty="0"/>
              <a:t>3.2. Sistem PRO: </a:t>
            </a:r>
            <a:r>
              <a:rPr lang="sl-SI" sz="1800" dirty="0"/>
              <a:t>41. člen do 60. člen </a:t>
            </a:r>
          </a:p>
          <a:p>
            <a:pPr>
              <a:buFont typeface="Wingdings" panose="05000000000000000000" pitchFamily="2" charset="2"/>
              <a:buChar char="Ø"/>
            </a:pPr>
            <a:endParaRPr lang="sl-SI" sz="1800" dirty="0"/>
          </a:p>
        </p:txBody>
      </p:sp>
      <p:sp>
        <p:nvSpPr>
          <p:cNvPr id="4" name="Naslov 1">
            <a:extLst>
              <a:ext uri="{FF2B5EF4-FFF2-40B4-BE49-F238E27FC236}">
                <a16:creationId xmlns:a16="http://schemas.microsoft.com/office/drawing/2014/main" id="{2B93792F-69DF-5AC1-643C-135828BBCE2F}"/>
              </a:ext>
            </a:extLst>
          </p:cNvPr>
          <p:cNvSpPr>
            <a:spLocks noGrp="1"/>
          </p:cNvSpPr>
          <p:nvPr>
            <p:ph type="title"/>
          </p:nvPr>
        </p:nvSpPr>
        <p:spPr>
          <a:xfrm>
            <a:off x="457200" y="274638"/>
            <a:ext cx="8229600" cy="1143000"/>
          </a:xfrm>
        </p:spPr>
        <p:txBody>
          <a:bodyPr>
            <a:normAutofit/>
          </a:bodyPr>
          <a:lstStyle/>
          <a:p>
            <a:r>
              <a:rPr lang="sl-SI" sz="2800" dirty="0"/>
              <a:t>Ukrepi na področju odpadkov (29. do 60. člen)</a:t>
            </a:r>
          </a:p>
        </p:txBody>
      </p:sp>
    </p:spTree>
    <p:extLst>
      <p:ext uri="{BB962C8B-B14F-4D97-AF65-F5344CB8AC3E}">
        <p14:creationId xmlns:p14="http://schemas.microsoft.com/office/powerpoint/2010/main" val="3961489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F805D52-C615-2679-EA96-964E6A31B2A0}"/>
              </a:ext>
            </a:extLst>
          </p:cNvPr>
          <p:cNvSpPr>
            <a:spLocks noGrp="1"/>
          </p:cNvSpPr>
          <p:nvPr>
            <p:ph type="title"/>
          </p:nvPr>
        </p:nvSpPr>
        <p:spPr/>
        <p:txBody>
          <a:bodyPr>
            <a:normAutofit/>
          </a:bodyPr>
          <a:lstStyle/>
          <a:p>
            <a:r>
              <a:rPr lang="sl-SI" sz="2800" dirty="0"/>
              <a:t>Ukrepi na področju odpadkov</a:t>
            </a:r>
          </a:p>
        </p:txBody>
      </p:sp>
      <p:sp>
        <p:nvSpPr>
          <p:cNvPr id="3" name="Označba mesta vsebine 2">
            <a:extLst>
              <a:ext uri="{FF2B5EF4-FFF2-40B4-BE49-F238E27FC236}">
                <a16:creationId xmlns:a16="http://schemas.microsoft.com/office/drawing/2014/main" id="{F8B37BDE-6702-8158-C51A-2A511F67BA4E}"/>
              </a:ext>
            </a:extLst>
          </p:cNvPr>
          <p:cNvSpPr>
            <a:spLocks noGrp="1"/>
          </p:cNvSpPr>
          <p:nvPr>
            <p:ph idx="1"/>
          </p:nvPr>
        </p:nvSpPr>
        <p:spPr/>
        <p:txBody>
          <a:bodyPr>
            <a:normAutofit/>
          </a:bodyPr>
          <a:lstStyle/>
          <a:p>
            <a:pPr marL="0" indent="0">
              <a:buNone/>
            </a:pPr>
            <a:r>
              <a:rPr lang="sl-SI" sz="1800" b="1" dirty="0">
                <a:solidFill>
                  <a:srgbClr val="008445"/>
                </a:solidFill>
              </a:rPr>
              <a:t>29. člen: splošne določbe o odpadkih in izključitev njihove uporabe</a:t>
            </a:r>
          </a:p>
          <a:p>
            <a:pPr algn="just">
              <a:buFont typeface="Wingdings" panose="05000000000000000000" pitchFamily="2" charset="2"/>
              <a:buChar char="Ø"/>
            </a:pPr>
            <a:r>
              <a:rPr lang="sl-SI" sz="1800" dirty="0">
                <a:ea typeface="Times New Roman" panose="02020603050405020304" pitchFamily="18" charset="0"/>
              </a:rPr>
              <a:t>ostaja določba (2. točka 2. odstavka): z</a:t>
            </a:r>
            <a:r>
              <a:rPr lang="sl-SI" sz="1800" dirty="0">
                <a:effectLst/>
                <a:ea typeface="Times New Roman" panose="02020603050405020304" pitchFamily="18" charset="0"/>
              </a:rPr>
              <a:t> odpadki je treba ravnati tako, da se ne škodi okolju in ni ogroženo zdravje ljudi  ter da ravnanje (…</a:t>
            </a:r>
            <a:r>
              <a:rPr lang="sl-SI" sz="1800" dirty="0">
                <a:ea typeface="Times New Roman" panose="02020603050405020304" pitchFamily="18" charset="0"/>
              </a:rPr>
              <a:t>) </a:t>
            </a:r>
            <a:r>
              <a:rPr lang="sl-SI" sz="1800" dirty="0">
                <a:effectLst/>
                <a:ea typeface="Times New Roman" panose="02020603050405020304" pitchFamily="18" charset="0"/>
              </a:rPr>
              <a:t>ne povzroča čezmernega obremenjevanja s hrupom in </a:t>
            </a:r>
            <a:r>
              <a:rPr lang="sl-SI" sz="1800" b="1" dirty="0">
                <a:effectLst/>
                <a:ea typeface="Times New Roman" panose="02020603050405020304" pitchFamily="18" charset="0"/>
              </a:rPr>
              <a:t>neprijetnimi vonjavami;</a:t>
            </a:r>
          </a:p>
          <a:p>
            <a:pPr marL="0" indent="0">
              <a:buNone/>
            </a:pPr>
            <a:endParaRPr lang="sl-SI" sz="1800" b="1" dirty="0">
              <a:effectLst/>
              <a:ea typeface="Times New Roman" panose="02020603050405020304" pitchFamily="18" charset="0"/>
            </a:endParaRPr>
          </a:p>
        </p:txBody>
      </p:sp>
    </p:spTree>
    <p:extLst>
      <p:ext uri="{BB962C8B-B14F-4D97-AF65-F5344CB8AC3E}">
        <p14:creationId xmlns:p14="http://schemas.microsoft.com/office/powerpoint/2010/main" val="3618149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1BEE5-37E4-BC6F-6D5D-382A8D832C2B}"/>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AB2E0689-FECB-F683-F714-7210BB3B3978}"/>
              </a:ext>
            </a:extLst>
          </p:cNvPr>
          <p:cNvSpPr>
            <a:spLocks noGrp="1"/>
          </p:cNvSpPr>
          <p:nvPr>
            <p:ph type="title"/>
          </p:nvPr>
        </p:nvSpPr>
        <p:spPr/>
        <p:txBody>
          <a:bodyPr>
            <a:normAutofit/>
          </a:bodyPr>
          <a:lstStyle/>
          <a:p>
            <a:r>
              <a:rPr lang="sl-SI" sz="2800" dirty="0"/>
              <a:t>Ukrepi na področju odpadkov</a:t>
            </a:r>
          </a:p>
        </p:txBody>
      </p:sp>
      <p:sp>
        <p:nvSpPr>
          <p:cNvPr id="3" name="Označba mesta vsebine 2">
            <a:extLst>
              <a:ext uri="{FF2B5EF4-FFF2-40B4-BE49-F238E27FC236}">
                <a16:creationId xmlns:a16="http://schemas.microsoft.com/office/drawing/2014/main" id="{A65548B2-1D4D-24E2-E2E4-F9A4E80948B5}"/>
              </a:ext>
            </a:extLst>
          </p:cNvPr>
          <p:cNvSpPr>
            <a:spLocks noGrp="1"/>
          </p:cNvSpPr>
          <p:nvPr>
            <p:ph idx="1"/>
          </p:nvPr>
        </p:nvSpPr>
        <p:spPr/>
        <p:txBody>
          <a:bodyPr>
            <a:normAutofit/>
          </a:bodyPr>
          <a:lstStyle/>
          <a:p>
            <a:pPr marL="0" indent="0">
              <a:buNone/>
            </a:pPr>
            <a:r>
              <a:rPr lang="sl-SI" sz="1800" b="1" dirty="0">
                <a:solidFill>
                  <a:srgbClr val="008445"/>
                </a:solidFill>
              </a:rPr>
              <a:t>35. člen drugi odst. (povezava z 270 čl.): okoljevarstveno dovoljenje</a:t>
            </a:r>
          </a:p>
          <a:p>
            <a:pPr algn="just">
              <a:buFont typeface="Wingdings" panose="05000000000000000000" pitchFamily="2" charset="2"/>
              <a:buChar char="Ø"/>
            </a:pPr>
            <a:r>
              <a:rPr lang="sl-SI" sz="1800" dirty="0">
                <a:effectLst/>
                <a:ea typeface="Times New Roman" panose="02020603050405020304" pitchFamily="18" charset="0"/>
              </a:rPr>
              <a:t>pravna ali fizična oseba, ki opravlja dejavnost obdelave odpadkov lahko pridobi </a:t>
            </a:r>
            <a:r>
              <a:rPr lang="sl-SI" sz="1800" b="1" dirty="0">
                <a:effectLst/>
                <a:ea typeface="Times New Roman" panose="02020603050405020304" pitchFamily="18" charset="0"/>
              </a:rPr>
              <a:t>okoljevarstveno dovoljenje </a:t>
            </a:r>
            <a:r>
              <a:rPr lang="sl-SI" sz="1800" dirty="0">
                <a:effectLst/>
                <a:ea typeface="Times New Roman" panose="02020603050405020304" pitchFamily="18" charset="0"/>
              </a:rPr>
              <a:t>iz 171. ali 189. člena tega zakona, </a:t>
            </a:r>
            <a:r>
              <a:rPr lang="sl-SI" sz="1800" b="1" dirty="0">
                <a:effectLst/>
                <a:ea typeface="Times New Roman" panose="02020603050405020304" pitchFamily="18" charset="0"/>
              </a:rPr>
              <a:t>če ima lastninsko pravico na nepremičninah in premičninah,</a:t>
            </a:r>
            <a:r>
              <a:rPr lang="sl-SI" sz="1800" dirty="0">
                <a:effectLst/>
                <a:ea typeface="Times New Roman" panose="02020603050405020304" pitchFamily="18" charset="0"/>
              </a:rPr>
              <a:t> potrebnih za opravljanje dejavnosti obdelave odpadkov</a:t>
            </a:r>
            <a:r>
              <a:rPr lang="sl-SI" sz="1800" dirty="0">
                <a:ea typeface="Times New Roman" panose="02020603050405020304" pitchFamily="18" charset="0"/>
              </a:rPr>
              <a:t>.</a:t>
            </a:r>
          </a:p>
          <a:p>
            <a:pPr algn="just">
              <a:buFont typeface="Wingdings" panose="05000000000000000000" pitchFamily="2" charset="2"/>
              <a:buChar char="Ø"/>
            </a:pPr>
            <a:r>
              <a:rPr lang="sl-SI" sz="1800" dirty="0">
                <a:effectLst/>
                <a:ea typeface="Times New Roman" panose="02020603050405020304" pitchFamily="18" charset="0"/>
              </a:rPr>
              <a:t>Izjeme:</a:t>
            </a:r>
          </a:p>
          <a:p>
            <a:pPr indent="0" algn="just">
              <a:lnSpc>
                <a:spcPct val="110000"/>
              </a:lnSpc>
              <a:spcBef>
                <a:spcPts val="0"/>
              </a:spcBef>
              <a:buNone/>
            </a:pPr>
            <a:r>
              <a:rPr lang="sl-SI" sz="1600" dirty="0">
                <a:effectLst/>
                <a:ea typeface="Times New Roman" panose="02020603050405020304" pitchFamily="18" charset="0"/>
              </a:rPr>
              <a:t>1. če gre za primer časovno omejene veljavnosti okoljevarstvenega dovoljenja iz tretjega odstavka tega člena na največ pet let, ali</a:t>
            </a:r>
          </a:p>
          <a:p>
            <a:pPr indent="0" algn="just">
              <a:lnSpc>
                <a:spcPct val="110000"/>
              </a:lnSpc>
              <a:spcBef>
                <a:spcPts val="0"/>
              </a:spcBef>
              <a:buNone/>
            </a:pPr>
            <a:r>
              <a:rPr lang="sl-SI" sz="1600" dirty="0">
                <a:effectLst/>
                <a:ea typeface="Times New Roman" panose="02020603050405020304" pitchFamily="18" charset="0"/>
              </a:rPr>
              <a:t>2. če gre za okoljevarstveno dovoljenje za premično napravo po predpisu, ki določa obdelavo odpadkov v premičnih napravah, ali</a:t>
            </a:r>
          </a:p>
          <a:p>
            <a:pPr indent="0" algn="just">
              <a:lnSpc>
                <a:spcPct val="110000"/>
              </a:lnSpc>
              <a:spcBef>
                <a:spcPts val="0"/>
              </a:spcBef>
              <a:buNone/>
            </a:pPr>
            <a:r>
              <a:rPr lang="sl-SI" sz="1600" dirty="0">
                <a:effectLst/>
                <a:ea typeface="Times New Roman" panose="02020603050405020304" pitchFamily="18" charset="0"/>
              </a:rPr>
              <a:t>3. če je obdelovalec odpadkov hkrati tudi izvajalec javne službe ravnanja z odpadki, ali</a:t>
            </a:r>
          </a:p>
          <a:p>
            <a:pPr indent="0" algn="just">
              <a:lnSpc>
                <a:spcPct val="110000"/>
              </a:lnSpc>
              <a:spcBef>
                <a:spcPts val="0"/>
              </a:spcBef>
              <a:buNone/>
            </a:pPr>
            <a:r>
              <a:rPr lang="sl-SI" sz="1600" dirty="0">
                <a:effectLst/>
                <a:ea typeface="Times New Roman" panose="02020603050405020304" pitchFamily="18" charset="0"/>
              </a:rPr>
              <a:t>4. če je obdelovalec odpadkov hkrati tudi izvajalec javne službe ravnanja z odpadki, ki na isti lokaciji, na kateri izvaja javno službo ravnanja z odpadki, obdeluje tudi druge odpadke, ali</a:t>
            </a:r>
          </a:p>
          <a:p>
            <a:pPr indent="0" algn="just">
              <a:lnSpc>
                <a:spcPct val="110000"/>
              </a:lnSpc>
              <a:spcBef>
                <a:spcPts val="0"/>
              </a:spcBef>
              <a:buNone/>
            </a:pPr>
            <a:r>
              <a:rPr lang="sl-SI" sz="1600" dirty="0">
                <a:effectLst/>
                <a:ea typeface="Times New Roman" panose="02020603050405020304" pitchFamily="18" charset="0"/>
              </a:rPr>
              <a:t>5. če je obdelovalec odpadkov hkrati tudi izvajalec javne službe čiščenja odpadne komunalne vode, če odpadke obdeluje na lokaciji, na kateri izvaja čiščenje odpadne komunalne vode</a:t>
            </a:r>
            <a:endParaRPr lang="sl-SI" sz="2400" dirty="0">
              <a:effectLst/>
              <a:ea typeface="Times New Roman" panose="02020603050405020304" pitchFamily="18" charset="0"/>
            </a:endParaRPr>
          </a:p>
        </p:txBody>
      </p:sp>
    </p:spTree>
    <p:extLst>
      <p:ext uri="{BB962C8B-B14F-4D97-AF65-F5344CB8AC3E}">
        <p14:creationId xmlns:p14="http://schemas.microsoft.com/office/powerpoint/2010/main" val="23669317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5D089-7753-82C9-75B1-83D560135C32}"/>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0A1BCA7E-1E0F-45DD-BAE8-100C2AEB1F3A}"/>
              </a:ext>
            </a:extLst>
          </p:cNvPr>
          <p:cNvSpPr>
            <a:spLocks noGrp="1"/>
          </p:cNvSpPr>
          <p:nvPr>
            <p:ph type="title"/>
          </p:nvPr>
        </p:nvSpPr>
        <p:spPr/>
        <p:txBody>
          <a:bodyPr>
            <a:normAutofit/>
          </a:bodyPr>
          <a:lstStyle/>
          <a:p>
            <a:r>
              <a:rPr lang="sl-SI" sz="2800" dirty="0"/>
              <a:t>Ukrepi na področju odpadkov</a:t>
            </a:r>
          </a:p>
        </p:txBody>
      </p:sp>
      <p:sp>
        <p:nvSpPr>
          <p:cNvPr id="3" name="Označba mesta vsebine 2">
            <a:extLst>
              <a:ext uri="{FF2B5EF4-FFF2-40B4-BE49-F238E27FC236}">
                <a16:creationId xmlns:a16="http://schemas.microsoft.com/office/drawing/2014/main" id="{F828D778-E257-990F-3C79-93FABDC9D7EA}"/>
              </a:ext>
            </a:extLst>
          </p:cNvPr>
          <p:cNvSpPr>
            <a:spLocks noGrp="1"/>
          </p:cNvSpPr>
          <p:nvPr>
            <p:ph idx="1"/>
          </p:nvPr>
        </p:nvSpPr>
        <p:spPr/>
        <p:txBody>
          <a:bodyPr>
            <a:normAutofit/>
          </a:bodyPr>
          <a:lstStyle/>
          <a:p>
            <a:pPr marL="0" indent="0">
              <a:buNone/>
            </a:pPr>
            <a:r>
              <a:rPr lang="sl-SI" sz="1800" b="1" dirty="0">
                <a:solidFill>
                  <a:srgbClr val="008445"/>
                </a:solidFill>
              </a:rPr>
              <a:t>36. člen: odločba o dovolitvi opravljanja priglašene dejavnosti</a:t>
            </a:r>
          </a:p>
          <a:p>
            <a:pPr algn="just">
              <a:buFont typeface="Wingdings" panose="05000000000000000000" pitchFamily="2" charset="2"/>
              <a:buChar char="Ø"/>
            </a:pPr>
            <a:r>
              <a:rPr lang="sl-SI" sz="1800" dirty="0"/>
              <a:t>Pravna ali fizična oseba mora pred začetkom opravljanja </a:t>
            </a:r>
            <a:r>
              <a:rPr lang="sl-SI" sz="1800" b="1" dirty="0"/>
              <a:t>dejavnosti zbiranja, prevoza odpadkov, trgovanja z odpadki ali posredovanja </a:t>
            </a:r>
            <a:r>
              <a:rPr lang="sl-SI" sz="1800" dirty="0"/>
              <a:t>odpadkov, to dejavnost priglasiti ministrstvu, in za opravljanje te dejavnosti pridobiti odločbo ministrstva o dovolitvi opravljanja priglašene dejavnosti.</a:t>
            </a:r>
          </a:p>
          <a:p>
            <a:pPr algn="just">
              <a:buFont typeface="Wingdings" panose="05000000000000000000" pitchFamily="2" charset="2"/>
              <a:buChar char="Ø"/>
            </a:pPr>
            <a:r>
              <a:rPr lang="sl-SI" sz="1800" b="1" dirty="0"/>
              <a:t>Pogoj</a:t>
            </a:r>
            <a:r>
              <a:rPr lang="sl-SI" sz="1800" dirty="0"/>
              <a:t> za izdajo odločbe o dovolitvi opravljanja dejavnosti </a:t>
            </a:r>
            <a:r>
              <a:rPr lang="sl-SI" sz="1800" b="1" dirty="0"/>
              <a:t>zbiranja odpadkov lastninska pravica na objektu in na zemljišču</a:t>
            </a:r>
            <a:r>
              <a:rPr lang="sl-SI" sz="1800" dirty="0"/>
              <a:t>, na katerem namerava vlagatelj izvajati dejavnost zbiranja odpadkov</a:t>
            </a:r>
          </a:p>
          <a:p>
            <a:pPr marL="0" indent="0" algn="just">
              <a:buNone/>
            </a:pPr>
            <a:r>
              <a:rPr lang="sl-SI" sz="1800" dirty="0"/>
              <a:t>       Izjeme: </a:t>
            </a:r>
          </a:p>
          <a:p>
            <a:pPr marL="0" indent="0" algn="just">
              <a:buNone/>
            </a:pPr>
            <a:r>
              <a:rPr lang="sl-SI" sz="1800" dirty="0"/>
              <a:t> 	- vlagatelj je tudi izvajalec obvezne GJS zbiranja določenih vrst odpadkov </a:t>
            </a:r>
          </a:p>
          <a:p>
            <a:pPr marL="0" indent="0" algn="just">
              <a:buNone/>
            </a:pPr>
            <a:r>
              <a:rPr lang="sl-SI" sz="1800" dirty="0"/>
              <a:t>	- vlagatelj za opravljanje dejavnosti zbiranja odpadkov uporablja gospodarsko 	javno infrastrukturo državnega ali občinskega pomena </a:t>
            </a:r>
          </a:p>
          <a:p>
            <a:pPr marL="0" indent="0" algn="just">
              <a:buNone/>
            </a:pPr>
            <a:r>
              <a:rPr lang="sl-SI" sz="1800" dirty="0"/>
              <a:t>	- pravnomočno OVD iz osmega odstavka tega člena, če je takšno dovoljenje za 	posamezno predhodno skladišče zbiralca odpadkov potrebno.</a:t>
            </a:r>
          </a:p>
          <a:p>
            <a:pPr algn="just">
              <a:buFont typeface="Wingdings" panose="05000000000000000000" pitchFamily="2" charset="2"/>
              <a:buChar char="Ø"/>
            </a:pPr>
            <a:endParaRPr lang="sl-SI" sz="1800" dirty="0"/>
          </a:p>
        </p:txBody>
      </p:sp>
    </p:spTree>
    <p:extLst>
      <p:ext uri="{BB962C8B-B14F-4D97-AF65-F5344CB8AC3E}">
        <p14:creationId xmlns:p14="http://schemas.microsoft.com/office/powerpoint/2010/main" val="3202856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6F9E9BCF-15B9-4E62-760B-72D06D579114}"/>
              </a:ext>
            </a:extLst>
          </p:cNvPr>
          <p:cNvSpPr>
            <a:spLocks noGrp="1"/>
          </p:cNvSpPr>
          <p:nvPr>
            <p:ph idx="1"/>
          </p:nvPr>
        </p:nvSpPr>
        <p:spPr>
          <a:xfrm>
            <a:off x="457200" y="711200"/>
            <a:ext cx="8229600" cy="5816600"/>
          </a:xfrm>
        </p:spPr>
        <p:txBody>
          <a:bodyPr>
            <a:normAutofit/>
          </a:bodyPr>
          <a:lstStyle/>
          <a:p>
            <a:pPr marL="0" marR="0" lvl="0" indent="0" algn="just" defTabSz="457200" rtl="0" eaLnBrk="1" fontAlgn="auto" latinLnBrk="0" hangingPunct="1">
              <a:lnSpc>
                <a:spcPct val="100000"/>
              </a:lnSpc>
              <a:spcBef>
                <a:spcPct val="20000"/>
              </a:spcBef>
              <a:spcAft>
                <a:spcPts val="0"/>
              </a:spcAft>
              <a:buClrTx/>
              <a:buSzTx/>
              <a:buFont typeface="Arial"/>
              <a:buNone/>
              <a:tabLst/>
              <a:defRPr/>
            </a:pPr>
            <a:r>
              <a:rPr kumimoji="0" lang="sl-SI" sz="1800" b="1" i="0" u="none" strike="noStrike" kern="1200" cap="none" spc="0" normalizeH="0" baseline="0" noProof="0" dirty="0">
                <a:ln>
                  <a:noFill/>
                </a:ln>
                <a:solidFill>
                  <a:srgbClr val="008445"/>
                </a:solidFill>
                <a:effectLst/>
                <a:uLnTx/>
                <a:uFillTx/>
                <a:latin typeface="Calibri"/>
                <a:ea typeface="+mn-ea"/>
                <a:cs typeface="Arial" panose="020B0604020202020204" pitchFamily="34" charset="0"/>
              </a:rPr>
              <a:t>PREHODNE DOLOČBE 270. člen: pridobitev nepremičnin in premičnin za opravljanje dejavnosti zbiranja, predelave ali odstranjevanja odpadkov v last</a:t>
            </a:r>
          </a:p>
          <a:p>
            <a:pPr marL="0" marR="0" lvl="0" indent="0" algn="just" defTabSz="457200" rtl="0" eaLnBrk="1" fontAlgn="auto" latinLnBrk="0" hangingPunct="1">
              <a:lnSpc>
                <a:spcPct val="100000"/>
              </a:lnSpc>
              <a:spcBef>
                <a:spcPct val="20000"/>
              </a:spcBef>
              <a:spcAft>
                <a:spcPts val="0"/>
              </a:spcAft>
              <a:buClrTx/>
              <a:buSzTx/>
              <a:buFont typeface="Arial"/>
              <a:buNone/>
              <a:tabLst/>
              <a:defRPr/>
            </a:pPr>
            <a:endParaRPr kumimoji="0" lang="sl-SI" sz="1800" b="1" i="0" u="none" strike="noStrike" kern="1200" cap="none" spc="0" normalizeH="0" baseline="0" noProof="0" dirty="0">
              <a:ln>
                <a:noFill/>
              </a:ln>
              <a:solidFill>
                <a:srgbClr val="008445"/>
              </a:solidFill>
              <a:effectLst/>
              <a:uLnTx/>
              <a:uFillTx/>
              <a:latin typeface="Calibri"/>
              <a:ea typeface="+mn-ea"/>
              <a:cs typeface="Arial" panose="020B0604020202020204" pitchFamily="34" charset="0"/>
            </a:endParaRPr>
          </a:p>
          <a:p>
            <a:pPr marR="0" lvl="0" algn="just"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sl-SI" sz="1800" dirty="0">
                <a:latin typeface="Calibri"/>
              </a:rPr>
              <a:t>za obstoječe zbiralce in obdelovalce odpadkov </a:t>
            </a:r>
          </a:p>
          <a:p>
            <a:pPr marR="0" lvl="0" algn="just"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sl-SI" sz="1800" dirty="0">
                <a:latin typeface="Calibri"/>
              </a:rPr>
              <a:t>za tiste, ki so vložili vlogo  za pridobitev OVD za napravo iz 68. člena ZVO-1 za predelavo ali odstranjevanje odpadkov ali za predhodno skladiščenje nevarnih odpadkov</a:t>
            </a:r>
          </a:p>
          <a:p>
            <a:pPr marR="0" lvl="0" algn="just"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sl-SI" sz="1800" dirty="0">
                <a:latin typeface="Calibri"/>
              </a:rPr>
              <a:t>za tiste, ki so vložili vlogo za pridobitev OVD za napravo ali dejavnost iz 82. člena ZVO-1 za predelavo ali odstranjevanje odpadkov</a:t>
            </a:r>
          </a:p>
          <a:p>
            <a:pPr marR="0" lvl="0" algn="just"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lang="sl-SI" sz="1800" dirty="0">
                <a:latin typeface="Calibri"/>
              </a:rPr>
              <a:t>za tiste, ki so vložili vlogo za pridobitev odločbe ministrstva iz tretjega odstavka 20. člena ZVO-1 o izpolnjevanju pogojev za vpis v evidenco zbiralcev odpadkov iz četrtega odstavka 104. člena ZVO-1</a:t>
            </a:r>
          </a:p>
          <a:p>
            <a:pPr marL="342900" marR="0" lvl="0" indent="-342900" algn="just"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sl-SI" sz="1800" b="1" i="0" u="none" strike="noStrike" kern="0" cap="none" spc="0" normalizeH="0" baseline="0" noProof="0" dirty="0">
                <a:ln>
                  <a:noFill/>
                </a:ln>
                <a:solidFill>
                  <a:prstClr val="black"/>
                </a:solidFill>
                <a:effectLst/>
                <a:uLnTx/>
                <a:uFillTx/>
                <a:latin typeface="Calibri"/>
                <a:ea typeface="Calibri" panose="020F0502020204030204" pitchFamily="34" charset="0"/>
                <a:cs typeface="Arial" panose="020B0604020202020204" pitchFamily="34" charset="0"/>
              </a:rPr>
              <a:t>najkasneje do 13. 4. 2027</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sl-SI" sz="1800" b="0" i="0" u="sng" strike="noStrike" kern="1200" cap="none" spc="0" normalizeH="0" baseline="0" noProof="0" dirty="0">
                <a:ln>
                  <a:noFill/>
                </a:ln>
                <a:solidFill>
                  <a:prstClr val="black"/>
                </a:solidFill>
                <a:effectLst/>
                <a:uLnTx/>
                <a:uFillTx/>
                <a:latin typeface="Calibri"/>
                <a:ea typeface="+mn-ea"/>
                <a:cs typeface="Arial" panose="020B0604020202020204" pitchFamily="34" charset="0"/>
              </a:rPr>
              <a:t>Sankcija v primeru </a:t>
            </a:r>
            <a:r>
              <a:rPr kumimoji="0" lang="sl-SI" sz="1800" b="0" i="0" u="sng" strike="noStrike" kern="1200" cap="none" spc="0" normalizeH="0" baseline="0" noProof="0" dirty="0" err="1">
                <a:ln>
                  <a:noFill/>
                </a:ln>
                <a:solidFill>
                  <a:prstClr val="black"/>
                </a:solidFill>
                <a:effectLst/>
                <a:uLnTx/>
                <a:uFillTx/>
                <a:latin typeface="Calibri"/>
                <a:ea typeface="+mn-ea"/>
                <a:cs typeface="Arial" panose="020B0604020202020204" pitchFamily="34" charset="0"/>
              </a:rPr>
              <a:t>nepridobitve</a:t>
            </a:r>
            <a:r>
              <a:rPr kumimoji="0" lang="sl-SI" sz="1800" b="0" i="0" u="sng" strike="noStrike" kern="1200" cap="none" spc="0" normalizeH="0" baseline="0" noProof="0" dirty="0">
                <a:ln>
                  <a:noFill/>
                </a:ln>
                <a:solidFill>
                  <a:prstClr val="black"/>
                </a:solidFill>
                <a:effectLst/>
                <a:uLnTx/>
                <a:uFillTx/>
                <a:latin typeface="Calibri"/>
                <a:ea typeface="+mn-ea"/>
                <a:cs typeface="Arial" panose="020B0604020202020204" pitchFamily="34" charset="0"/>
              </a:rPr>
              <a:t> lastninske pravice</a:t>
            </a:r>
            <a:r>
              <a:rPr kumimoji="0" lang="sl-SI"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a:t>
            </a:r>
            <a:r>
              <a:rPr kumimoji="0" lang="sl-SI"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prenehanje veljavnosti OVD </a:t>
            </a:r>
            <a:r>
              <a:rPr kumimoji="0" lang="sl-SI"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za predelavo/odstranjevanje oz. </a:t>
            </a:r>
            <a:r>
              <a:rPr lang="sl-SI" sz="1800" b="1" dirty="0">
                <a:solidFill>
                  <a:prstClr val="black"/>
                </a:solidFill>
                <a:latin typeface="Calibri"/>
              </a:rPr>
              <a:t>odločbe o priglašeni dejavnosti zbiranja </a:t>
            </a:r>
            <a:r>
              <a:rPr lang="sl-SI" sz="1800" dirty="0">
                <a:solidFill>
                  <a:prstClr val="black"/>
                </a:solidFill>
                <a:latin typeface="Calibri"/>
              </a:rPr>
              <a:t>odpadkov</a:t>
            </a:r>
          </a:p>
          <a:p>
            <a:pPr marL="342900" marR="0" lvl="0" indent="-34290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sl-SI"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Ministrstvo o tem izda </a:t>
            </a:r>
            <a:r>
              <a:rPr kumimoji="0" lang="sl-SI"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ugotovitveno odločbo </a:t>
            </a:r>
          </a:p>
          <a:p>
            <a:pPr marR="0" lvl="0" algn="l"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lang="sl-SI" dirty="0"/>
          </a:p>
        </p:txBody>
      </p:sp>
    </p:spTree>
    <p:extLst>
      <p:ext uri="{BB962C8B-B14F-4D97-AF65-F5344CB8AC3E}">
        <p14:creationId xmlns:p14="http://schemas.microsoft.com/office/powerpoint/2010/main" val="1834659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2E39FA18-D309-8979-6B23-F9A17AF43732}"/>
              </a:ext>
            </a:extLst>
          </p:cNvPr>
          <p:cNvSpPr>
            <a:spLocks noGrp="1"/>
          </p:cNvSpPr>
          <p:nvPr>
            <p:ph idx="1"/>
          </p:nvPr>
        </p:nvSpPr>
        <p:spPr>
          <a:xfrm>
            <a:off x="457200" y="420624"/>
            <a:ext cx="8229600" cy="5548377"/>
          </a:xfrm>
        </p:spPr>
        <p:txBody>
          <a:bodyPr/>
          <a:lstStyle/>
          <a:p>
            <a:pPr marL="0" indent="0">
              <a:buNone/>
            </a:pPr>
            <a:r>
              <a:rPr lang="sl-SI" sz="1800" b="1" dirty="0">
                <a:solidFill>
                  <a:srgbClr val="008445"/>
                </a:solidFill>
                <a:highlight>
                  <a:srgbClr val="FFFF00"/>
                </a:highlight>
                <a:latin typeface="+mj-lt"/>
              </a:rPr>
              <a:t>35</a:t>
            </a:r>
            <a:r>
              <a:rPr lang="sl-SI" sz="1800" b="1" dirty="0">
                <a:solidFill>
                  <a:srgbClr val="008445"/>
                </a:solidFill>
                <a:latin typeface="+mj-lt"/>
              </a:rPr>
              <a:t>. člen četrti odst.: okoljevarstveno dovoljenje</a:t>
            </a:r>
          </a:p>
          <a:p>
            <a:pPr algn="just">
              <a:buFont typeface="Wingdings" panose="05000000000000000000" pitchFamily="2" charset="2"/>
              <a:buChar char="Ø"/>
            </a:pPr>
            <a:r>
              <a:rPr lang="sl-SI" sz="1800" dirty="0">
                <a:effectLst/>
                <a:latin typeface="+mj-lt"/>
                <a:ea typeface="Times New Roman" panose="02020603050405020304" pitchFamily="18" charset="0"/>
              </a:rPr>
              <a:t>pravna ali fizična oseba za predelavo nenevarnih odpadkov ne potrebuje okoljevarstvenega dovoljenja, pri čemer se za posamezno gospodarsko dejavnost določi vrste in količine odpadkov, za katere velja takšna ureditev, in metodo predelave odpadkov, ki se lahko uporablja</a:t>
            </a:r>
            <a:endParaRPr lang="sl-SI" sz="1800" b="1" dirty="0">
              <a:solidFill>
                <a:srgbClr val="008445"/>
              </a:solidFill>
              <a:latin typeface="+mj-lt"/>
            </a:endParaRPr>
          </a:p>
          <a:p>
            <a:pPr>
              <a:buFont typeface="Wingdings" panose="05000000000000000000" pitchFamily="2" charset="2"/>
              <a:buChar char="Ø"/>
            </a:pPr>
            <a:endParaRPr lang="sl-SI" sz="1800" b="1" dirty="0">
              <a:solidFill>
                <a:srgbClr val="008445"/>
              </a:solidFill>
              <a:latin typeface="+mj-lt"/>
            </a:endParaRPr>
          </a:p>
          <a:p>
            <a:pPr marL="0" indent="0">
              <a:buNone/>
            </a:pPr>
            <a:r>
              <a:rPr lang="sl-SI" sz="1800" b="1" dirty="0">
                <a:solidFill>
                  <a:srgbClr val="008445"/>
                </a:solidFill>
                <a:highlight>
                  <a:srgbClr val="FFFF00"/>
                </a:highlight>
                <a:latin typeface="+mj-lt"/>
              </a:rPr>
              <a:t>35.</a:t>
            </a:r>
            <a:r>
              <a:rPr lang="sl-SI" sz="1800" b="1" dirty="0">
                <a:solidFill>
                  <a:srgbClr val="008445"/>
                </a:solidFill>
                <a:latin typeface="+mj-lt"/>
              </a:rPr>
              <a:t> člen šesti odst.: okoljevarstveno dovoljenje</a:t>
            </a:r>
          </a:p>
          <a:p>
            <a:pPr algn="just">
              <a:buFont typeface="Wingdings" panose="05000000000000000000" pitchFamily="2" charset="2"/>
              <a:buChar char="Ø"/>
            </a:pPr>
            <a:r>
              <a:rPr lang="sl-SI" sz="1800" dirty="0">
                <a:effectLst/>
                <a:latin typeface="+mj-lt"/>
                <a:ea typeface="Times New Roman" panose="02020603050405020304" pitchFamily="18" charset="0"/>
              </a:rPr>
              <a:t>odpadke, za katere je vzpostavljen sistem PRO, obdelujejo samo izvajalci obdelave, ki imajo okoljevarstveno dovoljenje iz prvega odstavka tega člena in so vključeni v ta sistem</a:t>
            </a:r>
          </a:p>
          <a:p>
            <a:pPr marL="0" indent="0">
              <a:buNone/>
            </a:pPr>
            <a:endParaRPr lang="sl-SI" sz="1800" dirty="0">
              <a:latin typeface="+mj-lt"/>
              <a:ea typeface="Times New Roman" panose="02020603050405020304" pitchFamily="18" charset="0"/>
            </a:endParaRPr>
          </a:p>
          <a:p>
            <a:pPr marL="0" indent="0">
              <a:buNone/>
            </a:pPr>
            <a:r>
              <a:rPr lang="sl-SI" sz="1800" b="1" dirty="0">
                <a:solidFill>
                  <a:srgbClr val="008445"/>
                </a:solidFill>
              </a:rPr>
              <a:t>38. člen (povezava z 272. čl.): pogoji in merila za prenehanje statusa odpadka</a:t>
            </a:r>
          </a:p>
          <a:p>
            <a:pPr algn="just">
              <a:buFont typeface="Wingdings" panose="05000000000000000000" pitchFamily="2" charset="2"/>
              <a:buChar char="Ø"/>
            </a:pPr>
            <a:r>
              <a:rPr lang="sl-SI" sz="1800" dirty="0">
                <a:latin typeface="+mj-lt"/>
              </a:rPr>
              <a:t>ohranja se odločanje od primera do primera za prenehanje statusa odpadka do uveljavitve skupnih meril za določeno snov ali predmet</a:t>
            </a:r>
          </a:p>
          <a:p>
            <a:pPr algn="just">
              <a:buFont typeface="Wingdings" panose="05000000000000000000" pitchFamily="2" charset="2"/>
              <a:buChar char="Ø"/>
            </a:pPr>
            <a:r>
              <a:rPr lang="sl-SI" sz="1800" dirty="0"/>
              <a:t>272. člen: p</a:t>
            </a:r>
            <a:r>
              <a:rPr lang="sl-SI" sz="1800" dirty="0">
                <a:effectLst/>
                <a:ea typeface="Times New Roman" panose="02020603050405020304" pitchFamily="18" charset="0"/>
              </a:rPr>
              <a:t>ostopki za pridobitev okoljevarstvenega dovoljenja za predelavo odpadkov za primere iz 30. člena ZVO-2, ki do uveljavitve tega zakona še niso bili dokončani, </a:t>
            </a:r>
            <a:r>
              <a:rPr lang="sl-SI" sz="1800" b="1" dirty="0">
                <a:effectLst/>
                <a:ea typeface="Times New Roman" panose="02020603050405020304" pitchFamily="18" charset="0"/>
              </a:rPr>
              <a:t>se ustavijo</a:t>
            </a:r>
            <a:r>
              <a:rPr lang="sl-SI" sz="1800" b="1" dirty="0">
                <a:ea typeface="Times New Roman" panose="02020603050405020304" pitchFamily="18" charset="0"/>
              </a:rPr>
              <a:t> </a:t>
            </a:r>
            <a:r>
              <a:rPr lang="sl-SI" sz="1800" dirty="0">
                <a:ea typeface="Times New Roman" panose="02020603050405020304" pitchFamily="18" charset="0"/>
              </a:rPr>
              <a:t>-&gt; ?</a:t>
            </a:r>
            <a:endParaRPr lang="sl-SI" sz="1800" dirty="0">
              <a:effectLst/>
              <a:ea typeface="Times New Roman" panose="02020603050405020304" pitchFamily="18" charset="0"/>
            </a:endParaRPr>
          </a:p>
          <a:p>
            <a:pPr>
              <a:buFont typeface="Wingdings" panose="05000000000000000000" pitchFamily="2" charset="2"/>
              <a:buChar char="Ø"/>
            </a:pPr>
            <a:endParaRPr lang="sl-SI" sz="1800" dirty="0">
              <a:latin typeface="+mj-lt"/>
            </a:endParaRPr>
          </a:p>
        </p:txBody>
      </p:sp>
    </p:spTree>
    <p:extLst>
      <p:ext uri="{BB962C8B-B14F-4D97-AF65-F5344CB8AC3E}">
        <p14:creationId xmlns:p14="http://schemas.microsoft.com/office/powerpoint/2010/main" val="646822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575D36-21AC-DCD2-AF1D-AC0991894398}"/>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E76AF4D1-F686-8960-8D13-138806042B01}"/>
              </a:ext>
            </a:extLst>
          </p:cNvPr>
          <p:cNvSpPr>
            <a:spLocks noGrp="1"/>
          </p:cNvSpPr>
          <p:nvPr>
            <p:ph type="title"/>
          </p:nvPr>
        </p:nvSpPr>
        <p:spPr/>
        <p:txBody>
          <a:bodyPr>
            <a:normAutofit/>
          </a:bodyPr>
          <a:lstStyle/>
          <a:p>
            <a:r>
              <a:rPr lang="sl-SI" sz="2800" dirty="0"/>
              <a:t>Sistem PRO</a:t>
            </a:r>
          </a:p>
        </p:txBody>
      </p:sp>
      <p:sp>
        <p:nvSpPr>
          <p:cNvPr id="3" name="Označba mesta vsebine 2">
            <a:extLst>
              <a:ext uri="{FF2B5EF4-FFF2-40B4-BE49-F238E27FC236}">
                <a16:creationId xmlns:a16="http://schemas.microsoft.com/office/drawing/2014/main" id="{6B8CE189-0544-CEBB-66AD-8187AEBC375E}"/>
              </a:ext>
            </a:extLst>
          </p:cNvPr>
          <p:cNvSpPr>
            <a:spLocks noGrp="1"/>
          </p:cNvSpPr>
          <p:nvPr>
            <p:ph idx="1"/>
          </p:nvPr>
        </p:nvSpPr>
        <p:spPr>
          <a:xfrm>
            <a:off x="457200" y="1244600"/>
            <a:ext cx="8359254" cy="4924188"/>
          </a:xfrm>
        </p:spPr>
        <p:txBody>
          <a:bodyPr>
            <a:normAutofit/>
          </a:bodyPr>
          <a:lstStyle/>
          <a:p>
            <a:pPr marL="0" indent="0">
              <a:buNone/>
            </a:pPr>
            <a:r>
              <a:rPr lang="sl-SI" sz="1800" b="1" dirty="0">
                <a:solidFill>
                  <a:srgbClr val="008445"/>
                </a:solidFill>
                <a:latin typeface="+mj-lt"/>
              </a:rPr>
              <a:t>41. - 60. člen:</a:t>
            </a:r>
          </a:p>
          <a:p>
            <a:pPr marL="0" indent="0">
              <a:buNone/>
            </a:pPr>
            <a:endParaRPr lang="sl-SI" sz="1800" b="1" dirty="0">
              <a:solidFill>
                <a:srgbClr val="008445"/>
              </a:solidFill>
              <a:latin typeface="+mj-lt"/>
            </a:endParaRPr>
          </a:p>
          <a:p>
            <a:pPr algn="just">
              <a:buFont typeface="Wingdings" panose="05000000000000000000" pitchFamily="2" charset="2"/>
              <a:buChar char="Ø"/>
            </a:pPr>
            <a:r>
              <a:rPr lang="sl-SI" sz="1800" dirty="0"/>
              <a:t>Ustavno sodišče RS je začasno zadržalo izvrševanje nekaterih členov PRO iz ZVO-2</a:t>
            </a:r>
          </a:p>
          <a:p>
            <a:pPr algn="just">
              <a:buFont typeface="Wingdings" panose="05000000000000000000" pitchFamily="2" charset="2"/>
              <a:buChar char="Ø"/>
            </a:pPr>
            <a:r>
              <a:rPr lang="sl-SI" sz="1800" dirty="0"/>
              <a:t>za izvajanje sistema PRO do odločitve US RS začasna uporaba 9.</a:t>
            </a:r>
            <a:r>
              <a:rPr lang="sl-SI" sz="1800" kern="0" dirty="0">
                <a:effectLst/>
                <a:ea typeface="Times New Roman" panose="02020603050405020304" pitchFamily="18" charset="0"/>
              </a:rPr>
              <a:t> do 15. odst. 20. člena ZVO-1 ter podzakonskih predpisov</a:t>
            </a:r>
          </a:p>
          <a:p>
            <a:pPr algn="just">
              <a:buFont typeface="Wingdings" panose="05000000000000000000" pitchFamily="2" charset="2"/>
              <a:buChar char="Ø"/>
            </a:pPr>
            <a:r>
              <a:rPr lang="sl-SI" sz="1800" kern="0" dirty="0">
                <a:effectLst/>
                <a:ea typeface="Times New Roman" panose="02020603050405020304" pitchFamily="18" charset="0"/>
              </a:rPr>
              <a:t>Vsebina ureditve sistema PRO v ZVO-3 enaka kot v ZVO-2 </a:t>
            </a:r>
          </a:p>
          <a:p>
            <a:pPr algn="just">
              <a:buFont typeface="Wingdings" panose="05000000000000000000" pitchFamily="2" charset="2"/>
              <a:buChar char="Ø"/>
            </a:pPr>
            <a:r>
              <a:rPr lang="sl-SI" sz="1800" kern="0" dirty="0">
                <a:effectLst/>
                <a:ea typeface="Times New Roman" panose="02020603050405020304" pitchFamily="18" charset="0"/>
              </a:rPr>
              <a:t>Ureditev sistema PRO bo sledila končn</a:t>
            </a:r>
            <a:r>
              <a:rPr lang="sl-SI" sz="1800" kern="0" dirty="0">
                <a:ea typeface="Times New Roman" panose="02020603050405020304" pitchFamily="18" charset="0"/>
              </a:rPr>
              <a:t>i odločitvi US RS, v kolikor se ocena ustavnosti izkaže kot utemeljena</a:t>
            </a:r>
          </a:p>
          <a:p>
            <a:pPr algn="just">
              <a:buFont typeface="Wingdings" panose="05000000000000000000" pitchFamily="2" charset="2"/>
              <a:buChar char="Ø"/>
            </a:pPr>
            <a:endParaRPr lang="sl-SI" sz="1800" kern="0" dirty="0">
              <a:ea typeface="Times New Roman" panose="02020603050405020304" pitchFamily="18" charset="0"/>
            </a:endParaRPr>
          </a:p>
          <a:p>
            <a:pPr algn="just">
              <a:buFont typeface="Wingdings" panose="05000000000000000000" pitchFamily="2" charset="2"/>
              <a:buChar char="Ø"/>
            </a:pPr>
            <a:r>
              <a:rPr lang="sl-SI" sz="1800" b="1" kern="0" dirty="0">
                <a:ea typeface="Times New Roman" panose="02020603050405020304" pitchFamily="18" charset="0"/>
              </a:rPr>
              <a:t>Postopek pred US RS </a:t>
            </a:r>
            <a:r>
              <a:rPr lang="sl-SI" sz="1800" kern="0" dirty="0">
                <a:ea typeface="Times New Roman" panose="02020603050405020304" pitchFamily="18" charset="0"/>
                <a:sym typeface="Wingdings" panose="05000000000000000000" pitchFamily="2" charset="2"/>
              </a:rPr>
              <a:t> US RS je ECJU postavilo predhodna vprašanja v zvezi s skladnostjo določb PRO z evropskimi predpisi</a:t>
            </a:r>
            <a:endParaRPr lang="sl-SI" sz="1800" kern="0" dirty="0">
              <a:effectLst/>
              <a:ea typeface="Times New Roman" panose="02020603050405020304" pitchFamily="18" charset="0"/>
            </a:endParaRPr>
          </a:p>
          <a:p>
            <a:pPr algn="just">
              <a:buFont typeface="Wingdings" panose="05000000000000000000" pitchFamily="2" charset="2"/>
              <a:buChar char="Ø"/>
            </a:pPr>
            <a:r>
              <a:rPr lang="sl-SI" sz="1800" kern="0" dirty="0">
                <a:effectLst/>
                <a:ea typeface="Times New Roman" panose="02020603050405020304" pitchFamily="18" charset="0"/>
              </a:rPr>
              <a:t>Obravnava pred CJEU je bila 11.6.2024, mnenje EU pravobranilca 26.9.2024 </a:t>
            </a:r>
            <a:r>
              <a:rPr lang="sl-SI" sz="1800" kern="0" dirty="0">
                <a:effectLst/>
                <a:ea typeface="Times New Roman" panose="02020603050405020304" pitchFamily="18" charset="0"/>
                <a:sym typeface="Wingdings" panose="05000000000000000000" pitchFamily="2" charset="2"/>
              </a:rPr>
              <a:t>jasen napotek US RS da bo moralo pri končni presoji napraviti presojo nujnosti oz. sorazmernosti ukrepa</a:t>
            </a:r>
          </a:p>
          <a:p>
            <a:pPr algn="just">
              <a:buFont typeface="Wingdings" panose="05000000000000000000" pitchFamily="2" charset="2"/>
              <a:buChar char="Ø"/>
            </a:pPr>
            <a:r>
              <a:rPr lang="sl-SI" sz="1800" kern="0" dirty="0">
                <a:ea typeface="Times New Roman" panose="02020603050405020304" pitchFamily="18" charset="0"/>
                <a:sym typeface="Wingdings" panose="05000000000000000000" pitchFamily="2" charset="2"/>
              </a:rPr>
              <a:t>Po odločitvi ECJU bo o zadevi moralo odločiti Ustavno sodišče</a:t>
            </a:r>
            <a:endParaRPr lang="sl-SI" sz="1800" kern="0" dirty="0">
              <a:effectLst/>
              <a:ea typeface="Times New Roman" panose="02020603050405020304" pitchFamily="18" charset="0"/>
            </a:endParaRPr>
          </a:p>
          <a:p>
            <a:endParaRPr lang="sl-SI" sz="1800" b="1" dirty="0">
              <a:solidFill>
                <a:srgbClr val="008445"/>
              </a:solidFill>
              <a:latin typeface="+mj-lt"/>
            </a:endParaRPr>
          </a:p>
        </p:txBody>
      </p:sp>
    </p:spTree>
    <p:extLst>
      <p:ext uri="{BB962C8B-B14F-4D97-AF65-F5344CB8AC3E}">
        <p14:creationId xmlns:p14="http://schemas.microsoft.com/office/powerpoint/2010/main" val="1729181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57772-9870-34BA-A92C-D7DF8E8355CF}"/>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12F1786D-32CF-F60F-A153-80F09FF063E3}"/>
              </a:ext>
            </a:extLst>
          </p:cNvPr>
          <p:cNvSpPr>
            <a:spLocks noGrp="1"/>
          </p:cNvSpPr>
          <p:nvPr>
            <p:ph type="title"/>
          </p:nvPr>
        </p:nvSpPr>
        <p:spPr/>
        <p:txBody>
          <a:bodyPr>
            <a:normAutofit/>
          </a:bodyPr>
          <a:lstStyle/>
          <a:p>
            <a:r>
              <a:rPr lang="sl-SI" sz="2800" dirty="0"/>
              <a:t>Sanacija onesnaženega okolja</a:t>
            </a:r>
          </a:p>
        </p:txBody>
      </p:sp>
      <p:sp>
        <p:nvSpPr>
          <p:cNvPr id="3" name="Označba mesta vsebine 2">
            <a:extLst>
              <a:ext uri="{FF2B5EF4-FFF2-40B4-BE49-F238E27FC236}">
                <a16:creationId xmlns:a16="http://schemas.microsoft.com/office/drawing/2014/main" id="{FFD82E7A-EECD-8C27-418E-9F5448C9322B}"/>
              </a:ext>
            </a:extLst>
          </p:cNvPr>
          <p:cNvSpPr>
            <a:spLocks noGrp="1"/>
          </p:cNvSpPr>
          <p:nvPr>
            <p:ph idx="1"/>
          </p:nvPr>
        </p:nvSpPr>
        <p:spPr/>
        <p:txBody>
          <a:bodyPr>
            <a:normAutofit/>
          </a:bodyPr>
          <a:lstStyle/>
          <a:p>
            <a:pPr marL="0" indent="0">
              <a:buNone/>
            </a:pPr>
            <a:r>
              <a:rPr lang="sl-SI" sz="1800" b="1" dirty="0">
                <a:solidFill>
                  <a:srgbClr val="008445"/>
                </a:solidFill>
                <a:latin typeface="+mj-lt"/>
              </a:rPr>
              <a:t>65. člen: zavarovanje odgovornosti za sanacijo okoljske škode</a:t>
            </a:r>
          </a:p>
          <a:p>
            <a:pPr>
              <a:buFont typeface="Wingdings" panose="05000000000000000000" pitchFamily="2" charset="2"/>
              <a:buChar char="Ø"/>
            </a:pPr>
            <a:r>
              <a:rPr lang="sl-SI" sz="1800" dirty="0"/>
              <a:t>Višina zavarovalne vsote mora biti sklenjena najmanj za višino </a:t>
            </a:r>
            <a:r>
              <a:rPr lang="sl-SI" sz="1800" b="1" dirty="0"/>
              <a:t>400.000,00 eurov</a:t>
            </a:r>
            <a:r>
              <a:rPr lang="sl-SI" sz="1800" dirty="0"/>
              <a:t>.</a:t>
            </a:r>
          </a:p>
          <a:p>
            <a:pPr>
              <a:buFont typeface="Wingdings" panose="05000000000000000000" pitchFamily="2" charset="2"/>
              <a:buChar char="Ø"/>
            </a:pPr>
            <a:endParaRPr lang="sl-SI" sz="1800" dirty="0"/>
          </a:p>
          <a:p>
            <a:pPr marL="0" indent="0">
              <a:buNone/>
            </a:pPr>
            <a:r>
              <a:rPr lang="sl-SI" sz="1800" b="1" dirty="0">
                <a:solidFill>
                  <a:srgbClr val="008445"/>
                </a:solidFill>
                <a:latin typeface="+mj-lt"/>
              </a:rPr>
              <a:t>66. člen 5. in 6. odst.: okoljska škoda</a:t>
            </a:r>
          </a:p>
          <a:p>
            <a:pPr algn="just">
              <a:buFont typeface="Wingdings" panose="05000000000000000000" pitchFamily="2" charset="2"/>
              <a:buChar char="Ø"/>
            </a:pPr>
            <a:r>
              <a:rPr lang="sl-SI" sz="1800" dirty="0"/>
              <a:t>novo določilo glede izdelave o</a:t>
            </a:r>
            <a:r>
              <a:rPr lang="sl-SI" sz="1800" dirty="0">
                <a:effectLst/>
                <a:ea typeface="Arial" panose="020B0604020202020204" pitchFamily="34" charset="0"/>
              </a:rPr>
              <a:t>cene tveganja za zdravje ljudi </a:t>
            </a:r>
          </a:p>
          <a:p>
            <a:pPr algn="just">
              <a:buFont typeface="Wingdings" panose="05000000000000000000" pitchFamily="2" charset="2"/>
              <a:buChar char="Ø"/>
            </a:pPr>
            <a:r>
              <a:rPr lang="sl-SI" sz="1800" dirty="0">
                <a:ea typeface="Arial" panose="020B0604020202020204" pitchFamily="34" charset="0"/>
              </a:rPr>
              <a:t>oceno tveganja za škodo, povzročeno vodam in tlom, </a:t>
            </a:r>
            <a:r>
              <a:rPr lang="sl-SI" sz="1800" b="1" dirty="0">
                <a:ea typeface="Arial" panose="020B0604020202020204" pitchFamily="34" charset="0"/>
              </a:rPr>
              <a:t>izdela</a:t>
            </a:r>
            <a:r>
              <a:rPr lang="sl-SI" sz="1800" b="1" dirty="0">
                <a:effectLst/>
                <a:ea typeface="Arial" panose="020B0604020202020204" pitchFamily="34" charset="0"/>
              </a:rPr>
              <a:t> Nacionalni inštitut za javno zdravje v skladu z zakonom, ki ureja zdravstveno dejavnost</a:t>
            </a:r>
            <a:r>
              <a:rPr lang="sl-SI" sz="1800" dirty="0">
                <a:effectLst/>
                <a:ea typeface="Arial" panose="020B0604020202020204" pitchFamily="34" charset="0"/>
              </a:rPr>
              <a:t>, oceno tveganja za okolje pa izdela ministrstvo</a:t>
            </a:r>
          </a:p>
          <a:p>
            <a:pPr algn="just">
              <a:buFont typeface="Wingdings" panose="05000000000000000000" pitchFamily="2" charset="2"/>
              <a:buChar char="Ø"/>
            </a:pPr>
            <a:r>
              <a:rPr lang="sl-SI" sz="1800" dirty="0"/>
              <a:t>za dejansko ugotavljanje nastanka okoljske škode se bo uporabljal </a:t>
            </a:r>
            <a:r>
              <a:rPr lang="sl-SI" sz="1800" b="1" dirty="0"/>
              <a:t>poseben predpis</a:t>
            </a:r>
            <a:r>
              <a:rPr lang="sl-SI" sz="1800" dirty="0"/>
              <a:t>, ki ga na podlagi zakonskega pooblastila iz šestega odstavka predlaganega zakona izda minister v soglasju z ministrom, pristojnim za ohranjanje narave -&gt; gre za prenos zahtev Priloge IV k Direktivi 2004/35/ES</a:t>
            </a:r>
          </a:p>
          <a:p>
            <a:pPr>
              <a:buFont typeface="Wingdings" panose="05000000000000000000" pitchFamily="2" charset="2"/>
              <a:buChar char="Ø"/>
            </a:pPr>
            <a:endParaRPr lang="sl-SI" sz="1800" dirty="0"/>
          </a:p>
        </p:txBody>
      </p:sp>
    </p:spTree>
    <p:extLst>
      <p:ext uri="{BB962C8B-B14F-4D97-AF65-F5344CB8AC3E}">
        <p14:creationId xmlns:p14="http://schemas.microsoft.com/office/powerpoint/2010/main" val="1752435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06328-F97E-6AF4-87E0-3DDC731A9200}"/>
            </a:ext>
          </a:extLst>
        </p:cNvPr>
        <p:cNvGrpSpPr/>
        <p:nvPr/>
      </p:nvGrpSpPr>
      <p:grpSpPr>
        <a:xfrm>
          <a:off x="0" y="0"/>
          <a:ext cx="0" cy="0"/>
          <a:chOff x="0" y="0"/>
          <a:chExt cx="0" cy="0"/>
        </a:xfrm>
      </p:grpSpPr>
      <p:sp>
        <p:nvSpPr>
          <p:cNvPr id="2" name="Naslov 1">
            <a:extLst>
              <a:ext uri="{FF2B5EF4-FFF2-40B4-BE49-F238E27FC236}">
                <a16:creationId xmlns:a16="http://schemas.microsoft.com/office/drawing/2014/main" id="{2AB95F4C-4F11-F41D-13A4-0A70B60DE7D6}"/>
              </a:ext>
            </a:extLst>
          </p:cNvPr>
          <p:cNvSpPr>
            <a:spLocks noGrp="1"/>
          </p:cNvSpPr>
          <p:nvPr>
            <p:ph type="title"/>
          </p:nvPr>
        </p:nvSpPr>
        <p:spPr/>
        <p:txBody>
          <a:bodyPr>
            <a:normAutofit/>
          </a:bodyPr>
          <a:lstStyle/>
          <a:p>
            <a:r>
              <a:rPr lang="sl-SI" sz="2800" dirty="0"/>
              <a:t>Varstvo pred hrupom </a:t>
            </a:r>
          </a:p>
        </p:txBody>
      </p:sp>
      <p:sp>
        <p:nvSpPr>
          <p:cNvPr id="3" name="Označba mesta vsebine 2">
            <a:extLst>
              <a:ext uri="{FF2B5EF4-FFF2-40B4-BE49-F238E27FC236}">
                <a16:creationId xmlns:a16="http://schemas.microsoft.com/office/drawing/2014/main" id="{D3FF59A1-5787-85BB-7F74-804F6D619221}"/>
              </a:ext>
            </a:extLst>
          </p:cNvPr>
          <p:cNvSpPr>
            <a:spLocks noGrp="1"/>
          </p:cNvSpPr>
          <p:nvPr>
            <p:ph idx="1"/>
          </p:nvPr>
        </p:nvSpPr>
        <p:spPr/>
        <p:txBody>
          <a:bodyPr>
            <a:normAutofit/>
          </a:bodyPr>
          <a:lstStyle/>
          <a:p>
            <a:pPr marL="0" indent="0">
              <a:buNone/>
            </a:pPr>
            <a:r>
              <a:rPr lang="sl-SI" sz="1800" b="1" dirty="0">
                <a:solidFill>
                  <a:srgbClr val="008445"/>
                </a:solidFill>
                <a:latin typeface="+mj-lt"/>
              </a:rPr>
              <a:t>97. člen: strateška karta hrupa</a:t>
            </a:r>
          </a:p>
          <a:p>
            <a:pPr algn="just">
              <a:buFont typeface="Wingdings" panose="05000000000000000000" pitchFamily="2" charset="2"/>
              <a:buChar char="Ø"/>
            </a:pPr>
            <a:r>
              <a:rPr lang="sl-SI" sz="1800" dirty="0"/>
              <a:t>Za določanje izpostavljenosti </a:t>
            </a:r>
            <a:r>
              <a:rPr lang="sl-SI" sz="1800" dirty="0" err="1"/>
              <a:t>okoljskemu</a:t>
            </a:r>
            <a:r>
              <a:rPr lang="sl-SI" sz="1800" dirty="0"/>
              <a:t> hrupu na pomembnih cestah, železnicah in večjih letališčih ter strnjenih naseljih se z uporabo kazalcev hrupa pripravijo strateške karte hrupa</a:t>
            </a:r>
          </a:p>
          <a:p>
            <a:pPr marL="0" indent="0">
              <a:buNone/>
            </a:pPr>
            <a:endParaRPr lang="sl-SI" sz="1800" dirty="0"/>
          </a:p>
          <a:p>
            <a:pPr marL="0" indent="0">
              <a:buNone/>
            </a:pPr>
            <a:r>
              <a:rPr lang="sl-SI" sz="1800" b="1" dirty="0">
                <a:solidFill>
                  <a:srgbClr val="008445"/>
                </a:solidFill>
                <a:latin typeface="+mj-lt"/>
              </a:rPr>
              <a:t>98. člen: akcijski načrti varstva pred hrupom</a:t>
            </a:r>
          </a:p>
          <a:p>
            <a:pPr algn="just">
              <a:buFont typeface="Wingdings" panose="05000000000000000000" pitchFamily="2" charset="2"/>
              <a:buChar char="Ø"/>
            </a:pPr>
            <a:r>
              <a:rPr lang="sl-SI" sz="1800" dirty="0">
                <a:latin typeface="+mj-lt"/>
              </a:rPr>
              <a:t>Zaradi preprečevanja in zmanjšanja </a:t>
            </a:r>
            <a:r>
              <a:rPr lang="sl-SI" sz="1800" dirty="0" err="1">
                <a:latin typeface="+mj-lt"/>
              </a:rPr>
              <a:t>okoljskega</a:t>
            </a:r>
            <a:r>
              <a:rPr lang="sl-SI" sz="1800" dirty="0">
                <a:latin typeface="+mj-lt"/>
              </a:rPr>
              <a:t> hrupa, zlasti kadar stopnja izpostavljenosti lahko povzroča škodljive vplive na zdravje ljudi, se na podlagi strateških kart hrupa iz 97. člena pripravijo akcijski načrti varstva pred hrupom</a:t>
            </a:r>
          </a:p>
          <a:p>
            <a:pPr algn="just">
              <a:buFont typeface="Wingdings" panose="05000000000000000000" pitchFamily="2" charset="2"/>
              <a:buChar char="Ø"/>
            </a:pPr>
            <a:r>
              <a:rPr lang="sl-SI" sz="1800" dirty="0">
                <a:latin typeface="+mj-lt"/>
              </a:rPr>
              <a:t>Pripravijo se za pomembne ceste, železnice in večje letališče ter strnjena naselja</a:t>
            </a:r>
          </a:p>
          <a:p>
            <a:pPr algn="just">
              <a:buFont typeface="Wingdings" panose="05000000000000000000" pitchFamily="2" charset="2"/>
              <a:buChar char="Ø"/>
            </a:pPr>
            <a:r>
              <a:rPr lang="sl-SI" sz="1800" dirty="0">
                <a:latin typeface="+mj-lt"/>
              </a:rPr>
              <a:t>Akcijski načrt varstva pred hrupom obsegajo ukrepe za preprečevanje povečanja hrupa ali ukrepe za njegovo zmanjšanje</a:t>
            </a:r>
          </a:p>
          <a:p>
            <a:pPr>
              <a:buFont typeface="Wingdings" panose="05000000000000000000" pitchFamily="2" charset="2"/>
              <a:buChar char="Ø"/>
            </a:pPr>
            <a:endParaRPr lang="sl-SI" sz="1800" b="1" dirty="0">
              <a:solidFill>
                <a:srgbClr val="008445"/>
              </a:solidFill>
              <a:latin typeface="+mj-lt"/>
            </a:endParaRPr>
          </a:p>
          <a:p>
            <a:pPr>
              <a:buFont typeface="Wingdings" panose="05000000000000000000" pitchFamily="2" charset="2"/>
              <a:buChar char="Ø"/>
            </a:pPr>
            <a:endParaRPr lang="sl-SI" sz="1800" dirty="0"/>
          </a:p>
        </p:txBody>
      </p:sp>
    </p:spTree>
    <p:extLst>
      <p:ext uri="{BB962C8B-B14F-4D97-AF65-F5344CB8AC3E}">
        <p14:creationId xmlns:p14="http://schemas.microsoft.com/office/powerpoint/2010/main" val="1957806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21F2CC00-19B2-B9DD-E01A-D01BEEB7040C}"/>
              </a:ext>
            </a:extLst>
          </p:cNvPr>
          <p:cNvSpPr>
            <a:spLocks noGrp="1"/>
          </p:cNvSpPr>
          <p:nvPr>
            <p:ph idx="1"/>
          </p:nvPr>
        </p:nvSpPr>
        <p:spPr>
          <a:xfrm>
            <a:off x="457200" y="386862"/>
            <a:ext cx="8229600" cy="5849816"/>
          </a:xfrm>
        </p:spPr>
        <p:txBody>
          <a:bodyPr>
            <a:normAutofit/>
          </a:bodyPr>
          <a:lstStyle/>
          <a:p>
            <a:pPr marL="0" indent="0" algn="ctr">
              <a:spcBef>
                <a:spcPct val="0"/>
              </a:spcBef>
              <a:buNone/>
            </a:pPr>
            <a:r>
              <a:rPr lang="sl-SI" sz="3000" b="1" dirty="0">
                <a:solidFill>
                  <a:srgbClr val="008445"/>
                </a:solidFill>
                <a:ea typeface="+mj-ea"/>
              </a:rPr>
              <a:t>Predlogi predpisov</a:t>
            </a:r>
          </a:p>
          <a:p>
            <a:pPr marL="0" indent="0" algn="ctr">
              <a:spcBef>
                <a:spcPct val="0"/>
              </a:spcBef>
              <a:buNone/>
            </a:pPr>
            <a:endParaRPr lang="sl-SI" sz="3000" b="1" dirty="0">
              <a:solidFill>
                <a:srgbClr val="008445"/>
              </a:solidFill>
              <a:ea typeface="+mj-ea"/>
            </a:endParaRPr>
          </a:p>
          <a:p>
            <a:pPr>
              <a:buFont typeface="Wingdings" panose="05000000000000000000" pitchFamily="2" charset="2"/>
              <a:buChar char="Ø"/>
            </a:pPr>
            <a:r>
              <a:rPr lang="sl-SI" sz="2600" dirty="0"/>
              <a:t>Zakon o varstvu okolja (ZVO-3)</a:t>
            </a:r>
          </a:p>
          <a:p>
            <a:pPr algn="just">
              <a:buFont typeface="Wingdings" panose="05000000000000000000" pitchFamily="2" charset="2"/>
              <a:buChar char="Ø"/>
            </a:pPr>
            <a:r>
              <a:rPr lang="sl-SI" sz="1800" dirty="0">
                <a:effectLst/>
                <a:ea typeface="Aptos" panose="020B0004020202020204" pitchFamily="34" charset="0"/>
                <a:cs typeface="Times New Roman" panose="02020603050405020304" pitchFamily="18" charset="0"/>
              </a:rPr>
              <a:t>Uredba o spremembah in dopolnitvah Uredbe o sežigalnicah odpadkov in napravah za </a:t>
            </a:r>
            <a:r>
              <a:rPr lang="sl-SI" sz="1800" dirty="0" err="1">
                <a:effectLst/>
                <a:ea typeface="Aptos" panose="020B0004020202020204" pitchFamily="34" charset="0"/>
                <a:cs typeface="Times New Roman" panose="02020603050405020304" pitchFamily="18" charset="0"/>
              </a:rPr>
              <a:t>sosežig</a:t>
            </a:r>
            <a:r>
              <a:rPr lang="sl-SI" sz="1800" dirty="0">
                <a:effectLst/>
                <a:ea typeface="Aptos" panose="020B0004020202020204" pitchFamily="34" charset="0"/>
                <a:cs typeface="Times New Roman" panose="02020603050405020304" pitchFamily="18" charset="0"/>
              </a:rPr>
              <a:t> odpadkov</a:t>
            </a:r>
          </a:p>
          <a:p>
            <a:pPr algn="just">
              <a:buFont typeface="Wingdings" panose="05000000000000000000" pitchFamily="2" charset="2"/>
              <a:buChar char="Ø"/>
            </a:pPr>
            <a:r>
              <a:rPr lang="sl-SI" sz="1800" dirty="0">
                <a:effectLst/>
                <a:ea typeface="Aptos" panose="020B0004020202020204" pitchFamily="34" charset="0"/>
                <a:cs typeface="Times New Roman" panose="02020603050405020304" pitchFamily="18" charset="0"/>
              </a:rPr>
              <a:t>Pravilnik o spremembah in dopolnitvah Pravilnika o prvih meritvah in obratovalnem monitoringu emisije snovi v zrak iz nepremičnih virov onesnaževanja ter o pogojih za njegovo izvajanje</a:t>
            </a:r>
            <a:endParaRPr lang="sl-SI" sz="1800" dirty="0">
              <a:ea typeface="Aptos" panose="020B0004020202020204" pitchFamily="34" charset="0"/>
              <a:cs typeface="Times New Roman" panose="02020603050405020304" pitchFamily="18" charset="0"/>
            </a:endParaRPr>
          </a:p>
          <a:p>
            <a:pPr algn="just">
              <a:buFont typeface="Wingdings" panose="05000000000000000000" pitchFamily="2" charset="2"/>
              <a:buChar char="Ø"/>
            </a:pPr>
            <a:r>
              <a:rPr lang="sl-SI" sz="1800" dirty="0">
                <a:effectLst/>
                <a:ea typeface="Aptos" panose="020B0004020202020204" pitchFamily="34" charset="0"/>
                <a:cs typeface="Times New Roman" panose="02020603050405020304" pitchFamily="18" charset="0"/>
              </a:rPr>
              <a:t>Uredba o spremembah in dopolnitvah Uredbe o emisiji snovi v zrak iz nepremičnih virov onesnaževanja</a:t>
            </a:r>
          </a:p>
          <a:p>
            <a:pPr marL="0" indent="0" algn="ctr">
              <a:spcBef>
                <a:spcPct val="0"/>
              </a:spcBef>
              <a:buNone/>
            </a:pPr>
            <a:r>
              <a:rPr lang="sl-SI" sz="3000" b="1" dirty="0">
                <a:solidFill>
                  <a:srgbClr val="008445"/>
                </a:solidFill>
                <a:ea typeface="+mj-ea"/>
              </a:rPr>
              <a:t>Sprejeti predpisi</a:t>
            </a:r>
          </a:p>
          <a:p>
            <a:pPr algn="just">
              <a:buFont typeface="Wingdings" panose="05000000000000000000" pitchFamily="2" charset="2"/>
              <a:buChar char="Ø"/>
            </a:pPr>
            <a:r>
              <a:rPr lang="sl-SI" sz="2600" dirty="0"/>
              <a:t>Zakon o spremembah in dopolnitvah Zakona o varstvu okolja (ZVO-2A)</a:t>
            </a:r>
          </a:p>
          <a:p>
            <a:pPr algn="just">
              <a:buFont typeface="Wingdings" panose="05000000000000000000" pitchFamily="2" charset="2"/>
              <a:buChar char="Ø"/>
            </a:pPr>
            <a:r>
              <a:rPr lang="sl-SI" sz="1800" kern="0" dirty="0">
                <a:ea typeface="Calibri" panose="020F0502020204030204" pitchFamily="34" charset="0"/>
              </a:rPr>
              <a:t>Uredba o izvajanju Uredbe (EU) o baterijah in odpadnih baterijah</a:t>
            </a:r>
          </a:p>
          <a:p>
            <a:pPr algn="just">
              <a:buFont typeface="Wingdings" panose="05000000000000000000" pitchFamily="2" charset="2"/>
              <a:buChar char="Ø"/>
            </a:pPr>
            <a:endParaRPr lang="sl-SI" sz="3500" kern="0" dirty="0">
              <a:ea typeface="Calibri" panose="020F0502020204030204" pitchFamily="34" charset="0"/>
            </a:endParaRPr>
          </a:p>
          <a:p>
            <a:pPr algn="just">
              <a:buFont typeface="Wingdings" panose="05000000000000000000" pitchFamily="2" charset="2"/>
              <a:buChar char="Ø"/>
            </a:pPr>
            <a:endParaRPr lang="sl-SI" sz="2000" dirty="0"/>
          </a:p>
        </p:txBody>
      </p:sp>
    </p:spTree>
    <p:extLst>
      <p:ext uri="{BB962C8B-B14F-4D97-AF65-F5344CB8AC3E}">
        <p14:creationId xmlns:p14="http://schemas.microsoft.com/office/powerpoint/2010/main" val="3140435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ED6045D-C7F8-6127-D2B9-4CAA81E17975}"/>
              </a:ext>
            </a:extLst>
          </p:cNvPr>
          <p:cNvSpPr>
            <a:spLocks noGrp="1"/>
          </p:cNvSpPr>
          <p:nvPr>
            <p:ph type="title"/>
          </p:nvPr>
        </p:nvSpPr>
        <p:spPr/>
        <p:txBody>
          <a:bodyPr>
            <a:normAutofit/>
          </a:bodyPr>
          <a:lstStyle/>
          <a:p>
            <a:r>
              <a:rPr lang="sl-SI" sz="2800" dirty="0"/>
              <a:t>Postopki zaradi insolventnosti, prisilnem prenehanju in likvidacijo nad povzročiteljem obremenitve</a:t>
            </a:r>
          </a:p>
        </p:txBody>
      </p:sp>
      <p:sp>
        <p:nvSpPr>
          <p:cNvPr id="3" name="Označba mesta vsebine 2">
            <a:extLst>
              <a:ext uri="{FF2B5EF4-FFF2-40B4-BE49-F238E27FC236}">
                <a16:creationId xmlns:a16="http://schemas.microsoft.com/office/drawing/2014/main" id="{9278BECF-C533-A80E-3132-46FBCED86AD7}"/>
              </a:ext>
            </a:extLst>
          </p:cNvPr>
          <p:cNvSpPr>
            <a:spLocks noGrp="1"/>
          </p:cNvSpPr>
          <p:nvPr>
            <p:ph idx="1"/>
          </p:nvPr>
        </p:nvSpPr>
        <p:spPr/>
        <p:txBody>
          <a:bodyPr/>
          <a:lstStyle/>
          <a:p>
            <a:pPr marL="0" indent="0">
              <a:buNone/>
            </a:pPr>
            <a:r>
              <a:rPr lang="sl-SI" sz="1800" b="1" dirty="0">
                <a:solidFill>
                  <a:srgbClr val="008445"/>
                </a:solidFill>
                <a:latin typeface="+mj-lt"/>
              </a:rPr>
              <a:t>Naloge skrbnika varstva okolja</a:t>
            </a:r>
          </a:p>
          <a:p>
            <a:pPr marL="0" indent="0">
              <a:buNone/>
            </a:pPr>
            <a:endParaRPr lang="sl-SI" sz="1800" b="1" dirty="0">
              <a:solidFill>
                <a:srgbClr val="008445"/>
              </a:solidFill>
              <a:latin typeface="+mj-lt"/>
            </a:endParaRPr>
          </a:p>
          <a:p>
            <a:pPr marL="0" indent="0">
              <a:buNone/>
            </a:pPr>
            <a:r>
              <a:rPr lang="sl-SI" sz="1800" b="1" dirty="0">
                <a:solidFill>
                  <a:srgbClr val="008445"/>
                </a:solidFill>
                <a:latin typeface="+mj-lt"/>
              </a:rPr>
              <a:t>110. člen 6. točka : otvoritveno poročilo upravitelja</a:t>
            </a:r>
          </a:p>
          <a:p>
            <a:pPr algn="just">
              <a:buFont typeface="Wingdings" panose="05000000000000000000" pitchFamily="2" charset="2"/>
              <a:buChar char="Ø"/>
            </a:pPr>
            <a:r>
              <a:rPr lang="sl-SI" sz="1800" i="1" dirty="0"/>
              <a:t>otvoritveno poročilo upravitelja mora v stečajnem postopku nad stečajnim dolžnikom iz prvega odstavka 108. člena tega zakona vsebovati tudi…..identifikacijski znak </a:t>
            </a:r>
            <a:r>
              <a:rPr lang="sl-SI" sz="1800" b="1" i="1" dirty="0"/>
              <a:t>skrbnika varstva okolja </a:t>
            </a:r>
            <a:r>
              <a:rPr lang="sl-SI" sz="1800" i="1" dirty="0"/>
              <a:t>iz 116. člena tega zakona, kadar gre za stečajnega dolžnika iz prvega odstavka 116. člena tega zakona</a:t>
            </a:r>
          </a:p>
          <a:p>
            <a:pPr marL="0" indent="0" algn="just">
              <a:buNone/>
            </a:pPr>
            <a:r>
              <a:rPr lang="sl-SI" sz="1800" i="1" dirty="0"/>
              <a:t> </a:t>
            </a:r>
          </a:p>
          <a:p>
            <a:pPr marL="0" indent="0" algn="just">
              <a:buNone/>
            </a:pPr>
            <a:r>
              <a:rPr lang="sl-SI" sz="1800" b="1" dirty="0">
                <a:solidFill>
                  <a:srgbClr val="008445"/>
                </a:solidFill>
                <a:latin typeface="+mj-lt"/>
              </a:rPr>
              <a:t>111. člen: obveznosti skrbnika varstva okolja po začetku stečajnega postopka</a:t>
            </a:r>
          </a:p>
          <a:p>
            <a:pPr algn="just">
              <a:buFont typeface="Wingdings" panose="05000000000000000000" pitchFamily="2" charset="2"/>
              <a:buChar char="Ø"/>
            </a:pPr>
            <a:r>
              <a:rPr lang="sl-SI" sz="1800" i="1" dirty="0"/>
              <a:t>skrbnik varstva okolja mora v 15 dneh po objavi oklica o začetku stečajnega postopka pripraviti poročilo o skladnosti poslovanja stečajnega dolžnika z določbami tega zakona in ga posredovati upravitelju</a:t>
            </a:r>
            <a:endParaRPr lang="sl-SI" sz="1800" b="1" dirty="0">
              <a:solidFill>
                <a:srgbClr val="008445"/>
              </a:solidFill>
              <a:latin typeface="+mj-lt"/>
            </a:endParaRPr>
          </a:p>
        </p:txBody>
      </p:sp>
    </p:spTree>
    <p:extLst>
      <p:ext uri="{BB962C8B-B14F-4D97-AF65-F5344CB8AC3E}">
        <p14:creationId xmlns:p14="http://schemas.microsoft.com/office/powerpoint/2010/main" val="1321184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6440AC6-C44D-C862-883D-D2AF372B75F0}"/>
              </a:ext>
            </a:extLst>
          </p:cNvPr>
          <p:cNvSpPr>
            <a:spLocks noGrp="1"/>
          </p:cNvSpPr>
          <p:nvPr>
            <p:ph type="title"/>
          </p:nvPr>
        </p:nvSpPr>
        <p:spPr/>
        <p:txBody>
          <a:bodyPr>
            <a:normAutofit/>
          </a:bodyPr>
          <a:lstStyle/>
          <a:p>
            <a:r>
              <a:rPr lang="sl-SI" sz="3200" dirty="0"/>
              <a:t>Skrbnik varstva okolja</a:t>
            </a:r>
          </a:p>
        </p:txBody>
      </p:sp>
      <p:sp>
        <p:nvSpPr>
          <p:cNvPr id="3" name="Označba mesta vsebine 2">
            <a:extLst>
              <a:ext uri="{FF2B5EF4-FFF2-40B4-BE49-F238E27FC236}">
                <a16:creationId xmlns:a16="http://schemas.microsoft.com/office/drawing/2014/main" id="{CAEDDC5B-B347-E09B-8B3D-80BEA06EC5B3}"/>
              </a:ext>
            </a:extLst>
          </p:cNvPr>
          <p:cNvSpPr>
            <a:spLocks noGrp="1"/>
          </p:cNvSpPr>
          <p:nvPr>
            <p:ph idx="1"/>
          </p:nvPr>
        </p:nvSpPr>
        <p:spPr/>
        <p:txBody>
          <a:bodyPr/>
          <a:lstStyle/>
          <a:p>
            <a:pPr marL="0" indent="0">
              <a:buNone/>
            </a:pPr>
            <a:r>
              <a:rPr lang="sl-SI" sz="1800" b="1" dirty="0">
                <a:solidFill>
                  <a:srgbClr val="008445"/>
                </a:solidFill>
                <a:latin typeface="+mj-lt"/>
              </a:rPr>
              <a:t>116. člen 2. odst.: skrbnik varstva okolja</a:t>
            </a:r>
          </a:p>
          <a:p>
            <a:pPr marL="0" indent="0">
              <a:buNone/>
            </a:pPr>
            <a:endParaRPr lang="sl-SI" sz="1800" b="1" dirty="0">
              <a:solidFill>
                <a:srgbClr val="008445"/>
              </a:solidFill>
              <a:latin typeface="+mj-lt"/>
            </a:endParaRPr>
          </a:p>
          <a:p>
            <a:pPr algn="just">
              <a:buFont typeface="Wingdings" panose="05000000000000000000" pitchFamily="2" charset="2"/>
              <a:buChar char="Ø"/>
            </a:pPr>
            <a:r>
              <a:rPr lang="sl-SI" sz="1800" dirty="0"/>
              <a:t>11. točka: določa </a:t>
            </a:r>
            <a:r>
              <a:rPr lang="sl-SI" sz="1800" b="1" dirty="0"/>
              <a:t>obveznost takojšnjega obveščanja pristojne inšpekcije </a:t>
            </a:r>
            <a:r>
              <a:rPr lang="sl-SI" sz="1800" dirty="0"/>
              <a:t>v primeru kršitve pogojev iz OVD ali izrednega dogodka ali nesreče, pri katerih pride do preseganja predpisanih mejnih vrednosti emisij v okolje ali ki pomembno vplivajo na okolje.</a:t>
            </a:r>
          </a:p>
          <a:p>
            <a:pPr marL="0" indent="0">
              <a:buNone/>
            </a:pPr>
            <a:endParaRPr lang="sl-SI" sz="1800" b="1" dirty="0">
              <a:solidFill>
                <a:srgbClr val="008445"/>
              </a:solidFill>
              <a:latin typeface="+mj-lt"/>
            </a:endParaRPr>
          </a:p>
        </p:txBody>
      </p:sp>
    </p:spTree>
    <p:extLst>
      <p:ext uri="{BB962C8B-B14F-4D97-AF65-F5344CB8AC3E}">
        <p14:creationId xmlns:p14="http://schemas.microsoft.com/office/powerpoint/2010/main" val="2629959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148EB82-30BD-27F2-E95C-1CD58B0E56E2}"/>
              </a:ext>
            </a:extLst>
          </p:cNvPr>
          <p:cNvSpPr>
            <a:spLocks noGrp="1"/>
          </p:cNvSpPr>
          <p:nvPr>
            <p:ph type="title"/>
          </p:nvPr>
        </p:nvSpPr>
        <p:spPr/>
        <p:txBody>
          <a:bodyPr>
            <a:normAutofit/>
          </a:bodyPr>
          <a:lstStyle/>
          <a:p>
            <a:r>
              <a:rPr lang="sl-SI" sz="3200" dirty="0"/>
              <a:t>Celovita presoja vplivov na okolje</a:t>
            </a:r>
          </a:p>
        </p:txBody>
      </p:sp>
      <p:sp>
        <p:nvSpPr>
          <p:cNvPr id="3" name="Označba mesta vsebine 2">
            <a:extLst>
              <a:ext uri="{FF2B5EF4-FFF2-40B4-BE49-F238E27FC236}">
                <a16:creationId xmlns:a16="http://schemas.microsoft.com/office/drawing/2014/main" id="{C00CD6B0-7DBA-2D77-BF00-60F34E0C46D6}"/>
              </a:ext>
            </a:extLst>
          </p:cNvPr>
          <p:cNvSpPr>
            <a:spLocks noGrp="1"/>
          </p:cNvSpPr>
          <p:nvPr>
            <p:ph idx="1"/>
          </p:nvPr>
        </p:nvSpPr>
        <p:spPr/>
        <p:txBody>
          <a:bodyPr>
            <a:normAutofit/>
          </a:bodyPr>
          <a:lstStyle/>
          <a:p>
            <a:pPr marL="0" indent="0">
              <a:buNone/>
            </a:pPr>
            <a:r>
              <a:rPr lang="sl-SI" sz="1800" b="1" dirty="0">
                <a:solidFill>
                  <a:srgbClr val="008445"/>
                </a:solidFill>
                <a:latin typeface="+mj-lt"/>
              </a:rPr>
              <a:t>128. člen: strateška okoljska presoja</a:t>
            </a:r>
          </a:p>
          <a:p>
            <a:pPr>
              <a:buFont typeface="Wingdings" panose="05000000000000000000" pitchFamily="2" charset="2"/>
              <a:buChar char="Ø"/>
            </a:pPr>
            <a:r>
              <a:rPr lang="sl-SI" sz="1800" dirty="0">
                <a:latin typeface="+mj-lt"/>
              </a:rPr>
              <a:t>novo poimenovanje: prej CPVO-&gt; sedaj SOP</a:t>
            </a:r>
          </a:p>
          <a:p>
            <a:pPr marL="0" indent="0">
              <a:buNone/>
            </a:pPr>
            <a:endParaRPr lang="sl-SI" sz="1800" dirty="0">
              <a:latin typeface="+mj-lt"/>
            </a:endParaRPr>
          </a:p>
          <a:p>
            <a:pPr marL="0" indent="0">
              <a:buNone/>
            </a:pPr>
            <a:r>
              <a:rPr lang="sl-SI" sz="1800" b="1" dirty="0">
                <a:solidFill>
                  <a:srgbClr val="008445"/>
                </a:solidFill>
                <a:latin typeface="+mj-lt"/>
              </a:rPr>
              <a:t>146. člen: razrešitev nasprotja interesov</a:t>
            </a:r>
          </a:p>
          <a:p>
            <a:pPr>
              <a:buFont typeface="Wingdings" panose="05000000000000000000" pitchFamily="2" charset="2"/>
              <a:buChar char="Ø"/>
            </a:pPr>
            <a:r>
              <a:rPr lang="sl-SI" sz="1800" dirty="0"/>
              <a:t>novost pri sprejemanju planov po vzoru </a:t>
            </a:r>
            <a:r>
              <a:rPr lang="sl-SI" sz="1800" dirty="0">
                <a:solidFill>
                  <a:srgbClr val="000000"/>
                </a:solidFill>
                <a:effectLst/>
                <a:ea typeface="Arial" panose="020B0604020202020204" pitchFamily="34" charset="0"/>
                <a:cs typeface="Arial" panose="020B0604020202020204" pitchFamily="34" charset="0"/>
              </a:rPr>
              <a:t>ZUreP-3</a:t>
            </a:r>
          </a:p>
          <a:p>
            <a:pPr algn="just">
              <a:buFont typeface="Wingdings" panose="05000000000000000000" pitchFamily="2" charset="2"/>
              <a:buChar char="Ø"/>
            </a:pPr>
            <a:r>
              <a:rPr lang="sl-SI" sz="1800" dirty="0">
                <a:ea typeface="Arial" panose="020B0604020202020204" pitchFamily="34" charset="0"/>
              </a:rPr>
              <a:t>gre za p</a:t>
            </a:r>
            <a:r>
              <a:rPr lang="sl-SI" sz="1800" dirty="0">
                <a:effectLst/>
                <a:ea typeface="Arial" panose="020B0604020202020204" pitchFamily="34" charset="0"/>
              </a:rPr>
              <a:t>ostopek odločanja o razrešitvi nasprotja javnih interesov za plan, za katerega je bilo izdano negativno mnenje, ki se začne na pobudo vsebinsko pristojnega ministrstva, na katerem se plan pripravlja</a:t>
            </a:r>
            <a:endParaRPr lang="sl-SI" sz="1800" dirty="0">
              <a:effectLst/>
              <a:ea typeface="Times New Roman" panose="02020603050405020304" pitchFamily="18" charset="0"/>
            </a:endParaRPr>
          </a:p>
          <a:p>
            <a:pPr algn="just">
              <a:buFont typeface="Wingdings" panose="05000000000000000000" pitchFamily="2" charset="2"/>
              <a:buChar char="Ø"/>
            </a:pPr>
            <a:r>
              <a:rPr lang="sl-SI" sz="1800" dirty="0">
                <a:solidFill>
                  <a:srgbClr val="000000"/>
                </a:solidFill>
                <a:ea typeface="Arial" panose="020B0604020202020204" pitchFamily="34" charset="0"/>
              </a:rPr>
              <a:t>s</a:t>
            </a:r>
            <a:r>
              <a:rPr lang="sl-SI" sz="1800" dirty="0">
                <a:solidFill>
                  <a:srgbClr val="000000"/>
                </a:solidFill>
                <a:effectLst/>
                <a:ea typeface="Arial" panose="020B0604020202020204" pitchFamily="34" charset="0"/>
                <a:cs typeface="Arial" panose="020B0604020202020204" pitchFamily="34" charset="0"/>
              </a:rPr>
              <a:t>edanja ureditev strateške </a:t>
            </a:r>
            <a:r>
              <a:rPr lang="sl-SI" sz="1800" dirty="0" err="1">
                <a:solidFill>
                  <a:srgbClr val="000000"/>
                </a:solidFill>
                <a:effectLst/>
                <a:ea typeface="Arial" panose="020B0604020202020204" pitchFamily="34" charset="0"/>
                <a:cs typeface="Arial" panose="020B0604020202020204" pitchFamily="34" charset="0"/>
              </a:rPr>
              <a:t>okoljske</a:t>
            </a:r>
            <a:r>
              <a:rPr lang="sl-SI" sz="1800" dirty="0">
                <a:solidFill>
                  <a:srgbClr val="000000"/>
                </a:solidFill>
                <a:effectLst/>
                <a:ea typeface="Arial" panose="020B0604020202020204" pitchFamily="34" charset="0"/>
                <a:cs typeface="Arial" panose="020B0604020202020204" pitchFamily="34" charset="0"/>
              </a:rPr>
              <a:t> presoje, ki ob negativni oceni s kateregakoli področja onemogoča sprejem plana, ne onemogoča tehtanja različnih javnih interesov</a:t>
            </a:r>
          </a:p>
          <a:p>
            <a:pPr marL="0" indent="0">
              <a:buNone/>
            </a:pPr>
            <a:endParaRPr lang="sl-SI" sz="1800" dirty="0"/>
          </a:p>
        </p:txBody>
      </p:sp>
    </p:spTree>
    <p:extLst>
      <p:ext uri="{BB962C8B-B14F-4D97-AF65-F5344CB8AC3E}">
        <p14:creationId xmlns:p14="http://schemas.microsoft.com/office/powerpoint/2010/main" val="2314343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B52734F-A5BD-8CCD-6771-B21062435399}"/>
              </a:ext>
            </a:extLst>
          </p:cNvPr>
          <p:cNvSpPr>
            <a:spLocks noGrp="1"/>
          </p:cNvSpPr>
          <p:nvPr>
            <p:ph type="title"/>
          </p:nvPr>
        </p:nvSpPr>
        <p:spPr/>
        <p:txBody>
          <a:bodyPr>
            <a:normAutofit/>
          </a:bodyPr>
          <a:lstStyle/>
          <a:p>
            <a:r>
              <a:rPr lang="sl-SI" sz="3200" dirty="0"/>
              <a:t>Okoljevarstveno dovoljenje</a:t>
            </a:r>
          </a:p>
        </p:txBody>
      </p:sp>
      <p:sp>
        <p:nvSpPr>
          <p:cNvPr id="3" name="Označba mesta vsebine 2">
            <a:extLst>
              <a:ext uri="{FF2B5EF4-FFF2-40B4-BE49-F238E27FC236}">
                <a16:creationId xmlns:a16="http://schemas.microsoft.com/office/drawing/2014/main" id="{26782951-FA53-5565-5CC4-6A27CE378412}"/>
              </a:ext>
            </a:extLst>
          </p:cNvPr>
          <p:cNvSpPr>
            <a:spLocks noGrp="1"/>
          </p:cNvSpPr>
          <p:nvPr>
            <p:ph idx="1"/>
          </p:nvPr>
        </p:nvSpPr>
        <p:spPr/>
        <p:txBody>
          <a:bodyPr>
            <a:normAutofit/>
          </a:bodyPr>
          <a:lstStyle/>
          <a:p>
            <a:pPr marL="0" indent="0">
              <a:buNone/>
            </a:pPr>
            <a:r>
              <a:rPr lang="sl-SI" sz="1800" b="1" dirty="0">
                <a:solidFill>
                  <a:srgbClr val="008445"/>
                </a:solidFill>
                <a:latin typeface="+mj-lt"/>
              </a:rPr>
              <a:t>173. člen: izhodiščno poročilo</a:t>
            </a:r>
          </a:p>
          <a:p>
            <a:pPr marL="628650" indent="-285750" algn="just">
              <a:spcBef>
                <a:spcPts val="1050"/>
              </a:spcBef>
              <a:spcAft>
                <a:spcPts val="1050"/>
              </a:spcAft>
              <a:buFont typeface="Wingdings" panose="05000000000000000000" pitchFamily="2" charset="2"/>
              <a:buChar char="Ø"/>
            </a:pPr>
            <a:r>
              <a:rPr lang="sl-SI" sz="1800" dirty="0">
                <a:effectLst/>
                <a:ea typeface="Arial" panose="020B0604020202020204" pitchFamily="34" charset="0"/>
              </a:rPr>
              <a:t>6. odstavek določa: </a:t>
            </a:r>
            <a:r>
              <a:rPr lang="sl-SI" sz="1800" i="1" dirty="0">
                <a:effectLst/>
                <a:ea typeface="Arial" panose="020B0604020202020204" pitchFamily="34" charset="0"/>
              </a:rPr>
              <a:t>ministrstvo pred potrditvijo delnega izhodiščnega poročila v postopku izdaje ali spremembe okoljevarstvenega dovoljenja pridobi </a:t>
            </a:r>
            <a:r>
              <a:rPr lang="sl-SI" sz="1800" b="1" i="1" dirty="0">
                <a:effectLst/>
                <a:ea typeface="Arial" panose="020B0604020202020204" pitchFamily="34" charset="0"/>
              </a:rPr>
              <a:t>mnenje o ustreznosti delnega izhodiščnega poročila, ki ga mora izdelati organ ali organizacija, pristojna za posamezne zadeve varstva okolja, ali javni zavod</a:t>
            </a:r>
            <a:r>
              <a:rPr lang="sl-SI" sz="1800" i="1" dirty="0">
                <a:effectLst/>
                <a:ea typeface="Arial" panose="020B0604020202020204" pitchFamily="34" charset="0"/>
              </a:rPr>
              <a:t>, ki ga je Republika Slovenija ustanovila za izvajanje strokovnih nalog s področja posameznih delov okolja v roku 60 dni od prejema zaprosila ministrstva</a:t>
            </a:r>
          </a:p>
          <a:p>
            <a:pPr marL="628650" indent="-285750" algn="just">
              <a:spcBef>
                <a:spcPts val="1050"/>
              </a:spcBef>
              <a:spcAft>
                <a:spcPts val="1050"/>
              </a:spcAft>
              <a:buFont typeface="Wingdings" panose="05000000000000000000" pitchFamily="2" charset="2"/>
              <a:buChar char="Ø"/>
            </a:pPr>
            <a:r>
              <a:rPr lang="sl-SI" sz="1800" i="1" dirty="0">
                <a:ea typeface="Times New Roman" panose="02020603050405020304" pitchFamily="18" charset="0"/>
              </a:rPr>
              <a:t>9. odstavek določa: č</a:t>
            </a:r>
            <a:r>
              <a:rPr lang="sl-SI" sz="1800" i="1" dirty="0"/>
              <a:t>e iz mnenja o ustreznosti iz sedmega odstavka tega člena izhaja, da delno izhodiščno poročilo ni ustrezno, </a:t>
            </a:r>
            <a:r>
              <a:rPr lang="sl-SI" sz="1800" b="1" i="1" dirty="0"/>
              <a:t>ministrstvo najkasneje v osmih dneh od prejema mnenja pozove upravljavca</a:t>
            </a:r>
            <a:r>
              <a:rPr lang="sl-SI" sz="1800" i="1" dirty="0"/>
              <a:t>, naj delno izhodiščno poročilo dopolni skladno z mnenjem iz sedmega odstavka tega člena</a:t>
            </a:r>
          </a:p>
          <a:p>
            <a:pPr>
              <a:buFont typeface="Wingdings" panose="05000000000000000000" pitchFamily="2" charset="2"/>
              <a:buChar char="Ø"/>
            </a:pPr>
            <a:endParaRPr lang="sl-SI" sz="1800" dirty="0">
              <a:latin typeface="+mj-lt"/>
            </a:endParaRPr>
          </a:p>
        </p:txBody>
      </p:sp>
    </p:spTree>
    <p:extLst>
      <p:ext uri="{BB962C8B-B14F-4D97-AF65-F5344CB8AC3E}">
        <p14:creationId xmlns:p14="http://schemas.microsoft.com/office/powerpoint/2010/main" val="11292437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C3419FA7-F60F-F5BD-08A5-83F86A17E3CF}"/>
              </a:ext>
            </a:extLst>
          </p:cNvPr>
          <p:cNvSpPr>
            <a:spLocks noGrp="1"/>
          </p:cNvSpPr>
          <p:nvPr>
            <p:ph idx="1"/>
          </p:nvPr>
        </p:nvSpPr>
        <p:spPr>
          <a:xfrm>
            <a:off x="457200" y="502921"/>
            <a:ext cx="8229600" cy="5156734"/>
          </a:xfrm>
        </p:spPr>
        <p:txBody>
          <a:bodyPr/>
          <a:lstStyle/>
          <a:p>
            <a:pPr marL="0" indent="0">
              <a:buNone/>
            </a:pPr>
            <a:endParaRPr lang="sl-SI" sz="1800" b="1" dirty="0">
              <a:solidFill>
                <a:srgbClr val="008445"/>
              </a:solidFill>
              <a:latin typeface="+mj-lt"/>
            </a:endParaRPr>
          </a:p>
          <a:p>
            <a:pPr marL="0" indent="0">
              <a:buNone/>
            </a:pPr>
            <a:endParaRPr lang="sl-SI" sz="1800" b="1" dirty="0">
              <a:solidFill>
                <a:srgbClr val="008445"/>
              </a:solidFill>
              <a:latin typeface="+mj-lt"/>
            </a:endParaRPr>
          </a:p>
          <a:p>
            <a:pPr marL="0" indent="0">
              <a:buNone/>
            </a:pPr>
            <a:r>
              <a:rPr lang="sl-SI" sz="1800" b="1" dirty="0">
                <a:solidFill>
                  <a:srgbClr val="008445"/>
                </a:solidFill>
                <a:latin typeface="+mj-lt"/>
              </a:rPr>
              <a:t>176. člen: izdaja okoljevarstvenega dovoljenja</a:t>
            </a:r>
          </a:p>
          <a:p>
            <a:pPr>
              <a:buFont typeface="Wingdings" panose="05000000000000000000" pitchFamily="2" charset="2"/>
              <a:buChar char="Ø"/>
            </a:pPr>
            <a:r>
              <a:rPr lang="sl-SI" sz="1800" dirty="0">
                <a:latin typeface="+mj-lt"/>
              </a:rPr>
              <a:t>rok za izdajo OVD je šest mesecev od dneva </a:t>
            </a:r>
            <a:r>
              <a:rPr lang="sl-SI" sz="1800" b="1" dirty="0">
                <a:latin typeface="+mj-lt"/>
              </a:rPr>
              <a:t>prejema popolne vloge.</a:t>
            </a:r>
          </a:p>
          <a:p>
            <a:pPr>
              <a:buFont typeface="Wingdings" panose="05000000000000000000" pitchFamily="2" charset="2"/>
              <a:buChar char="Ø"/>
            </a:pPr>
            <a:endParaRPr lang="sl-SI" sz="1800" b="1" dirty="0">
              <a:latin typeface="+mj-lt"/>
            </a:endParaRPr>
          </a:p>
          <a:p>
            <a:pPr marL="0" indent="0">
              <a:buNone/>
            </a:pPr>
            <a:r>
              <a:rPr lang="sl-SI" sz="1800" b="1" dirty="0">
                <a:solidFill>
                  <a:srgbClr val="008445"/>
                </a:solidFill>
                <a:latin typeface="+mj-lt"/>
              </a:rPr>
              <a:t>190. člen: splošne zahteve in vloga</a:t>
            </a:r>
          </a:p>
          <a:p>
            <a:pPr algn="just">
              <a:buFont typeface="Wingdings" panose="05000000000000000000" pitchFamily="2" charset="2"/>
              <a:buChar char="Ø"/>
            </a:pPr>
            <a:r>
              <a:rPr lang="sl-SI" sz="1800" dirty="0">
                <a:latin typeface="+mj-lt"/>
              </a:rPr>
              <a:t>novi zahtevani podatki (enotna identifikacijska številka upravljavca, koordinate  lokacije naprave, predvideni ukrepi po prenehanju obratovanja naprave)</a:t>
            </a:r>
            <a:endParaRPr lang="sl-SI" sz="1800" b="1" dirty="0">
              <a:latin typeface="+mj-lt"/>
            </a:endParaRPr>
          </a:p>
          <a:p>
            <a:pPr marL="0" indent="0" algn="just">
              <a:buNone/>
            </a:pPr>
            <a:endParaRPr lang="sl-SI" sz="1800" b="1" dirty="0">
              <a:solidFill>
                <a:srgbClr val="008445"/>
              </a:solidFill>
              <a:latin typeface="+mj-lt"/>
            </a:endParaRPr>
          </a:p>
          <a:p>
            <a:pPr>
              <a:buFont typeface="Wingdings" panose="05000000000000000000" pitchFamily="2" charset="2"/>
              <a:buChar char="Ø"/>
            </a:pPr>
            <a:endParaRPr lang="sl-SI" sz="1800" b="1" dirty="0">
              <a:latin typeface="+mj-lt"/>
            </a:endParaRPr>
          </a:p>
          <a:p>
            <a:pPr marL="0" indent="0">
              <a:buNone/>
            </a:pPr>
            <a:endParaRPr lang="sl-SI" sz="1800" b="1" dirty="0">
              <a:solidFill>
                <a:srgbClr val="008445"/>
              </a:solidFill>
              <a:latin typeface="+mj-lt"/>
            </a:endParaRPr>
          </a:p>
        </p:txBody>
      </p:sp>
    </p:spTree>
    <p:extLst>
      <p:ext uri="{BB962C8B-B14F-4D97-AF65-F5344CB8AC3E}">
        <p14:creationId xmlns:p14="http://schemas.microsoft.com/office/powerpoint/2010/main" val="1160356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028E817-C754-78C8-A389-7BE835942222}"/>
              </a:ext>
            </a:extLst>
          </p:cNvPr>
          <p:cNvSpPr>
            <a:spLocks noGrp="1"/>
          </p:cNvSpPr>
          <p:nvPr>
            <p:ph type="title"/>
          </p:nvPr>
        </p:nvSpPr>
        <p:spPr/>
        <p:txBody>
          <a:bodyPr>
            <a:normAutofit/>
          </a:bodyPr>
          <a:lstStyle/>
          <a:p>
            <a:r>
              <a:rPr lang="sl-SI" sz="3200" dirty="0"/>
              <a:t>Združevanje postopkov</a:t>
            </a:r>
          </a:p>
        </p:txBody>
      </p:sp>
      <p:sp>
        <p:nvSpPr>
          <p:cNvPr id="3" name="Označba mesta vsebine 2">
            <a:extLst>
              <a:ext uri="{FF2B5EF4-FFF2-40B4-BE49-F238E27FC236}">
                <a16:creationId xmlns:a16="http://schemas.microsoft.com/office/drawing/2014/main" id="{6EC24DC4-06F6-188B-3FD0-99B8BFAA1657}"/>
              </a:ext>
            </a:extLst>
          </p:cNvPr>
          <p:cNvSpPr>
            <a:spLocks noGrp="1"/>
          </p:cNvSpPr>
          <p:nvPr>
            <p:ph idx="1"/>
          </p:nvPr>
        </p:nvSpPr>
        <p:spPr/>
        <p:txBody>
          <a:bodyPr/>
          <a:lstStyle/>
          <a:p>
            <a:pPr marL="0" indent="0">
              <a:buNone/>
            </a:pPr>
            <a:r>
              <a:rPr lang="sl-SI" sz="1800" b="1" dirty="0">
                <a:solidFill>
                  <a:srgbClr val="008445"/>
                </a:solidFill>
                <a:latin typeface="+mj-lt"/>
              </a:rPr>
              <a:t>203. člen: združen postopek izdaje okoljevarstvenega dovoljenja in presoje vplivov na okolje</a:t>
            </a:r>
          </a:p>
          <a:p>
            <a:pPr>
              <a:buFont typeface="Wingdings" panose="05000000000000000000" pitchFamily="2" charset="2"/>
              <a:buChar char="Ø"/>
            </a:pPr>
            <a:r>
              <a:rPr lang="sl-SI" sz="1800" kern="0" dirty="0">
                <a:effectLst/>
                <a:ea typeface="Arial" panose="020B0604020202020204" pitchFamily="34" charset="0"/>
                <a:cs typeface="Arial" panose="020B0604020202020204" pitchFamily="34" charset="0"/>
              </a:rPr>
              <a:t>po novem je predvidena samo združitev postopkov OVD in OVS</a:t>
            </a:r>
          </a:p>
          <a:p>
            <a:pPr>
              <a:buFont typeface="Wingdings" panose="05000000000000000000" pitchFamily="2" charset="2"/>
              <a:buChar char="Ø"/>
            </a:pPr>
            <a:r>
              <a:rPr lang="sl-SI" sz="1800" kern="0" dirty="0">
                <a:ea typeface="Arial" panose="020B0604020202020204" pitchFamily="34" charset="0"/>
              </a:rPr>
              <a:t>po ZVO-2 je bilo vključeno tudi</a:t>
            </a:r>
            <a:r>
              <a:rPr lang="sl-SI" sz="1800" kern="0" dirty="0">
                <a:effectLst/>
                <a:ea typeface="Arial" panose="020B0604020202020204" pitchFamily="34" charset="0"/>
                <a:cs typeface="Arial" panose="020B0604020202020204" pitchFamily="34" charset="0"/>
              </a:rPr>
              <a:t> integralno gradbeno dovoljenje</a:t>
            </a:r>
            <a:endParaRPr lang="sl-SI" sz="1800" b="1" dirty="0">
              <a:solidFill>
                <a:srgbClr val="008445"/>
              </a:solidFill>
            </a:endParaRPr>
          </a:p>
        </p:txBody>
      </p:sp>
    </p:spTree>
    <p:extLst>
      <p:ext uri="{BB962C8B-B14F-4D97-AF65-F5344CB8AC3E}">
        <p14:creationId xmlns:p14="http://schemas.microsoft.com/office/powerpoint/2010/main" val="6018749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A8F9F66-2A36-CE1A-DA17-BE8300701986}"/>
              </a:ext>
            </a:extLst>
          </p:cNvPr>
          <p:cNvSpPr>
            <a:spLocks noGrp="1"/>
          </p:cNvSpPr>
          <p:nvPr>
            <p:ph type="title"/>
          </p:nvPr>
        </p:nvSpPr>
        <p:spPr/>
        <p:txBody>
          <a:bodyPr>
            <a:normAutofit fontScale="90000"/>
          </a:bodyPr>
          <a:lstStyle/>
          <a:p>
            <a:r>
              <a:rPr lang="sl-SI" dirty="0"/>
              <a:t>Monitoring onesnaževanja okolja</a:t>
            </a:r>
            <a:br>
              <a:rPr lang="sl-SI" dirty="0"/>
            </a:br>
            <a:r>
              <a:rPr lang="sl-SI" dirty="0"/>
              <a:t>in akreditacija laboratorijev</a:t>
            </a:r>
          </a:p>
        </p:txBody>
      </p:sp>
      <p:sp>
        <p:nvSpPr>
          <p:cNvPr id="3" name="Označba mesta vsebine 2">
            <a:extLst>
              <a:ext uri="{FF2B5EF4-FFF2-40B4-BE49-F238E27FC236}">
                <a16:creationId xmlns:a16="http://schemas.microsoft.com/office/drawing/2014/main" id="{1FA36BD7-687B-CDC7-5B48-9D1FF8BE053C}"/>
              </a:ext>
            </a:extLst>
          </p:cNvPr>
          <p:cNvSpPr>
            <a:spLocks noGrp="1"/>
          </p:cNvSpPr>
          <p:nvPr>
            <p:ph idx="1"/>
          </p:nvPr>
        </p:nvSpPr>
        <p:spPr>
          <a:xfrm>
            <a:off x="457200" y="1763485"/>
            <a:ext cx="8229600" cy="4416598"/>
          </a:xfrm>
        </p:spPr>
        <p:txBody>
          <a:bodyPr>
            <a:normAutofit fontScale="92500" lnSpcReduction="20000"/>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sl-SI" sz="1800" b="1" i="0" u="none" strike="noStrike" kern="1200" cap="none" spc="0" normalizeH="0" baseline="0" noProof="0" dirty="0">
                <a:ln>
                  <a:noFill/>
                </a:ln>
                <a:solidFill>
                  <a:srgbClr val="008445"/>
                </a:solidFill>
                <a:effectLst/>
                <a:uLnTx/>
                <a:uFillTx/>
                <a:latin typeface="Calibri"/>
                <a:ea typeface="+mn-ea"/>
                <a:cs typeface="Arial" panose="020B0604020202020204" pitchFamily="34" charset="0"/>
              </a:rPr>
              <a:t>216. člen: prve, občasne in trajne meritve</a:t>
            </a:r>
          </a:p>
          <a:p>
            <a:pPr marL="0" indent="0">
              <a:buNone/>
              <a:defRPr/>
            </a:pPr>
            <a:r>
              <a:rPr kumimoji="0" lang="sl-SI" sz="1800" b="1" i="0" u="none" strike="noStrike" kern="1200" cap="none" spc="0" normalizeH="0" baseline="0" noProof="0" dirty="0">
                <a:ln>
                  <a:noFill/>
                </a:ln>
                <a:solidFill>
                  <a:srgbClr val="008445"/>
                </a:solidFill>
                <a:effectLst/>
                <a:uLnTx/>
                <a:uFillTx/>
                <a:latin typeface="Calibri"/>
                <a:ea typeface="+mn-ea"/>
                <a:cs typeface="Arial" panose="020B0604020202020204" pitchFamily="34" charset="0"/>
              </a:rPr>
              <a:t>217. člen: izvajanje obratovalnega monitoringa</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kumimoji="0" lang="sl-SI" sz="1800" b="1" i="0" u="none" strike="noStrike" kern="1200" cap="none" spc="0" normalizeH="0" baseline="0" noProof="0" dirty="0">
              <a:ln>
                <a:noFill/>
              </a:ln>
              <a:solidFill>
                <a:srgbClr val="008445"/>
              </a:solidFill>
              <a:effectLst/>
              <a:uLnTx/>
              <a:uFillTx/>
              <a:latin typeface="Calibri"/>
              <a:ea typeface="+mn-ea"/>
              <a:cs typeface="Arial" panose="020B0604020202020204" pitchFamily="34" charset="0"/>
            </a:endParaRPr>
          </a:p>
          <a:p>
            <a:pPr marR="0" lvl="0" algn="just"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sl-SI" sz="1800" b="1" i="0" u="none" strike="noStrike" kern="1200" cap="none" spc="0" normalizeH="0" baseline="0" noProof="0" dirty="0">
                <a:ln>
                  <a:noFill/>
                </a:ln>
                <a:effectLst/>
                <a:uLnTx/>
                <a:uFillTx/>
                <a:latin typeface="Calibri"/>
                <a:ea typeface="+mn-ea"/>
                <a:cs typeface="Arial" panose="020B0604020202020204" pitchFamily="34" charset="0"/>
              </a:rPr>
              <a:t>ni predvidenih izjem zaradi višje sile</a:t>
            </a:r>
            <a:r>
              <a:rPr kumimoji="0" lang="sl-SI" sz="1800" i="0" u="none" strike="noStrike" kern="1200" cap="none" spc="0" normalizeH="0" baseline="0" noProof="0" dirty="0">
                <a:ln>
                  <a:noFill/>
                </a:ln>
                <a:effectLst/>
                <a:uLnTx/>
                <a:uFillTx/>
                <a:latin typeface="Calibri"/>
                <a:ea typeface="+mn-ea"/>
                <a:cs typeface="Arial" panose="020B0604020202020204" pitchFamily="34" charset="0"/>
              </a:rPr>
              <a:t>, kot so dolgotrajnejše nedelovanje naprav iz ekonomskega razloga, </a:t>
            </a:r>
            <a:r>
              <a:rPr kumimoji="0" lang="sl-SI" sz="1800" i="0" u="none" strike="noStrike" kern="1200" cap="none" spc="0" normalizeH="0" baseline="0" noProof="0" dirty="0" err="1">
                <a:ln>
                  <a:noFill/>
                </a:ln>
                <a:effectLst/>
                <a:uLnTx/>
                <a:uFillTx/>
                <a:latin typeface="Calibri"/>
                <a:ea typeface="+mn-ea"/>
                <a:cs typeface="Arial" panose="020B0604020202020204" pitchFamily="34" charset="0"/>
              </a:rPr>
              <a:t>t.i</a:t>
            </a:r>
            <a:r>
              <a:rPr kumimoji="0" lang="sl-SI" sz="1800" i="0" u="none" strike="noStrike" kern="1200" cap="none" spc="0" normalizeH="0" baseline="0" noProof="0" dirty="0">
                <a:ln>
                  <a:noFill/>
                </a:ln>
                <a:effectLst/>
                <a:uLnTx/>
                <a:uFillTx/>
                <a:latin typeface="Calibri"/>
                <a:ea typeface="+mn-ea"/>
                <a:cs typeface="Arial" panose="020B0604020202020204" pitchFamily="34" charset="0"/>
              </a:rPr>
              <a:t>. remonta (npr. naprava ima predpisane mesečne meritve, vendar iz ekonomskih razlogov ne deluje cel mesec ali ima prepoved obratovanja)</a:t>
            </a:r>
          </a:p>
          <a:p>
            <a:pPr marL="0" marR="0" lvl="0" indent="0" algn="l" defTabSz="457200" rtl="0" eaLnBrk="1" fontAlgn="auto" latinLnBrk="0" hangingPunct="1">
              <a:lnSpc>
                <a:spcPct val="100000"/>
              </a:lnSpc>
              <a:spcBef>
                <a:spcPct val="20000"/>
              </a:spcBef>
              <a:spcAft>
                <a:spcPts val="0"/>
              </a:spcAft>
              <a:buClrTx/>
              <a:buSzTx/>
              <a:buNone/>
              <a:tabLst/>
              <a:defRPr/>
            </a:pPr>
            <a:endParaRPr kumimoji="0" lang="sl-SI" sz="1800" i="0" u="none" strike="noStrike" kern="1200" cap="none" spc="0" normalizeH="0" baseline="0" noProof="0" dirty="0">
              <a:ln>
                <a:noFill/>
              </a:ln>
              <a:effectLst/>
              <a:uLnTx/>
              <a:uFillTx/>
              <a:latin typeface="Calibri"/>
              <a:ea typeface="+mn-ea"/>
              <a:cs typeface="Arial" panose="020B0604020202020204" pitchFamily="34" charset="0"/>
            </a:endParaRPr>
          </a:p>
          <a:p>
            <a:pPr marR="0" lvl="0" algn="just"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sl-SI" sz="1800" i="0" u="none" strike="noStrike" kern="1200" cap="none" spc="0" normalizeH="0" baseline="0" noProof="0" dirty="0">
                <a:ln>
                  <a:noFill/>
                </a:ln>
                <a:effectLst/>
                <a:uLnTx/>
                <a:uFillTx/>
                <a:latin typeface="Calibri"/>
                <a:ea typeface="+mn-ea"/>
                <a:cs typeface="Arial" panose="020B0604020202020204" pitchFamily="34" charset="0"/>
              </a:rPr>
              <a:t>ustreznost in kalibracijo opreme preverja Slovenska akreditacija, ki v svojih </a:t>
            </a:r>
            <a:r>
              <a:rPr kumimoji="0" lang="sl-SI" sz="1800" b="1" i="0" u="none" strike="noStrike" kern="1200" cap="none" spc="0" normalizeH="0" baseline="0" noProof="0" dirty="0">
                <a:ln>
                  <a:noFill/>
                </a:ln>
                <a:effectLst/>
                <a:uLnTx/>
                <a:uFillTx/>
                <a:latin typeface="Calibri"/>
                <a:ea typeface="+mn-ea"/>
                <a:cs typeface="Arial" panose="020B0604020202020204" pitchFamily="34" charset="0"/>
              </a:rPr>
              <a:t>internih dokumentih lahko predpiše tudi dodatne zahteve</a:t>
            </a:r>
            <a:r>
              <a:rPr kumimoji="0" lang="sl-SI" sz="1800" i="0" u="none" strike="noStrike" kern="1200" cap="none" spc="0" normalizeH="0" baseline="0" noProof="0" dirty="0">
                <a:ln>
                  <a:noFill/>
                </a:ln>
                <a:effectLst/>
                <a:uLnTx/>
                <a:uFillTx/>
                <a:latin typeface="Calibri"/>
                <a:ea typeface="+mn-ea"/>
                <a:cs typeface="Arial" panose="020B0604020202020204" pitchFamily="34" charset="0"/>
              </a:rPr>
              <a:t>, ki niso vsebovane v samem zakonu in podzakonskih aktih</a:t>
            </a:r>
          </a:p>
          <a:p>
            <a:pPr marL="0" marR="0" lvl="0" indent="0" algn="just" defTabSz="457200" rtl="0" eaLnBrk="1" fontAlgn="auto" latinLnBrk="0" hangingPunct="1">
              <a:lnSpc>
                <a:spcPct val="100000"/>
              </a:lnSpc>
              <a:spcBef>
                <a:spcPct val="20000"/>
              </a:spcBef>
              <a:spcAft>
                <a:spcPts val="0"/>
              </a:spcAft>
              <a:buClrTx/>
              <a:buSzTx/>
              <a:buNone/>
              <a:tabLst/>
              <a:defRPr/>
            </a:pPr>
            <a:endParaRPr kumimoji="0" lang="sl-SI" sz="1800" i="0" u="none" strike="noStrike" kern="1200" cap="none" spc="0" normalizeH="0" baseline="0" noProof="0" dirty="0">
              <a:ln>
                <a:noFill/>
              </a:ln>
              <a:effectLst/>
              <a:uLnTx/>
              <a:uFillTx/>
              <a:latin typeface="Calibri"/>
              <a:ea typeface="+mn-ea"/>
              <a:cs typeface="Arial" panose="020B0604020202020204" pitchFamily="34" charset="0"/>
            </a:endParaRPr>
          </a:p>
          <a:p>
            <a:pPr marR="0" lvl="0" algn="just"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sl-SI"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da je izvajanje obratovalnega monitoringa v javnem interesu, je </a:t>
            </a:r>
            <a:r>
              <a:rPr kumimoji="0" lang="sl-SI"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v nasprotju z Zakonom o akreditaciji</a:t>
            </a:r>
            <a:r>
              <a:rPr kumimoji="0" lang="sl-SI"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saj lahko obratovalni monitoring izvaja v okviru svoje dejavnosti le pravna oseba ali samostojni podjetnik posameznik, ki je pridobil pooblastilo za izvajanje obratovalnega monitoringa v skladu s tem zakonom</a:t>
            </a:r>
          </a:p>
          <a:p>
            <a:pPr marR="0" lvl="0" algn="just"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endParaRPr kumimoji="0" lang="sl-SI"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a:p>
            <a:pPr marR="0" lvl="0" algn="just" defTabSz="4572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sl-SI"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pooblaščenemu izvajalcu monitoringa se </a:t>
            </a:r>
            <a:r>
              <a:rPr kumimoji="0" lang="sl-SI" sz="1800" b="1"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nalaga dodatne naloge</a:t>
            </a:r>
            <a:r>
              <a:rPr kumimoji="0" lang="sl-SI" sz="18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za katere ni usposobljen ali akreditiran</a:t>
            </a:r>
          </a:p>
          <a:p>
            <a:pPr marR="0" lvl="0" algn="just" defTabSz="457200" rtl="0" eaLnBrk="1" fontAlgn="auto" latinLnBrk="0" hangingPunct="1">
              <a:lnSpc>
                <a:spcPct val="100000"/>
              </a:lnSpc>
              <a:spcBef>
                <a:spcPct val="20000"/>
              </a:spcBef>
              <a:spcAft>
                <a:spcPts val="0"/>
              </a:spcAft>
              <a:buClrTx/>
              <a:buSzTx/>
              <a:buFont typeface="Wingdings" panose="05000000000000000000" pitchFamily="2" charset="2"/>
              <a:buChar char="ü"/>
              <a:tabLst/>
              <a:defRPr/>
            </a:pPr>
            <a:endParaRPr kumimoji="0" lang="sl-SI" sz="1800" i="0" u="none" strike="noStrike" kern="1200" cap="none" spc="0" normalizeH="0" baseline="0" noProof="0" dirty="0">
              <a:ln>
                <a:noFill/>
              </a:ln>
              <a:effectLst/>
              <a:uLnTx/>
              <a:uFillTx/>
              <a:latin typeface="Calibri"/>
              <a:ea typeface="+mn-ea"/>
              <a:cs typeface="Arial" panose="020B0604020202020204" pitchFamily="34" charset="0"/>
            </a:endParaRP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sl-SI" dirty="0"/>
          </a:p>
        </p:txBody>
      </p:sp>
    </p:spTree>
    <p:extLst>
      <p:ext uri="{BB962C8B-B14F-4D97-AF65-F5344CB8AC3E}">
        <p14:creationId xmlns:p14="http://schemas.microsoft.com/office/powerpoint/2010/main" val="8387852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2E8E99E9-049A-1ECD-17B7-8C5F35FD0F60}"/>
              </a:ext>
            </a:extLst>
          </p:cNvPr>
          <p:cNvSpPr>
            <a:spLocks noGrp="1"/>
          </p:cNvSpPr>
          <p:nvPr>
            <p:ph type="title"/>
          </p:nvPr>
        </p:nvSpPr>
        <p:spPr>
          <a:xfrm>
            <a:off x="679939" y="28452"/>
            <a:ext cx="8229600" cy="1152165"/>
          </a:xfrm>
        </p:spPr>
        <p:txBody>
          <a:bodyPr>
            <a:noAutofit/>
          </a:bodyPr>
          <a:lstStyle/>
          <a:p>
            <a:r>
              <a:rPr lang="sl-SI" sz="2800" kern="0" dirty="0">
                <a:effectLst/>
                <a:ea typeface="Calibri" panose="020F0502020204030204" pitchFamily="34" charset="0"/>
              </a:rPr>
              <a:t>Uredba o izvajanju Uredbe (EU) o baterijah in odpadnih baterijah</a:t>
            </a:r>
            <a:endParaRPr lang="sl-SI" sz="2800" dirty="0"/>
          </a:p>
        </p:txBody>
      </p:sp>
      <p:sp>
        <p:nvSpPr>
          <p:cNvPr id="3" name="Označba mesta vsebine 2">
            <a:extLst>
              <a:ext uri="{FF2B5EF4-FFF2-40B4-BE49-F238E27FC236}">
                <a16:creationId xmlns:a16="http://schemas.microsoft.com/office/drawing/2014/main" id="{388A742C-4835-E0FB-7308-5607974B761B}"/>
              </a:ext>
            </a:extLst>
          </p:cNvPr>
          <p:cNvSpPr>
            <a:spLocks noGrp="1"/>
          </p:cNvSpPr>
          <p:nvPr>
            <p:ph idx="1"/>
          </p:nvPr>
        </p:nvSpPr>
        <p:spPr>
          <a:xfrm>
            <a:off x="457200" y="1180618"/>
            <a:ext cx="8229600" cy="5463249"/>
          </a:xfrm>
        </p:spPr>
        <p:txBody>
          <a:bodyPr>
            <a:normAutofit fontScale="40000" lnSpcReduction="20000"/>
          </a:bodyPr>
          <a:lstStyle/>
          <a:p>
            <a:pPr>
              <a:buFont typeface="Wingdings" panose="05000000000000000000" pitchFamily="2" charset="2"/>
              <a:buChar char="Ø"/>
            </a:pPr>
            <a:r>
              <a:rPr lang="sl-SI" sz="4000" b="1" dirty="0">
                <a:solidFill>
                  <a:srgbClr val="000000"/>
                </a:solidFill>
                <a:ea typeface="Aptos" panose="020B0004020202020204" pitchFamily="34" charset="0"/>
                <a:cs typeface="EU Albertina"/>
              </a:rPr>
              <a:t>sprejeta Uradni list RS, št. 83/24, v veljavi oz. uporabi od 12.10.2024</a:t>
            </a:r>
          </a:p>
          <a:p>
            <a:pPr>
              <a:buFont typeface="Wingdings" panose="05000000000000000000" pitchFamily="2" charset="2"/>
              <a:buChar char="Ø"/>
            </a:pPr>
            <a:endParaRPr lang="sl-SI" sz="4000" b="1" dirty="0">
              <a:solidFill>
                <a:srgbClr val="000000"/>
              </a:solidFill>
              <a:ea typeface="Aptos" panose="020B0004020202020204" pitchFamily="34" charset="0"/>
              <a:cs typeface="EU Albertina"/>
            </a:endParaRPr>
          </a:p>
          <a:p>
            <a:pPr>
              <a:buFont typeface="Wingdings" panose="05000000000000000000" pitchFamily="2" charset="2"/>
              <a:buChar char="Ø"/>
            </a:pPr>
            <a:r>
              <a:rPr lang="sl-SI" sz="4000" b="1" dirty="0">
                <a:solidFill>
                  <a:srgbClr val="000000"/>
                </a:solidFill>
                <a:ea typeface="Aptos" panose="020B0004020202020204" pitchFamily="34" charset="0"/>
                <a:cs typeface="EU Albertina"/>
              </a:rPr>
              <a:t>v</a:t>
            </a:r>
            <a:r>
              <a:rPr lang="sl-SI" sz="4000" b="1" dirty="0">
                <a:solidFill>
                  <a:srgbClr val="000000"/>
                </a:solidFill>
                <a:effectLst/>
                <a:ea typeface="Aptos" panose="020B0004020202020204" pitchFamily="34" charset="0"/>
                <a:cs typeface="EU Albertina"/>
              </a:rPr>
              <a:t>sebina</a:t>
            </a:r>
            <a:r>
              <a:rPr lang="sl-SI" sz="4000" dirty="0">
                <a:solidFill>
                  <a:srgbClr val="000000"/>
                </a:solidFill>
                <a:effectLst/>
                <a:ea typeface="Aptos" panose="020B0004020202020204" pitchFamily="34" charset="0"/>
                <a:cs typeface="EU Albertina"/>
              </a:rPr>
              <a:t>: </a:t>
            </a:r>
          </a:p>
          <a:p>
            <a:pPr lvl="1" algn="just">
              <a:lnSpc>
                <a:spcPct val="120000"/>
              </a:lnSpc>
              <a:buFont typeface="Wingdings" panose="05000000000000000000" pitchFamily="2" charset="2"/>
              <a:buChar char="ü"/>
            </a:pPr>
            <a:r>
              <a:rPr lang="sl-SI" sz="4000" kern="100" dirty="0">
                <a:ea typeface="Calibri" panose="020F0502020204030204" pitchFamily="34" charset="0"/>
              </a:rPr>
              <a:t>pristojni organi, nadzor, prekrški in kazenske določbe za izvajanje Uredbe (EU) 2023/1542</a:t>
            </a:r>
          </a:p>
          <a:p>
            <a:pPr marL="0" indent="0">
              <a:lnSpc>
                <a:spcPct val="120000"/>
              </a:lnSpc>
              <a:buNone/>
            </a:pPr>
            <a:endParaRPr lang="sl-SI" sz="4000" dirty="0">
              <a:solidFill>
                <a:srgbClr val="000000"/>
              </a:solidFill>
              <a:effectLst/>
              <a:ea typeface="Aptos" panose="020B0004020202020204" pitchFamily="34" charset="0"/>
              <a:cs typeface="EU Albertina"/>
            </a:endParaRPr>
          </a:p>
          <a:p>
            <a:pPr>
              <a:lnSpc>
                <a:spcPct val="120000"/>
              </a:lnSpc>
              <a:buFont typeface="Wingdings" panose="05000000000000000000" pitchFamily="2" charset="2"/>
              <a:buChar char="Ø"/>
            </a:pPr>
            <a:r>
              <a:rPr lang="sl-SI" sz="4000" b="1" dirty="0">
                <a:solidFill>
                  <a:srgbClr val="000000"/>
                </a:solidFill>
                <a:effectLst/>
                <a:ea typeface="Aptos" panose="020B0004020202020204" pitchFamily="34" charset="0"/>
                <a:cs typeface="EU Albertina"/>
              </a:rPr>
              <a:t>pristojnost</a:t>
            </a:r>
            <a:r>
              <a:rPr lang="sl-SI" sz="4000" dirty="0">
                <a:solidFill>
                  <a:srgbClr val="000000"/>
                </a:solidFill>
                <a:effectLst/>
                <a:ea typeface="Aptos" panose="020B0004020202020204" pitchFamily="34" charset="0"/>
                <a:cs typeface="EU Albertina"/>
              </a:rPr>
              <a:t>: </a:t>
            </a:r>
          </a:p>
          <a:p>
            <a:pPr lvl="1" algn="just">
              <a:lnSpc>
                <a:spcPct val="117000"/>
              </a:lnSpc>
              <a:buFont typeface="Wingdings" panose="05000000000000000000" pitchFamily="2" charset="2"/>
              <a:buChar char="ü"/>
            </a:pPr>
            <a:r>
              <a:rPr lang="sl-SI" sz="4000" kern="100" dirty="0">
                <a:ea typeface="Calibri" panose="020F0502020204030204" pitchFamily="34" charset="0"/>
              </a:rPr>
              <a:t>22. čl. Uredbe 2023/1542/EU -&gt; Ministrstvo za gospodarstvo, turizem in šport RS</a:t>
            </a:r>
          </a:p>
          <a:p>
            <a:pPr lvl="1" algn="just">
              <a:lnSpc>
                <a:spcPct val="117000"/>
              </a:lnSpc>
              <a:buFont typeface="Wingdings" panose="05000000000000000000" pitchFamily="2" charset="2"/>
              <a:buChar char="ü"/>
            </a:pPr>
            <a:r>
              <a:rPr lang="sl-SI" sz="4000" kern="100" dirty="0">
                <a:ea typeface="Calibri" panose="020F0502020204030204" pitchFamily="34" charset="0"/>
              </a:rPr>
              <a:t>54. čl. Uredbe 2023/1542/EU -&gt; Ministrstvo za okolje, podnebje in energijo</a:t>
            </a:r>
          </a:p>
          <a:p>
            <a:pPr lvl="1" algn="just">
              <a:lnSpc>
                <a:spcPct val="117000"/>
              </a:lnSpc>
              <a:buFont typeface="Wingdings" panose="05000000000000000000" pitchFamily="2" charset="2"/>
              <a:buChar char="ü"/>
            </a:pPr>
            <a:r>
              <a:rPr lang="sl-SI" sz="4000" kern="100" dirty="0">
                <a:ea typeface="Calibri" panose="020F0502020204030204" pitchFamily="34" charset="0"/>
              </a:rPr>
              <a:t>6. in 86. čl. Uredbe 2023/1542/EU -&gt; Urad RS za kemikalije</a:t>
            </a:r>
          </a:p>
          <a:p>
            <a:pPr lvl="1" algn="just">
              <a:lnSpc>
                <a:spcPct val="120000"/>
              </a:lnSpc>
              <a:spcAft>
                <a:spcPts val="800"/>
              </a:spcAft>
              <a:buFont typeface="Wingdings" panose="05000000000000000000" pitchFamily="2" charset="2"/>
              <a:buChar char="ü"/>
            </a:pPr>
            <a:r>
              <a:rPr lang="sl-SI" sz="4000" kern="100" dirty="0">
                <a:ea typeface="Calibri" panose="020F0502020204030204" pitchFamily="34" charset="0"/>
              </a:rPr>
              <a:t>prvi in drugi odst. 72. čl. Uredbe 2023/1542/EU -&gt; FURS, Policija</a:t>
            </a:r>
          </a:p>
          <a:p>
            <a:pPr>
              <a:lnSpc>
                <a:spcPct val="120000"/>
              </a:lnSpc>
              <a:buFont typeface="Wingdings" panose="05000000000000000000" pitchFamily="2" charset="2"/>
              <a:buChar char="Ø"/>
            </a:pPr>
            <a:r>
              <a:rPr lang="sl-SI" sz="4000" b="1" dirty="0" err="1">
                <a:solidFill>
                  <a:srgbClr val="000000"/>
                </a:solidFill>
                <a:effectLst/>
                <a:ea typeface="Aptos" panose="020B0004020202020204" pitchFamily="34" charset="0"/>
                <a:cs typeface="EU Albertina"/>
              </a:rPr>
              <a:t>inšp</a:t>
            </a:r>
            <a:r>
              <a:rPr lang="sl-SI" sz="4000" b="1" dirty="0">
                <a:solidFill>
                  <a:srgbClr val="000000"/>
                </a:solidFill>
                <a:effectLst/>
                <a:ea typeface="Aptos" panose="020B0004020202020204" pitchFamily="34" charset="0"/>
                <a:cs typeface="EU Albertina"/>
              </a:rPr>
              <a:t>. nadzor nad </a:t>
            </a:r>
            <a:r>
              <a:rPr lang="sl-SI" sz="4000" b="1" u="sng" dirty="0">
                <a:solidFill>
                  <a:srgbClr val="000000"/>
                </a:solidFill>
                <a:effectLst/>
                <a:ea typeface="Aptos" panose="020B0004020202020204" pitchFamily="34" charset="0"/>
                <a:cs typeface="EU Albertina"/>
              </a:rPr>
              <a:t>odpadnimi </a:t>
            </a:r>
            <a:r>
              <a:rPr lang="sl-SI" sz="4000" b="1" u="sng" dirty="0" err="1">
                <a:solidFill>
                  <a:srgbClr val="000000"/>
                </a:solidFill>
                <a:effectLst/>
                <a:ea typeface="Aptos" panose="020B0004020202020204" pitchFamily="34" charset="0"/>
                <a:cs typeface="EU Albertina"/>
              </a:rPr>
              <a:t>bater</a:t>
            </a:r>
            <a:r>
              <a:rPr lang="sl-SI" sz="4000" b="1" u="sng" dirty="0">
                <a:solidFill>
                  <a:srgbClr val="000000"/>
                </a:solidFill>
                <a:effectLst/>
                <a:ea typeface="Aptos" panose="020B0004020202020204" pitchFamily="34" charset="0"/>
                <a:cs typeface="EU Albertina"/>
              </a:rPr>
              <a:t>.</a:t>
            </a:r>
            <a:r>
              <a:rPr lang="sl-SI" sz="4000" dirty="0">
                <a:solidFill>
                  <a:srgbClr val="000000"/>
                </a:solidFill>
                <a:effectLst/>
                <a:ea typeface="Aptos" panose="020B0004020202020204" pitchFamily="34" charset="0"/>
                <a:cs typeface="EU Albertina"/>
              </a:rPr>
              <a:t> 5.čl. -&gt; izvajanje VIII poglavja Uredbe EU: </a:t>
            </a:r>
          </a:p>
          <a:p>
            <a:pPr lvl="1" algn="just">
              <a:lnSpc>
                <a:spcPct val="117000"/>
              </a:lnSpc>
              <a:buFont typeface="Wingdings" panose="05000000000000000000" pitchFamily="2" charset="2"/>
              <a:buChar char="ü"/>
            </a:pPr>
            <a:r>
              <a:rPr lang="sl-SI" sz="4000" kern="100" dirty="0">
                <a:ea typeface="Calibri" panose="020F0502020204030204" pitchFamily="34" charset="0"/>
              </a:rPr>
              <a:t>določitev podrobnosti v zvezi z organizacijo in delovanjem pristojnega organa, vključno z upravnimi in postopkovnimi pravili</a:t>
            </a:r>
          </a:p>
          <a:p>
            <a:pPr lvl="1" algn="just">
              <a:lnSpc>
                <a:spcPct val="117000"/>
              </a:lnSpc>
              <a:buFont typeface="Wingdings" panose="05000000000000000000" pitchFamily="2" charset="2"/>
              <a:buChar char="ü"/>
            </a:pPr>
            <a:r>
              <a:rPr lang="sl-SI" sz="4000" kern="100" dirty="0">
                <a:ea typeface="Calibri" panose="020F0502020204030204" pitchFamily="34" charset="0"/>
              </a:rPr>
              <a:t>vzpostavitev registra proizvajalcev </a:t>
            </a:r>
          </a:p>
          <a:p>
            <a:pPr lvl="1" algn="just">
              <a:lnSpc>
                <a:spcPct val="117000"/>
              </a:lnSpc>
              <a:buFont typeface="Wingdings" panose="05000000000000000000" pitchFamily="2" charset="2"/>
              <a:buChar char="ü"/>
            </a:pPr>
            <a:r>
              <a:rPr lang="sl-SI" sz="4000" kern="100" dirty="0">
                <a:ea typeface="Calibri" panose="020F0502020204030204" pitchFamily="34" charset="0"/>
              </a:rPr>
              <a:t>razširjena odgovornost proizvajalca</a:t>
            </a:r>
          </a:p>
          <a:p>
            <a:pPr lvl="1" algn="just">
              <a:lnSpc>
                <a:spcPct val="117000"/>
              </a:lnSpc>
              <a:buFont typeface="Wingdings" panose="05000000000000000000" pitchFamily="2" charset="2"/>
              <a:buChar char="ü"/>
            </a:pPr>
            <a:r>
              <a:rPr lang="sl-SI" sz="4000" kern="100" dirty="0">
                <a:ea typeface="Calibri" panose="020F0502020204030204" pitchFamily="34" charset="0"/>
              </a:rPr>
              <a:t>zbiranje odpadnih prenosnih baterij</a:t>
            </a:r>
          </a:p>
          <a:p>
            <a:pPr lvl="1" algn="just">
              <a:lnSpc>
                <a:spcPct val="117000"/>
              </a:lnSpc>
              <a:buFont typeface="Wingdings" panose="05000000000000000000" pitchFamily="2" charset="2"/>
              <a:buChar char="ü"/>
            </a:pPr>
            <a:r>
              <a:rPr lang="sl-SI" sz="4000" kern="100" dirty="0">
                <a:ea typeface="Calibri" panose="020F0502020204030204" pitchFamily="34" charset="0"/>
              </a:rPr>
              <a:t>kavcijski sistem</a:t>
            </a:r>
          </a:p>
          <a:p>
            <a:pPr lvl="1" algn="just">
              <a:lnSpc>
                <a:spcPct val="117000"/>
              </a:lnSpc>
              <a:buFont typeface="Wingdings" panose="05000000000000000000" pitchFamily="2" charset="2"/>
              <a:buChar char="ü"/>
            </a:pPr>
            <a:r>
              <a:rPr lang="sl-SI" sz="4000" kern="100" dirty="0">
                <a:ea typeface="Calibri" panose="020F0502020204030204" pitchFamily="34" charset="0"/>
              </a:rPr>
              <a:t>obrati za obdelavo</a:t>
            </a:r>
          </a:p>
          <a:p>
            <a:endParaRPr lang="sl-SI" dirty="0"/>
          </a:p>
        </p:txBody>
      </p:sp>
    </p:spTree>
    <p:extLst>
      <p:ext uri="{BB962C8B-B14F-4D97-AF65-F5344CB8AC3E}">
        <p14:creationId xmlns:p14="http://schemas.microsoft.com/office/powerpoint/2010/main" val="3524561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0797B330-35C8-1A06-4F1F-E52DDCDB6918}"/>
              </a:ext>
            </a:extLst>
          </p:cNvPr>
          <p:cNvSpPr>
            <a:spLocks noGrp="1"/>
          </p:cNvSpPr>
          <p:nvPr>
            <p:ph idx="1"/>
          </p:nvPr>
        </p:nvSpPr>
        <p:spPr>
          <a:xfrm>
            <a:off x="457200" y="527538"/>
            <a:ext cx="8229600" cy="5441463"/>
          </a:xfrm>
        </p:spPr>
        <p:txBody>
          <a:bodyPr>
            <a:normAutofit/>
          </a:bodyPr>
          <a:lstStyle/>
          <a:p>
            <a:pPr marL="0" indent="0" algn="ctr">
              <a:buNone/>
            </a:pPr>
            <a:endParaRPr lang="sl-SI" sz="4800" b="1" dirty="0">
              <a:solidFill>
                <a:srgbClr val="008D58"/>
              </a:solidFill>
            </a:endParaRPr>
          </a:p>
          <a:p>
            <a:pPr marL="0" indent="0" algn="ctr">
              <a:buNone/>
            </a:pPr>
            <a:endParaRPr lang="sl-SI" sz="4800" b="1" dirty="0">
              <a:solidFill>
                <a:srgbClr val="008D58"/>
              </a:solidFill>
            </a:endParaRPr>
          </a:p>
          <a:p>
            <a:pPr marL="0" indent="0" algn="ctr">
              <a:buNone/>
            </a:pPr>
            <a:endParaRPr lang="sl-SI" sz="4800" b="1" dirty="0">
              <a:solidFill>
                <a:srgbClr val="008D58"/>
              </a:solidFill>
            </a:endParaRPr>
          </a:p>
          <a:p>
            <a:pPr marL="0" indent="0" algn="ctr">
              <a:buNone/>
            </a:pPr>
            <a:r>
              <a:rPr lang="sl-SI" sz="4800" b="1" dirty="0">
                <a:solidFill>
                  <a:srgbClr val="008D58"/>
                </a:solidFill>
              </a:rPr>
              <a:t>Hvala!</a:t>
            </a:r>
          </a:p>
        </p:txBody>
      </p:sp>
    </p:spTree>
    <p:extLst>
      <p:ext uri="{BB962C8B-B14F-4D97-AF65-F5344CB8AC3E}">
        <p14:creationId xmlns:p14="http://schemas.microsoft.com/office/powerpoint/2010/main" val="888409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91CCAB4-0F39-7FAF-C987-DED33C926202}"/>
              </a:ext>
            </a:extLst>
          </p:cNvPr>
          <p:cNvSpPr>
            <a:spLocks noGrp="1"/>
          </p:cNvSpPr>
          <p:nvPr>
            <p:ph type="title"/>
          </p:nvPr>
        </p:nvSpPr>
        <p:spPr/>
        <p:txBody>
          <a:bodyPr>
            <a:normAutofit fontScale="90000"/>
          </a:bodyPr>
          <a:lstStyle/>
          <a:p>
            <a:br>
              <a:rPr lang="sl-SI" dirty="0"/>
            </a:br>
            <a:r>
              <a:rPr lang="sl-SI" sz="2700" dirty="0"/>
              <a:t>Zakon o spremembah in dopolnitvah Zakona o varstvu okolja (ZVO-2A)</a:t>
            </a:r>
            <a:br>
              <a:rPr lang="sl-SI" sz="2700" dirty="0"/>
            </a:br>
            <a:endParaRPr lang="sl-SI" dirty="0"/>
          </a:p>
        </p:txBody>
      </p:sp>
      <p:sp>
        <p:nvSpPr>
          <p:cNvPr id="3" name="Označba mesta vsebine 2">
            <a:extLst>
              <a:ext uri="{FF2B5EF4-FFF2-40B4-BE49-F238E27FC236}">
                <a16:creationId xmlns:a16="http://schemas.microsoft.com/office/drawing/2014/main" id="{7CA1AEF9-E59E-DF14-5865-9E969404E7D9}"/>
              </a:ext>
            </a:extLst>
          </p:cNvPr>
          <p:cNvSpPr>
            <a:spLocks noGrp="1"/>
          </p:cNvSpPr>
          <p:nvPr>
            <p:ph idx="1"/>
          </p:nvPr>
        </p:nvSpPr>
        <p:spPr>
          <a:xfrm>
            <a:off x="457200" y="1600200"/>
            <a:ext cx="8229600" cy="4983162"/>
          </a:xfrm>
        </p:spPr>
        <p:txBody>
          <a:bodyPr>
            <a:normAutofit fontScale="92500" lnSpcReduction="20000"/>
          </a:bodyPr>
          <a:lstStyle/>
          <a:p>
            <a:pPr algn="l">
              <a:buFont typeface="Wingdings" panose="05000000000000000000" pitchFamily="2" charset="2"/>
              <a:buChar char="Ø"/>
            </a:pPr>
            <a:r>
              <a:rPr lang="sl-SI" sz="2100" b="1" dirty="0">
                <a:solidFill>
                  <a:srgbClr val="008445"/>
                </a:solidFill>
                <a:latin typeface="+mj-lt"/>
              </a:rPr>
              <a:t>v veljavi od 3.4.2024 (</a:t>
            </a:r>
            <a:r>
              <a:rPr lang="pl-PL" sz="2100" b="1" dirty="0">
                <a:solidFill>
                  <a:srgbClr val="008445"/>
                </a:solidFill>
                <a:latin typeface="+mj-lt"/>
              </a:rPr>
              <a:t>Uradni list RS, št. 23/24)</a:t>
            </a:r>
          </a:p>
          <a:p>
            <a:pPr>
              <a:buFont typeface="Wingdings" panose="05000000000000000000" pitchFamily="2" charset="2"/>
              <a:buChar char="Ø"/>
            </a:pPr>
            <a:endParaRPr lang="pl-PL" sz="2100" b="0" i="0" dirty="0">
              <a:solidFill>
                <a:srgbClr val="292B2C"/>
              </a:solidFill>
              <a:effectLst/>
              <a:latin typeface="+mj-lt"/>
            </a:endParaRPr>
          </a:p>
          <a:p>
            <a:pPr>
              <a:buFont typeface="Wingdings" panose="05000000000000000000" pitchFamily="2" charset="2"/>
              <a:buChar char="Ø"/>
            </a:pPr>
            <a:r>
              <a:rPr lang="sl-SI" sz="2100" b="1" dirty="0">
                <a:solidFill>
                  <a:srgbClr val="008445"/>
                </a:solidFill>
                <a:latin typeface="+mj-lt"/>
              </a:rPr>
              <a:t>150. čl. (obratovalni monitoring)</a:t>
            </a:r>
          </a:p>
          <a:p>
            <a:pPr>
              <a:buFont typeface="Wingdings" panose="05000000000000000000" pitchFamily="2" charset="2"/>
              <a:buChar char="Ø"/>
            </a:pPr>
            <a:endParaRPr lang="sl-SI" sz="2100" b="1" dirty="0">
              <a:solidFill>
                <a:srgbClr val="008445"/>
              </a:solidFill>
              <a:latin typeface="+mj-lt"/>
            </a:endParaRPr>
          </a:p>
          <a:p>
            <a:pPr marL="0" indent="0" algn="just">
              <a:buNone/>
              <a:defRPr/>
            </a:pPr>
            <a:r>
              <a:rPr lang="sl-SI" sz="1800" dirty="0">
                <a:latin typeface="Calibri"/>
              </a:rPr>
              <a:t>Tretji odstavek spremeni tako, da se glasi:</a:t>
            </a:r>
          </a:p>
          <a:p>
            <a:pPr marL="0" indent="0" algn="just">
              <a:buNone/>
              <a:defRPr/>
            </a:pPr>
            <a:r>
              <a:rPr lang="sl-SI" sz="1800" b="0" i="1" dirty="0">
                <a:solidFill>
                  <a:srgbClr val="292B2C"/>
                </a:solidFill>
                <a:effectLst/>
                <a:latin typeface="Republika"/>
              </a:rPr>
              <a:t>Povzročitelj obremenitve mora podatke obratovalnega monitoringa najmanj enkrat letno sporočati ministrstvu in občini, na območju katere obratuje, </a:t>
            </a:r>
            <a:r>
              <a:rPr lang="sl-SI" sz="1800" b="1" i="1" dirty="0">
                <a:solidFill>
                  <a:srgbClr val="292B2C"/>
                </a:solidFill>
                <a:effectLst/>
                <a:latin typeface="Republika"/>
              </a:rPr>
              <a:t>ter o njegovih rezultatih obveščati javnost. </a:t>
            </a:r>
          </a:p>
          <a:p>
            <a:pPr marL="0" indent="0" algn="just">
              <a:buNone/>
              <a:defRPr/>
            </a:pPr>
            <a:endParaRPr lang="sl-SI" sz="1800" b="1" i="1" dirty="0">
              <a:solidFill>
                <a:srgbClr val="292B2C"/>
              </a:solidFill>
              <a:effectLst/>
              <a:latin typeface="Republika"/>
            </a:endParaRPr>
          </a:p>
          <a:p>
            <a:pPr marL="0" indent="0" algn="just">
              <a:buNone/>
              <a:defRPr/>
            </a:pPr>
            <a:r>
              <a:rPr lang="sl-SI" sz="1800" dirty="0">
                <a:latin typeface="Calibri"/>
              </a:rPr>
              <a:t>Sedmi odstavek spremeni tako, da se doda:</a:t>
            </a:r>
          </a:p>
          <a:p>
            <a:pPr marL="0" indent="0" algn="just">
              <a:buNone/>
              <a:defRPr/>
            </a:pPr>
            <a:r>
              <a:rPr lang="sl-SI" sz="1800" i="1" dirty="0">
                <a:solidFill>
                  <a:srgbClr val="292B2C"/>
                </a:solidFill>
                <a:latin typeface="Republika"/>
              </a:rPr>
              <a:t>Ministrstvo </a:t>
            </a:r>
            <a:r>
              <a:rPr lang="sl-SI" sz="1800" b="1" i="1" dirty="0">
                <a:solidFill>
                  <a:srgbClr val="292B2C"/>
                </a:solidFill>
                <a:latin typeface="Republika"/>
              </a:rPr>
              <a:t>zagotovi sprotno objavo podatkov o trajnih meritvah emisij snovi v zrak </a:t>
            </a:r>
            <a:r>
              <a:rPr lang="sl-SI" sz="1800" i="1" dirty="0">
                <a:solidFill>
                  <a:srgbClr val="292B2C"/>
                </a:solidFill>
                <a:latin typeface="Republika"/>
              </a:rPr>
              <a:t>iz drugega in tretjega stavka tretjega odstavka tega člena, ki jih prejme od povzročitelja obremenitve, na osrednjem spletnem mestu državne uprave.</a:t>
            </a:r>
          </a:p>
          <a:p>
            <a:pPr marL="0" indent="0" algn="just">
              <a:buNone/>
              <a:defRPr/>
            </a:pPr>
            <a:endParaRPr lang="sl-SI" sz="1800" i="1" dirty="0">
              <a:solidFill>
                <a:srgbClr val="292B2C"/>
              </a:solidFill>
              <a:latin typeface="Republika"/>
            </a:endParaRPr>
          </a:p>
          <a:p>
            <a:pPr marL="0" indent="0" algn="just">
              <a:buNone/>
              <a:defRPr/>
            </a:pPr>
            <a:r>
              <a:rPr lang="sl-SI" sz="1800" u="sng" dirty="0">
                <a:latin typeface="Calibri"/>
              </a:rPr>
              <a:t>Doda se deveti in deseti odstavek</a:t>
            </a:r>
            <a:r>
              <a:rPr lang="sl-SI" sz="1800" dirty="0">
                <a:latin typeface="Calibri"/>
              </a:rPr>
              <a:t>:</a:t>
            </a:r>
          </a:p>
          <a:p>
            <a:pPr marL="0" indent="0" algn="just">
              <a:buNone/>
              <a:defRPr/>
            </a:pPr>
            <a:r>
              <a:rPr lang="sl-SI" sz="1800" i="1" dirty="0">
                <a:solidFill>
                  <a:srgbClr val="292B2C"/>
                </a:solidFill>
                <a:latin typeface="Republika"/>
              </a:rPr>
              <a:t>Vlada predpiše, da se obratovalni monitoring v napravah </a:t>
            </a:r>
            <a:r>
              <a:rPr lang="sl-SI" sz="1800" b="1" i="1" dirty="0">
                <a:solidFill>
                  <a:srgbClr val="292B2C"/>
                </a:solidFill>
                <a:latin typeface="Republika"/>
              </a:rPr>
              <a:t>za </a:t>
            </a:r>
            <a:r>
              <a:rPr lang="sl-SI" sz="1800" b="1" i="1" dirty="0" err="1">
                <a:solidFill>
                  <a:srgbClr val="292B2C"/>
                </a:solidFill>
                <a:latin typeface="Republika"/>
              </a:rPr>
              <a:t>sosežig</a:t>
            </a:r>
            <a:r>
              <a:rPr lang="sl-SI" sz="1800" b="1" i="1" dirty="0">
                <a:solidFill>
                  <a:srgbClr val="292B2C"/>
                </a:solidFill>
                <a:latin typeface="Republika"/>
              </a:rPr>
              <a:t> odpadkov iz 110. člena tega zakona izvaja tako kot v napravah za sežig odpadkov iz 110. člena tega zakona</a:t>
            </a:r>
            <a:r>
              <a:rPr lang="sl-SI" sz="1800" i="1" dirty="0">
                <a:solidFill>
                  <a:srgbClr val="292B2C"/>
                </a:solidFill>
                <a:latin typeface="Republika"/>
              </a:rPr>
              <a:t>, razen kadar je za te naprave za </a:t>
            </a:r>
            <a:r>
              <a:rPr lang="sl-SI" sz="1800" i="1" dirty="0" err="1">
                <a:solidFill>
                  <a:srgbClr val="292B2C"/>
                </a:solidFill>
                <a:latin typeface="Republika"/>
              </a:rPr>
              <a:t>sosežig</a:t>
            </a:r>
            <a:r>
              <a:rPr lang="sl-SI" sz="1800" i="1" dirty="0">
                <a:solidFill>
                  <a:srgbClr val="292B2C"/>
                </a:solidFill>
                <a:latin typeface="Republika"/>
              </a:rPr>
              <a:t> odpadkov predpisano izvajanje pogostejših meritev.«.</a:t>
            </a:r>
          </a:p>
        </p:txBody>
      </p:sp>
    </p:spTree>
    <p:extLst>
      <p:ext uri="{BB962C8B-B14F-4D97-AF65-F5344CB8AC3E}">
        <p14:creationId xmlns:p14="http://schemas.microsoft.com/office/powerpoint/2010/main" val="2779603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CAF0F8B-604A-09C1-D60C-C306A12D134B}"/>
              </a:ext>
            </a:extLst>
          </p:cNvPr>
          <p:cNvSpPr>
            <a:spLocks noGrp="1"/>
          </p:cNvSpPr>
          <p:nvPr>
            <p:ph type="title"/>
          </p:nvPr>
        </p:nvSpPr>
        <p:spPr/>
        <p:txBody>
          <a:bodyPr>
            <a:normAutofit/>
          </a:bodyPr>
          <a:lstStyle/>
          <a:p>
            <a:r>
              <a:rPr lang="sl-SI" sz="2800" dirty="0"/>
              <a:t>Prehodne določbe ZVO-2A</a:t>
            </a:r>
          </a:p>
        </p:txBody>
      </p:sp>
      <p:sp>
        <p:nvSpPr>
          <p:cNvPr id="3" name="Označba mesta vsebine 2">
            <a:extLst>
              <a:ext uri="{FF2B5EF4-FFF2-40B4-BE49-F238E27FC236}">
                <a16:creationId xmlns:a16="http://schemas.microsoft.com/office/drawing/2014/main" id="{A31CA2B8-ACF6-0317-C2B3-A99AF0ED260E}"/>
              </a:ext>
            </a:extLst>
          </p:cNvPr>
          <p:cNvSpPr>
            <a:spLocks noGrp="1"/>
          </p:cNvSpPr>
          <p:nvPr>
            <p:ph idx="1"/>
          </p:nvPr>
        </p:nvSpPr>
        <p:spPr/>
        <p:txBody>
          <a:bodyPr>
            <a:normAutofit/>
          </a:bodyPr>
          <a:lstStyle/>
          <a:p>
            <a:pPr algn="just">
              <a:lnSpc>
                <a:spcPct val="90000"/>
              </a:lnSpc>
              <a:buFont typeface="Wingdings" panose="05000000000000000000" pitchFamily="2" charset="2"/>
              <a:buChar char="Ø"/>
              <a:defRPr/>
            </a:pPr>
            <a:r>
              <a:rPr lang="sl-SI" sz="1800" dirty="0">
                <a:solidFill>
                  <a:srgbClr val="292B2C"/>
                </a:solidFill>
              </a:rPr>
              <a:t>uskladitev Uredbe o sežigalnicah odpadkov in napravah za </a:t>
            </a:r>
            <a:r>
              <a:rPr lang="sl-SI" sz="1800" dirty="0" err="1">
                <a:solidFill>
                  <a:srgbClr val="292B2C"/>
                </a:solidFill>
              </a:rPr>
              <a:t>sosežig</a:t>
            </a:r>
            <a:r>
              <a:rPr lang="sl-SI" sz="1800" dirty="0">
                <a:solidFill>
                  <a:srgbClr val="292B2C"/>
                </a:solidFill>
              </a:rPr>
              <a:t> odpadkov (Uradni list RS, št. 8/16, 116/21 in 44/22 – ZVO-2) z dopolnjenim drugim odstavkom 18. člena zakona</a:t>
            </a:r>
            <a:r>
              <a:rPr lang="sl-SI" sz="1800" b="1" dirty="0">
                <a:solidFill>
                  <a:srgbClr val="292B2C"/>
                </a:solidFill>
              </a:rPr>
              <a:t> v šestih mesecih od uveljavitve tega zakona</a:t>
            </a:r>
            <a:r>
              <a:rPr lang="sl-SI" sz="1700" b="1" i="1" dirty="0">
                <a:solidFill>
                  <a:srgbClr val="292B2C"/>
                </a:solidFill>
                <a:latin typeface="Republika"/>
              </a:rPr>
              <a:t> </a:t>
            </a:r>
          </a:p>
          <a:p>
            <a:pPr algn="just">
              <a:lnSpc>
                <a:spcPct val="90000"/>
              </a:lnSpc>
              <a:buFont typeface="Wingdings" panose="05000000000000000000" pitchFamily="2" charset="2"/>
              <a:buChar char="Ø"/>
              <a:defRPr/>
            </a:pPr>
            <a:endParaRPr lang="sl-SI" sz="1700" b="1" i="1" dirty="0">
              <a:solidFill>
                <a:srgbClr val="292B2C"/>
              </a:solidFill>
              <a:latin typeface="Republika"/>
            </a:endParaRPr>
          </a:p>
          <a:p>
            <a:pPr algn="just">
              <a:lnSpc>
                <a:spcPct val="90000"/>
              </a:lnSpc>
              <a:buFont typeface="Wingdings" panose="05000000000000000000" pitchFamily="2" charset="2"/>
              <a:buChar char="Ø"/>
              <a:defRPr/>
            </a:pPr>
            <a:r>
              <a:rPr lang="sl-SI" sz="1800" dirty="0">
                <a:solidFill>
                  <a:srgbClr val="292B2C"/>
                </a:solidFill>
              </a:rPr>
              <a:t>uskladitev Uredbe o emisiji snovi v zrak iz nepremičnih virov onesnaževanja (Uradni list RS, št. 31/07, 70/08, 61/09, 50/13, 44/22 – ZVO-2 in 48/22) s spremenjenim tretjim ter novima devetim in desetim odstavkom 150. člena zakona v </a:t>
            </a:r>
            <a:r>
              <a:rPr lang="sl-SI" sz="1800" b="1" dirty="0">
                <a:solidFill>
                  <a:srgbClr val="292B2C"/>
                </a:solidFill>
              </a:rPr>
              <a:t>šestih mesecih od uveljavitve tega zakona</a:t>
            </a:r>
          </a:p>
          <a:p>
            <a:pPr algn="just">
              <a:lnSpc>
                <a:spcPct val="90000"/>
              </a:lnSpc>
              <a:buFont typeface="Wingdings" panose="05000000000000000000" pitchFamily="2" charset="2"/>
              <a:buChar char="Ø"/>
              <a:defRPr/>
            </a:pPr>
            <a:endParaRPr lang="sl-SI" sz="1800" b="1" dirty="0">
              <a:solidFill>
                <a:srgbClr val="292B2C"/>
              </a:solidFill>
              <a:latin typeface="Republika"/>
            </a:endParaRPr>
          </a:p>
          <a:p>
            <a:pPr algn="just">
              <a:lnSpc>
                <a:spcPct val="90000"/>
              </a:lnSpc>
              <a:buFont typeface="Wingdings" panose="05000000000000000000" pitchFamily="2" charset="2"/>
              <a:buChar char="Ø"/>
              <a:defRPr/>
            </a:pPr>
            <a:r>
              <a:rPr lang="sl-SI" sz="1800" dirty="0">
                <a:solidFill>
                  <a:srgbClr val="292B2C"/>
                </a:solidFill>
              </a:rPr>
              <a:t>uskladitev Pravilnika o prvih meritvah in obratovalnem monitoringu emisije snovi v zrak iz nepremičnih virov onesnaževanja ter o pogojih za njegovo izvajanje (Uradni list RS, št. 105/08 in 44/22 – ZVO-2) s spremenjenim tretjim ter novima devetim in desetim odstavkom 150. člena </a:t>
            </a:r>
            <a:r>
              <a:rPr lang="sl-SI" sz="1800" b="1" dirty="0">
                <a:solidFill>
                  <a:srgbClr val="292B2C"/>
                </a:solidFill>
              </a:rPr>
              <a:t>zakona v šestih mesecih od uveljavitve tega zakona</a:t>
            </a:r>
            <a:endParaRPr lang="sl-SI" sz="1800" dirty="0">
              <a:solidFill>
                <a:srgbClr val="292B2C"/>
              </a:solidFill>
            </a:endParaRPr>
          </a:p>
          <a:p>
            <a:pPr algn="just">
              <a:lnSpc>
                <a:spcPct val="90000"/>
              </a:lnSpc>
              <a:buFont typeface="Wingdings" panose="05000000000000000000" pitchFamily="2" charset="2"/>
              <a:buChar char="Ø"/>
              <a:defRPr/>
            </a:pPr>
            <a:endParaRPr lang="sl-SI" sz="1800" dirty="0"/>
          </a:p>
          <a:p>
            <a:pPr algn="just">
              <a:lnSpc>
                <a:spcPct val="90000"/>
              </a:lnSpc>
              <a:buFont typeface="Wingdings" panose="05000000000000000000" pitchFamily="2" charset="2"/>
              <a:buChar char="Ø"/>
              <a:defRPr/>
            </a:pPr>
            <a:r>
              <a:rPr lang="sl-SI" sz="1600" dirty="0"/>
              <a:t>rok za uskladitve je potekel 7.9.2024, uredbe in pravilnik so še v fazi predloga</a:t>
            </a:r>
            <a:endParaRPr lang="sl-SI" sz="1700" dirty="0">
              <a:latin typeface="Republika"/>
            </a:endParaRPr>
          </a:p>
        </p:txBody>
      </p:sp>
    </p:spTree>
    <p:extLst>
      <p:ext uri="{BB962C8B-B14F-4D97-AF65-F5344CB8AC3E}">
        <p14:creationId xmlns:p14="http://schemas.microsoft.com/office/powerpoint/2010/main" val="122460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6B37317-6764-3E96-2802-615E1A1ECE68}"/>
              </a:ext>
            </a:extLst>
          </p:cNvPr>
          <p:cNvSpPr>
            <a:spLocks noGrp="1"/>
          </p:cNvSpPr>
          <p:nvPr>
            <p:ph type="title"/>
          </p:nvPr>
        </p:nvSpPr>
        <p:spPr>
          <a:xfrm>
            <a:off x="457200" y="274637"/>
            <a:ext cx="8229600" cy="1704633"/>
          </a:xfrm>
        </p:spPr>
        <p:txBody>
          <a:bodyPr>
            <a:normAutofit fontScale="90000"/>
          </a:bodyPr>
          <a:lstStyle/>
          <a:p>
            <a:br>
              <a:rPr lang="sl-SI" sz="2700" dirty="0">
                <a:effectLst/>
                <a:ea typeface="Aptos" panose="020B0004020202020204" pitchFamily="34" charset="0"/>
                <a:cs typeface="Times New Roman" panose="02020603050405020304" pitchFamily="18" charset="0"/>
              </a:rPr>
            </a:br>
            <a:r>
              <a:rPr lang="sl-SI" sz="3100" dirty="0">
                <a:effectLst/>
                <a:ea typeface="Aptos" panose="020B0004020202020204" pitchFamily="34" charset="0"/>
                <a:cs typeface="Times New Roman" panose="02020603050405020304" pitchFamily="18" charset="0"/>
              </a:rPr>
              <a:t>Uredba o spremembah in dopolnitvah Uredbe o sežigalnicah odpadkov in napravah</a:t>
            </a:r>
            <a:br>
              <a:rPr lang="sl-SI" sz="3100" dirty="0">
                <a:effectLst/>
                <a:ea typeface="Aptos" panose="020B0004020202020204" pitchFamily="34" charset="0"/>
                <a:cs typeface="Times New Roman" panose="02020603050405020304" pitchFamily="18" charset="0"/>
              </a:rPr>
            </a:br>
            <a:r>
              <a:rPr lang="sl-SI" sz="3100" dirty="0">
                <a:effectLst/>
                <a:ea typeface="Aptos" panose="020B0004020202020204" pitchFamily="34" charset="0"/>
                <a:cs typeface="Times New Roman" panose="02020603050405020304" pitchFamily="18" charset="0"/>
              </a:rPr>
              <a:t> za </a:t>
            </a:r>
            <a:r>
              <a:rPr lang="sl-SI" sz="3100" dirty="0" err="1">
                <a:effectLst/>
                <a:ea typeface="Aptos" panose="020B0004020202020204" pitchFamily="34" charset="0"/>
                <a:cs typeface="Times New Roman" panose="02020603050405020304" pitchFamily="18" charset="0"/>
              </a:rPr>
              <a:t>sosežig</a:t>
            </a:r>
            <a:r>
              <a:rPr lang="sl-SI" sz="3100" dirty="0">
                <a:effectLst/>
                <a:ea typeface="Aptos" panose="020B0004020202020204" pitchFamily="34" charset="0"/>
                <a:cs typeface="Times New Roman" panose="02020603050405020304" pitchFamily="18" charset="0"/>
              </a:rPr>
              <a:t> odpadkov</a:t>
            </a:r>
            <a:br>
              <a:rPr lang="sl-SI" sz="4000" dirty="0">
                <a:effectLst/>
                <a:ea typeface="Aptos" panose="020B0004020202020204" pitchFamily="34" charset="0"/>
                <a:cs typeface="Times New Roman" panose="02020603050405020304" pitchFamily="18" charset="0"/>
              </a:rPr>
            </a:br>
            <a:endParaRPr lang="sl-SI" dirty="0"/>
          </a:p>
        </p:txBody>
      </p:sp>
      <p:sp>
        <p:nvSpPr>
          <p:cNvPr id="3" name="Označba mesta vsebine 2">
            <a:extLst>
              <a:ext uri="{FF2B5EF4-FFF2-40B4-BE49-F238E27FC236}">
                <a16:creationId xmlns:a16="http://schemas.microsoft.com/office/drawing/2014/main" id="{FCB0E39D-FAE0-ADDA-8265-4D2FAC117B45}"/>
              </a:ext>
            </a:extLst>
          </p:cNvPr>
          <p:cNvSpPr>
            <a:spLocks noGrp="1"/>
          </p:cNvSpPr>
          <p:nvPr>
            <p:ph idx="1"/>
          </p:nvPr>
        </p:nvSpPr>
        <p:spPr>
          <a:xfrm>
            <a:off x="457200" y="1979271"/>
            <a:ext cx="8229600" cy="4386804"/>
          </a:xfrm>
        </p:spPr>
        <p:txBody>
          <a:bodyPr>
            <a:normAutofit/>
          </a:bodyPr>
          <a:lstStyle/>
          <a:p>
            <a:pPr>
              <a:lnSpc>
                <a:spcPct val="107000"/>
              </a:lnSpc>
              <a:spcAft>
                <a:spcPts val="800"/>
              </a:spcAft>
              <a:buFont typeface="Wingdings" panose="05000000000000000000" pitchFamily="2" charset="2"/>
              <a:buChar char="Ø"/>
            </a:pPr>
            <a:r>
              <a:rPr lang="sl-SI" sz="1800" kern="100" dirty="0">
                <a:effectLst/>
                <a:ea typeface="Aptos" panose="020B0004020202020204" pitchFamily="34" charset="0"/>
                <a:cs typeface="Times New Roman" panose="02020603050405020304" pitchFamily="18" charset="0"/>
              </a:rPr>
              <a:t>v javni obravnavi: 12.8.-12.9.2024</a:t>
            </a:r>
          </a:p>
          <a:p>
            <a:pPr>
              <a:lnSpc>
                <a:spcPct val="107000"/>
              </a:lnSpc>
              <a:spcAft>
                <a:spcPts val="800"/>
              </a:spcAft>
              <a:buFont typeface="Wingdings" panose="05000000000000000000" pitchFamily="2" charset="2"/>
              <a:buChar char="Ø"/>
            </a:pPr>
            <a:r>
              <a:rPr lang="sl-SI" sz="1800" kern="100" dirty="0">
                <a:effectLst/>
                <a:ea typeface="Aptos" panose="020B0004020202020204" pitchFamily="34" charset="0"/>
                <a:cs typeface="Times New Roman" panose="02020603050405020304" pitchFamily="18" charset="0"/>
              </a:rPr>
              <a:t>gre za prenos zahtev iz ZVO-2 (drugi in tretji odstavek 18. člena, tretji odstavek 21. člena in šesti odstavek 24. člena) v uredbo</a:t>
            </a:r>
          </a:p>
          <a:p>
            <a:pPr algn="just">
              <a:lnSpc>
                <a:spcPct val="107000"/>
              </a:lnSpc>
              <a:spcAft>
                <a:spcPts val="600"/>
              </a:spcAft>
              <a:buFont typeface="Wingdings" panose="05000000000000000000" pitchFamily="2" charset="2"/>
              <a:buChar char="Ø"/>
            </a:pPr>
            <a:r>
              <a:rPr lang="sl-SI" sz="1800" kern="0" dirty="0">
                <a:ea typeface="Times New Roman" panose="02020603050405020304" pitchFamily="18" charset="0"/>
              </a:rPr>
              <a:t>z</a:t>
            </a:r>
            <a:r>
              <a:rPr lang="sl-SI" sz="1800" kern="0" dirty="0">
                <a:effectLst/>
                <a:ea typeface="Times New Roman" panose="02020603050405020304" pitchFamily="18" charset="0"/>
                <a:cs typeface="Arial" panose="020B0604020202020204" pitchFamily="34" charset="0"/>
              </a:rPr>
              <a:t> namenom zmanjšanja znatnega tveganja za zdravje ljudi in za okolje so določene za naprave za </a:t>
            </a:r>
            <a:r>
              <a:rPr lang="sl-SI" sz="1800" kern="0" dirty="0" err="1">
                <a:effectLst/>
                <a:ea typeface="Times New Roman" panose="02020603050405020304" pitchFamily="18" charset="0"/>
                <a:cs typeface="Arial" panose="020B0604020202020204" pitchFamily="34" charset="0"/>
              </a:rPr>
              <a:t>sosežig</a:t>
            </a:r>
            <a:r>
              <a:rPr lang="sl-SI" sz="1800" kern="0" dirty="0">
                <a:effectLst/>
                <a:ea typeface="Times New Roman" panose="02020603050405020304" pitchFamily="18" charset="0"/>
                <a:cs typeface="Arial" panose="020B0604020202020204" pitchFamily="34" charset="0"/>
              </a:rPr>
              <a:t> odpadkov:</a:t>
            </a:r>
            <a:endParaRPr lang="sl-SI" sz="1800" kern="100" dirty="0">
              <a:effectLst/>
              <a:ea typeface="Aptos" panose="020B0004020202020204" pitchFamily="34" charset="0"/>
              <a:cs typeface="Times New Roman" panose="02020603050405020304" pitchFamily="18" charset="0"/>
            </a:endParaRPr>
          </a:p>
          <a:p>
            <a:pPr lvl="0" algn="just">
              <a:lnSpc>
                <a:spcPct val="107000"/>
              </a:lnSpc>
              <a:spcAft>
                <a:spcPts val="600"/>
              </a:spcAft>
              <a:buFont typeface="Wingdings" panose="05000000000000000000" pitchFamily="2" charset="2"/>
              <a:buChar char="ü"/>
            </a:pPr>
            <a:r>
              <a:rPr lang="sl-SI" sz="1800" kern="0" dirty="0">
                <a:effectLst/>
                <a:ea typeface="Times New Roman" panose="02020603050405020304" pitchFamily="18" charset="0"/>
                <a:cs typeface="Arial" panose="020B0604020202020204" pitchFamily="34" charset="0"/>
              </a:rPr>
              <a:t>mejne vrednosti emisij najmanj tako strogo, kot so določene v zaključkih o BAT za naprave za sežig odpadkov, razen če zaključki o BAT za naprave za </a:t>
            </a:r>
            <a:r>
              <a:rPr lang="sl-SI" sz="1800" kern="0" dirty="0" err="1">
                <a:effectLst/>
                <a:ea typeface="Times New Roman" panose="02020603050405020304" pitchFamily="18" charset="0"/>
                <a:cs typeface="Arial" panose="020B0604020202020204" pitchFamily="34" charset="0"/>
              </a:rPr>
              <a:t>sosežig</a:t>
            </a:r>
            <a:r>
              <a:rPr lang="sl-SI" sz="1800" kern="0" dirty="0">
                <a:effectLst/>
                <a:ea typeface="Times New Roman" panose="02020603050405020304" pitchFamily="18" charset="0"/>
                <a:cs typeface="Arial" panose="020B0604020202020204" pitchFamily="34" charset="0"/>
              </a:rPr>
              <a:t> odpadkov določajo strožje mejne vrednosti emisij, </a:t>
            </a:r>
            <a:endParaRPr lang="sl-SI" sz="1800" kern="100" dirty="0">
              <a:effectLst/>
              <a:ea typeface="Aptos" panose="020B0004020202020204" pitchFamily="34" charset="0"/>
              <a:cs typeface="Times New Roman" panose="02020603050405020304" pitchFamily="18" charset="0"/>
            </a:endParaRPr>
          </a:p>
          <a:p>
            <a:pPr lvl="0" algn="just">
              <a:lnSpc>
                <a:spcPct val="107000"/>
              </a:lnSpc>
              <a:spcAft>
                <a:spcPts val="600"/>
              </a:spcAft>
              <a:buFont typeface="Wingdings" panose="05000000000000000000" pitchFamily="2" charset="2"/>
              <a:buChar char="ü"/>
            </a:pPr>
            <a:r>
              <a:rPr lang="sl-SI" sz="1800" kern="0" dirty="0">
                <a:effectLst/>
                <a:ea typeface="Times New Roman" panose="02020603050405020304" pitchFamily="18" charset="0"/>
                <a:cs typeface="Arial" panose="020B0604020202020204" pitchFamily="34" charset="0"/>
              </a:rPr>
              <a:t>obratovalni monitoring v napravah za </a:t>
            </a:r>
            <a:r>
              <a:rPr lang="sl-SI" sz="1800" kern="0" dirty="0" err="1">
                <a:effectLst/>
                <a:ea typeface="Times New Roman" panose="02020603050405020304" pitchFamily="18" charset="0"/>
                <a:cs typeface="Arial" panose="020B0604020202020204" pitchFamily="34" charset="0"/>
              </a:rPr>
              <a:t>sosežig</a:t>
            </a:r>
            <a:r>
              <a:rPr lang="sl-SI" sz="1800" kern="0" dirty="0">
                <a:effectLst/>
                <a:ea typeface="Times New Roman" panose="02020603050405020304" pitchFamily="18" charset="0"/>
                <a:cs typeface="Arial" panose="020B0604020202020204" pitchFamily="34" charset="0"/>
              </a:rPr>
              <a:t> odpadkov se izvaja tako kot v napravah za sežig odpadkov, razen kadar je za te naprave za </a:t>
            </a:r>
            <a:r>
              <a:rPr lang="sl-SI" sz="1800" kern="0" dirty="0" err="1">
                <a:effectLst/>
                <a:ea typeface="Times New Roman" panose="02020603050405020304" pitchFamily="18" charset="0"/>
                <a:cs typeface="Arial" panose="020B0604020202020204" pitchFamily="34" charset="0"/>
              </a:rPr>
              <a:t>sosežig</a:t>
            </a:r>
            <a:r>
              <a:rPr lang="sl-SI" sz="1800" kern="0" dirty="0">
                <a:effectLst/>
                <a:ea typeface="Times New Roman" panose="02020603050405020304" pitchFamily="18" charset="0"/>
                <a:cs typeface="Arial" panose="020B0604020202020204" pitchFamily="34" charset="0"/>
              </a:rPr>
              <a:t> odpadkov predpisano izvajanje pogostejših meritev.</a:t>
            </a:r>
            <a:endParaRPr lang="sl-SI" sz="1800" kern="100" dirty="0">
              <a:effectLst/>
              <a:ea typeface="Aptos" panose="020B0004020202020204" pitchFamily="34" charset="0"/>
              <a:cs typeface="Times New Roman" panose="02020603050405020304" pitchFamily="18" charset="0"/>
            </a:endParaRPr>
          </a:p>
          <a:p>
            <a:endParaRPr lang="sl-SI" dirty="0"/>
          </a:p>
        </p:txBody>
      </p:sp>
    </p:spTree>
    <p:extLst>
      <p:ext uri="{BB962C8B-B14F-4D97-AF65-F5344CB8AC3E}">
        <p14:creationId xmlns:p14="http://schemas.microsoft.com/office/powerpoint/2010/main" val="18521088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DBFF7A-DE4C-AB5A-63AF-AFCFF28AD6B0}"/>
              </a:ext>
            </a:extLst>
          </p:cNvPr>
          <p:cNvSpPr>
            <a:spLocks noGrp="1"/>
          </p:cNvSpPr>
          <p:nvPr>
            <p:ph type="title"/>
          </p:nvPr>
        </p:nvSpPr>
        <p:spPr>
          <a:xfrm>
            <a:off x="457200" y="274638"/>
            <a:ext cx="8229600" cy="1484714"/>
          </a:xfrm>
        </p:spPr>
        <p:txBody>
          <a:bodyPr>
            <a:normAutofit fontScale="90000"/>
          </a:bodyPr>
          <a:lstStyle/>
          <a:p>
            <a:br>
              <a:rPr lang="sl-SI" sz="2000" dirty="0">
                <a:effectLst/>
                <a:ea typeface="Aptos" panose="020B0004020202020204" pitchFamily="34" charset="0"/>
                <a:cs typeface="Times New Roman" panose="02020603050405020304" pitchFamily="18" charset="0"/>
              </a:rPr>
            </a:br>
            <a:r>
              <a:rPr lang="sl-SI" sz="3100" dirty="0">
                <a:effectLst/>
                <a:ea typeface="Aptos" panose="020B0004020202020204" pitchFamily="34" charset="0"/>
                <a:cs typeface="Times New Roman" panose="02020603050405020304" pitchFamily="18" charset="0"/>
              </a:rPr>
              <a:t>Uredba o spremembah in dopolnitvah Uredbe o emisiji snovi v zrak</a:t>
            </a:r>
            <a:br>
              <a:rPr lang="sl-SI" sz="3100" dirty="0">
                <a:effectLst/>
                <a:ea typeface="Aptos" panose="020B0004020202020204" pitchFamily="34" charset="0"/>
                <a:cs typeface="Times New Roman" panose="02020603050405020304" pitchFamily="18" charset="0"/>
              </a:rPr>
            </a:br>
            <a:r>
              <a:rPr lang="sl-SI" sz="3100" dirty="0">
                <a:effectLst/>
                <a:ea typeface="Aptos" panose="020B0004020202020204" pitchFamily="34" charset="0"/>
                <a:cs typeface="Times New Roman" panose="02020603050405020304" pitchFamily="18" charset="0"/>
              </a:rPr>
              <a:t> iz nepremičnih virov onesnaževanja</a:t>
            </a:r>
            <a:br>
              <a:rPr lang="sl-SI" sz="3100" dirty="0">
                <a:effectLst/>
                <a:ea typeface="Aptos" panose="020B0004020202020204" pitchFamily="34" charset="0"/>
                <a:cs typeface="Times New Roman" panose="02020603050405020304" pitchFamily="18" charset="0"/>
              </a:rPr>
            </a:br>
            <a:endParaRPr lang="sl-SI" sz="3600" dirty="0"/>
          </a:p>
        </p:txBody>
      </p:sp>
      <p:sp>
        <p:nvSpPr>
          <p:cNvPr id="3" name="Označba mesta vsebine 2">
            <a:extLst>
              <a:ext uri="{FF2B5EF4-FFF2-40B4-BE49-F238E27FC236}">
                <a16:creationId xmlns:a16="http://schemas.microsoft.com/office/drawing/2014/main" id="{E3735B26-B0BE-4FF2-2828-BAC0F1386658}"/>
              </a:ext>
            </a:extLst>
          </p:cNvPr>
          <p:cNvSpPr>
            <a:spLocks noGrp="1"/>
          </p:cNvSpPr>
          <p:nvPr>
            <p:ph idx="1"/>
          </p:nvPr>
        </p:nvSpPr>
        <p:spPr>
          <a:xfrm>
            <a:off x="457200" y="1863524"/>
            <a:ext cx="8229600" cy="4352081"/>
          </a:xfrm>
        </p:spPr>
        <p:txBody>
          <a:bodyPr>
            <a:normAutofit fontScale="92500" lnSpcReduction="10000"/>
          </a:bodyPr>
          <a:lstStyle/>
          <a:p>
            <a:pPr>
              <a:buFont typeface="Wingdings" panose="05000000000000000000" pitchFamily="2" charset="2"/>
              <a:buChar char="Ø"/>
            </a:pPr>
            <a:r>
              <a:rPr lang="sl-SI" sz="1900" kern="100" dirty="0">
                <a:effectLst/>
                <a:ea typeface="Aptos" panose="020B0004020202020204" pitchFamily="34" charset="0"/>
                <a:cs typeface="Times New Roman" panose="02020603050405020304" pitchFamily="18" charset="0"/>
              </a:rPr>
              <a:t>v javni obravnavi: 12.8.-12.9.2024</a:t>
            </a:r>
          </a:p>
          <a:p>
            <a:pPr algn="just">
              <a:lnSpc>
                <a:spcPct val="107000"/>
              </a:lnSpc>
              <a:spcAft>
                <a:spcPts val="800"/>
              </a:spcAft>
              <a:buFont typeface="Wingdings" panose="05000000000000000000" pitchFamily="2" charset="2"/>
              <a:buChar char="Ø"/>
            </a:pPr>
            <a:r>
              <a:rPr lang="sl-SI" sz="1900" kern="100" dirty="0">
                <a:ea typeface="Aptos" panose="020B0004020202020204" pitchFamily="34" charset="0"/>
                <a:cs typeface="Times New Roman" panose="02020603050405020304" pitchFamily="18" charset="0"/>
              </a:rPr>
              <a:t>g</a:t>
            </a:r>
            <a:r>
              <a:rPr lang="sl-SI" sz="1900" kern="100" dirty="0">
                <a:effectLst/>
                <a:ea typeface="Aptos" panose="020B0004020202020204" pitchFamily="34" charset="0"/>
                <a:cs typeface="Times New Roman" panose="02020603050405020304" pitchFamily="18" charset="0"/>
              </a:rPr>
              <a:t>re za prenos zahtev iz ZVO-2 (</a:t>
            </a:r>
            <a:r>
              <a:rPr lang="sl-SI" sz="1900" kern="100" dirty="0">
                <a:effectLst/>
                <a:ea typeface="Calibri" panose="020F0502020204030204" pitchFamily="34" charset="0"/>
                <a:cs typeface="Arial" panose="020B0604020202020204" pitchFamily="34" charset="0"/>
              </a:rPr>
              <a:t>drugi, tretji in šesti odstavek 18. člena, trinajsti odstavek 25. člena, 59. člena) v uredbo:</a:t>
            </a:r>
            <a:endParaRPr lang="sl-SI" sz="1900" kern="100" dirty="0">
              <a:effectLst/>
              <a:ea typeface="Aptos" panose="020B0004020202020204" pitchFamily="34" charset="0"/>
              <a:cs typeface="Times New Roman" panose="02020603050405020304" pitchFamily="18" charset="0"/>
            </a:endParaRPr>
          </a:p>
          <a:p>
            <a:pPr lvl="0" algn="just">
              <a:lnSpc>
                <a:spcPct val="107000"/>
              </a:lnSpc>
              <a:buFont typeface="Wingdings" panose="05000000000000000000" pitchFamily="2" charset="2"/>
              <a:buChar char="ü"/>
            </a:pPr>
            <a:r>
              <a:rPr lang="sl-SI" sz="1900" kern="100" dirty="0">
                <a:effectLst/>
                <a:ea typeface="Calibri" panose="020F0502020204030204" pitchFamily="34" charset="0"/>
                <a:cs typeface="Arial" panose="020B0604020202020204" pitchFamily="34" charset="0"/>
              </a:rPr>
              <a:t>novo določilo</a:t>
            </a:r>
            <a:r>
              <a:rPr lang="sl-SI" sz="1900" kern="0" dirty="0">
                <a:solidFill>
                  <a:srgbClr val="000000"/>
                </a:solidFill>
                <a:effectLst/>
                <a:ea typeface="Times New Roman" panose="02020603050405020304" pitchFamily="18" charset="0"/>
                <a:cs typeface="Arial" panose="020B0604020202020204" pitchFamily="34" charset="0"/>
              </a:rPr>
              <a:t>, da se obratovalni monitoring izvaja tudi na vseh posameznih izpustih naprave glede na višino največjega urnega prostorninskega pretoka in masnega pretoka snovi, za katere se določa mejne vrednosti emisij v zrak</a:t>
            </a:r>
            <a:endParaRPr lang="sl-SI" sz="1900" kern="100" dirty="0">
              <a:effectLst/>
              <a:ea typeface="Aptos" panose="020B0004020202020204" pitchFamily="34" charset="0"/>
              <a:cs typeface="Times New Roman" panose="02020603050405020304" pitchFamily="18" charset="0"/>
            </a:endParaRPr>
          </a:p>
          <a:p>
            <a:pPr lvl="0" algn="just">
              <a:lnSpc>
                <a:spcPct val="107000"/>
              </a:lnSpc>
              <a:buFont typeface="Wingdings" panose="05000000000000000000" pitchFamily="2" charset="2"/>
              <a:buChar char="ü"/>
            </a:pPr>
            <a:r>
              <a:rPr lang="sl-SI" sz="1900" kern="0" dirty="0">
                <a:ea typeface="Times New Roman" panose="02020603050405020304" pitchFamily="18" charset="0"/>
              </a:rPr>
              <a:t>d</a:t>
            </a:r>
            <a:r>
              <a:rPr lang="sl-SI" sz="1900" kern="0" dirty="0">
                <a:effectLst/>
                <a:ea typeface="Times New Roman" panose="02020603050405020304" pitchFamily="18" charset="0"/>
                <a:cs typeface="Arial" panose="020B0604020202020204" pitchFamily="34" charset="0"/>
              </a:rPr>
              <a:t>oločeni ukrepi za zmanjšanje emisij snovi v zrak ter izjeme za mejne vrednosti in obratovalni monitoring emisije snovi v zrak za naprave, ki proizvajajo cementni klinker ali cement z uporabo fosilnih goriv, </a:t>
            </a:r>
            <a:r>
              <a:rPr lang="sl-SI" sz="1900" kern="0" dirty="0" err="1">
                <a:effectLst/>
                <a:ea typeface="Times New Roman" panose="02020603050405020304" pitchFamily="18" charset="0"/>
                <a:cs typeface="Arial" panose="020B0604020202020204" pitchFamily="34" charset="0"/>
              </a:rPr>
              <a:t>t.j</a:t>
            </a:r>
            <a:r>
              <a:rPr lang="sl-SI" sz="1900" kern="0" dirty="0">
                <a:effectLst/>
                <a:ea typeface="Times New Roman" panose="02020603050405020304" pitchFamily="18" charset="0"/>
                <a:cs typeface="Arial" panose="020B0604020202020204" pitchFamily="34" charset="0"/>
              </a:rPr>
              <a:t>. proizvodnja cementnega klinkerja ali cementa brez </a:t>
            </a:r>
            <a:r>
              <a:rPr lang="sl-SI" sz="1900" kern="0" dirty="0" err="1">
                <a:effectLst/>
                <a:ea typeface="Times New Roman" panose="02020603050405020304" pitchFamily="18" charset="0"/>
                <a:cs typeface="Arial" panose="020B0604020202020204" pitchFamily="34" charset="0"/>
              </a:rPr>
              <a:t>sosežiga</a:t>
            </a:r>
            <a:r>
              <a:rPr lang="sl-SI" sz="1900" kern="0" dirty="0">
                <a:effectLst/>
                <a:ea typeface="Times New Roman" panose="02020603050405020304" pitchFamily="18" charset="0"/>
                <a:cs typeface="Arial" panose="020B0604020202020204" pitchFamily="34" charset="0"/>
              </a:rPr>
              <a:t> odpadkov</a:t>
            </a:r>
            <a:endParaRPr lang="sl-SI" sz="1900" kern="100" dirty="0">
              <a:effectLst/>
              <a:ea typeface="Aptos" panose="020B0004020202020204" pitchFamily="34" charset="0"/>
              <a:cs typeface="Times New Roman" panose="02020603050405020304" pitchFamily="18" charset="0"/>
            </a:endParaRPr>
          </a:p>
          <a:p>
            <a:pPr lvl="0" algn="just">
              <a:lnSpc>
                <a:spcPct val="107000"/>
              </a:lnSpc>
              <a:spcAft>
                <a:spcPts val="800"/>
              </a:spcAft>
              <a:buFont typeface="Wingdings" panose="05000000000000000000" pitchFamily="2" charset="2"/>
              <a:buChar char="ü"/>
            </a:pPr>
            <a:r>
              <a:rPr lang="sl-SI" sz="1900" kern="0" dirty="0">
                <a:effectLst/>
                <a:ea typeface="Times New Roman" panose="02020603050405020304" pitchFamily="18" charset="0"/>
                <a:cs typeface="Arial" panose="020B0604020202020204" pitchFamily="34" charset="0"/>
              </a:rPr>
              <a:t>poleg trajnih meritev celotnega prahu, dušikovih oksidov, žveplovih oksidov, ogljikovega monoksida in </a:t>
            </a:r>
            <a:r>
              <a:rPr lang="sl-SI" sz="1900" kern="0" dirty="0" err="1">
                <a:effectLst/>
                <a:ea typeface="Times New Roman" panose="02020603050405020304" pitchFamily="18" charset="0"/>
                <a:cs typeface="Arial" panose="020B0604020202020204" pitchFamily="34" charset="0"/>
              </a:rPr>
              <a:t>amoniaka</a:t>
            </a:r>
            <a:r>
              <a:rPr lang="sl-SI" sz="1900" kern="0" dirty="0">
                <a:effectLst/>
                <a:ea typeface="Times New Roman" panose="02020603050405020304" pitchFamily="18" charset="0"/>
                <a:cs typeface="Arial" panose="020B0604020202020204" pitchFamily="34" charset="0"/>
              </a:rPr>
              <a:t> na odvodnikih iz peči, je za cementarne določeno, da se na odvodnikih iz peči, mlinov, sušilnic in hladilnikov s pretokom odpadnih plinov večjim od 10 000 m</a:t>
            </a:r>
            <a:r>
              <a:rPr lang="sl-SI" sz="1900" kern="0" baseline="30000" dirty="0">
                <a:effectLst/>
                <a:ea typeface="Times New Roman" panose="02020603050405020304" pitchFamily="18" charset="0"/>
                <a:cs typeface="Arial" panose="020B0604020202020204" pitchFamily="34" charset="0"/>
              </a:rPr>
              <a:t>3</a:t>
            </a:r>
            <a:r>
              <a:rPr lang="sl-SI" sz="1900" kern="0" dirty="0">
                <a:effectLst/>
                <a:ea typeface="Times New Roman" panose="02020603050405020304" pitchFamily="18" charset="0"/>
                <a:cs typeface="Arial" panose="020B0604020202020204" pitchFamily="34" charset="0"/>
              </a:rPr>
              <a:t>/h obratovalni monitoring izvaja enkrat letno</a:t>
            </a:r>
            <a:endParaRPr lang="sl-SI" sz="1900" kern="100" dirty="0">
              <a:effectLst/>
              <a:ea typeface="Aptos" panose="020B0004020202020204" pitchFamily="34" charset="0"/>
              <a:cs typeface="Times New Roman" panose="02020603050405020304" pitchFamily="18" charset="0"/>
            </a:endParaRPr>
          </a:p>
          <a:p>
            <a:endParaRPr lang="sl-SI" dirty="0"/>
          </a:p>
        </p:txBody>
      </p:sp>
    </p:spTree>
    <p:extLst>
      <p:ext uri="{BB962C8B-B14F-4D97-AF65-F5344CB8AC3E}">
        <p14:creationId xmlns:p14="http://schemas.microsoft.com/office/powerpoint/2010/main" val="3998093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4049BE9-831A-40D4-CC21-C2BEC836421F}"/>
              </a:ext>
            </a:extLst>
          </p:cNvPr>
          <p:cNvSpPr>
            <a:spLocks noGrp="1"/>
          </p:cNvSpPr>
          <p:nvPr>
            <p:ph type="title"/>
          </p:nvPr>
        </p:nvSpPr>
        <p:spPr>
          <a:xfrm>
            <a:off x="457200" y="274638"/>
            <a:ext cx="8229600" cy="1831954"/>
          </a:xfrm>
        </p:spPr>
        <p:txBody>
          <a:bodyPr>
            <a:normAutofit fontScale="90000"/>
          </a:bodyPr>
          <a:lstStyle/>
          <a:p>
            <a:br>
              <a:rPr lang="sl-SI" sz="2000" dirty="0">
                <a:effectLst/>
                <a:ea typeface="Aptos" panose="020B0004020202020204" pitchFamily="34" charset="0"/>
                <a:cs typeface="Times New Roman" panose="02020603050405020304" pitchFamily="18" charset="0"/>
              </a:rPr>
            </a:br>
            <a:r>
              <a:rPr lang="sl-SI" sz="2700" dirty="0">
                <a:effectLst/>
                <a:ea typeface="Aptos" panose="020B0004020202020204" pitchFamily="34" charset="0"/>
                <a:cs typeface="Times New Roman" panose="02020603050405020304" pitchFamily="18" charset="0"/>
              </a:rPr>
              <a:t>Pravilnik o spremembah in dopolnitvah Pravilnika o prvih meritvah in obratovalnem monitoringu emisije snovi v zrak iz nepremičnih virov onesnaževanja ter o pogojih za njegovo izvajanje</a:t>
            </a:r>
            <a:br>
              <a:rPr lang="sl-SI" sz="4400" dirty="0">
                <a:ea typeface="Aptos" panose="020B0004020202020204" pitchFamily="34" charset="0"/>
                <a:cs typeface="Times New Roman" panose="02020603050405020304" pitchFamily="18" charset="0"/>
              </a:rPr>
            </a:br>
            <a:endParaRPr lang="sl-SI" dirty="0"/>
          </a:p>
        </p:txBody>
      </p:sp>
      <p:sp>
        <p:nvSpPr>
          <p:cNvPr id="3" name="Označba mesta vsebine 2">
            <a:extLst>
              <a:ext uri="{FF2B5EF4-FFF2-40B4-BE49-F238E27FC236}">
                <a16:creationId xmlns:a16="http://schemas.microsoft.com/office/drawing/2014/main" id="{C1889E9F-707A-585D-F70D-4A459E0F81A0}"/>
              </a:ext>
            </a:extLst>
          </p:cNvPr>
          <p:cNvSpPr>
            <a:spLocks noGrp="1"/>
          </p:cNvSpPr>
          <p:nvPr>
            <p:ph idx="1"/>
          </p:nvPr>
        </p:nvSpPr>
        <p:spPr>
          <a:xfrm>
            <a:off x="457200" y="1851948"/>
            <a:ext cx="8229600" cy="4514127"/>
          </a:xfrm>
        </p:spPr>
        <p:txBody>
          <a:bodyPr>
            <a:normAutofit fontScale="47500" lnSpcReduction="20000"/>
          </a:bodyPr>
          <a:lstStyle/>
          <a:p>
            <a:pPr indent="-324000">
              <a:lnSpc>
                <a:spcPct val="120000"/>
              </a:lnSpc>
              <a:buFont typeface="Wingdings" panose="05000000000000000000" pitchFamily="2" charset="2"/>
              <a:buChar char="Ø"/>
            </a:pPr>
            <a:r>
              <a:rPr lang="sl-SI" sz="3400" kern="100" dirty="0">
                <a:cs typeface="Times New Roman" panose="02020603050405020304" pitchFamily="18" charset="0"/>
              </a:rPr>
              <a:t>v javni obravnavi: 12.8.-12.9.2024</a:t>
            </a:r>
          </a:p>
          <a:p>
            <a:pPr indent="-324000">
              <a:lnSpc>
                <a:spcPct val="120000"/>
              </a:lnSpc>
              <a:buFont typeface="Wingdings" panose="05000000000000000000" pitchFamily="2" charset="2"/>
              <a:buChar char="Ø"/>
            </a:pPr>
            <a:r>
              <a:rPr lang="sl-SI" sz="3400" kern="100" dirty="0">
                <a:cs typeface="Times New Roman" panose="02020603050405020304" pitchFamily="18" charset="0"/>
              </a:rPr>
              <a:t>gre za prenos zahtev iz ZVO-2A (tretji odstavek 2. člena) v uredbo</a:t>
            </a:r>
          </a:p>
          <a:p>
            <a:pPr indent="-324000">
              <a:lnSpc>
                <a:spcPct val="120000"/>
              </a:lnSpc>
              <a:spcAft>
                <a:spcPts val="800"/>
              </a:spcAft>
              <a:buFont typeface="Wingdings" panose="05000000000000000000" pitchFamily="2" charset="2"/>
              <a:buChar char="Ø"/>
            </a:pPr>
            <a:r>
              <a:rPr lang="sl-SI" sz="3300" kern="0" dirty="0">
                <a:effectLst/>
                <a:ea typeface="Times New Roman" panose="02020603050405020304" pitchFamily="18" charset="0"/>
                <a:cs typeface="Arial" panose="020B0604020202020204" pitchFamily="34" charset="0"/>
              </a:rPr>
              <a:t>povzročitelj obremenitve:</a:t>
            </a:r>
            <a:endParaRPr lang="sl-SI" sz="3300" kern="100" dirty="0">
              <a:effectLst/>
              <a:ea typeface="Aptos" panose="020B0004020202020204" pitchFamily="34" charset="0"/>
              <a:cs typeface="Times New Roman" panose="02020603050405020304" pitchFamily="18" charset="0"/>
            </a:endParaRPr>
          </a:p>
          <a:p>
            <a:pPr marL="523240" algn="just">
              <a:lnSpc>
                <a:spcPct val="120000"/>
              </a:lnSpc>
              <a:spcAft>
                <a:spcPts val="300"/>
              </a:spcAft>
              <a:buFont typeface="Wingdings" panose="05000000000000000000" pitchFamily="2" charset="2"/>
              <a:buChar char="ü"/>
            </a:pPr>
            <a:r>
              <a:rPr lang="sl-SI" sz="3300" kern="0" dirty="0">
                <a:effectLst/>
                <a:ea typeface="Times New Roman" panose="02020603050405020304" pitchFamily="18" charset="0"/>
                <a:cs typeface="Arial" panose="020B0604020202020204" pitchFamily="34" charset="0"/>
              </a:rPr>
              <a:t>mora podatke obratovalnega monitoringa najmanj enkrat letno sporočati ministrstvu in občini, na območju katere obratuje, ter o njegovih </a:t>
            </a:r>
            <a:r>
              <a:rPr lang="sl-SI" sz="3300" b="1" kern="0" dirty="0">
                <a:effectLst/>
                <a:ea typeface="Times New Roman" panose="02020603050405020304" pitchFamily="18" charset="0"/>
                <a:cs typeface="Arial" panose="020B0604020202020204" pitchFamily="34" charset="0"/>
              </a:rPr>
              <a:t>rezultatih obveščati javnost</a:t>
            </a:r>
            <a:r>
              <a:rPr lang="sl-SI" sz="3300" kern="0" dirty="0">
                <a:effectLst/>
                <a:ea typeface="Times New Roman" panose="02020603050405020304" pitchFamily="18" charset="0"/>
                <a:cs typeface="Arial" panose="020B0604020202020204" pitchFamily="34" charset="0"/>
              </a:rPr>
              <a:t>;</a:t>
            </a:r>
            <a:endParaRPr lang="sl-SI" sz="3300" kern="100" dirty="0">
              <a:effectLst/>
              <a:ea typeface="Aptos" panose="020B0004020202020204" pitchFamily="34" charset="0"/>
              <a:cs typeface="Times New Roman" panose="02020603050405020304" pitchFamily="18" charset="0"/>
            </a:endParaRPr>
          </a:p>
          <a:p>
            <a:pPr marL="523240" algn="just">
              <a:lnSpc>
                <a:spcPct val="120000"/>
              </a:lnSpc>
              <a:spcAft>
                <a:spcPts val="300"/>
              </a:spcAft>
              <a:buFont typeface="Wingdings" panose="05000000000000000000" pitchFamily="2" charset="2"/>
              <a:buChar char="ü"/>
            </a:pPr>
            <a:r>
              <a:rPr lang="sl-SI" sz="3300" kern="0" dirty="0">
                <a:solidFill>
                  <a:srgbClr val="000000"/>
                </a:solidFill>
                <a:effectLst/>
                <a:ea typeface="Times New Roman" panose="02020603050405020304" pitchFamily="18" charset="0"/>
                <a:cs typeface="Arial" panose="020B0604020202020204" pitchFamily="34" charset="0"/>
              </a:rPr>
              <a:t>z emisijami snovi v zrak mora veljavne polurne povprečne vrednosti in izračunane veljavne dnevne povprečne vrednosti, ki jih pridobi s trajnimi meritvami emisij snovi v zrak, objaviti na svoji spletni strani takoj, ko so na voljo, in jih enkrat mesečno za pretekli mesec posredovati ministrstvu ter v isti obliki in na isti način tudi občini, na območju katere obratuje;</a:t>
            </a:r>
            <a:endParaRPr lang="sl-SI" sz="3300" kern="100" dirty="0">
              <a:effectLst/>
              <a:ea typeface="Aptos" panose="020B0004020202020204" pitchFamily="34" charset="0"/>
              <a:cs typeface="Times New Roman" panose="02020603050405020304" pitchFamily="18" charset="0"/>
            </a:endParaRPr>
          </a:p>
          <a:p>
            <a:pPr marL="523240" algn="just">
              <a:lnSpc>
                <a:spcPct val="120000"/>
              </a:lnSpc>
              <a:spcAft>
                <a:spcPts val="300"/>
              </a:spcAft>
              <a:buFont typeface="Wingdings" panose="05000000000000000000" pitchFamily="2" charset="2"/>
              <a:buChar char="ü"/>
            </a:pPr>
            <a:r>
              <a:rPr lang="sl-SI" sz="3300" kern="0" dirty="0">
                <a:solidFill>
                  <a:srgbClr val="000000"/>
                </a:solidFill>
                <a:effectLst/>
                <a:ea typeface="Times New Roman" panose="02020603050405020304" pitchFamily="18" charset="0"/>
                <a:cs typeface="Arial" panose="020B0604020202020204" pitchFamily="34" charset="0"/>
              </a:rPr>
              <a:t>mora podatke, ki jih pridobi na podlagi trajnih meritev, </a:t>
            </a:r>
            <a:r>
              <a:rPr lang="sl-SI" sz="3300" b="1" kern="0" dirty="0">
                <a:solidFill>
                  <a:srgbClr val="000000"/>
                </a:solidFill>
                <a:effectLst/>
                <a:ea typeface="Times New Roman" panose="02020603050405020304" pitchFamily="18" charset="0"/>
                <a:cs typeface="Arial" panose="020B0604020202020204" pitchFamily="34" charset="0"/>
              </a:rPr>
              <a:t>telemetrično in v dejanskem času poročati ministrstvu</a:t>
            </a:r>
            <a:r>
              <a:rPr lang="sl-SI" sz="3300" kern="0" dirty="0">
                <a:solidFill>
                  <a:srgbClr val="000000"/>
                </a:solidFill>
                <a:effectLst/>
                <a:ea typeface="Times New Roman" panose="02020603050405020304" pitchFamily="18" charset="0"/>
                <a:cs typeface="Arial" panose="020B0604020202020204" pitchFamily="34" charset="0"/>
              </a:rPr>
              <a:t>;</a:t>
            </a:r>
            <a:endParaRPr lang="sl-SI" sz="3300" kern="100" dirty="0">
              <a:effectLst/>
              <a:ea typeface="Aptos" panose="020B0004020202020204" pitchFamily="34" charset="0"/>
              <a:cs typeface="Times New Roman" panose="02020603050405020304" pitchFamily="18" charset="0"/>
            </a:endParaRPr>
          </a:p>
          <a:p>
            <a:pPr marL="523240" algn="just">
              <a:lnSpc>
                <a:spcPct val="120000"/>
              </a:lnSpc>
              <a:spcAft>
                <a:spcPts val="600"/>
              </a:spcAft>
              <a:buFont typeface="Wingdings" panose="05000000000000000000" pitchFamily="2" charset="2"/>
              <a:buChar char="ü"/>
            </a:pPr>
            <a:r>
              <a:rPr lang="sl-SI" sz="3300" kern="0" dirty="0">
                <a:solidFill>
                  <a:srgbClr val="000000"/>
                </a:solidFill>
                <a:effectLst/>
                <a:ea typeface="Times New Roman" panose="02020603050405020304" pitchFamily="18" charset="0"/>
                <a:cs typeface="Arial" panose="020B0604020202020204" pitchFamily="34" charset="0"/>
              </a:rPr>
              <a:t>z emisijami snovi v zrak mora podatke občasnih meritev sporočati ministrstvu in občini, na območju katere obratuje, v enem mesecu od opravljenih meritev.</a:t>
            </a:r>
            <a:endParaRPr lang="sl-SI" sz="3300" kern="100" dirty="0">
              <a:effectLst/>
              <a:ea typeface="Aptos" panose="020B0004020202020204" pitchFamily="34" charset="0"/>
              <a:cs typeface="Times New Roman" panose="02020603050405020304" pitchFamily="18" charset="0"/>
            </a:endParaRPr>
          </a:p>
          <a:p>
            <a:pPr marL="0" indent="0">
              <a:lnSpc>
                <a:spcPct val="120000"/>
              </a:lnSpc>
              <a:spcAft>
                <a:spcPts val="800"/>
              </a:spcAft>
              <a:buNone/>
            </a:pPr>
            <a:endParaRPr lang="sl-SI"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sl-SI" dirty="0"/>
          </a:p>
        </p:txBody>
      </p:sp>
    </p:spTree>
    <p:extLst>
      <p:ext uri="{BB962C8B-B14F-4D97-AF65-F5344CB8AC3E}">
        <p14:creationId xmlns:p14="http://schemas.microsoft.com/office/powerpoint/2010/main" val="1524869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D331B387-1A54-47D7-0938-C29964D9F99C}"/>
              </a:ext>
            </a:extLst>
          </p:cNvPr>
          <p:cNvSpPr>
            <a:spLocks noGrp="1"/>
          </p:cNvSpPr>
          <p:nvPr>
            <p:ph type="title"/>
          </p:nvPr>
        </p:nvSpPr>
        <p:spPr/>
        <p:txBody>
          <a:bodyPr>
            <a:normAutofit fontScale="90000"/>
          </a:bodyPr>
          <a:lstStyle/>
          <a:p>
            <a:br>
              <a:rPr lang="sl-SI" dirty="0"/>
            </a:br>
            <a:r>
              <a:rPr lang="sl-SI" sz="3600" dirty="0"/>
              <a:t>Zakon o varstvu okolja (ZVO-3)</a:t>
            </a:r>
            <a:br>
              <a:rPr lang="sl-SI" sz="3600" dirty="0"/>
            </a:br>
            <a:endParaRPr lang="sl-SI" dirty="0"/>
          </a:p>
        </p:txBody>
      </p:sp>
      <p:sp>
        <p:nvSpPr>
          <p:cNvPr id="3" name="Označba mesta vsebine 2">
            <a:extLst>
              <a:ext uri="{FF2B5EF4-FFF2-40B4-BE49-F238E27FC236}">
                <a16:creationId xmlns:a16="http://schemas.microsoft.com/office/drawing/2014/main" id="{B9FD7608-C4CA-3CA0-7BF7-D6410EC9F76E}"/>
              </a:ext>
            </a:extLst>
          </p:cNvPr>
          <p:cNvSpPr>
            <a:spLocks noGrp="1"/>
          </p:cNvSpPr>
          <p:nvPr>
            <p:ph idx="1"/>
          </p:nvPr>
        </p:nvSpPr>
        <p:spPr/>
        <p:txBody>
          <a:bodyPr/>
          <a:lstStyle/>
          <a:p>
            <a:pPr>
              <a:buFont typeface="Wingdings" panose="05000000000000000000" pitchFamily="2" charset="2"/>
              <a:buChar char="Ø"/>
            </a:pPr>
            <a:r>
              <a:rPr lang="sl-SI" sz="1800" kern="100" dirty="0">
                <a:effectLst/>
                <a:ea typeface="Aptos" panose="020B0004020202020204" pitchFamily="34" charset="0"/>
                <a:cs typeface="Times New Roman" panose="02020603050405020304" pitchFamily="18" charset="0"/>
              </a:rPr>
              <a:t>javna obravnava: 5.8. - 16.9.2024</a:t>
            </a:r>
          </a:p>
          <a:p>
            <a:pPr>
              <a:buFont typeface="Wingdings" panose="05000000000000000000" pitchFamily="2" charset="2"/>
              <a:buChar char="Ø"/>
            </a:pPr>
            <a:endParaRPr lang="sl-SI" sz="1800" kern="100" dirty="0">
              <a:effectLst/>
              <a:ea typeface="Aptos" panose="020B0004020202020204" pitchFamily="34" charset="0"/>
              <a:cs typeface="Times New Roman" panose="02020603050405020304" pitchFamily="18" charset="0"/>
            </a:endParaRPr>
          </a:p>
          <a:p>
            <a:pPr>
              <a:buFont typeface="Wingdings" panose="05000000000000000000" pitchFamily="2" charset="2"/>
              <a:buChar char="Ø"/>
            </a:pPr>
            <a:r>
              <a:rPr lang="sl-SI" sz="1800" dirty="0"/>
              <a:t>gre za prenos direktiv in uredb EU v pravni red RS</a:t>
            </a:r>
          </a:p>
          <a:p>
            <a:pPr>
              <a:buFont typeface="Wingdings" panose="05000000000000000000" pitchFamily="2" charset="2"/>
              <a:buChar char="Ø"/>
            </a:pPr>
            <a:endParaRPr lang="sl-SI" sz="1800" dirty="0"/>
          </a:p>
          <a:p>
            <a:pPr algn="just">
              <a:buFont typeface="Wingdings" panose="05000000000000000000" pitchFamily="2" charset="2"/>
              <a:buChar char="Ø"/>
            </a:pPr>
            <a:r>
              <a:rPr lang="sl-SI" sz="1800" dirty="0">
                <a:ea typeface="Calibri" panose="020F0502020204030204" pitchFamily="34" charset="0"/>
              </a:rPr>
              <a:t>p</a:t>
            </a:r>
            <a:r>
              <a:rPr lang="sl-SI" sz="1800" dirty="0">
                <a:effectLst/>
                <a:ea typeface="Calibri" panose="020F0502020204030204" pitchFamily="34" charset="0"/>
                <a:cs typeface="Arial" panose="020B0604020202020204" pitchFamily="34" charset="0"/>
              </a:rPr>
              <a:t>ravni instrumenti, ki jih uzakonja, se nanašajo na vse vidike obremenjevanja okolja in večina tudi na vse dele okolja</a:t>
            </a:r>
          </a:p>
          <a:p>
            <a:endParaRPr lang="sl-SI" sz="1800" dirty="0">
              <a:effectLst/>
              <a:ea typeface="Calibri" panose="020F0502020204030204" pitchFamily="34" charset="0"/>
              <a:cs typeface="Arial" panose="020B0604020202020204" pitchFamily="34" charset="0"/>
            </a:endParaRPr>
          </a:p>
          <a:p>
            <a:endParaRPr lang="sl-SI" dirty="0"/>
          </a:p>
        </p:txBody>
      </p:sp>
    </p:spTree>
    <p:extLst>
      <p:ext uri="{BB962C8B-B14F-4D97-AF65-F5344CB8AC3E}">
        <p14:creationId xmlns:p14="http://schemas.microsoft.com/office/powerpoint/2010/main" val="1085932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F756C73C-D41D-5A44-639F-F478C1840C09}"/>
              </a:ext>
            </a:extLst>
          </p:cNvPr>
          <p:cNvSpPr>
            <a:spLocks noGrp="1"/>
          </p:cNvSpPr>
          <p:nvPr>
            <p:ph type="title"/>
          </p:nvPr>
        </p:nvSpPr>
        <p:spPr/>
        <p:txBody>
          <a:bodyPr>
            <a:normAutofit/>
          </a:bodyPr>
          <a:lstStyle/>
          <a:p>
            <a:r>
              <a:rPr lang="sl-SI" sz="2800" dirty="0"/>
              <a:t>Temeljna načela</a:t>
            </a:r>
          </a:p>
        </p:txBody>
      </p:sp>
      <p:sp>
        <p:nvSpPr>
          <p:cNvPr id="3" name="Označba mesta vsebine 2">
            <a:extLst>
              <a:ext uri="{FF2B5EF4-FFF2-40B4-BE49-F238E27FC236}">
                <a16:creationId xmlns:a16="http://schemas.microsoft.com/office/drawing/2014/main" id="{CB7E5EED-1FD4-2A31-5A35-1C063DCC28B6}"/>
              </a:ext>
            </a:extLst>
          </p:cNvPr>
          <p:cNvSpPr>
            <a:spLocks noGrp="1"/>
          </p:cNvSpPr>
          <p:nvPr>
            <p:ph idx="1"/>
          </p:nvPr>
        </p:nvSpPr>
        <p:spPr/>
        <p:txBody>
          <a:bodyPr>
            <a:normAutofit/>
          </a:bodyPr>
          <a:lstStyle/>
          <a:p>
            <a:pPr marL="0" indent="0">
              <a:buNone/>
            </a:pPr>
            <a:r>
              <a:rPr lang="sl-SI" sz="1800" b="1" dirty="0">
                <a:solidFill>
                  <a:srgbClr val="008445"/>
                </a:solidFill>
                <a:effectLst/>
                <a:ea typeface="Arial" panose="020B0604020202020204" pitchFamily="34" charset="0"/>
              </a:rPr>
              <a:t>18. člen</a:t>
            </a:r>
            <a:r>
              <a:rPr lang="sl-SI" sz="1800" dirty="0">
                <a:solidFill>
                  <a:srgbClr val="008445"/>
                </a:solidFill>
                <a:ea typeface="Arial" panose="020B0604020202020204" pitchFamily="34" charset="0"/>
              </a:rPr>
              <a:t>: </a:t>
            </a:r>
            <a:r>
              <a:rPr lang="sl-SI" sz="1800" b="1" dirty="0">
                <a:solidFill>
                  <a:srgbClr val="008445"/>
                </a:solidFill>
                <a:ea typeface="Arial" panose="020B0604020202020204" pitchFamily="34" charset="0"/>
              </a:rPr>
              <a:t>n</a:t>
            </a:r>
            <a:r>
              <a:rPr lang="sl-SI" sz="1800" b="1" dirty="0">
                <a:solidFill>
                  <a:srgbClr val="008445"/>
                </a:solidFill>
                <a:effectLst/>
                <a:ea typeface="Arial" panose="020B0604020202020204" pitchFamily="34" charset="0"/>
              </a:rPr>
              <a:t>ačelo elektronskega poslovanja</a:t>
            </a:r>
          </a:p>
          <a:p>
            <a:pPr marL="0" indent="0">
              <a:buNone/>
            </a:pPr>
            <a:endParaRPr lang="sl-SI" sz="1800" dirty="0">
              <a:solidFill>
                <a:srgbClr val="008445"/>
              </a:solidFill>
              <a:effectLst/>
              <a:ea typeface="Times New Roman" panose="02020603050405020304" pitchFamily="18" charset="0"/>
            </a:endParaRPr>
          </a:p>
          <a:p>
            <a:pPr algn="just">
              <a:buFont typeface="Wingdings" panose="05000000000000000000" pitchFamily="2" charset="2"/>
              <a:buChar char="Ø"/>
            </a:pPr>
            <a:r>
              <a:rPr lang="sl-SI" sz="1800" dirty="0">
                <a:ea typeface="Arial" panose="020B0604020202020204" pitchFamily="34" charset="0"/>
              </a:rPr>
              <a:t>v</a:t>
            </a:r>
            <a:r>
              <a:rPr lang="sl-SI" sz="1800" dirty="0">
                <a:effectLst/>
                <a:ea typeface="Arial" panose="020B0604020202020204" pitchFamily="34" charset="0"/>
              </a:rPr>
              <a:t>loge, prijave, najave in poročila po tem zakonu se praviloma vlagajo oziroma oddajajo </a:t>
            </a:r>
            <a:r>
              <a:rPr lang="sl-SI" sz="1800" b="1" dirty="0">
                <a:effectLst/>
                <a:ea typeface="Arial" panose="020B0604020202020204" pitchFamily="34" charset="0"/>
              </a:rPr>
              <a:t>v elektronski obliki s pomočjo informacijskih rešitev</a:t>
            </a:r>
            <a:r>
              <a:rPr lang="sl-SI" sz="1800" dirty="0">
                <a:effectLst/>
                <a:ea typeface="Arial" panose="020B0604020202020204" pitchFamily="34" charset="0"/>
              </a:rPr>
              <a:t>, ki jih vzpostavi, vodi in upravlja ministrstvo</a:t>
            </a:r>
          </a:p>
          <a:p>
            <a:pPr algn="just">
              <a:spcAft>
                <a:spcPts val="600"/>
              </a:spcAft>
              <a:buFont typeface="Wingdings" panose="05000000000000000000" pitchFamily="2" charset="2"/>
              <a:buChar char="Ø"/>
            </a:pPr>
            <a:r>
              <a:rPr lang="sl-SI" sz="1800" dirty="0">
                <a:solidFill>
                  <a:srgbClr val="000000"/>
                </a:solidFill>
                <a:effectLst/>
                <a:ea typeface="Arial" panose="020B0604020202020204" pitchFamily="34" charset="0"/>
                <a:cs typeface="Arial" panose="020B0604020202020204" pitchFamily="34" charset="0"/>
              </a:rPr>
              <a:t>več informacijskih rešitev, ki bodo med seboj povezane in bodo omogočale hitrejše poslovanje z zavezanci</a:t>
            </a:r>
          </a:p>
          <a:p>
            <a:pPr algn="just">
              <a:spcAft>
                <a:spcPts val="600"/>
              </a:spcAft>
              <a:buFont typeface="Wingdings" panose="05000000000000000000" pitchFamily="2" charset="2"/>
              <a:buChar char="Ø"/>
            </a:pPr>
            <a:r>
              <a:rPr lang="sl-SI" sz="1800" dirty="0">
                <a:solidFill>
                  <a:srgbClr val="000000"/>
                </a:solidFill>
                <a:effectLst/>
                <a:ea typeface="Arial" panose="020B0604020202020204" pitchFamily="34" charset="0"/>
                <a:cs typeface="Arial" panose="020B0604020202020204" pitchFamily="34" charset="0"/>
              </a:rPr>
              <a:t>postopna vzpostavitev po področjih: odpadki, poročanje o monitoringu, vpis v evidenco za naprave, ki ne potrebujejo OVD, vloge za OVD</a:t>
            </a:r>
            <a:endParaRPr lang="sl-SI" sz="1800" dirty="0">
              <a:ea typeface="Arial" panose="020B0604020202020204" pitchFamily="34" charset="0"/>
            </a:endParaRPr>
          </a:p>
          <a:p>
            <a:pPr marL="0" indent="0">
              <a:buNone/>
            </a:pPr>
            <a:endParaRPr lang="sl-SI" sz="1800" dirty="0">
              <a:effectLst/>
              <a:ea typeface="Arial" panose="020B0604020202020204" pitchFamily="34" charset="0"/>
            </a:endParaRPr>
          </a:p>
          <a:p>
            <a:pPr marL="0" indent="0">
              <a:buNone/>
            </a:pPr>
            <a:endParaRPr lang="sl-SI" dirty="0"/>
          </a:p>
        </p:txBody>
      </p:sp>
    </p:spTree>
    <p:extLst>
      <p:ext uri="{BB962C8B-B14F-4D97-AF65-F5344CB8AC3E}">
        <p14:creationId xmlns:p14="http://schemas.microsoft.com/office/powerpoint/2010/main" val="383080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isar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Url xmlns="39bb32d6-79e4-461f-9135-309bf6a13534">
      <Url xsi:nil="true"/>
      <Description xsi:nil="true"/>
    </_dlc_DocIdUrl>
    <_dlc_DocId xmlns="39bb32d6-79e4-461f-9135-309bf6a13534" xsi:nil="true"/>
    <_dlc_DocIdPersistId xmlns="39bb32d6-79e4-461f-9135-309bf6a13534" xsi:nil="true"/>
    <SharedWithUsers xmlns="39bb32d6-79e4-461f-9135-309bf6a13534">
      <UserInfo>
        <DisplayName>Nadja Krajnc</DisplayName>
        <AccountId>1333</AccountId>
        <AccountType/>
      </UserInfo>
      <UserInfo>
        <DisplayName>Podpora informatika</DisplayName>
        <AccountId>294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C3C57E7AD6CB8747A7E0E42492C509F3" ma:contentTypeVersion="36" ma:contentTypeDescription="Ustvari nov dokument." ma:contentTypeScope="" ma:versionID="9535c03f8e90c9afced4fbd2f0fcce4c">
  <xsd:schema xmlns:xsd="http://www.w3.org/2001/XMLSchema" xmlns:xs="http://www.w3.org/2001/XMLSchema" xmlns:p="http://schemas.microsoft.com/office/2006/metadata/properties" xmlns:ns2="39bb32d6-79e4-461f-9135-309bf6a13534" xmlns:ns3="c98ea0fa-8471-4a11-842f-ac34fe95cc25" targetNamespace="http://schemas.microsoft.com/office/2006/metadata/properties" ma:root="true" ma:fieldsID="3be2222de1c57927ef4e9a53b84effc6" ns2:_="" ns3:_="">
    <xsd:import namespace="39bb32d6-79e4-461f-9135-309bf6a13534"/>
    <xsd:import namespace="c98ea0fa-8471-4a11-842f-ac34fe95cc2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ObjectDetectorVersions" minOccurs="0"/>
                <xsd:element ref="ns3:MediaServiceSearchPropertie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bb32d6-79e4-461f-9135-309bf6a13534" elementFormDefault="qualified">
    <xsd:import namespace="http://schemas.microsoft.com/office/2006/documentManagement/types"/>
    <xsd:import namespace="http://schemas.microsoft.com/office/infopath/2007/PartnerControls"/>
    <xsd:element name="_dlc_DocId" ma:index="8" nillable="true" ma:displayName="Vrednost ID-ja dokumenta" ma:description="Vrednost ID-ja dokumenta, dodeljenega temu elementu." ma:internalName="_dlc_DocId" ma:readOnly="false">
      <xsd:simpleType>
        <xsd:restriction base="dms:Text"/>
      </xsd:simpleType>
    </xsd:element>
    <xsd:element name="_dlc_DocIdUrl" ma:index="9" nillable="true" ma:displayName="ID dokumenta" ma:description="Trajna povezava do tega dokumenta."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false">
      <xsd:simpleType>
        <xsd:restriction base="dms:Boolean"/>
      </xsd:simpleType>
    </xsd:element>
    <xsd:element name="SharedWithUsers" ma:index="11" nillable="true" ma:displayName="V skupni rabi z"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V skupni rabi s podrobnostmi"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8ea0fa-8471-4a11-842f-ac34fe95cc25"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5AD17C-2E37-46C0-9449-10B596C76A74}">
  <ds:schemaRefs>
    <ds:schemaRef ds:uri="http://purl.org/dc/dcmitype/"/>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c98ea0fa-8471-4a11-842f-ac34fe95cc25"/>
    <ds:schemaRef ds:uri="http://purl.org/dc/terms/"/>
    <ds:schemaRef ds:uri="39bb32d6-79e4-461f-9135-309bf6a13534"/>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90933F2-5BC1-4D3D-9BFD-09ACFFDA23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bb32d6-79e4-461f-9135-309bf6a13534"/>
    <ds:schemaRef ds:uri="c98ea0fa-8471-4a11-842f-ac34fe95cc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283FEA-4A29-431B-979B-9413F17018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14300</TotalTime>
  <Words>3050</Words>
  <Application>Microsoft Office PowerPoint</Application>
  <PresentationFormat>Diaprojekcija na zaslonu (4:3)</PresentationFormat>
  <Paragraphs>244</Paragraphs>
  <Slides>28</Slides>
  <Notes>27</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28</vt:i4>
      </vt:variant>
    </vt:vector>
  </HeadingPairs>
  <TitlesOfParts>
    <vt:vector size="35" baseType="lpstr">
      <vt:lpstr>Aptos</vt:lpstr>
      <vt:lpstr>Arial</vt:lpstr>
      <vt:lpstr>Calibri</vt:lpstr>
      <vt:lpstr>Republika</vt:lpstr>
      <vt:lpstr>Times New Roman</vt:lpstr>
      <vt:lpstr>Wingdings</vt:lpstr>
      <vt:lpstr>Office Theme</vt:lpstr>
      <vt:lpstr>Pregled novosti s področja zakonodaje</vt:lpstr>
      <vt:lpstr>PowerPointova predstavitev</vt:lpstr>
      <vt:lpstr> Zakon o spremembah in dopolnitvah Zakona o varstvu okolja (ZVO-2A) </vt:lpstr>
      <vt:lpstr>Prehodne določbe ZVO-2A</vt:lpstr>
      <vt:lpstr> Uredba o spremembah in dopolnitvah Uredbe o sežigalnicah odpadkov in napravah  za sosežig odpadkov </vt:lpstr>
      <vt:lpstr> Uredba o spremembah in dopolnitvah Uredbe o emisiji snovi v zrak  iz nepremičnih virov onesnaževanja </vt:lpstr>
      <vt:lpstr> Pravilnik o spremembah in dopolnitvah Pravilnika o prvih meritvah in obratovalnem monitoringu emisije snovi v zrak iz nepremičnih virov onesnaževanja ter o pogojih za njegovo izvajanje </vt:lpstr>
      <vt:lpstr> Zakon o varstvu okolja (ZVO-3) </vt:lpstr>
      <vt:lpstr>Temeljna načela</vt:lpstr>
      <vt:lpstr>Standardi kakovosti okolja</vt:lpstr>
      <vt:lpstr>Ukrepi na področju odpadkov (29. do 60. člen)</vt:lpstr>
      <vt:lpstr>Ukrepi na področju odpadkov</vt:lpstr>
      <vt:lpstr>Ukrepi na področju odpadkov</vt:lpstr>
      <vt:lpstr>Ukrepi na področju odpadkov</vt:lpstr>
      <vt:lpstr>PowerPointova predstavitev</vt:lpstr>
      <vt:lpstr>PowerPointova predstavitev</vt:lpstr>
      <vt:lpstr>Sistem PRO</vt:lpstr>
      <vt:lpstr>Sanacija onesnaženega okolja</vt:lpstr>
      <vt:lpstr>Varstvo pred hrupom </vt:lpstr>
      <vt:lpstr>Postopki zaradi insolventnosti, prisilnem prenehanju in likvidacijo nad povzročiteljem obremenitve</vt:lpstr>
      <vt:lpstr>Skrbnik varstva okolja</vt:lpstr>
      <vt:lpstr>Celovita presoja vplivov na okolje</vt:lpstr>
      <vt:lpstr>Okoljevarstveno dovoljenje</vt:lpstr>
      <vt:lpstr>PowerPointova predstavitev</vt:lpstr>
      <vt:lpstr>Združevanje postopkov</vt:lpstr>
      <vt:lpstr>Monitoring onesnaževanja okolja in akreditacija laboratorijev</vt:lpstr>
      <vt:lpstr>Uredba o izvajanju Uredbe (EU) o baterijah in odpadnih baterijah</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Davorin</dc:creator>
  <cp:lastModifiedBy>Petra Žunkovič</cp:lastModifiedBy>
  <cp:revision>41</cp:revision>
  <dcterms:created xsi:type="dcterms:W3CDTF">2015-12-10T10:25:58Z</dcterms:created>
  <dcterms:modified xsi:type="dcterms:W3CDTF">2024-10-21T06:29:59Z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0x010100C3C57E7AD6CB8747A7E0E42492C509F3</vt:lpwstr>
  </property>
</Properties>
</file>