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tmp" ContentType="image/p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ink/ink1.xml" ContentType="application/inkml+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7.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30"/>
  </p:notesMasterIdLst>
  <p:sldIdLst>
    <p:sldId id="256" r:id="rId6"/>
    <p:sldId id="284" r:id="rId7"/>
    <p:sldId id="279" r:id="rId8"/>
    <p:sldId id="278" r:id="rId9"/>
    <p:sldId id="313" r:id="rId10"/>
    <p:sldId id="281" r:id="rId11"/>
    <p:sldId id="282" r:id="rId12"/>
    <p:sldId id="283" r:id="rId13"/>
    <p:sldId id="312" r:id="rId14"/>
    <p:sldId id="302" r:id="rId15"/>
    <p:sldId id="280" r:id="rId16"/>
    <p:sldId id="331" r:id="rId17"/>
    <p:sldId id="328" r:id="rId18"/>
    <p:sldId id="360" r:id="rId19"/>
    <p:sldId id="335" r:id="rId20"/>
    <p:sldId id="333" r:id="rId21"/>
    <p:sldId id="257" r:id="rId22"/>
    <p:sldId id="290" r:id="rId23"/>
    <p:sldId id="322" r:id="rId24"/>
    <p:sldId id="323" r:id="rId25"/>
    <p:sldId id="293" r:id="rId26"/>
    <p:sldId id="285" r:id="rId27"/>
    <p:sldId id="294" r:id="rId28"/>
    <p:sldId id="30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99"/>
    <a:srgbClr val="D900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rednji slo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E3FDE45-AF77-4B5C-9715-49D594BDF05E}" styleName="Svetel slog 1 – poudarek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Svetel slog 1 – poudarek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Svetel slog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5AB1C69-6EDB-4FF4-983F-18BD219EF322}" styleName="Srednji slog 2 – poudarek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Svetel slog 2 – poudarek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Svetel slog 3 – poudarek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505E3EF-67EA-436B-97B2-0124C06EBD24}" styleName="Srednji slog 4 – poudarek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3296810-A885-4BE3-A3E7-6D5BEEA58F35}" styleName="Srednji slog 2 – poudarek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79" autoAdjust="0"/>
    <p:restoredTop sz="94660"/>
  </p:normalViewPr>
  <p:slideViewPr>
    <p:cSldViewPr snapToGrid="0">
      <p:cViewPr varScale="1">
        <p:scale>
          <a:sx n="152" d="100"/>
          <a:sy n="152" d="100"/>
        </p:scale>
        <p:origin x="1036" y="104"/>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8"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2.bin"/></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3.bin"/></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embeddings/oleObject4.bin"/></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Grafikon%20v%20programu%20Microsoft%20PowerPoint" TargetMode="External"/></Relationships>
</file>

<file path=ppt/charts/_rels/chart7.xml.rels><?xml version="1.0" encoding="UTF-8" standalone="yes"?>
<Relationships xmlns="http://schemas.openxmlformats.org/package/2006/relationships"><Relationship Id="rId3" Type="http://schemas.openxmlformats.org/officeDocument/2006/relationships/oleObject" Target="file:///C:\Users\matija.meden\Documents\PROJEKTI%20IN%20INVESTICIJE\proizvodni%20viri%20po%20odstotkih.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l-SI" dirty="0"/>
              <a:t>3 Proizvodnja</a:t>
            </a:r>
            <a:r>
              <a:rPr lang="sl-SI" baseline="0" dirty="0"/>
              <a:t> po deležih </a:t>
            </a:r>
            <a:r>
              <a:rPr lang="sl-SI"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l-SI"/>
        </a:p>
      </c:txPr>
    </c:title>
    <c:autoTitleDeleted val="0"/>
    <c:plotArea>
      <c:layout/>
      <c:lineChart>
        <c:grouping val="standard"/>
        <c:varyColors val="0"/>
        <c:ser>
          <c:idx val="0"/>
          <c:order val="0"/>
          <c:tx>
            <c:strRef>
              <c:f>List1!$B$18</c:f>
              <c:strCache>
                <c:ptCount val="1"/>
                <c:pt idx="0">
                  <c:v>Delež kotli</c:v>
                </c:pt>
              </c:strCache>
            </c:strRef>
          </c:tx>
          <c:spPr>
            <a:ln w="28575" cap="rnd">
              <a:solidFill>
                <a:schemeClr val="accent1"/>
              </a:solidFill>
              <a:round/>
            </a:ln>
            <a:effectLst/>
          </c:spPr>
          <c:marker>
            <c:symbol val="none"/>
          </c:marker>
          <c:cat>
            <c:numRef>
              <c:f>List1!$C$5:$K$5</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List1!$C$18:$K$18</c:f>
              <c:numCache>
                <c:formatCode>0%</c:formatCode>
                <c:ptCount val="9"/>
                <c:pt idx="0">
                  <c:v>0.53499999999999992</c:v>
                </c:pt>
                <c:pt idx="1">
                  <c:v>0.41800000000000004</c:v>
                </c:pt>
                <c:pt idx="2">
                  <c:v>0.379</c:v>
                </c:pt>
                <c:pt idx="3">
                  <c:v>0.28900000000000003</c:v>
                </c:pt>
                <c:pt idx="4">
                  <c:v>0.43899999999999995</c:v>
                </c:pt>
                <c:pt idx="5">
                  <c:v>0.35299999999999998</c:v>
                </c:pt>
                <c:pt idx="6">
                  <c:v>0.32299999999999995</c:v>
                </c:pt>
                <c:pt idx="7">
                  <c:v>0.496</c:v>
                </c:pt>
                <c:pt idx="8">
                  <c:v>0.35</c:v>
                </c:pt>
              </c:numCache>
            </c:numRef>
          </c:val>
          <c:smooth val="0"/>
          <c:extLst>
            <c:ext xmlns:c16="http://schemas.microsoft.com/office/drawing/2014/chart" uri="{C3380CC4-5D6E-409C-BE32-E72D297353CC}">
              <c16:uniqueId val="{00000000-59C2-4039-A700-C238BAFFA911}"/>
            </c:ext>
          </c:extLst>
        </c:ser>
        <c:ser>
          <c:idx val="2"/>
          <c:order val="1"/>
          <c:tx>
            <c:strRef>
              <c:f>List1!$B$16</c:f>
              <c:strCache>
                <c:ptCount val="1"/>
                <c:pt idx="0">
                  <c:v>Delež SPTE</c:v>
                </c:pt>
              </c:strCache>
            </c:strRef>
          </c:tx>
          <c:spPr>
            <a:ln w="28575" cap="rnd">
              <a:solidFill>
                <a:schemeClr val="accent3"/>
              </a:solidFill>
              <a:round/>
            </a:ln>
            <a:effectLst/>
          </c:spPr>
          <c:marker>
            <c:symbol val="none"/>
          </c:marker>
          <c:cat>
            <c:numRef>
              <c:f>List1!$C$5:$K$5</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List1!$C$16:$K$16</c:f>
              <c:numCache>
                <c:formatCode>0%</c:formatCode>
                <c:ptCount val="9"/>
                <c:pt idx="0">
                  <c:v>0.46500000000000002</c:v>
                </c:pt>
                <c:pt idx="1">
                  <c:v>0.58199999999999996</c:v>
                </c:pt>
                <c:pt idx="2">
                  <c:v>0.62</c:v>
                </c:pt>
                <c:pt idx="3">
                  <c:v>0.71</c:v>
                </c:pt>
                <c:pt idx="4">
                  <c:v>0.56000000000000005</c:v>
                </c:pt>
                <c:pt idx="5">
                  <c:v>0.64600000000000002</c:v>
                </c:pt>
                <c:pt idx="6">
                  <c:v>0.67600000000000005</c:v>
                </c:pt>
                <c:pt idx="7">
                  <c:v>0.40400000000000003</c:v>
                </c:pt>
                <c:pt idx="8">
                  <c:v>0.4</c:v>
                </c:pt>
              </c:numCache>
            </c:numRef>
          </c:val>
          <c:smooth val="0"/>
          <c:extLst>
            <c:ext xmlns:c16="http://schemas.microsoft.com/office/drawing/2014/chart" uri="{C3380CC4-5D6E-409C-BE32-E72D297353CC}">
              <c16:uniqueId val="{00000001-59C2-4039-A700-C238BAFFA911}"/>
            </c:ext>
          </c:extLst>
        </c:ser>
        <c:ser>
          <c:idx val="1"/>
          <c:order val="2"/>
          <c:tx>
            <c:strRef>
              <c:f>List1!$B$15</c:f>
              <c:strCache>
                <c:ptCount val="1"/>
                <c:pt idx="0">
                  <c:v>Delež OVE</c:v>
                </c:pt>
              </c:strCache>
            </c:strRef>
          </c:tx>
          <c:spPr>
            <a:ln w="28575" cap="rnd">
              <a:solidFill>
                <a:schemeClr val="accent2"/>
              </a:solidFill>
              <a:round/>
            </a:ln>
            <a:effectLst/>
          </c:spPr>
          <c:marker>
            <c:symbol val="none"/>
          </c:marker>
          <c:cat>
            <c:numRef>
              <c:f>List1!$C$5:$K$5</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List1!$C$15:$K$15</c:f>
              <c:numCache>
                <c:formatCode>0%</c:formatCode>
                <c:ptCount val="9"/>
                <c:pt idx="0">
                  <c:v>0</c:v>
                </c:pt>
                <c:pt idx="1">
                  <c:v>0</c:v>
                </c:pt>
                <c:pt idx="2">
                  <c:v>1E-3</c:v>
                </c:pt>
                <c:pt idx="3">
                  <c:v>1E-3</c:v>
                </c:pt>
                <c:pt idx="4">
                  <c:v>1E-3</c:v>
                </c:pt>
                <c:pt idx="5">
                  <c:v>1E-3</c:v>
                </c:pt>
                <c:pt idx="6">
                  <c:v>1E-3</c:v>
                </c:pt>
                <c:pt idx="7">
                  <c:v>0.1</c:v>
                </c:pt>
                <c:pt idx="8">
                  <c:v>0.25</c:v>
                </c:pt>
              </c:numCache>
            </c:numRef>
          </c:val>
          <c:smooth val="0"/>
          <c:extLst>
            <c:ext xmlns:c16="http://schemas.microsoft.com/office/drawing/2014/chart" uri="{C3380CC4-5D6E-409C-BE32-E72D297353CC}">
              <c16:uniqueId val="{00000002-59C2-4039-A700-C238BAFFA911}"/>
            </c:ext>
          </c:extLst>
        </c:ser>
        <c:dLbls>
          <c:showLegendKey val="0"/>
          <c:showVal val="0"/>
          <c:showCatName val="0"/>
          <c:showSerName val="0"/>
          <c:showPercent val="0"/>
          <c:showBubbleSize val="0"/>
        </c:dLbls>
        <c:smooth val="0"/>
        <c:axId val="1371962048"/>
        <c:axId val="1371963488"/>
      </c:lineChart>
      <c:catAx>
        <c:axId val="1371962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crossAx val="1371963488"/>
        <c:crosses val="autoZero"/>
        <c:auto val="1"/>
        <c:lblAlgn val="ctr"/>
        <c:lblOffset val="100"/>
        <c:noMultiLvlLbl val="0"/>
      </c:catAx>
      <c:valAx>
        <c:axId val="13719634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crossAx val="1371962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l-SI"/>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l-SI" dirty="0"/>
              <a:t>4 Poraba električne energije za lastno rabo (MWh)</a:t>
            </a:r>
          </a:p>
        </c:rich>
      </c:tx>
      <c:layout>
        <c:manualLayout>
          <c:xMode val="edge"/>
          <c:yMode val="edge"/>
          <c:x val="0.13394879201456247"/>
          <c:y val="3.41731772847930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l-SI"/>
        </a:p>
      </c:txPr>
    </c:title>
    <c:autoTitleDeleted val="0"/>
    <c:plotArea>
      <c:layout/>
      <c:scatterChart>
        <c:scatterStyle val="smooth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List1!$C$5:$J$5</c:f>
              <c:numCache>
                <c:formatCode>General</c:formatCode>
                <c:ptCount val="8"/>
                <c:pt idx="0">
                  <c:v>2017</c:v>
                </c:pt>
                <c:pt idx="1">
                  <c:v>2018</c:v>
                </c:pt>
                <c:pt idx="2">
                  <c:v>2019</c:v>
                </c:pt>
                <c:pt idx="3">
                  <c:v>2020</c:v>
                </c:pt>
                <c:pt idx="4">
                  <c:v>2021</c:v>
                </c:pt>
                <c:pt idx="5">
                  <c:v>2022</c:v>
                </c:pt>
                <c:pt idx="6">
                  <c:v>2023</c:v>
                </c:pt>
                <c:pt idx="7">
                  <c:v>2024</c:v>
                </c:pt>
              </c:numCache>
            </c:numRef>
          </c:xVal>
          <c:yVal>
            <c:numRef>
              <c:f>List1!$C$8:$J$8</c:f>
              <c:numCache>
                <c:formatCode>#,##0</c:formatCode>
                <c:ptCount val="8"/>
                <c:pt idx="0">
                  <c:v>2563.1170000000002</c:v>
                </c:pt>
                <c:pt idx="1">
                  <c:v>2015.49</c:v>
                </c:pt>
                <c:pt idx="2">
                  <c:v>1611.059</c:v>
                </c:pt>
                <c:pt idx="3">
                  <c:v>1174.0329999999999</c:v>
                </c:pt>
                <c:pt idx="4">
                  <c:v>1204.8789999999999</c:v>
                </c:pt>
                <c:pt idx="5">
                  <c:v>996.072</c:v>
                </c:pt>
                <c:pt idx="6">
                  <c:v>986.24900000000002</c:v>
                </c:pt>
                <c:pt idx="7">
                  <c:v>985</c:v>
                </c:pt>
              </c:numCache>
            </c:numRef>
          </c:yVal>
          <c:smooth val="1"/>
          <c:extLst>
            <c:ext xmlns:c16="http://schemas.microsoft.com/office/drawing/2014/chart" uri="{C3380CC4-5D6E-409C-BE32-E72D297353CC}">
              <c16:uniqueId val="{00000000-9E77-4437-9D87-D92553F482D3}"/>
            </c:ext>
          </c:extLst>
        </c:ser>
        <c:dLbls>
          <c:showLegendKey val="0"/>
          <c:showVal val="0"/>
          <c:showCatName val="0"/>
          <c:showSerName val="0"/>
          <c:showPercent val="0"/>
          <c:showBubbleSize val="0"/>
        </c:dLbls>
        <c:axId val="1306282176"/>
        <c:axId val="627705824"/>
      </c:scatterChart>
      <c:valAx>
        <c:axId val="1306282176"/>
        <c:scaling>
          <c:orientation val="minMax"/>
          <c:min val="2017"/>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crossAx val="627705824"/>
        <c:crosses val="autoZero"/>
        <c:crossBetween val="midCat"/>
      </c:valAx>
      <c:valAx>
        <c:axId val="6277058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l-SI" dirty="0"/>
                  <a:t>MWh</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l-SI"/>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crossAx val="130628217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l-SI"/>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l-SI" dirty="0"/>
              <a:t>2 Poraba fosilnih virov [MWh]</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l-SI"/>
        </a:p>
      </c:txPr>
    </c:title>
    <c:autoTitleDeleted val="0"/>
    <c:plotArea>
      <c:layout/>
      <c:barChart>
        <c:barDir val="col"/>
        <c:grouping val="clustered"/>
        <c:varyColors val="0"/>
        <c:ser>
          <c:idx val="1"/>
          <c:order val="1"/>
          <c:tx>
            <c:strRef>
              <c:f>List1!$B$7</c:f>
              <c:strCache>
                <c:ptCount val="1"/>
                <c:pt idx="0">
                  <c:v>ELKO (MWh)</c:v>
                </c:pt>
              </c:strCache>
            </c:strRef>
          </c:tx>
          <c:spPr>
            <a:solidFill>
              <a:schemeClr val="accent2"/>
            </a:solidFill>
            <a:ln>
              <a:noFill/>
            </a:ln>
            <a:effectLst/>
          </c:spPr>
          <c:invertIfNegative val="0"/>
          <c:cat>
            <c:numRef>
              <c:f>List1!$C$5:$K$5</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List1!$C$7:$I$7</c:f>
              <c:numCache>
                <c:formatCode>#,##0</c:formatCode>
                <c:ptCount val="7"/>
                <c:pt idx="0">
                  <c:v>725.76</c:v>
                </c:pt>
                <c:pt idx="1">
                  <c:v>0</c:v>
                </c:pt>
                <c:pt idx="2">
                  <c:v>0</c:v>
                </c:pt>
                <c:pt idx="3">
                  <c:v>0</c:v>
                </c:pt>
                <c:pt idx="4">
                  <c:v>0</c:v>
                </c:pt>
                <c:pt idx="5">
                  <c:v>5296.50576</c:v>
                </c:pt>
                <c:pt idx="6">
                  <c:v>267.19056</c:v>
                </c:pt>
              </c:numCache>
            </c:numRef>
          </c:val>
          <c:extLst>
            <c:ext xmlns:c16="http://schemas.microsoft.com/office/drawing/2014/chart" uri="{C3380CC4-5D6E-409C-BE32-E72D297353CC}">
              <c16:uniqueId val="{00000000-B8A3-4F7B-9DBC-8CE7A26F80C0}"/>
            </c:ext>
          </c:extLst>
        </c:ser>
        <c:dLbls>
          <c:showLegendKey val="0"/>
          <c:showVal val="0"/>
          <c:showCatName val="0"/>
          <c:showSerName val="0"/>
          <c:showPercent val="0"/>
          <c:showBubbleSize val="0"/>
        </c:dLbls>
        <c:gapWidth val="150"/>
        <c:axId val="571633840"/>
        <c:axId val="571625200"/>
      </c:barChart>
      <c:lineChart>
        <c:grouping val="standard"/>
        <c:varyColors val="0"/>
        <c:ser>
          <c:idx val="0"/>
          <c:order val="0"/>
          <c:tx>
            <c:strRef>
              <c:f>List1!$B$6</c:f>
              <c:strCache>
                <c:ptCount val="1"/>
                <c:pt idx="0">
                  <c:v>Zemeljski plin (MWh)</c:v>
                </c:pt>
              </c:strCache>
            </c:strRef>
          </c:tx>
          <c:spPr>
            <a:ln w="28575" cap="rnd">
              <a:solidFill>
                <a:schemeClr val="accent1"/>
              </a:solidFill>
              <a:round/>
            </a:ln>
            <a:effectLst/>
          </c:spPr>
          <c:marker>
            <c:symbol val="none"/>
          </c:marker>
          <c:cat>
            <c:numRef>
              <c:f>List1!$C$5:$K$5</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List1!$C$6:$I$6</c:f>
              <c:numCache>
                <c:formatCode>#,##0</c:formatCode>
                <c:ptCount val="7"/>
                <c:pt idx="0">
                  <c:v>84299.3</c:v>
                </c:pt>
                <c:pt idx="1">
                  <c:v>82780.100000000006</c:v>
                </c:pt>
                <c:pt idx="2">
                  <c:v>84633.9</c:v>
                </c:pt>
                <c:pt idx="3">
                  <c:v>75475.600000000006</c:v>
                </c:pt>
                <c:pt idx="4">
                  <c:v>91595.036999999997</c:v>
                </c:pt>
                <c:pt idx="5">
                  <c:v>72087.100000000006</c:v>
                </c:pt>
                <c:pt idx="6">
                  <c:v>71348.459000000003</c:v>
                </c:pt>
              </c:numCache>
            </c:numRef>
          </c:val>
          <c:smooth val="0"/>
          <c:extLst>
            <c:ext xmlns:c16="http://schemas.microsoft.com/office/drawing/2014/chart" uri="{C3380CC4-5D6E-409C-BE32-E72D297353CC}">
              <c16:uniqueId val="{00000001-B8A3-4F7B-9DBC-8CE7A26F80C0}"/>
            </c:ext>
          </c:extLst>
        </c:ser>
        <c:dLbls>
          <c:showLegendKey val="0"/>
          <c:showVal val="0"/>
          <c:showCatName val="0"/>
          <c:showSerName val="0"/>
          <c:showPercent val="0"/>
          <c:showBubbleSize val="0"/>
        </c:dLbls>
        <c:marker val="1"/>
        <c:smooth val="0"/>
        <c:axId val="571633840"/>
        <c:axId val="571625200"/>
      </c:lineChart>
      <c:catAx>
        <c:axId val="571633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crossAx val="571625200"/>
        <c:crosses val="autoZero"/>
        <c:auto val="1"/>
        <c:lblAlgn val="ctr"/>
        <c:lblOffset val="100"/>
        <c:noMultiLvlLbl val="0"/>
      </c:catAx>
      <c:valAx>
        <c:axId val="5716252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l-SI"/>
                  <a:t>MWh</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l-SI"/>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crossAx val="5716338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l-SI"/>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l-SI" dirty="0"/>
              <a:t>1 Število ogrevalnih dni v letu</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l-SI"/>
        </a:p>
      </c:txPr>
    </c:title>
    <c:autoTitleDeleted val="0"/>
    <c:plotArea>
      <c:layout/>
      <c:barChart>
        <c:barDir val="col"/>
        <c:grouping val="clustered"/>
        <c:varyColors val="0"/>
        <c:ser>
          <c:idx val="2"/>
          <c:order val="1"/>
          <c:tx>
            <c:strRef>
              <c:f>List1!$B$12</c:f>
              <c:strCache>
                <c:ptCount val="1"/>
                <c:pt idx="0">
                  <c:v>Št. ogrevalnih dni</c:v>
                </c:pt>
              </c:strCache>
            </c:strRef>
          </c:tx>
          <c:spPr>
            <a:solidFill>
              <a:schemeClr val="accent3"/>
            </a:solidFill>
            <a:ln>
              <a:noFill/>
            </a:ln>
            <a:effectLst/>
          </c:spPr>
          <c:invertIfNegative val="0"/>
          <c:cat>
            <c:numRef>
              <c:f>List1!$C$5:$I$5</c:f>
              <c:numCache>
                <c:formatCode>General</c:formatCode>
                <c:ptCount val="7"/>
                <c:pt idx="0">
                  <c:v>2017</c:v>
                </c:pt>
                <c:pt idx="1">
                  <c:v>2018</c:v>
                </c:pt>
                <c:pt idx="2">
                  <c:v>2019</c:v>
                </c:pt>
                <c:pt idx="3">
                  <c:v>2020</c:v>
                </c:pt>
                <c:pt idx="4">
                  <c:v>2021</c:v>
                </c:pt>
                <c:pt idx="5">
                  <c:v>2022</c:v>
                </c:pt>
                <c:pt idx="6">
                  <c:v>2023</c:v>
                </c:pt>
              </c:numCache>
            </c:numRef>
          </c:cat>
          <c:val>
            <c:numRef>
              <c:f>List1!$C$12:$I$12</c:f>
              <c:numCache>
                <c:formatCode>#,##0</c:formatCode>
                <c:ptCount val="7"/>
                <c:pt idx="0">
                  <c:v>168</c:v>
                </c:pt>
                <c:pt idx="1">
                  <c:v>161</c:v>
                </c:pt>
                <c:pt idx="2">
                  <c:v>178</c:v>
                </c:pt>
                <c:pt idx="3">
                  <c:v>184</c:v>
                </c:pt>
                <c:pt idx="4">
                  <c:v>201</c:v>
                </c:pt>
                <c:pt idx="5">
                  <c:v>173</c:v>
                </c:pt>
                <c:pt idx="6">
                  <c:v>178</c:v>
                </c:pt>
              </c:numCache>
            </c:numRef>
          </c:val>
          <c:extLst>
            <c:ext xmlns:c16="http://schemas.microsoft.com/office/drawing/2014/chart" uri="{C3380CC4-5D6E-409C-BE32-E72D297353CC}">
              <c16:uniqueId val="{00000000-6C90-43C8-A225-6A678EE44C5C}"/>
            </c:ext>
          </c:extLst>
        </c:ser>
        <c:dLbls>
          <c:showLegendKey val="0"/>
          <c:showVal val="0"/>
          <c:showCatName val="0"/>
          <c:showSerName val="0"/>
          <c:showPercent val="0"/>
          <c:showBubbleSize val="0"/>
        </c:dLbls>
        <c:gapWidth val="150"/>
        <c:axId val="578745536"/>
        <c:axId val="578746496"/>
      </c:barChart>
      <c:lineChart>
        <c:grouping val="standard"/>
        <c:varyColors val="0"/>
        <c:ser>
          <c:idx val="1"/>
          <c:order val="0"/>
          <c:tx>
            <c:strRef>
              <c:f>List1!$B$11</c:f>
              <c:strCache>
                <c:ptCount val="1"/>
                <c:pt idx="0">
                  <c:v>Temperaturni primanjkljaj</c:v>
                </c:pt>
              </c:strCache>
            </c:strRef>
          </c:tx>
          <c:spPr>
            <a:ln w="28575" cap="rnd">
              <a:solidFill>
                <a:schemeClr val="accent2"/>
              </a:solidFill>
              <a:round/>
            </a:ln>
            <a:effectLst/>
          </c:spPr>
          <c:marker>
            <c:symbol val="none"/>
          </c:marker>
          <c:cat>
            <c:numRef>
              <c:f>List1!$C$5:$K$5</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List1!$C$11:$I$11</c:f>
              <c:numCache>
                <c:formatCode>#,##0</c:formatCode>
                <c:ptCount val="7"/>
                <c:pt idx="0">
                  <c:v>2730</c:v>
                </c:pt>
                <c:pt idx="1">
                  <c:v>2701</c:v>
                </c:pt>
                <c:pt idx="2">
                  <c:v>2572</c:v>
                </c:pt>
                <c:pt idx="3">
                  <c:v>2894</c:v>
                </c:pt>
                <c:pt idx="4">
                  <c:v>3158</c:v>
                </c:pt>
                <c:pt idx="5">
                  <c:v>2735</c:v>
                </c:pt>
                <c:pt idx="6">
                  <c:v>2660</c:v>
                </c:pt>
              </c:numCache>
            </c:numRef>
          </c:val>
          <c:smooth val="0"/>
          <c:extLst>
            <c:ext xmlns:c16="http://schemas.microsoft.com/office/drawing/2014/chart" uri="{C3380CC4-5D6E-409C-BE32-E72D297353CC}">
              <c16:uniqueId val="{00000001-6C90-43C8-A225-6A678EE44C5C}"/>
            </c:ext>
          </c:extLst>
        </c:ser>
        <c:dLbls>
          <c:showLegendKey val="0"/>
          <c:showVal val="0"/>
          <c:showCatName val="0"/>
          <c:showSerName val="0"/>
          <c:showPercent val="0"/>
          <c:showBubbleSize val="0"/>
        </c:dLbls>
        <c:marker val="1"/>
        <c:smooth val="0"/>
        <c:axId val="456416800"/>
        <c:axId val="456418240"/>
      </c:lineChart>
      <c:catAx>
        <c:axId val="456416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crossAx val="456418240"/>
        <c:crosses val="autoZero"/>
        <c:auto val="1"/>
        <c:lblAlgn val="ctr"/>
        <c:lblOffset val="100"/>
        <c:noMultiLvlLbl val="0"/>
      </c:catAx>
      <c:valAx>
        <c:axId val="4564182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l-SI"/>
                  <a:t>STD</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l-SI"/>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crossAx val="456416800"/>
        <c:crosses val="autoZero"/>
        <c:crossBetween val="between"/>
      </c:valAx>
      <c:valAx>
        <c:axId val="578746496"/>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l-SI"/>
                  <a:t>število ogrevalnih dni</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l-SI"/>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crossAx val="578745536"/>
        <c:crosses val="max"/>
        <c:crossBetween val="between"/>
      </c:valAx>
      <c:catAx>
        <c:axId val="578745536"/>
        <c:scaling>
          <c:orientation val="minMax"/>
        </c:scaling>
        <c:delete val="1"/>
        <c:axPos val="b"/>
        <c:numFmt formatCode="General" sourceLinked="1"/>
        <c:majorTickMark val="out"/>
        <c:minorTickMark val="none"/>
        <c:tickLblPos val="nextTo"/>
        <c:crossAx val="57874649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l-SI"/>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l-SI" sz="1400" b="0" i="0" u="none" strike="noStrike" kern="1200" spc="0" baseline="0" dirty="0">
                <a:solidFill>
                  <a:sysClr val="windowText" lastClr="000000">
                    <a:lumMod val="65000"/>
                    <a:lumOff val="35000"/>
                  </a:sysClr>
                </a:solidFill>
                <a:latin typeface="Energetika Maribor" panose="020F0503020203050203" pitchFamily="34" charset="-18"/>
              </a:rPr>
              <a:t>Struktura proizvodnih virov po </a:t>
            </a:r>
            <a:r>
              <a:rPr lang="sv-SE" sz="1400" b="0" i="0" u="none" strike="noStrike" kern="1200" spc="0" baseline="0" dirty="0">
                <a:solidFill>
                  <a:sysClr val="windowText" lastClr="000000">
                    <a:lumMod val="65000"/>
                    <a:lumOff val="35000"/>
                  </a:sysClr>
                </a:solidFill>
                <a:latin typeface="Energetika Maribor" panose="020F0503020203050203" pitchFamily="34" charset="-18"/>
              </a:rPr>
              <a:t>Direktiv</a:t>
            </a:r>
            <a:r>
              <a:rPr lang="sl-SI" sz="1400" b="0" i="0" u="none" strike="noStrike" kern="1200" spc="0" baseline="0" dirty="0">
                <a:solidFill>
                  <a:sysClr val="windowText" lastClr="000000">
                    <a:lumMod val="65000"/>
                    <a:lumOff val="35000"/>
                  </a:sysClr>
                </a:solidFill>
                <a:latin typeface="Energetika Maribor" panose="020F0503020203050203" pitchFamily="34" charset="-18"/>
              </a:rPr>
              <a:t>i</a:t>
            </a:r>
            <a:r>
              <a:rPr lang="sv-SE" sz="1400" b="0" i="0" u="none" strike="noStrike" kern="1200" spc="0" baseline="0" dirty="0">
                <a:solidFill>
                  <a:sysClr val="windowText" lastClr="000000">
                    <a:lumMod val="65000"/>
                    <a:lumOff val="35000"/>
                  </a:sysClr>
                </a:solidFill>
                <a:latin typeface="Energetika Maribor" panose="020F0503020203050203" pitchFamily="34" charset="-18"/>
              </a:rPr>
              <a:t> o energetski učinkovitosti (EU) 2023/1791</a:t>
            </a:r>
            <a:endParaRPr lang="sl-SI"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l-SI"/>
        </a:p>
      </c:txPr>
    </c:title>
    <c:autoTitleDeleted val="0"/>
    <c:plotArea>
      <c:layout/>
      <c:barChart>
        <c:barDir val="col"/>
        <c:grouping val="stacked"/>
        <c:varyColors val="0"/>
        <c:ser>
          <c:idx val="0"/>
          <c:order val="0"/>
          <c:tx>
            <c:strRef>
              <c:f>List2!$E$52</c:f>
              <c:strCache>
                <c:ptCount val="1"/>
                <c:pt idx="0">
                  <c:v>SPTE/OVE/OT </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l-S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List2!$D$53:$D$71</c:f>
              <c:numCache>
                <c:formatCode>General</c:formatCode>
                <c:ptCount val="19"/>
                <c:pt idx="0" formatCode="m/d/yyyy">
                  <c:v>46752</c:v>
                </c:pt>
                <c:pt idx="3" formatCode="m/d/yyyy">
                  <c:v>46753</c:v>
                </c:pt>
                <c:pt idx="6" formatCode="m/d/yyyy">
                  <c:v>49310</c:v>
                </c:pt>
                <c:pt idx="9" formatCode="m/d/yyyy">
                  <c:v>51136</c:v>
                </c:pt>
                <c:pt idx="12" formatCode="m/d/yyyy">
                  <c:v>52963</c:v>
                </c:pt>
                <c:pt idx="15">
                  <c:v>2050</c:v>
                </c:pt>
              </c:numCache>
            </c:numRef>
          </c:cat>
          <c:val>
            <c:numRef>
              <c:f>List2!$E$53:$E$71</c:f>
              <c:numCache>
                <c:formatCode>General</c:formatCode>
                <c:ptCount val="19"/>
                <c:pt idx="0" formatCode="0%">
                  <c:v>0.5</c:v>
                </c:pt>
                <c:pt idx="3" formatCode="0%">
                  <c:v>0.45</c:v>
                </c:pt>
                <c:pt idx="6" formatCode="0%">
                  <c:v>0.45</c:v>
                </c:pt>
                <c:pt idx="9" formatCode="0%">
                  <c:v>0.6</c:v>
                </c:pt>
              </c:numCache>
            </c:numRef>
          </c:val>
          <c:extLst>
            <c:ext xmlns:c16="http://schemas.microsoft.com/office/drawing/2014/chart" uri="{C3380CC4-5D6E-409C-BE32-E72D297353CC}">
              <c16:uniqueId val="{00000000-E876-4FBE-9909-761724552401}"/>
            </c:ext>
          </c:extLst>
        </c:ser>
        <c:ser>
          <c:idx val="1"/>
          <c:order val="1"/>
          <c:tx>
            <c:strRef>
              <c:f>List2!$F$52</c:f>
              <c:strCache>
                <c:ptCount val="1"/>
                <c:pt idx="0">
                  <c:v>Obvezen delež OVE + OT</c:v>
                </c:pt>
              </c:strCache>
            </c:strRef>
          </c:tx>
          <c:spPr>
            <a:solidFill>
              <a:schemeClr val="accent6">
                <a:lumMod val="60000"/>
                <a:lumOff val="40000"/>
              </a:schemeClr>
            </a:solidFill>
            <a:ln>
              <a:noFill/>
            </a:ln>
            <a:effectLst/>
          </c:spPr>
          <c:invertIfNegative val="0"/>
          <c:dPt>
            <c:idx val="6"/>
            <c:invertIfNegative val="0"/>
            <c:bubble3D val="0"/>
            <c:spPr>
              <a:solidFill>
                <a:schemeClr val="accent6"/>
              </a:solidFill>
              <a:ln>
                <a:noFill/>
              </a:ln>
              <a:effectLst/>
            </c:spPr>
            <c:extLst>
              <c:ext xmlns:c16="http://schemas.microsoft.com/office/drawing/2014/chart" uri="{C3380CC4-5D6E-409C-BE32-E72D297353CC}">
                <c16:uniqueId val="{00000002-E876-4FBE-9909-761724552401}"/>
              </c:ext>
            </c:extLst>
          </c:dPt>
          <c:dPt>
            <c:idx val="9"/>
            <c:invertIfNegative val="0"/>
            <c:bubble3D val="0"/>
            <c:spPr>
              <a:solidFill>
                <a:schemeClr val="accent6"/>
              </a:solidFill>
              <a:ln>
                <a:noFill/>
              </a:ln>
              <a:effectLst/>
            </c:spPr>
            <c:extLst>
              <c:ext xmlns:c16="http://schemas.microsoft.com/office/drawing/2014/chart" uri="{C3380CC4-5D6E-409C-BE32-E72D297353CC}">
                <c16:uniqueId val="{00000004-E876-4FBE-9909-761724552401}"/>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l-S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List2!$D$53:$D$71</c:f>
              <c:numCache>
                <c:formatCode>General</c:formatCode>
                <c:ptCount val="19"/>
                <c:pt idx="0" formatCode="m/d/yyyy">
                  <c:v>46752</c:v>
                </c:pt>
                <c:pt idx="3" formatCode="m/d/yyyy">
                  <c:v>46753</c:v>
                </c:pt>
                <c:pt idx="6" formatCode="m/d/yyyy">
                  <c:v>49310</c:v>
                </c:pt>
                <c:pt idx="9" formatCode="m/d/yyyy">
                  <c:v>51136</c:v>
                </c:pt>
                <c:pt idx="12" formatCode="m/d/yyyy">
                  <c:v>52963</c:v>
                </c:pt>
                <c:pt idx="15">
                  <c:v>2050</c:v>
                </c:pt>
              </c:numCache>
            </c:numRef>
          </c:cat>
          <c:val>
            <c:numRef>
              <c:f>List2!$F$53:$F$71</c:f>
              <c:numCache>
                <c:formatCode>General</c:formatCode>
                <c:ptCount val="19"/>
                <c:pt idx="6" formatCode="0%">
                  <c:v>0.35</c:v>
                </c:pt>
                <c:pt idx="9" formatCode="0%">
                  <c:v>0.35</c:v>
                </c:pt>
              </c:numCache>
            </c:numRef>
          </c:val>
          <c:extLst>
            <c:ext xmlns:c16="http://schemas.microsoft.com/office/drawing/2014/chart" uri="{C3380CC4-5D6E-409C-BE32-E72D297353CC}">
              <c16:uniqueId val="{00000005-E876-4FBE-9909-761724552401}"/>
            </c:ext>
          </c:extLst>
        </c:ser>
        <c:ser>
          <c:idx val="2"/>
          <c:order val="2"/>
          <c:tx>
            <c:strRef>
              <c:f>List2!$G$52</c:f>
              <c:strCache>
                <c:ptCount val="1"/>
                <c:pt idx="0">
                  <c:v>SPTE</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l-S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List2!$D$53:$D$71</c:f>
              <c:numCache>
                <c:formatCode>General</c:formatCode>
                <c:ptCount val="19"/>
                <c:pt idx="0" formatCode="m/d/yyyy">
                  <c:v>46752</c:v>
                </c:pt>
                <c:pt idx="3" formatCode="m/d/yyyy">
                  <c:v>46753</c:v>
                </c:pt>
                <c:pt idx="6" formatCode="m/d/yyyy">
                  <c:v>49310</c:v>
                </c:pt>
                <c:pt idx="9" formatCode="m/d/yyyy">
                  <c:v>51136</c:v>
                </c:pt>
                <c:pt idx="12" formatCode="m/d/yyyy">
                  <c:v>52963</c:v>
                </c:pt>
                <c:pt idx="15">
                  <c:v>2050</c:v>
                </c:pt>
              </c:numCache>
            </c:numRef>
          </c:cat>
          <c:val>
            <c:numRef>
              <c:f>List2!$G$53:$G$71</c:f>
              <c:numCache>
                <c:formatCode>0%</c:formatCode>
                <c:ptCount val="19"/>
                <c:pt idx="1">
                  <c:v>0.75</c:v>
                </c:pt>
                <c:pt idx="4">
                  <c:v>0.8</c:v>
                </c:pt>
              </c:numCache>
            </c:numRef>
          </c:val>
          <c:extLst>
            <c:ext xmlns:c16="http://schemas.microsoft.com/office/drawing/2014/chart" uri="{C3380CC4-5D6E-409C-BE32-E72D297353CC}">
              <c16:uniqueId val="{00000006-E876-4FBE-9909-761724552401}"/>
            </c:ext>
          </c:extLst>
        </c:ser>
        <c:ser>
          <c:idx val="3"/>
          <c:order val="3"/>
          <c:tx>
            <c:strRef>
              <c:f>List2!$H$52</c:f>
              <c:strCache>
                <c:ptCount val="1"/>
                <c:pt idx="0">
                  <c:v>Obvezen delež OVE</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l-S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List2!$D$53:$D$71</c:f>
              <c:numCache>
                <c:formatCode>General</c:formatCode>
                <c:ptCount val="19"/>
                <c:pt idx="0" formatCode="m/d/yyyy">
                  <c:v>46752</c:v>
                </c:pt>
                <c:pt idx="3" formatCode="m/d/yyyy">
                  <c:v>46753</c:v>
                </c:pt>
                <c:pt idx="6" formatCode="m/d/yyyy">
                  <c:v>49310</c:v>
                </c:pt>
                <c:pt idx="9" formatCode="m/d/yyyy">
                  <c:v>51136</c:v>
                </c:pt>
                <c:pt idx="12" formatCode="m/d/yyyy">
                  <c:v>52963</c:v>
                </c:pt>
                <c:pt idx="15">
                  <c:v>2050</c:v>
                </c:pt>
              </c:numCache>
            </c:numRef>
          </c:cat>
          <c:val>
            <c:numRef>
              <c:f>List2!$H$53:$H$71</c:f>
              <c:numCache>
                <c:formatCode>General</c:formatCode>
                <c:ptCount val="19"/>
                <c:pt idx="3" formatCode="0%">
                  <c:v>0.05</c:v>
                </c:pt>
              </c:numCache>
            </c:numRef>
          </c:val>
          <c:extLst>
            <c:ext xmlns:c16="http://schemas.microsoft.com/office/drawing/2014/chart" uri="{C3380CC4-5D6E-409C-BE32-E72D297353CC}">
              <c16:uniqueId val="{00000007-E876-4FBE-9909-761724552401}"/>
            </c:ext>
          </c:extLst>
        </c:ser>
        <c:ser>
          <c:idx val="6"/>
          <c:order val="4"/>
          <c:tx>
            <c:strRef>
              <c:f>List2!$K$52</c:f>
              <c:strCache>
                <c:ptCount val="1"/>
                <c:pt idx="0">
                  <c:v>OVE/OT</c:v>
                </c:pt>
              </c:strCache>
            </c:strRef>
          </c:tx>
          <c:spPr>
            <a:solidFill>
              <a:schemeClr val="accent6">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l-S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List2!$D$53:$D$71</c:f>
              <c:numCache>
                <c:formatCode>General</c:formatCode>
                <c:ptCount val="19"/>
                <c:pt idx="0" formatCode="m/d/yyyy">
                  <c:v>46752</c:v>
                </c:pt>
                <c:pt idx="3" formatCode="m/d/yyyy">
                  <c:v>46753</c:v>
                </c:pt>
                <c:pt idx="6" formatCode="m/d/yyyy">
                  <c:v>49310</c:v>
                </c:pt>
                <c:pt idx="9" formatCode="m/d/yyyy">
                  <c:v>51136</c:v>
                </c:pt>
                <c:pt idx="12" formatCode="m/d/yyyy">
                  <c:v>52963</c:v>
                </c:pt>
                <c:pt idx="15">
                  <c:v>2050</c:v>
                </c:pt>
              </c:numCache>
            </c:numRef>
          </c:cat>
          <c:val>
            <c:numRef>
              <c:f>List2!$K$53:$K$71</c:f>
              <c:numCache>
                <c:formatCode>General</c:formatCode>
                <c:ptCount val="19"/>
                <c:pt idx="7" formatCode="0%">
                  <c:v>0.5</c:v>
                </c:pt>
                <c:pt idx="10" formatCode="0%">
                  <c:v>0.75</c:v>
                </c:pt>
                <c:pt idx="12" formatCode="0%">
                  <c:v>0.75</c:v>
                </c:pt>
                <c:pt idx="15" formatCode="0%">
                  <c:v>1</c:v>
                </c:pt>
              </c:numCache>
            </c:numRef>
          </c:val>
          <c:extLst>
            <c:ext xmlns:c16="http://schemas.microsoft.com/office/drawing/2014/chart" uri="{C3380CC4-5D6E-409C-BE32-E72D297353CC}">
              <c16:uniqueId val="{00000008-E876-4FBE-9909-761724552401}"/>
            </c:ext>
          </c:extLst>
        </c:ser>
        <c:ser>
          <c:idx val="4"/>
          <c:order val="5"/>
          <c:tx>
            <c:strRef>
              <c:f>List2!$I$52</c:f>
              <c:strCache>
                <c:ptCount val="1"/>
                <c:pt idx="0">
                  <c:v>Ostalo (fosilni viri)</c:v>
                </c:pt>
              </c:strCache>
            </c:strRef>
          </c:tx>
          <c:spPr>
            <a:solidFill>
              <a:schemeClr val="bg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l-S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List2!$D$53:$D$71</c:f>
              <c:numCache>
                <c:formatCode>General</c:formatCode>
                <c:ptCount val="19"/>
                <c:pt idx="0" formatCode="m/d/yyyy">
                  <c:v>46752</c:v>
                </c:pt>
                <c:pt idx="3" formatCode="m/d/yyyy">
                  <c:v>46753</c:v>
                </c:pt>
                <c:pt idx="6" formatCode="m/d/yyyy">
                  <c:v>49310</c:v>
                </c:pt>
                <c:pt idx="9" formatCode="m/d/yyyy">
                  <c:v>51136</c:v>
                </c:pt>
                <c:pt idx="12" formatCode="m/d/yyyy">
                  <c:v>52963</c:v>
                </c:pt>
                <c:pt idx="15">
                  <c:v>2050</c:v>
                </c:pt>
              </c:numCache>
            </c:numRef>
          </c:cat>
          <c:val>
            <c:numRef>
              <c:f>List2!$I$53:$I$71</c:f>
              <c:numCache>
                <c:formatCode>0%</c:formatCode>
                <c:ptCount val="19"/>
                <c:pt idx="0">
                  <c:v>0.5</c:v>
                </c:pt>
                <c:pt idx="1">
                  <c:v>0.25</c:v>
                </c:pt>
                <c:pt idx="3">
                  <c:v>0.5</c:v>
                </c:pt>
                <c:pt idx="4">
                  <c:v>0.2</c:v>
                </c:pt>
                <c:pt idx="6">
                  <c:v>0.2</c:v>
                </c:pt>
                <c:pt idx="7">
                  <c:v>0.5</c:v>
                </c:pt>
                <c:pt idx="9">
                  <c:v>0.05</c:v>
                </c:pt>
                <c:pt idx="10">
                  <c:v>0.25</c:v>
                </c:pt>
                <c:pt idx="12">
                  <c:v>0.25</c:v>
                </c:pt>
              </c:numCache>
            </c:numRef>
          </c:val>
          <c:extLst>
            <c:ext xmlns:c16="http://schemas.microsoft.com/office/drawing/2014/chart" uri="{C3380CC4-5D6E-409C-BE32-E72D297353CC}">
              <c16:uniqueId val="{00000009-E876-4FBE-9909-761724552401}"/>
            </c:ext>
          </c:extLst>
        </c:ser>
        <c:dLbls>
          <c:showLegendKey val="0"/>
          <c:showVal val="1"/>
          <c:showCatName val="0"/>
          <c:showSerName val="0"/>
          <c:showPercent val="0"/>
          <c:showBubbleSize val="0"/>
        </c:dLbls>
        <c:gapWidth val="20"/>
        <c:overlap val="100"/>
        <c:axId val="1057120032"/>
        <c:axId val="1067103056"/>
      </c:barChart>
      <c:catAx>
        <c:axId val="1057120032"/>
        <c:scaling>
          <c:orientation val="minMax"/>
        </c:scaling>
        <c:delete val="0"/>
        <c:axPos val="b"/>
        <c:numFmt formatCode="m/d/yy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crossAx val="1067103056"/>
        <c:crosses val="autoZero"/>
        <c:auto val="1"/>
        <c:lblAlgn val="ctr"/>
        <c:lblOffset val="100"/>
        <c:noMultiLvlLbl val="0"/>
      </c:catAx>
      <c:valAx>
        <c:axId val="1067103056"/>
        <c:scaling>
          <c:orientation val="minMax"/>
          <c:max val="1"/>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crossAx val="10571200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l-SI"/>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sl-SI" sz="1600" b="0" i="0" u="none" strike="noStrike" kern="1200" spc="0" baseline="0" dirty="0">
                <a:solidFill>
                  <a:schemeClr val="accent6"/>
                </a:solidFill>
              </a:rPr>
              <a:t>Predvidena struktura DO Maribor konec leta 2030 (zunanji krog)</a:t>
            </a:r>
          </a:p>
          <a:p>
            <a:pPr>
              <a:defRPr sz="1600"/>
            </a:pPr>
            <a:r>
              <a:rPr lang="sl-SI" sz="1600" b="0" i="0" u="none" strike="noStrike" kern="1200" spc="0" baseline="0" dirty="0">
                <a:solidFill>
                  <a:schemeClr val="accent6"/>
                </a:solidFill>
              </a:rPr>
              <a:t>Struktura virov po Direktivi EU leta 2035 (notranji krog)</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sl-SI"/>
        </a:p>
      </c:txPr>
    </c:title>
    <c:autoTitleDeleted val="0"/>
    <c:plotArea>
      <c:layout/>
      <c:doughnutChart>
        <c:varyColors val="1"/>
        <c:ser>
          <c:idx val="1"/>
          <c:order val="0"/>
          <c:tx>
            <c:strRef>
              <c:f>'[Grafikon v programu Microsoft PowerPoint]List2'!$D$59</c:f>
              <c:strCache>
                <c:ptCount val="1"/>
                <c:pt idx="0">
                  <c:v>01.01.2035</c:v>
                </c:pt>
              </c:strCache>
            </c:strRef>
          </c:tx>
          <c:dPt>
            <c:idx val="0"/>
            <c:bubble3D val="0"/>
            <c:spPr>
              <a:solidFill>
                <a:schemeClr val="bg2">
                  <a:lumMod val="75000"/>
                </a:schemeClr>
              </a:solidFill>
              <a:ln w="19050">
                <a:solidFill>
                  <a:schemeClr val="lt1"/>
                </a:solidFill>
              </a:ln>
              <a:effectLst/>
            </c:spPr>
            <c:extLst>
              <c:ext xmlns:c16="http://schemas.microsoft.com/office/drawing/2014/chart" uri="{C3380CC4-5D6E-409C-BE32-E72D297353CC}">
                <c16:uniqueId val="{00000001-1C18-4893-BD0E-E5F8D943F081}"/>
              </c:ext>
            </c:extLst>
          </c:dPt>
          <c:dPt>
            <c:idx val="1"/>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3-1C18-4893-BD0E-E5F8D943F081}"/>
              </c:ext>
            </c:extLst>
          </c:dPt>
          <c:dPt>
            <c:idx val="2"/>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05-1C18-4893-BD0E-E5F8D943F08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C18-4893-BD0E-E5F8D943F081}"/>
              </c:ext>
            </c:extLst>
          </c:dPt>
          <c:dLbls>
            <c:dLbl>
              <c:idx val="3"/>
              <c:delete val="1"/>
              <c:extLst>
                <c:ext xmlns:c15="http://schemas.microsoft.com/office/drawing/2012/chart" uri="{CE6537A1-D6FC-4f65-9D91-7224C49458BB}"/>
                <c:ext xmlns:c16="http://schemas.microsoft.com/office/drawing/2014/chart" uri="{C3380CC4-5D6E-409C-BE32-E72D297353CC}">
                  <c16:uniqueId val="{00000007-1C18-4893-BD0E-E5F8D943F08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l-SI"/>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'[Grafikon v programu Microsoft PowerPoint]List2'!$AC$51:$AC$54</c:f>
              <c:strCache>
                <c:ptCount val="4"/>
                <c:pt idx="0">
                  <c:v>Ostalo (ZP)</c:v>
                </c:pt>
                <c:pt idx="1">
                  <c:v>Delež OVE + OV</c:v>
                </c:pt>
                <c:pt idx="2">
                  <c:v>SPTE/OVE/OT </c:v>
                </c:pt>
                <c:pt idx="3">
                  <c:v>Samooskrbni vir - odpadki</c:v>
                </c:pt>
              </c:strCache>
            </c:strRef>
          </c:cat>
          <c:val>
            <c:numRef>
              <c:f>'[Grafikon v programu Microsoft PowerPoint]List2'!$AG$51:$AG$54</c:f>
              <c:numCache>
                <c:formatCode>General</c:formatCode>
                <c:ptCount val="4"/>
                <c:pt idx="0">
                  <c:v>0.2</c:v>
                </c:pt>
                <c:pt idx="1">
                  <c:v>0.35</c:v>
                </c:pt>
                <c:pt idx="2">
                  <c:v>0.45</c:v>
                </c:pt>
                <c:pt idx="3">
                  <c:v>0</c:v>
                </c:pt>
              </c:numCache>
            </c:numRef>
          </c:val>
          <c:extLst>
            <c:ext xmlns:c16="http://schemas.microsoft.com/office/drawing/2014/chart" uri="{C3380CC4-5D6E-409C-BE32-E72D297353CC}">
              <c16:uniqueId val="{00000008-1C18-4893-BD0E-E5F8D943F081}"/>
            </c:ext>
          </c:extLst>
        </c:ser>
        <c:ser>
          <c:idx val="0"/>
          <c:order val="1"/>
          <c:tx>
            <c:v>2030</c:v>
          </c:tx>
          <c:dPt>
            <c:idx val="0"/>
            <c:bubble3D val="0"/>
            <c:spPr>
              <a:solidFill>
                <a:schemeClr val="bg2">
                  <a:lumMod val="75000"/>
                </a:schemeClr>
              </a:solidFill>
              <a:ln w="19050">
                <a:solidFill>
                  <a:schemeClr val="lt1"/>
                </a:solidFill>
              </a:ln>
              <a:effectLst/>
            </c:spPr>
            <c:extLst>
              <c:ext xmlns:c16="http://schemas.microsoft.com/office/drawing/2014/chart" uri="{C3380CC4-5D6E-409C-BE32-E72D297353CC}">
                <c16:uniqueId val="{0000000A-1C18-4893-BD0E-E5F8D943F081}"/>
              </c:ext>
            </c:extLst>
          </c:dPt>
          <c:dPt>
            <c:idx val="1"/>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C-1C18-4893-BD0E-E5F8D943F08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E-1C18-4893-BD0E-E5F8D943F08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0-1C18-4893-BD0E-E5F8D943F081}"/>
              </c:ext>
            </c:extLst>
          </c:dPt>
          <c:dLbls>
            <c:dLbl>
              <c:idx val="2"/>
              <c:delete val="1"/>
              <c:extLst>
                <c:ext xmlns:c15="http://schemas.microsoft.com/office/drawing/2012/chart" uri="{CE6537A1-D6FC-4f65-9D91-7224C49458BB}"/>
                <c:ext xmlns:c16="http://schemas.microsoft.com/office/drawing/2014/chart" uri="{C3380CC4-5D6E-409C-BE32-E72D297353CC}">
                  <c16:uniqueId val="{0000000E-1C18-4893-BD0E-E5F8D943F08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l-SI"/>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'[Grafikon v programu Microsoft PowerPoint]List2'!$AC$51:$AC$54</c:f>
              <c:strCache>
                <c:ptCount val="4"/>
                <c:pt idx="0">
                  <c:v>Ostalo (ZP)</c:v>
                </c:pt>
                <c:pt idx="1">
                  <c:v>Delež OVE + OV</c:v>
                </c:pt>
                <c:pt idx="2">
                  <c:v>SPTE/OVE/OT </c:v>
                </c:pt>
                <c:pt idx="3">
                  <c:v>Samooskrbni vir - odpadki</c:v>
                </c:pt>
              </c:strCache>
            </c:strRef>
          </c:cat>
          <c:val>
            <c:numRef>
              <c:f>'[Grafikon v programu Microsoft PowerPoint]List2'!$AF$51:$AF$54</c:f>
              <c:numCache>
                <c:formatCode>General</c:formatCode>
                <c:ptCount val="4"/>
                <c:pt idx="0">
                  <c:v>9.513077572649839E-2</c:v>
                </c:pt>
                <c:pt idx="1">
                  <c:v>0.63214195154622888</c:v>
                </c:pt>
                <c:pt idx="2">
                  <c:v>0</c:v>
                </c:pt>
                <c:pt idx="3">
                  <c:v>0.27272727272727271</c:v>
                </c:pt>
              </c:numCache>
            </c:numRef>
          </c:val>
          <c:extLst>
            <c:ext xmlns:c16="http://schemas.microsoft.com/office/drawing/2014/chart" uri="{C3380CC4-5D6E-409C-BE32-E72D297353CC}">
              <c16:uniqueId val="{00000011-1C18-4893-BD0E-E5F8D943F081}"/>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sl-S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l-SI"/>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l-SI"/>
              <a:t>Struktura virov z</a:t>
            </a:r>
            <a:r>
              <a:rPr lang="sl-SI" baseline="0"/>
              <a:t> EIOM</a:t>
            </a:r>
            <a:endParaRPr lang="sl-SI"/>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l-SI"/>
        </a:p>
      </c:txPr>
    </c:title>
    <c:autoTitleDeleted val="0"/>
    <c:plotArea>
      <c:layout/>
      <c:doughnutChart>
        <c:varyColors val="1"/>
        <c:dLbls>
          <c:showLegendKey val="0"/>
          <c:showVal val="0"/>
          <c:showCatName val="0"/>
          <c:showSerName val="0"/>
          <c:showPercent val="1"/>
          <c:showBubbleSize val="0"/>
          <c:showLeaderLines val="0"/>
        </c:dLbls>
        <c:firstSliceAng val="0"/>
        <c:holeSize val="50"/>
      </c:doughnutChart>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l-SI"/>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Sheet1!$B$1</c:f>
              <c:strCache>
                <c:ptCount val="1"/>
                <c:pt idx="0">
                  <c:v>Series 1</c:v>
                </c:pt>
              </c:strCache>
            </c:strRef>
          </c:tx>
          <c:spPr>
            <a:ln w="28575" cap="rnd">
              <a:solidFill>
                <a:sysClr val="windowText" lastClr="000000"/>
              </a:solidFill>
              <a:round/>
            </a:ln>
            <a:effectLst/>
          </c:spPr>
          <c:marker>
            <c:symbol val="none"/>
          </c:marker>
          <c:cat>
            <c:numRef>
              <c:f>Sheet1!$A$2:$A$9</c:f>
              <c:numCache>
                <c:formatCode>General</c:formatCode>
                <c:ptCount val="8"/>
                <c:pt idx="0">
                  <c:v>2012</c:v>
                </c:pt>
                <c:pt idx="1">
                  <c:v>2013</c:v>
                </c:pt>
                <c:pt idx="2">
                  <c:v>2014</c:v>
                </c:pt>
                <c:pt idx="3">
                  <c:v>2015</c:v>
                </c:pt>
                <c:pt idx="4">
                  <c:v>2016</c:v>
                </c:pt>
                <c:pt idx="5">
                  <c:v>2017</c:v>
                </c:pt>
                <c:pt idx="6">
                  <c:v>2018</c:v>
                </c:pt>
                <c:pt idx="7">
                  <c:v>2019</c:v>
                </c:pt>
              </c:numCache>
            </c:numRef>
          </c:cat>
          <c:val>
            <c:numRef>
              <c:f>Sheet1!$B$2:$B$9</c:f>
              <c:numCache>
                <c:formatCode>General</c:formatCode>
                <c:ptCount val="8"/>
                <c:pt idx="0">
                  <c:v>362</c:v>
                </c:pt>
                <c:pt idx="1">
                  <c:v>414</c:v>
                </c:pt>
                <c:pt idx="2">
                  <c:v>433</c:v>
                </c:pt>
                <c:pt idx="3">
                  <c:v>451</c:v>
                </c:pt>
                <c:pt idx="4">
                  <c:v>465</c:v>
                </c:pt>
                <c:pt idx="5">
                  <c:v>478</c:v>
                </c:pt>
                <c:pt idx="6">
                  <c:v>495</c:v>
                </c:pt>
                <c:pt idx="7">
                  <c:v>505</c:v>
                </c:pt>
              </c:numCache>
            </c:numRef>
          </c:val>
          <c:smooth val="0"/>
          <c:extLst>
            <c:ext xmlns:c16="http://schemas.microsoft.com/office/drawing/2014/chart" uri="{C3380CC4-5D6E-409C-BE32-E72D297353CC}">
              <c16:uniqueId val="{00000000-4282-4F34-9D65-9C0700F02ECB}"/>
            </c:ext>
          </c:extLst>
        </c:ser>
        <c:ser>
          <c:idx val="1"/>
          <c:order val="1"/>
          <c:tx>
            <c:strRef>
              <c:f>Sheet1!$C$1</c:f>
              <c:strCache>
                <c:ptCount val="1"/>
                <c:pt idx="0">
                  <c:v>Series 2</c:v>
                </c:pt>
              </c:strCache>
            </c:strRef>
          </c:tx>
          <c:spPr>
            <a:ln w="28575" cap="rnd">
              <a:solidFill>
                <a:sysClr val="windowText" lastClr="000000"/>
              </a:solidFill>
              <a:round/>
            </a:ln>
            <a:effectLst/>
          </c:spPr>
          <c:marker>
            <c:symbol val="none"/>
          </c:marker>
          <c:cat>
            <c:numRef>
              <c:f>Sheet1!$A$2:$A$9</c:f>
              <c:numCache>
                <c:formatCode>General</c:formatCode>
                <c:ptCount val="8"/>
                <c:pt idx="0">
                  <c:v>2012</c:v>
                </c:pt>
                <c:pt idx="1">
                  <c:v>2013</c:v>
                </c:pt>
                <c:pt idx="2">
                  <c:v>2014</c:v>
                </c:pt>
                <c:pt idx="3">
                  <c:v>2015</c:v>
                </c:pt>
                <c:pt idx="4">
                  <c:v>2016</c:v>
                </c:pt>
                <c:pt idx="5">
                  <c:v>2017</c:v>
                </c:pt>
                <c:pt idx="6">
                  <c:v>2018</c:v>
                </c:pt>
                <c:pt idx="7">
                  <c:v>2019</c:v>
                </c:pt>
              </c:numCache>
            </c:numRef>
          </c:cat>
          <c:val>
            <c:numRef>
              <c:f>Sheet1!$C$2:$C$9</c:f>
              <c:numCache>
                <c:formatCode>General</c:formatCode>
                <c:ptCount val="8"/>
                <c:pt idx="0">
                  <c:v>189</c:v>
                </c:pt>
                <c:pt idx="1">
                  <c:v>133</c:v>
                </c:pt>
                <c:pt idx="2">
                  <c:v>125</c:v>
                </c:pt>
                <c:pt idx="3">
                  <c:v>126</c:v>
                </c:pt>
                <c:pt idx="4">
                  <c:v>55</c:v>
                </c:pt>
                <c:pt idx="5">
                  <c:v>69</c:v>
                </c:pt>
                <c:pt idx="6">
                  <c:v>70</c:v>
                </c:pt>
                <c:pt idx="7">
                  <c:v>78</c:v>
                </c:pt>
              </c:numCache>
            </c:numRef>
          </c:val>
          <c:smooth val="0"/>
          <c:extLst>
            <c:ext xmlns:c16="http://schemas.microsoft.com/office/drawing/2014/chart" uri="{C3380CC4-5D6E-409C-BE32-E72D297353CC}">
              <c16:uniqueId val="{00000001-4282-4F34-9D65-9C0700F02ECB}"/>
            </c:ext>
          </c:extLst>
        </c:ser>
        <c:ser>
          <c:idx val="2"/>
          <c:order val="2"/>
          <c:tx>
            <c:strRef>
              <c:f>Sheet1!$D$1</c:f>
              <c:strCache>
                <c:ptCount val="1"/>
                <c:pt idx="0">
                  <c:v>Series 3</c:v>
                </c:pt>
              </c:strCache>
            </c:strRef>
          </c:tx>
          <c:spPr>
            <a:ln w="28575" cap="rnd">
              <a:solidFill>
                <a:schemeClr val="accent3"/>
              </a:solidFill>
              <a:round/>
            </a:ln>
            <a:effectLst/>
          </c:spPr>
          <c:marker>
            <c:symbol val="none"/>
          </c:marker>
          <c:cat>
            <c:numRef>
              <c:f>Sheet1!$A$2:$A$9</c:f>
              <c:numCache>
                <c:formatCode>General</c:formatCode>
                <c:ptCount val="8"/>
                <c:pt idx="0">
                  <c:v>2012</c:v>
                </c:pt>
                <c:pt idx="1">
                  <c:v>2013</c:v>
                </c:pt>
                <c:pt idx="2">
                  <c:v>2014</c:v>
                </c:pt>
                <c:pt idx="3">
                  <c:v>2015</c:v>
                </c:pt>
                <c:pt idx="4">
                  <c:v>2016</c:v>
                </c:pt>
                <c:pt idx="5">
                  <c:v>2017</c:v>
                </c:pt>
                <c:pt idx="6">
                  <c:v>2018</c:v>
                </c:pt>
                <c:pt idx="7">
                  <c:v>2019</c:v>
                </c:pt>
              </c:numCache>
            </c:numRef>
          </c:cat>
          <c:val>
            <c:numRef>
              <c:f>Sheet1!$D$2:$D$9</c:f>
              <c:numCache>
                <c:formatCode>General</c:formatCode>
                <c:ptCount val="8"/>
              </c:numCache>
            </c:numRef>
          </c:val>
          <c:smooth val="0"/>
          <c:extLst>
            <c:ext xmlns:c16="http://schemas.microsoft.com/office/drawing/2014/chart" uri="{C3380CC4-5D6E-409C-BE32-E72D297353CC}">
              <c16:uniqueId val="{00000002-4282-4F34-9D65-9C0700F02ECB}"/>
            </c:ext>
          </c:extLst>
        </c:ser>
        <c:dLbls>
          <c:showLegendKey val="0"/>
          <c:showVal val="0"/>
          <c:showCatName val="0"/>
          <c:showSerName val="0"/>
          <c:showPercent val="0"/>
          <c:showBubbleSize val="0"/>
        </c:dLbls>
        <c:smooth val="0"/>
        <c:axId val="595738176"/>
        <c:axId val="595737000"/>
      </c:lineChart>
      <c:catAx>
        <c:axId val="595738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l-SI"/>
          </a:p>
        </c:txPr>
        <c:crossAx val="595737000"/>
        <c:crosses val="autoZero"/>
        <c:auto val="1"/>
        <c:lblAlgn val="ctr"/>
        <c:lblOffset val="100"/>
        <c:noMultiLvlLbl val="0"/>
      </c:catAx>
      <c:valAx>
        <c:axId val="5957370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l-SI"/>
          </a:p>
        </c:txPr>
        <c:crossAx val="5957381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l-SI"/>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B692B4-C8CD-43CF-ABC6-DA0A0329718B}"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sl-SI"/>
        </a:p>
      </dgm:t>
    </dgm:pt>
    <dgm:pt modelId="{89BF64C0-3971-4429-9FD5-AD1C33E1BF89}">
      <dgm:prSet custT="1"/>
      <dgm:spPr>
        <a:solidFill>
          <a:srgbClr val="A52B71"/>
        </a:solidFill>
        <a:ln>
          <a:noFill/>
        </a:ln>
      </dgm:spPr>
      <dgm:t>
        <a:bodyPr/>
        <a:lstStyle/>
        <a:p>
          <a:r>
            <a:rPr lang="sl-SI" sz="1600" b="1"/>
            <a:t>Evropa ima številne primere dobrih praks </a:t>
          </a:r>
        </a:p>
      </dgm:t>
    </dgm:pt>
    <dgm:pt modelId="{836E0B6A-3071-4597-AAF9-AF8C64C5C3E0}" type="parTrans" cxnId="{BC123152-F9AF-42ED-B4B7-60C6DE9B8B6B}">
      <dgm:prSet/>
      <dgm:spPr/>
      <dgm:t>
        <a:bodyPr/>
        <a:lstStyle/>
        <a:p>
          <a:endParaRPr lang="sl-SI"/>
        </a:p>
      </dgm:t>
    </dgm:pt>
    <dgm:pt modelId="{569D36B3-E80A-469A-9D72-31929C73755F}" type="sibTrans" cxnId="{BC123152-F9AF-42ED-B4B7-60C6DE9B8B6B}">
      <dgm:prSet/>
      <dgm:spPr/>
      <dgm:t>
        <a:bodyPr/>
        <a:lstStyle/>
        <a:p>
          <a:endParaRPr lang="sl-SI"/>
        </a:p>
      </dgm:t>
    </dgm:pt>
    <dgm:pt modelId="{13CBE697-1536-4C48-880A-57CCAB3DAB20}">
      <dgm:prSet/>
      <dgm:spPr>
        <a:noFill/>
        <a:ln>
          <a:noFill/>
        </a:ln>
      </dgm:spPr>
      <dgm:t>
        <a:bodyPr/>
        <a:lstStyle/>
        <a:p>
          <a:r>
            <a:rPr lang="sl-SI" dirty="0"/>
            <a:t>V Evropi je več kot 500 obratov za energijsko izrabo odpadkov, količina energijsko izrabljenih odpadkov pa nenehno narašča. To pomeni, da količina odloženih odpadkov na odlagališčih pada. </a:t>
          </a:r>
        </a:p>
      </dgm:t>
    </dgm:pt>
    <dgm:pt modelId="{E72D5D46-36C6-4EDD-BBEF-36B2125962ED}" type="parTrans" cxnId="{65678CD9-80C5-41BF-AB81-C88A44BAE8B5}">
      <dgm:prSet/>
      <dgm:spPr/>
      <dgm:t>
        <a:bodyPr/>
        <a:lstStyle/>
        <a:p>
          <a:endParaRPr lang="sl-SI"/>
        </a:p>
      </dgm:t>
    </dgm:pt>
    <dgm:pt modelId="{25EBDCBA-BB30-408C-92B9-ADC5D2792718}" type="sibTrans" cxnId="{65678CD9-80C5-41BF-AB81-C88A44BAE8B5}">
      <dgm:prSet/>
      <dgm:spPr/>
      <dgm:t>
        <a:bodyPr/>
        <a:lstStyle/>
        <a:p>
          <a:endParaRPr lang="sl-SI"/>
        </a:p>
      </dgm:t>
    </dgm:pt>
    <dgm:pt modelId="{C5B92E09-302D-420C-AB11-3331790AFEE4}">
      <dgm:prSet custT="1"/>
      <dgm:spPr>
        <a:solidFill>
          <a:srgbClr val="A52B71"/>
        </a:solidFill>
        <a:ln>
          <a:noFill/>
        </a:ln>
      </dgm:spPr>
      <dgm:t>
        <a:bodyPr/>
        <a:lstStyle/>
        <a:p>
          <a:r>
            <a:rPr lang="sl-SI" sz="1600" b="1"/>
            <a:t>Slovenija je na repu EU</a:t>
          </a:r>
        </a:p>
      </dgm:t>
    </dgm:pt>
    <dgm:pt modelId="{028A1752-D0A9-406A-B157-4CB207A8F356}" type="parTrans" cxnId="{A7A80AEC-64EF-4DE9-B626-E0D54BC01051}">
      <dgm:prSet/>
      <dgm:spPr/>
      <dgm:t>
        <a:bodyPr/>
        <a:lstStyle/>
        <a:p>
          <a:endParaRPr lang="sl-SI"/>
        </a:p>
      </dgm:t>
    </dgm:pt>
    <dgm:pt modelId="{4424F0E1-6F48-4B1A-9509-B3D30DDC6138}" type="sibTrans" cxnId="{A7A80AEC-64EF-4DE9-B626-E0D54BC01051}">
      <dgm:prSet/>
      <dgm:spPr/>
      <dgm:t>
        <a:bodyPr/>
        <a:lstStyle/>
        <a:p>
          <a:endParaRPr lang="sl-SI"/>
        </a:p>
      </dgm:t>
    </dgm:pt>
    <dgm:pt modelId="{20F2BD6D-DFB8-4535-BA9E-83FAE063CAC5}">
      <dgm:prSet/>
      <dgm:spPr>
        <a:noFill/>
        <a:ln>
          <a:noFill/>
        </a:ln>
      </dgm:spPr>
      <dgm:t>
        <a:bodyPr/>
        <a:lstStyle/>
        <a:p>
          <a:r>
            <a:rPr lang="sl-SI" dirty="0"/>
            <a:t>Po podatkih Eurostata so države EU v letu 2018 generirale skupaj 220 milijonov ton komunalnih odpadkov in jih z metodo sežiganja odstranile 70 milijonov ton. Največ odpadkov na ta način odstranijo v Nemčiji (blizu 16 milijonov ton), v Franciji in Združenem kraljestvu (v obeh več kot 12 milijonov ton). Slovenija se s 105.000 tonami energijsko izrabljenih komunalnih odpadkov med 28 državami EU uvršča na 23. mesto.</a:t>
          </a:r>
        </a:p>
      </dgm:t>
    </dgm:pt>
    <dgm:pt modelId="{9D995532-4894-45A6-94BA-ED2EE4C0293B}" type="parTrans" cxnId="{5D156475-B221-41BE-84EE-FA5C982E5CDD}">
      <dgm:prSet/>
      <dgm:spPr/>
      <dgm:t>
        <a:bodyPr/>
        <a:lstStyle/>
        <a:p>
          <a:endParaRPr lang="sl-SI"/>
        </a:p>
      </dgm:t>
    </dgm:pt>
    <dgm:pt modelId="{26BDA4FA-2301-47D5-B7CF-4B301FA5C910}" type="sibTrans" cxnId="{5D156475-B221-41BE-84EE-FA5C982E5CDD}">
      <dgm:prSet/>
      <dgm:spPr/>
      <dgm:t>
        <a:bodyPr/>
        <a:lstStyle/>
        <a:p>
          <a:endParaRPr lang="sl-SI"/>
        </a:p>
      </dgm:t>
    </dgm:pt>
    <dgm:pt modelId="{3C76B847-AF49-46E4-B5D6-4846A940A338}">
      <dgm:prSet custT="1"/>
      <dgm:spPr>
        <a:solidFill>
          <a:srgbClr val="A52B71"/>
        </a:solidFill>
        <a:ln>
          <a:noFill/>
        </a:ln>
      </dgm:spPr>
      <dgm:t>
        <a:bodyPr/>
        <a:lstStyle/>
        <a:p>
          <a:r>
            <a:rPr lang="sl-SI" sz="1600" b="1"/>
            <a:t>Vsa napredna evropska mesta se ogrevajo s pomočjo odpadkov</a:t>
          </a:r>
        </a:p>
      </dgm:t>
    </dgm:pt>
    <dgm:pt modelId="{6505E3D2-E699-42DE-9EE1-F770315408F2}" type="parTrans" cxnId="{C32266C9-D405-4D5A-A153-82A3BCE480AE}">
      <dgm:prSet/>
      <dgm:spPr/>
      <dgm:t>
        <a:bodyPr/>
        <a:lstStyle/>
        <a:p>
          <a:endParaRPr lang="sl-SI"/>
        </a:p>
      </dgm:t>
    </dgm:pt>
    <dgm:pt modelId="{B687793F-49A5-4DB8-994F-3EBE418A7220}" type="sibTrans" cxnId="{C32266C9-D405-4D5A-A153-82A3BCE480AE}">
      <dgm:prSet/>
      <dgm:spPr/>
      <dgm:t>
        <a:bodyPr/>
        <a:lstStyle/>
        <a:p>
          <a:endParaRPr lang="sl-SI"/>
        </a:p>
      </dgm:t>
    </dgm:pt>
    <dgm:pt modelId="{076F8FDC-B1B0-4744-BEA5-1D8DB6439167}">
      <dgm:prSet/>
      <dgm:spPr>
        <a:noFill/>
        <a:ln>
          <a:noFill/>
        </a:ln>
      </dgm:spPr>
      <dgm:t>
        <a:bodyPr/>
        <a:lstStyle/>
        <a:p>
          <a:r>
            <a:rPr lang="sl-SI"/>
            <a:t>Vsa večja evropska mesta, kot so Berlin, London, Pariz, Praga in Rim, imajo sežigalnice komunalnih odpadkov že skoraj 100 let. Amsterdam je prvo sežigalnico dobil leta 1919.</a:t>
          </a:r>
        </a:p>
      </dgm:t>
    </dgm:pt>
    <dgm:pt modelId="{58BD30FB-73D8-4295-8BA5-6188D09D46A3}" type="parTrans" cxnId="{94B56043-FD0F-43EF-853A-D64CC8D9C8B4}">
      <dgm:prSet/>
      <dgm:spPr/>
      <dgm:t>
        <a:bodyPr/>
        <a:lstStyle/>
        <a:p>
          <a:endParaRPr lang="sl-SI"/>
        </a:p>
      </dgm:t>
    </dgm:pt>
    <dgm:pt modelId="{D55A320D-7169-43CE-8A11-B8113F7C90E8}" type="sibTrans" cxnId="{94B56043-FD0F-43EF-853A-D64CC8D9C8B4}">
      <dgm:prSet/>
      <dgm:spPr/>
      <dgm:t>
        <a:bodyPr/>
        <a:lstStyle/>
        <a:p>
          <a:endParaRPr lang="sl-SI"/>
        </a:p>
      </dgm:t>
    </dgm:pt>
    <dgm:pt modelId="{C49FE052-7F1D-4AA8-B3A8-8519CD7EFDF0}">
      <dgm:prSet custT="1"/>
      <dgm:spPr>
        <a:solidFill>
          <a:srgbClr val="A52B71"/>
        </a:solidFill>
        <a:ln>
          <a:noFill/>
        </a:ln>
      </dgm:spPr>
      <dgm:t>
        <a:bodyPr/>
        <a:lstStyle/>
        <a:p>
          <a:r>
            <a:rPr lang="sl-SI" sz="1600" b="1" dirty="0"/>
            <a:t>Evropska Komisija tovrstne projekte tudi finančno podpira </a:t>
          </a:r>
        </a:p>
      </dgm:t>
    </dgm:pt>
    <dgm:pt modelId="{92A9CEE3-5962-4B9D-A692-87A17EBD2DAB}" type="parTrans" cxnId="{4D7CD31C-9CC9-4B45-ABB7-A825175E4CF2}">
      <dgm:prSet/>
      <dgm:spPr/>
      <dgm:t>
        <a:bodyPr/>
        <a:lstStyle/>
        <a:p>
          <a:endParaRPr lang="sl-SI"/>
        </a:p>
      </dgm:t>
    </dgm:pt>
    <dgm:pt modelId="{D790CB18-0F29-48F3-BBBA-269520468790}" type="sibTrans" cxnId="{4D7CD31C-9CC9-4B45-ABB7-A825175E4CF2}">
      <dgm:prSet/>
      <dgm:spPr/>
      <dgm:t>
        <a:bodyPr/>
        <a:lstStyle/>
        <a:p>
          <a:endParaRPr lang="sl-SI"/>
        </a:p>
      </dgm:t>
    </dgm:pt>
    <dgm:pt modelId="{AAC74E04-7D4C-4A6B-9645-950E1DC43CD6}">
      <dgm:prSet/>
      <dgm:spPr>
        <a:noFill/>
        <a:ln>
          <a:noFill/>
        </a:ln>
      </dgm:spPr>
      <dgm:t>
        <a:bodyPr/>
        <a:lstStyle/>
        <a:p>
          <a:r>
            <a:rPr lang="sl-SI" dirty="0"/>
            <a:t>Evropska Komisija energijsko izrabo podpira, saj jo je uvrstila med dejavnosti krožnega gospodarstva. V poljskem mestu Gdansk zaključujejo gradnjo sežigalnice. Celotna naložba znaša 144 milijonov evrov, od tega je EU prispevala skoraj 63 milijonov evrov.</a:t>
          </a:r>
        </a:p>
      </dgm:t>
    </dgm:pt>
    <dgm:pt modelId="{CBD673BD-D0F2-4F94-8A49-654EBD15313C}" type="parTrans" cxnId="{BB1B8B20-7EA4-44F4-9518-F3607F0E0C3C}">
      <dgm:prSet/>
      <dgm:spPr/>
      <dgm:t>
        <a:bodyPr/>
        <a:lstStyle/>
        <a:p>
          <a:endParaRPr lang="sl-SI"/>
        </a:p>
      </dgm:t>
    </dgm:pt>
    <dgm:pt modelId="{4BF3A5C6-1BF1-4984-BD41-C64D2D11E9DD}" type="sibTrans" cxnId="{BB1B8B20-7EA4-44F4-9518-F3607F0E0C3C}">
      <dgm:prSet/>
      <dgm:spPr/>
      <dgm:t>
        <a:bodyPr/>
        <a:lstStyle/>
        <a:p>
          <a:endParaRPr lang="sl-SI"/>
        </a:p>
      </dgm:t>
    </dgm:pt>
    <dgm:pt modelId="{EE42F307-9113-404F-AACD-517F3755E348}" type="pres">
      <dgm:prSet presAssocID="{D5B692B4-C8CD-43CF-ABC6-DA0A0329718B}" presName="Name0" presStyleCnt="0">
        <dgm:presLayoutVars>
          <dgm:dir/>
          <dgm:animLvl val="lvl"/>
          <dgm:resizeHandles val="exact"/>
        </dgm:presLayoutVars>
      </dgm:prSet>
      <dgm:spPr/>
    </dgm:pt>
    <dgm:pt modelId="{E75B9DD2-7EF0-4B20-816A-7E3D6908C25B}" type="pres">
      <dgm:prSet presAssocID="{89BF64C0-3971-4429-9FD5-AD1C33E1BF89}" presName="composite" presStyleCnt="0"/>
      <dgm:spPr/>
    </dgm:pt>
    <dgm:pt modelId="{CECFA878-6E9C-433D-86FB-8425952F71DF}" type="pres">
      <dgm:prSet presAssocID="{89BF64C0-3971-4429-9FD5-AD1C33E1BF89}" presName="parTx" presStyleLbl="alignNode1" presStyleIdx="0" presStyleCnt="4">
        <dgm:presLayoutVars>
          <dgm:chMax val="0"/>
          <dgm:chPref val="0"/>
          <dgm:bulletEnabled val="1"/>
        </dgm:presLayoutVars>
      </dgm:prSet>
      <dgm:spPr/>
    </dgm:pt>
    <dgm:pt modelId="{8A91FBA5-C5E4-4DAD-980E-7A6FCB0E9FD7}" type="pres">
      <dgm:prSet presAssocID="{89BF64C0-3971-4429-9FD5-AD1C33E1BF89}" presName="desTx" presStyleLbl="alignAccFollowNode1" presStyleIdx="0" presStyleCnt="4">
        <dgm:presLayoutVars>
          <dgm:bulletEnabled val="1"/>
        </dgm:presLayoutVars>
      </dgm:prSet>
      <dgm:spPr/>
    </dgm:pt>
    <dgm:pt modelId="{1D766444-802C-4A2A-A48F-C67BFFA08CA5}" type="pres">
      <dgm:prSet presAssocID="{569D36B3-E80A-469A-9D72-31929C73755F}" presName="space" presStyleCnt="0"/>
      <dgm:spPr/>
    </dgm:pt>
    <dgm:pt modelId="{27B4B7B0-D2C2-432B-B26C-3B9A5BD1E897}" type="pres">
      <dgm:prSet presAssocID="{C5B92E09-302D-420C-AB11-3331790AFEE4}" presName="composite" presStyleCnt="0"/>
      <dgm:spPr/>
    </dgm:pt>
    <dgm:pt modelId="{C70B94C1-DE5E-4FB5-9849-637A3FB8290A}" type="pres">
      <dgm:prSet presAssocID="{C5B92E09-302D-420C-AB11-3331790AFEE4}" presName="parTx" presStyleLbl="alignNode1" presStyleIdx="1" presStyleCnt="4">
        <dgm:presLayoutVars>
          <dgm:chMax val="0"/>
          <dgm:chPref val="0"/>
          <dgm:bulletEnabled val="1"/>
        </dgm:presLayoutVars>
      </dgm:prSet>
      <dgm:spPr/>
    </dgm:pt>
    <dgm:pt modelId="{1B78109A-B83B-4E75-98E6-3DEF8D95607C}" type="pres">
      <dgm:prSet presAssocID="{C5B92E09-302D-420C-AB11-3331790AFEE4}" presName="desTx" presStyleLbl="alignAccFollowNode1" presStyleIdx="1" presStyleCnt="4">
        <dgm:presLayoutVars>
          <dgm:bulletEnabled val="1"/>
        </dgm:presLayoutVars>
      </dgm:prSet>
      <dgm:spPr/>
    </dgm:pt>
    <dgm:pt modelId="{F6E80943-9359-45F3-AD54-55DDD6BF57F8}" type="pres">
      <dgm:prSet presAssocID="{4424F0E1-6F48-4B1A-9509-B3D30DDC6138}" presName="space" presStyleCnt="0"/>
      <dgm:spPr/>
    </dgm:pt>
    <dgm:pt modelId="{8D085CB2-F5B6-4BD0-A682-7359B3F78997}" type="pres">
      <dgm:prSet presAssocID="{3C76B847-AF49-46E4-B5D6-4846A940A338}" presName="composite" presStyleCnt="0"/>
      <dgm:spPr/>
    </dgm:pt>
    <dgm:pt modelId="{F24CEA71-1422-4BB8-A454-F2BB2B151838}" type="pres">
      <dgm:prSet presAssocID="{3C76B847-AF49-46E4-B5D6-4846A940A338}" presName="parTx" presStyleLbl="alignNode1" presStyleIdx="2" presStyleCnt="4">
        <dgm:presLayoutVars>
          <dgm:chMax val="0"/>
          <dgm:chPref val="0"/>
          <dgm:bulletEnabled val="1"/>
        </dgm:presLayoutVars>
      </dgm:prSet>
      <dgm:spPr/>
    </dgm:pt>
    <dgm:pt modelId="{FB004895-8F42-4ED3-AC76-6459C43F7578}" type="pres">
      <dgm:prSet presAssocID="{3C76B847-AF49-46E4-B5D6-4846A940A338}" presName="desTx" presStyleLbl="alignAccFollowNode1" presStyleIdx="2" presStyleCnt="4">
        <dgm:presLayoutVars>
          <dgm:bulletEnabled val="1"/>
        </dgm:presLayoutVars>
      </dgm:prSet>
      <dgm:spPr/>
    </dgm:pt>
    <dgm:pt modelId="{AB068297-B54A-4C26-9718-86F1D90E0C66}" type="pres">
      <dgm:prSet presAssocID="{B687793F-49A5-4DB8-994F-3EBE418A7220}" presName="space" presStyleCnt="0"/>
      <dgm:spPr/>
    </dgm:pt>
    <dgm:pt modelId="{77878396-07E1-4EA0-AD2A-C3A0F48B4159}" type="pres">
      <dgm:prSet presAssocID="{C49FE052-7F1D-4AA8-B3A8-8519CD7EFDF0}" presName="composite" presStyleCnt="0"/>
      <dgm:spPr/>
    </dgm:pt>
    <dgm:pt modelId="{73847919-BAF4-46CA-9222-E33FDA55090E}" type="pres">
      <dgm:prSet presAssocID="{C49FE052-7F1D-4AA8-B3A8-8519CD7EFDF0}" presName="parTx" presStyleLbl="alignNode1" presStyleIdx="3" presStyleCnt="4">
        <dgm:presLayoutVars>
          <dgm:chMax val="0"/>
          <dgm:chPref val="0"/>
          <dgm:bulletEnabled val="1"/>
        </dgm:presLayoutVars>
      </dgm:prSet>
      <dgm:spPr/>
    </dgm:pt>
    <dgm:pt modelId="{7BBE90EE-A4CE-42D5-A35D-068AB647E794}" type="pres">
      <dgm:prSet presAssocID="{C49FE052-7F1D-4AA8-B3A8-8519CD7EFDF0}" presName="desTx" presStyleLbl="alignAccFollowNode1" presStyleIdx="3" presStyleCnt="4">
        <dgm:presLayoutVars>
          <dgm:bulletEnabled val="1"/>
        </dgm:presLayoutVars>
      </dgm:prSet>
      <dgm:spPr/>
    </dgm:pt>
  </dgm:ptLst>
  <dgm:cxnLst>
    <dgm:cxn modelId="{7DCBB706-C7ED-436C-B0C7-2005831B31F0}" type="presOf" srcId="{AAC74E04-7D4C-4A6B-9645-950E1DC43CD6}" destId="{7BBE90EE-A4CE-42D5-A35D-068AB647E794}" srcOrd="0" destOrd="0" presId="urn:microsoft.com/office/officeart/2005/8/layout/hList1"/>
    <dgm:cxn modelId="{4D7CD31C-9CC9-4B45-ABB7-A825175E4CF2}" srcId="{D5B692B4-C8CD-43CF-ABC6-DA0A0329718B}" destId="{C49FE052-7F1D-4AA8-B3A8-8519CD7EFDF0}" srcOrd="3" destOrd="0" parTransId="{92A9CEE3-5962-4B9D-A692-87A17EBD2DAB}" sibTransId="{D790CB18-0F29-48F3-BBBA-269520468790}"/>
    <dgm:cxn modelId="{BB1B8B20-7EA4-44F4-9518-F3607F0E0C3C}" srcId="{C49FE052-7F1D-4AA8-B3A8-8519CD7EFDF0}" destId="{AAC74E04-7D4C-4A6B-9645-950E1DC43CD6}" srcOrd="0" destOrd="0" parTransId="{CBD673BD-D0F2-4F94-8A49-654EBD15313C}" sibTransId="{4BF3A5C6-1BF1-4984-BD41-C64D2D11E9DD}"/>
    <dgm:cxn modelId="{BED51722-4F2C-40C3-A3C7-F1E6E9D65742}" type="presOf" srcId="{C5B92E09-302D-420C-AB11-3331790AFEE4}" destId="{C70B94C1-DE5E-4FB5-9849-637A3FB8290A}" srcOrd="0" destOrd="0" presId="urn:microsoft.com/office/officeart/2005/8/layout/hList1"/>
    <dgm:cxn modelId="{94B56043-FD0F-43EF-853A-D64CC8D9C8B4}" srcId="{3C76B847-AF49-46E4-B5D6-4846A940A338}" destId="{076F8FDC-B1B0-4744-BEA5-1D8DB6439167}" srcOrd="0" destOrd="0" parTransId="{58BD30FB-73D8-4295-8BA5-6188D09D46A3}" sibTransId="{D55A320D-7169-43CE-8A11-B8113F7C90E8}"/>
    <dgm:cxn modelId="{7DB1AE65-D523-4A26-AC8F-AA973F691794}" type="presOf" srcId="{13CBE697-1536-4C48-880A-57CCAB3DAB20}" destId="{8A91FBA5-C5E4-4DAD-980E-7A6FCB0E9FD7}" srcOrd="0" destOrd="0" presId="urn:microsoft.com/office/officeart/2005/8/layout/hList1"/>
    <dgm:cxn modelId="{03484E4B-D704-49D9-A466-9430BBEA474E}" type="presOf" srcId="{D5B692B4-C8CD-43CF-ABC6-DA0A0329718B}" destId="{EE42F307-9113-404F-AACD-517F3755E348}" srcOrd="0" destOrd="0" presId="urn:microsoft.com/office/officeart/2005/8/layout/hList1"/>
    <dgm:cxn modelId="{BC123152-F9AF-42ED-B4B7-60C6DE9B8B6B}" srcId="{D5B692B4-C8CD-43CF-ABC6-DA0A0329718B}" destId="{89BF64C0-3971-4429-9FD5-AD1C33E1BF89}" srcOrd="0" destOrd="0" parTransId="{836E0B6A-3071-4597-AAF9-AF8C64C5C3E0}" sibTransId="{569D36B3-E80A-469A-9D72-31929C73755F}"/>
    <dgm:cxn modelId="{5D156475-B221-41BE-84EE-FA5C982E5CDD}" srcId="{C5B92E09-302D-420C-AB11-3331790AFEE4}" destId="{20F2BD6D-DFB8-4535-BA9E-83FAE063CAC5}" srcOrd="0" destOrd="0" parTransId="{9D995532-4894-45A6-94BA-ED2EE4C0293B}" sibTransId="{26BDA4FA-2301-47D5-B7CF-4B301FA5C910}"/>
    <dgm:cxn modelId="{A1EAB875-BC55-4927-A903-2BF39C7CEC9A}" type="presOf" srcId="{3C76B847-AF49-46E4-B5D6-4846A940A338}" destId="{F24CEA71-1422-4BB8-A454-F2BB2B151838}" srcOrd="0" destOrd="0" presId="urn:microsoft.com/office/officeart/2005/8/layout/hList1"/>
    <dgm:cxn modelId="{45228E98-89F7-4EEA-A027-F40A2F864DD3}" type="presOf" srcId="{076F8FDC-B1B0-4744-BEA5-1D8DB6439167}" destId="{FB004895-8F42-4ED3-AC76-6459C43F7578}" srcOrd="0" destOrd="0" presId="urn:microsoft.com/office/officeart/2005/8/layout/hList1"/>
    <dgm:cxn modelId="{C32266C9-D405-4D5A-A153-82A3BCE480AE}" srcId="{D5B692B4-C8CD-43CF-ABC6-DA0A0329718B}" destId="{3C76B847-AF49-46E4-B5D6-4846A940A338}" srcOrd="2" destOrd="0" parTransId="{6505E3D2-E699-42DE-9EE1-F770315408F2}" sibTransId="{B687793F-49A5-4DB8-994F-3EBE418A7220}"/>
    <dgm:cxn modelId="{65678CD9-80C5-41BF-AB81-C88A44BAE8B5}" srcId="{89BF64C0-3971-4429-9FD5-AD1C33E1BF89}" destId="{13CBE697-1536-4C48-880A-57CCAB3DAB20}" srcOrd="0" destOrd="0" parTransId="{E72D5D46-36C6-4EDD-BBEF-36B2125962ED}" sibTransId="{25EBDCBA-BB30-408C-92B9-ADC5D2792718}"/>
    <dgm:cxn modelId="{963199E1-E01D-4A5F-82F7-6AF961B86E0F}" type="presOf" srcId="{20F2BD6D-DFB8-4535-BA9E-83FAE063CAC5}" destId="{1B78109A-B83B-4E75-98E6-3DEF8D95607C}" srcOrd="0" destOrd="0" presId="urn:microsoft.com/office/officeart/2005/8/layout/hList1"/>
    <dgm:cxn modelId="{24B782E5-45CD-4EB7-A5D3-7693D9EC256E}" type="presOf" srcId="{89BF64C0-3971-4429-9FD5-AD1C33E1BF89}" destId="{CECFA878-6E9C-433D-86FB-8425952F71DF}" srcOrd="0" destOrd="0" presId="urn:microsoft.com/office/officeart/2005/8/layout/hList1"/>
    <dgm:cxn modelId="{A7A80AEC-64EF-4DE9-B626-E0D54BC01051}" srcId="{D5B692B4-C8CD-43CF-ABC6-DA0A0329718B}" destId="{C5B92E09-302D-420C-AB11-3331790AFEE4}" srcOrd="1" destOrd="0" parTransId="{028A1752-D0A9-406A-B157-4CB207A8F356}" sibTransId="{4424F0E1-6F48-4B1A-9509-B3D30DDC6138}"/>
    <dgm:cxn modelId="{CD74F6F4-D6A5-4199-8BB4-00CC7C21A8C5}" type="presOf" srcId="{C49FE052-7F1D-4AA8-B3A8-8519CD7EFDF0}" destId="{73847919-BAF4-46CA-9222-E33FDA55090E}" srcOrd="0" destOrd="0" presId="urn:microsoft.com/office/officeart/2005/8/layout/hList1"/>
    <dgm:cxn modelId="{07EAE54B-AB1A-462E-A1DE-A0E555E9D5AA}" type="presParOf" srcId="{EE42F307-9113-404F-AACD-517F3755E348}" destId="{E75B9DD2-7EF0-4B20-816A-7E3D6908C25B}" srcOrd="0" destOrd="0" presId="urn:microsoft.com/office/officeart/2005/8/layout/hList1"/>
    <dgm:cxn modelId="{9BD766E2-9AD9-42B9-AE7F-290522054753}" type="presParOf" srcId="{E75B9DD2-7EF0-4B20-816A-7E3D6908C25B}" destId="{CECFA878-6E9C-433D-86FB-8425952F71DF}" srcOrd="0" destOrd="0" presId="urn:microsoft.com/office/officeart/2005/8/layout/hList1"/>
    <dgm:cxn modelId="{30D6817D-C98F-4755-B377-313D261A87F6}" type="presParOf" srcId="{E75B9DD2-7EF0-4B20-816A-7E3D6908C25B}" destId="{8A91FBA5-C5E4-4DAD-980E-7A6FCB0E9FD7}" srcOrd="1" destOrd="0" presId="urn:microsoft.com/office/officeart/2005/8/layout/hList1"/>
    <dgm:cxn modelId="{9D5484AB-9095-4A33-8A57-821652E54BEC}" type="presParOf" srcId="{EE42F307-9113-404F-AACD-517F3755E348}" destId="{1D766444-802C-4A2A-A48F-C67BFFA08CA5}" srcOrd="1" destOrd="0" presId="urn:microsoft.com/office/officeart/2005/8/layout/hList1"/>
    <dgm:cxn modelId="{786E4931-F827-498B-A94B-AF9F9B2A79D7}" type="presParOf" srcId="{EE42F307-9113-404F-AACD-517F3755E348}" destId="{27B4B7B0-D2C2-432B-B26C-3B9A5BD1E897}" srcOrd="2" destOrd="0" presId="urn:microsoft.com/office/officeart/2005/8/layout/hList1"/>
    <dgm:cxn modelId="{1D7068F0-F40D-4FBC-97BB-166CD239532B}" type="presParOf" srcId="{27B4B7B0-D2C2-432B-B26C-3B9A5BD1E897}" destId="{C70B94C1-DE5E-4FB5-9849-637A3FB8290A}" srcOrd="0" destOrd="0" presId="urn:microsoft.com/office/officeart/2005/8/layout/hList1"/>
    <dgm:cxn modelId="{D2B71DB0-B93D-42C8-827F-3308E7EF80AF}" type="presParOf" srcId="{27B4B7B0-D2C2-432B-B26C-3B9A5BD1E897}" destId="{1B78109A-B83B-4E75-98E6-3DEF8D95607C}" srcOrd="1" destOrd="0" presId="urn:microsoft.com/office/officeart/2005/8/layout/hList1"/>
    <dgm:cxn modelId="{4790BA71-5B26-4EC1-8E9A-5B3827844B9F}" type="presParOf" srcId="{EE42F307-9113-404F-AACD-517F3755E348}" destId="{F6E80943-9359-45F3-AD54-55DDD6BF57F8}" srcOrd="3" destOrd="0" presId="urn:microsoft.com/office/officeart/2005/8/layout/hList1"/>
    <dgm:cxn modelId="{8CA010BF-D93C-4FF4-B4EF-3BD54060E4C7}" type="presParOf" srcId="{EE42F307-9113-404F-AACD-517F3755E348}" destId="{8D085CB2-F5B6-4BD0-A682-7359B3F78997}" srcOrd="4" destOrd="0" presId="urn:microsoft.com/office/officeart/2005/8/layout/hList1"/>
    <dgm:cxn modelId="{43EAA1D1-C7B9-4745-9634-423CEABD7791}" type="presParOf" srcId="{8D085CB2-F5B6-4BD0-A682-7359B3F78997}" destId="{F24CEA71-1422-4BB8-A454-F2BB2B151838}" srcOrd="0" destOrd="0" presId="urn:microsoft.com/office/officeart/2005/8/layout/hList1"/>
    <dgm:cxn modelId="{B723EC4B-DB89-4823-AE7B-2D5932863EBE}" type="presParOf" srcId="{8D085CB2-F5B6-4BD0-A682-7359B3F78997}" destId="{FB004895-8F42-4ED3-AC76-6459C43F7578}" srcOrd="1" destOrd="0" presId="urn:microsoft.com/office/officeart/2005/8/layout/hList1"/>
    <dgm:cxn modelId="{D92E696D-81D9-43C1-A885-9337B57E93FF}" type="presParOf" srcId="{EE42F307-9113-404F-AACD-517F3755E348}" destId="{AB068297-B54A-4C26-9718-86F1D90E0C66}" srcOrd="5" destOrd="0" presId="urn:microsoft.com/office/officeart/2005/8/layout/hList1"/>
    <dgm:cxn modelId="{99A656AE-C194-4933-B980-9B5FF5364D2C}" type="presParOf" srcId="{EE42F307-9113-404F-AACD-517F3755E348}" destId="{77878396-07E1-4EA0-AD2A-C3A0F48B4159}" srcOrd="6" destOrd="0" presId="urn:microsoft.com/office/officeart/2005/8/layout/hList1"/>
    <dgm:cxn modelId="{6BEBB93E-5E65-4F82-8A8F-F5865EB39655}" type="presParOf" srcId="{77878396-07E1-4EA0-AD2A-C3A0F48B4159}" destId="{73847919-BAF4-46CA-9222-E33FDA55090E}" srcOrd="0" destOrd="0" presId="urn:microsoft.com/office/officeart/2005/8/layout/hList1"/>
    <dgm:cxn modelId="{015C9310-7F82-4F12-86B0-3BEC36C549F2}" type="presParOf" srcId="{77878396-07E1-4EA0-AD2A-C3A0F48B4159}" destId="{7BBE90EE-A4CE-42D5-A35D-068AB647E79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E34260-6808-4DCC-95ED-BEE3F9406D4E}"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sl-SI"/>
        </a:p>
      </dgm:t>
    </dgm:pt>
    <dgm:pt modelId="{842909DC-F397-493C-8C18-663A6BD86B13}">
      <dgm:prSet custT="1"/>
      <dgm:spPr>
        <a:solidFill>
          <a:srgbClr val="A52B71"/>
        </a:solidFill>
        <a:ln>
          <a:noFill/>
        </a:ln>
      </dgm:spPr>
      <dgm:t>
        <a:bodyPr/>
        <a:lstStyle/>
        <a:p>
          <a:r>
            <a:rPr lang="sl-SI" sz="1200" b="1" dirty="0"/>
            <a:t>Postali bi veliko bolj energijsko samooskrbni </a:t>
          </a:r>
        </a:p>
      </dgm:t>
    </dgm:pt>
    <dgm:pt modelId="{7CC8A95A-D73D-4F86-9AB3-3315A015580F}" type="parTrans" cxnId="{8A1E155F-FC0F-409A-9CF9-D586A8C6AD15}">
      <dgm:prSet/>
      <dgm:spPr/>
      <dgm:t>
        <a:bodyPr/>
        <a:lstStyle/>
        <a:p>
          <a:endParaRPr lang="sl-SI" sz="3600"/>
        </a:p>
      </dgm:t>
    </dgm:pt>
    <dgm:pt modelId="{2D2C5534-0D82-406D-8851-7CEB976F3874}" type="sibTrans" cxnId="{8A1E155F-FC0F-409A-9CF9-D586A8C6AD15}">
      <dgm:prSet/>
      <dgm:spPr/>
      <dgm:t>
        <a:bodyPr/>
        <a:lstStyle/>
        <a:p>
          <a:endParaRPr lang="sl-SI" sz="3600"/>
        </a:p>
      </dgm:t>
    </dgm:pt>
    <dgm:pt modelId="{9CF676E1-2C8C-4FD3-A357-8A76F4E3335F}">
      <dgm:prSet custT="1"/>
      <dgm:spPr>
        <a:noFill/>
        <a:ln>
          <a:noFill/>
        </a:ln>
      </dgm:spPr>
      <dgm:t>
        <a:bodyPr/>
        <a:lstStyle/>
        <a:p>
          <a:r>
            <a:rPr lang="sl-SI" sz="1100" dirty="0"/>
            <a:t>S pridobitvijo lastnega energenta bi zmanjšali odvisnost od uvoženih energentov (zemeljski plin) ter povečali energijsko samozadostnost na preko 60%. </a:t>
          </a:r>
        </a:p>
      </dgm:t>
    </dgm:pt>
    <dgm:pt modelId="{6D379614-EF5E-4381-88FD-EC1CA912B89F}" type="parTrans" cxnId="{717E6882-D6C2-4A74-8316-D133796AF65F}">
      <dgm:prSet/>
      <dgm:spPr/>
      <dgm:t>
        <a:bodyPr/>
        <a:lstStyle/>
        <a:p>
          <a:endParaRPr lang="sl-SI" sz="3600"/>
        </a:p>
      </dgm:t>
    </dgm:pt>
    <dgm:pt modelId="{C0A4B2F5-CB15-443B-B375-609B918EA59C}" type="sibTrans" cxnId="{717E6882-D6C2-4A74-8316-D133796AF65F}">
      <dgm:prSet/>
      <dgm:spPr/>
      <dgm:t>
        <a:bodyPr/>
        <a:lstStyle/>
        <a:p>
          <a:endParaRPr lang="sl-SI" sz="3600"/>
        </a:p>
      </dgm:t>
    </dgm:pt>
    <dgm:pt modelId="{473A6F81-A980-442E-968C-A4E7EDFF43BA}">
      <dgm:prSet custT="1"/>
      <dgm:spPr>
        <a:solidFill>
          <a:srgbClr val="A52B71"/>
        </a:solidFill>
        <a:ln>
          <a:noFill/>
        </a:ln>
      </dgm:spPr>
      <dgm:t>
        <a:bodyPr/>
        <a:lstStyle/>
        <a:p>
          <a:r>
            <a:rPr lang="sl-SI" sz="1200" b="1" dirty="0"/>
            <a:t>Povečali bi energijsko varnost </a:t>
          </a:r>
        </a:p>
      </dgm:t>
    </dgm:pt>
    <dgm:pt modelId="{C339DBC5-7C1A-4470-A440-CB2D1E0AF3B9}" type="parTrans" cxnId="{DA00F77D-4A07-4FE3-A17D-74F3CA1ACD17}">
      <dgm:prSet/>
      <dgm:spPr/>
      <dgm:t>
        <a:bodyPr/>
        <a:lstStyle/>
        <a:p>
          <a:endParaRPr lang="sl-SI" sz="3600"/>
        </a:p>
      </dgm:t>
    </dgm:pt>
    <dgm:pt modelId="{8BA58ADB-C1BD-4D0A-A9D0-1EDB373E14D6}" type="sibTrans" cxnId="{DA00F77D-4A07-4FE3-A17D-74F3CA1ACD17}">
      <dgm:prSet/>
      <dgm:spPr/>
      <dgm:t>
        <a:bodyPr/>
        <a:lstStyle/>
        <a:p>
          <a:endParaRPr lang="sl-SI" sz="3600"/>
        </a:p>
      </dgm:t>
    </dgm:pt>
    <dgm:pt modelId="{BA7525CA-7C4B-4CBD-A76B-D27055734C22}">
      <dgm:prSet custT="1"/>
      <dgm:spPr>
        <a:noFill/>
        <a:ln>
          <a:noFill/>
        </a:ln>
      </dgm:spPr>
      <dgm:t>
        <a:bodyPr/>
        <a:lstStyle/>
        <a:p>
          <a:r>
            <a:rPr lang="sl-SI" sz="1100" dirty="0"/>
            <a:t>Maribor je trenutno močno odvisen od uvoženega zemeljskega plina. V preteklosti smo že bili priča blokadam v dobavi, ki tudi v sedanjem izrazito nepredvidljivem geopolitičnem okolju ne moremo v popolnosti izključiti. </a:t>
          </a:r>
        </a:p>
      </dgm:t>
    </dgm:pt>
    <dgm:pt modelId="{84E172F6-CADB-4299-ABFF-6E7F2945C643}" type="parTrans" cxnId="{74F5D598-42B3-4358-B267-D0D41CB614B3}">
      <dgm:prSet/>
      <dgm:spPr/>
      <dgm:t>
        <a:bodyPr/>
        <a:lstStyle/>
        <a:p>
          <a:endParaRPr lang="sl-SI" sz="3600"/>
        </a:p>
      </dgm:t>
    </dgm:pt>
    <dgm:pt modelId="{467E66B1-8AC3-4E67-81D7-0A66F9749B59}" type="sibTrans" cxnId="{74F5D598-42B3-4358-B267-D0D41CB614B3}">
      <dgm:prSet/>
      <dgm:spPr/>
      <dgm:t>
        <a:bodyPr/>
        <a:lstStyle/>
        <a:p>
          <a:endParaRPr lang="sl-SI" sz="3600"/>
        </a:p>
      </dgm:t>
    </dgm:pt>
    <dgm:pt modelId="{543683AC-754D-4F44-AC2D-5AE01CACEB1A}">
      <dgm:prSet custT="1"/>
      <dgm:spPr>
        <a:solidFill>
          <a:srgbClr val="A52B71"/>
        </a:solidFill>
        <a:ln>
          <a:noFill/>
        </a:ln>
      </dgm:spPr>
      <dgm:t>
        <a:bodyPr/>
        <a:lstStyle/>
        <a:p>
          <a:r>
            <a:rPr lang="sl-SI" sz="1200" b="1" dirty="0"/>
            <a:t>Zmanjšali bi tveganje posledic drastičnih podražitev zemeljskega plina </a:t>
          </a:r>
        </a:p>
      </dgm:t>
    </dgm:pt>
    <dgm:pt modelId="{23476D62-A751-4A35-A4C2-1AB83C1EB19A}" type="parTrans" cxnId="{CBEB821B-06DD-4B3C-B8FE-92F353EE149E}">
      <dgm:prSet/>
      <dgm:spPr/>
      <dgm:t>
        <a:bodyPr/>
        <a:lstStyle/>
        <a:p>
          <a:endParaRPr lang="sl-SI" sz="3600"/>
        </a:p>
      </dgm:t>
    </dgm:pt>
    <dgm:pt modelId="{55E62FBB-3C22-412A-84BA-328CC6A783A9}" type="sibTrans" cxnId="{CBEB821B-06DD-4B3C-B8FE-92F353EE149E}">
      <dgm:prSet/>
      <dgm:spPr/>
      <dgm:t>
        <a:bodyPr/>
        <a:lstStyle/>
        <a:p>
          <a:endParaRPr lang="sl-SI" sz="3600"/>
        </a:p>
      </dgm:t>
    </dgm:pt>
    <dgm:pt modelId="{28CD28A1-B0D6-4AB9-A2E7-F54D147E2913}">
      <dgm:prSet custT="1"/>
      <dgm:spPr>
        <a:noFill/>
        <a:ln>
          <a:noFill/>
        </a:ln>
      </dgm:spPr>
      <dgm:t>
        <a:bodyPr/>
        <a:lstStyle/>
        <a:p>
          <a:r>
            <a:rPr lang="sl-SI" sz="1100"/>
            <a:t>Cene zemeljskega plina na mednarodnem trgu se vseskozi spreminjajo, nanje pa vplivajo številni dejavniki (politični, varnostni, ekonomski…). S pridobitvijo lastnega vira energije bi Maribor močno zmanjšal tveganja morebitne podražitve ogrevanja za končne uporabnike.</a:t>
          </a:r>
        </a:p>
      </dgm:t>
    </dgm:pt>
    <dgm:pt modelId="{8CD412B6-AAD5-4F10-854A-ABD973A8A246}" type="parTrans" cxnId="{851EB857-0E00-49FD-9FD9-644B708AE842}">
      <dgm:prSet/>
      <dgm:spPr/>
      <dgm:t>
        <a:bodyPr/>
        <a:lstStyle/>
        <a:p>
          <a:endParaRPr lang="sl-SI" sz="3600"/>
        </a:p>
      </dgm:t>
    </dgm:pt>
    <dgm:pt modelId="{34061ABA-58D0-4CB4-A789-9A1D96D3F422}" type="sibTrans" cxnId="{851EB857-0E00-49FD-9FD9-644B708AE842}">
      <dgm:prSet/>
      <dgm:spPr/>
      <dgm:t>
        <a:bodyPr/>
        <a:lstStyle/>
        <a:p>
          <a:endParaRPr lang="sl-SI" sz="3600"/>
        </a:p>
      </dgm:t>
    </dgm:pt>
    <dgm:pt modelId="{06A2A456-91F9-4835-BB17-F3D13FB05495}">
      <dgm:prSet custT="1"/>
      <dgm:spPr>
        <a:solidFill>
          <a:srgbClr val="A52B71"/>
        </a:solidFill>
        <a:ln>
          <a:noFill/>
        </a:ln>
      </dgm:spPr>
      <dgm:t>
        <a:bodyPr/>
        <a:lstStyle/>
        <a:p>
          <a:r>
            <a:rPr lang="sl-SI" sz="1200" b="1" dirty="0"/>
            <a:t>Zmanjšali bi onesnaženost zraka v mestu </a:t>
          </a:r>
        </a:p>
      </dgm:t>
    </dgm:pt>
    <dgm:pt modelId="{D605F3E3-599A-4EFF-A0E2-27E8F7069F63}" type="parTrans" cxnId="{60CADDFF-B06A-4B42-879B-3CD12767E559}">
      <dgm:prSet/>
      <dgm:spPr/>
      <dgm:t>
        <a:bodyPr/>
        <a:lstStyle/>
        <a:p>
          <a:endParaRPr lang="sl-SI" sz="3600"/>
        </a:p>
      </dgm:t>
    </dgm:pt>
    <dgm:pt modelId="{65C17E32-B2ED-468D-B516-D7E14563AED9}" type="sibTrans" cxnId="{60CADDFF-B06A-4B42-879B-3CD12767E559}">
      <dgm:prSet/>
      <dgm:spPr/>
      <dgm:t>
        <a:bodyPr/>
        <a:lstStyle/>
        <a:p>
          <a:endParaRPr lang="sl-SI" sz="3600"/>
        </a:p>
      </dgm:t>
    </dgm:pt>
    <dgm:pt modelId="{74418254-D819-4BA3-BD57-F33797616E22}">
      <dgm:prSet custT="1"/>
      <dgm:spPr>
        <a:noFill/>
        <a:ln>
          <a:noFill/>
        </a:ln>
      </dgm:spPr>
      <dgm:t>
        <a:bodyPr/>
        <a:lstStyle/>
        <a:p>
          <a:r>
            <a:rPr lang="sl-SI" sz="1100"/>
            <a:t>S postavitvijo objekta bomo lahko razširili daljinsko ogrevanje ter tako zmanjšali številna nekontrolirana individualna kurišča, ki še posebej v zimskih mesecih močno onesnažujejo zrak v mestu.</a:t>
          </a:r>
        </a:p>
      </dgm:t>
    </dgm:pt>
    <dgm:pt modelId="{116728BF-7766-429B-827A-D21DCCE40F45}" type="parTrans" cxnId="{830A1105-82B1-4E38-A0E8-E3E3339F3B3A}">
      <dgm:prSet/>
      <dgm:spPr/>
      <dgm:t>
        <a:bodyPr/>
        <a:lstStyle/>
        <a:p>
          <a:endParaRPr lang="sl-SI" sz="3600"/>
        </a:p>
      </dgm:t>
    </dgm:pt>
    <dgm:pt modelId="{22549AE0-7E20-4B11-A048-B9DA06C39CFD}" type="sibTrans" cxnId="{830A1105-82B1-4E38-A0E8-E3E3339F3B3A}">
      <dgm:prSet/>
      <dgm:spPr/>
      <dgm:t>
        <a:bodyPr/>
        <a:lstStyle/>
        <a:p>
          <a:endParaRPr lang="sl-SI" sz="3600"/>
        </a:p>
      </dgm:t>
    </dgm:pt>
    <dgm:pt modelId="{AB93FF53-CE73-46E6-95D5-4A2CBC16D9DE}">
      <dgm:prSet custT="1"/>
      <dgm:spPr>
        <a:solidFill>
          <a:srgbClr val="A52B71"/>
        </a:solidFill>
        <a:ln>
          <a:noFill/>
        </a:ln>
      </dgm:spPr>
      <dgm:t>
        <a:bodyPr/>
        <a:lstStyle/>
        <a:p>
          <a:r>
            <a:rPr lang="sl-SI" sz="1200" b="1" dirty="0"/>
            <a:t>Znižali bi stroške ravnanja z odpadki </a:t>
          </a:r>
        </a:p>
      </dgm:t>
    </dgm:pt>
    <dgm:pt modelId="{73A89ED3-BD07-45C6-BD9E-063D1B7AD683}" type="parTrans" cxnId="{5F926AA8-6E41-4841-B532-E6DC38646412}">
      <dgm:prSet/>
      <dgm:spPr/>
      <dgm:t>
        <a:bodyPr/>
        <a:lstStyle/>
        <a:p>
          <a:endParaRPr lang="sl-SI" sz="3600"/>
        </a:p>
      </dgm:t>
    </dgm:pt>
    <dgm:pt modelId="{160537D0-A10A-42D2-8219-82776306AEAD}" type="sibTrans" cxnId="{5F926AA8-6E41-4841-B532-E6DC38646412}">
      <dgm:prSet/>
      <dgm:spPr/>
      <dgm:t>
        <a:bodyPr/>
        <a:lstStyle/>
        <a:p>
          <a:endParaRPr lang="sl-SI" sz="3600"/>
        </a:p>
      </dgm:t>
    </dgm:pt>
    <dgm:pt modelId="{79D34CA2-5710-4D7C-86DC-90CCD528CF31}">
      <dgm:prSet custT="1"/>
      <dgm:spPr>
        <a:noFill/>
        <a:ln>
          <a:noFill/>
        </a:ln>
      </dgm:spPr>
      <dgm:t>
        <a:bodyPr/>
        <a:lstStyle/>
        <a:p>
          <a:r>
            <a:rPr lang="sl-SI" sz="1100"/>
            <a:t>Nižje cene ravnanja z odpadki bi se neposredno odražalo na nižjih cenah položnic komunale in ogrevanja. </a:t>
          </a:r>
        </a:p>
      </dgm:t>
    </dgm:pt>
    <dgm:pt modelId="{94D0AC85-D04C-4E52-9C71-34DF5F8583AE}" type="parTrans" cxnId="{68D43AFD-34EA-429A-921B-FDA859DC8984}">
      <dgm:prSet/>
      <dgm:spPr/>
      <dgm:t>
        <a:bodyPr/>
        <a:lstStyle/>
        <a:p>
          <a:endParaRPr lang="sl-SI" sz="3600"/>
        </a:p>
      </dgm:t>
    </dgm:pt>
    <dgm:pt modelId="{FDF4289C-430B-4284-BC24-9F72EEDF4661}" type="sibTrans" cxnId="{68D43AFD-34EA-429A-921B-FDA859DC8984}">
      <dgm:prSet/>
      <dgm:spPr/>
      <dgm:t>
        <a:bodyPr/>
        <a:lstStyle/>
        <a:p>
          <a:endParaRPr lang="sl-SI" sz="3600"/>
        </a:p>
      </dgm:t>
    </dgm:pt>
    <dgm:pt modelId="{2EB08FD6-B3E3-43CC-BE4D-35016B1845E6}">
      <dgm:prSet custT="1"/>
      <dgm:spPr>
        <a:solidFill>
          <a:srgbClr val="A52B71"/>
        </a:solidFill>
        <a:ln>
          <a:noFill/>
        </a:ln>
      </dgm:spPr>
      <dgm:t>
        <a:bodyPr/>
        <a:lstStyle/>
        <a:p>
          <a:r>
            <a:rPr lang="sl-SI" sz="1200" b="1" dirty="0"/>
            <a:t>Razširili bi sistem daljinskega ogrevanja</a:t>
          </a:r>
        </a:p>
      </dgm:t>
    </dgm:pt>
    <dgm:pt modelId="{2908F9D8-7944-4F5D-B8B5-0A7893AE5E21}" type="parTrans" cxnId="{2612241C-DD69-46E2-AE36-49AAAC8F4C88}">
      <dgm:prSet/>
      <dgm:spPr/>
      <dgm:t>
        <a:bodyPr/>
        <a:lstStyle/>
        <a:p>
          <a:endParaRPr lang="sl-SI" sz="3600"/>
        </a:p>
      </dgm:t>
    </dgm:pt>
    <dgm:pt modelId="{19FC1615-E5B9-4E48-9EA8-358EAA326B54}" type="sibTrans" cxnId="{2612241C-DD69-46E2-AE36-49AAAC8F4C88}">
      <dgm:prSet/>
      <dgm:spPr/>
      <dgm:t>
        <a:bodyPr/>
        <a:lstStyle/>
        <a:p>
          <a:endParaRPr lang="sl-SI" sz="3600"/>
        </a:p>
      </dgm:t>
    </dgm:pt>
    <dgm:pt modelId="{3FB83FEE-0142-43B8-81EB-B1F412C0781E}">
      <dgm:prSet custT="1"/>
      <dgm:spPr>
        <a:noFill/>
        <a:ln>
          <a:noFill/>
        </a:ln>
      </dgm:spPr>
      <dgm:t>
        <a:bodyPr/>
        <a:lstStyle/>
        <a:p>
          <a:r>
            <a:rPr lang="sl-SI" sz="1100"/>
            <a:t>Maribor ima dovolj veliko število uporabnikov daljinskega ogrevanja, da bi se lahko energijo takšnega objekta koristno uporabilo. </a:t>
          </a:r>
        </a:p>
      </dgm:t>
    </dgm:pt>
    <dgm:pt modelId="{6E842A8F-907A-48CA-BBA0-72166263F496}" type="parTrans" cxnId="{B936C647-0531-4759-8F31-7FE86A957B75}">
      <dgm:prSet/>
      <dgm:spPr/>
      <dgm:t>
        <a:bodyPr/>
        <a:lstStyle/>
        <a:p>
          <a:endParaRPr lang="sl-SI" sz="3600"/>
        </a:p>
      </dgm:t>
    </dgm:pt>
    <dgm:pt modelId="{7101528F-92EF-46F2-8186-7E7D77E08428}" type="sibTrans" cxnId="{B936C647-0531-4759-8F31-7FE86A957B75}">
      <dgm:prSet/>
      <dgm:spPr/>
      <dgm:t>
        <a:bodyPr/>
        <a:lstStyle/>
        <a:p>
          <a:endParaRPr lang="sl-SI" sz="3600"/>
        </a:p>
      </dgm:t>
    </dgm:pt>
    <dgm:pt modelId="{DF881D29-D18D-47F0-BFB7-3B8D1794FF28}">
      <dgm:prSet custT="1"/>
      <dgm:spPr>
        <a:solidFill>
          <a:srgbClr val="A52B71"/>
        </a:solidFill>
        <a:ln>
          <a:noFill/>
        </a:ln>
      </dgm:spPr>
      <dgm:t>
        <a:bodyPr/>
        <a:lstStyle/>
        <a:p>
          <a:r>
            <a:rPr lang="sl-SI" sz="1200" b="1" dirty="0"/>
            <a:t>Povečali bi delež obnovljivih virov</a:t>
          </a:r>
        </a:p>
      </dgm:t>
    </dgm:pt>
    <dgm:pt modelId="{0998A6E8-4656-447C-972B-A6C1AE2971CC}" type="parTrans" cxnId="{7BEAF4CE-8A9F-4C98-A91C-56C48A450CBF}">
      <dgm:prSet/>
      <dgm:spPr/>
      <dgm:t>
        <a:bodyPr/>
        <a:lstStyle/>
        <a:p>
          <a:endParaRPr lang="sl-SI" sz="3600"/>
        </a:p>
      </dgm:t>
    </dgm:pt>
    <dgm:pt modelId="{C49446F3-6DF3-4FE8-97CF-B9D9A552ABD2}" type="sibTrans" cxnId="{7BEAF4CE-8A9F-4C98-A91C-56C48A450CBF}">
      <dgm:prSet/>
      <dgm:spPr/>
      <dgm:t>
        <a:bodyPr/>
        <a:lstStyle/>
        <a:p>
          <a:endParaRPr lang="sl-SI" sz="3600"/>
        </a:p>
      </dgm:t>
    </dgm:pt>
    <dgm:pt modelId="{7067873F-2D3C-4364-A166-F1D503085515}">
      <dgm:prSet custT="1"/>
      <dgm:spPr>
        <a:noFill/>
        <a:ln>
          <a:noFill/>
        </a:ln>
      </dgm:spPr>
      <dgm:t>
        <a:bodyPr/>
        <a:lstStyle/>
        <a:p>
          <a:r>
            <a:rPr lang="sl-SI" sz="1100" dirty="0"/>
            <a:t>Z energijsko izrabo odpadkov bi povečali delež obnovljivih virov energije in neposredno prispevali k tako željenemu in potrebnemu krožnemu gospodarstvu. </a:t>
          </a:r>
        </a:p>
      </dgm:t>
    </dgm:pt>
    <dgm:pt modelId="{C17F03F1-1FCA-4D13-A88A-967139671CA3}" type="parTrans" cxnId="{803D5474-4DCE-4FC9-BA83-4445C710C83F}">
      <dgm:prSet/>
      <dgm:spPr/>
      <dgm:t>
        <a:bodyPr/>
        <a:lstStyle/>
        <a:p>
          <a:endParaRPr lang="sl-SI" sz="3600"/>
        </a:p>
      </dgm:t>
    </dgm:pt>
    <dgm:pt modelId="{47ADABAD-D04F-428E-8828-985060EB721D}" type="sibTrans" cxnId="{803D5474-4DCE-4FC9-BA83-4445C710C83F}">
      <dgm:prSet/>
      <dgm:spPr/>
      <dgm:t>
        <a:bodyPr/>
        <a:lstStyle/>
        <a:p>
          <a:endParaRPr lang="sl-SI" sz="3600"/>
        </a:p>
      </dgm:t>
    </dgm:pt>
    <dgm:pt modelId="{3AFF4388-E9AA-4715-A9EC-070542A7646F}">
      <dgm:prSet custT="1"/>
      <dgm:spPr>
        <a:solidFill>
          <a:srgbClr val="A52B71"/>
        </a:solidFill>
        <a:ln>
          <a:noFill/>
        </a:ln>
      </dgm:spPr>
      <dgm:t>
        <a:bodyPr/>
        <a:lstStyle/>
        <a:p>
          <a:r>
            <a:rPr lang="sl-SI" sz="1200" b="1" dirty="0"/>
            <a:t>Zmanjšali bi energijsko revščino </a:t>
          </a:r>
        </a:p>
      </dgm:t>
    </dgm:pt>
    <dgm:pt modelId="{51E2C2A9-2FD0-4BC0-953C-95C85790753E}" type="parTrans" cxnId="{1E759122-DD86-4BD6-AD38-449FA3BD026A}">
      <dgm:prSet/>
      <dgm:spPr/>
      <dgm:t>
        <a:bodyPr/>
        <a:lstStyle/>
        <a:p>
          <a:endParaRPr lang="sl-SI" sz="3600"/>
        </a:p>
      </dgm:t>
    </dgm:pt>
    <dgm:pt modelId="{00B10EA9-BC10-4521-A386-FDFE64CD6F0F}" type="sibTrans" cxnId="{1E759122-DD86-4BD6-AD38-449FA3BD026A}">
      <dgm:prSet/>
      <dgm:spPr/>
      <dgm:t>
        <a:bodyPr/>
        <a:lstStyle/>
        <a:p>
          <a:endParaRPr lang="sl-SI" sz="3600"/>
        </a:p>
      </dgm:t>
    </dgm:pt>
    <dgm:pt modelId="{FEB7D393-0014-424C-A1DF-645AFCB443BB}">
      <dgm:prSet custT="1"/>
      <dgm:spPr>
        <a:noFill/>
        <a:ln>
          <a:noFill/>
        </a:ln>
      </dgm:spPr>
      <dgm:t>
        <a:bodyPr/>
        <a:lstStyle/>
        <a:p>
          <a:r>
            <a:rPr lang="sl-SI" sz="1100" dirty="0"/>
            <a:t>S projektom se načrtuje tudi znižanje cene toplote, s čimer bi zmanjšali delež energijske revščine v mestu.</a:t>
          </a:r>
        </a:p>
      </dgm:t>
    </dgm:pt>
    <dgm:pt modelId="{0B55FD5C-FBFA-4FCC-94CB-FD1E8DFDB5B7}" type="parTrans" cxnId="{F342F489-EE71-4A5C-A486-114BD478987B}">
      <dgm:prSet/>
      <dgm:spPr/>
      <dgm:t>
        <a:bodyPr/>
        <a:lstStyle/>
        <a:p>
          <a:endParaRPr lang="sl-SI" sz="3600"/>
        </a:p>
      </dgm:t>
    </dgm:pt>
    <dgm:pt modelId="{543F0369-2202-442D-B848-D412DDC2BA53}" type="sibTrans" cxnId="{F342F489-EE71-4A5C-A486-114BD478987B}">
      <dgm:prSet/>
      <dgm:spPr/>
      <dgm:t>
        <a:bodyPr/>
        <a:lstStyle/>
        <a:p>
          <a:endParaRPr lang="sl-SI" sz="3600"/>
        </a:p>
      </dgm:t>
    </dgm:pt>
    <dgm:pt modelId="{8B32299C-2DB4-4351-A654-60FA9EDBFF09}" type="pres">
      <dgm:prSet presAssocID="{55E34260-6808-4DCC-95ED-BEE3F9406D4E}" presName="Name0" presStyleCnt="0">
        <dgm:presLayoutVars>
          <dgm:dir/>
          <dgm:animLvl val="lvl"/>
          <dgm:resizeHandles val="exact"/>
        </dgm:presLayoutVars>
      </dgm:prSet>
      <dgm:spPr/>
    </dgm:pt>
    <dgm:pt modelId="{32D1FF99-AFEA-480D-8885-60C2AB526871}" type="pres">
      <dgm:prSet presAssocID="{842909DC-F397-493C-8C18-663A6BD86B13}" presName="composite" presStyleCnt="0"/>
      <dgm:spPr/>
    </dgm:pt>
    <dgm:pt modelId="{0460B5EE-D89E-46D5-BB0E-2C33037BB538}" type="pres">
      <dgm:prSet presAssocID="{842909DC-F397-493C-8C18-663A6BD86B13}" presName="parTx" presStyleLbl="alignNode1" presStyleIdx="0" presStyleCnt="8" custScaleY="230102" custLinFactNeighborY="-53947">
        <dgm:presLayoutVars>
          <dgm:chMax val="0"/>
          <dgm:chPref val="0"/>
          <dgm:bulletEnabled val="1"/>
        </dgm:presLayoutVars>
      </dgm:prSet>
      <dgm:spPr/>
    </dgm:pt>
    <dgm:pt modelId="{0D183690-7DD1-4F73-BADA-1826F6AD95AA}" type="pres">
      <dgm:prSet presAssocID="{842909DC-F397-493C-8C18-663A6BD86B13}" presName="desTx" presStyleLbl="alignAccFollowNode1" presStyleIdx="0" presStyleCnt="8">
        <dgm:presLayoutVars>
          <dgm:bulletEnabled val="1"/>
        </dgm:presLayoutVars>
      </dgm:prSet>
      <dgm:spPr/>
    </dgm:pt>
    <dgm:pt modelId="{920DB6FE-4F07-424A-ACAF-99F635757933}" type="pres">
      <dgm:prSet presAssocID="{2D2C5534-0D82-406D-8851-7CEB976F3874}" presName="space" presStyleCnt="0"/>
      <dgm:spPr/>
    </dgm:pt>
    <dgm:pt modelId="{76417F47-566B-46C8-85FF-14E9E180657C}" type="pres">
      <dgm:prSet presAssocID="{473A6F81-A980-442E-968C-A4E7EDFF43BA}" presName="composite" presStyleCnt="0"/>
      <dgm:spPr/>
    </dgm:pt>
    <dgm:pt modelId="{52A3218A-07ED-41DF-BAC3-566D95F584CB}" type="pres">
      <dgm:prSet presAssocID="{473A6F81-A980-442E-968C-A4E7EDFF43BA}" presName="parTx" presStyleLbl="alignNode1" presStyleIdx="1" presStyleCnt="8" custScaleY="230102" custLinFactNeighborY="-53947">
        <dgm:presLayoutVars>
          <dgm:chMax val="0"/>
          <dgm:chPref val="0"/>
          <dgm:bulletEnabled val="1"/>
        </dgm:presLayoutVars>
      </dgm:prSet>
      <dgm:spPr/>
    </dgm:pt>
    <dgm:pt modelId="{CA36D271-385D-4B2B-96C0-494E089C3BE4}" type="pres">
      <dgm:prSet presAssocID="{473A6F81-A980-442E-968C-A4E7EDFF43BA}" presName="desTx" presStyleLbl="alignAccFollowNode1" presStyleIdx="1" presStyleCnt="8">
        <dgm:presLayoutVars>
          <dgm:bulletEnabled val="1"/>
        </dgm:presLayoutVars>
      </dgm:prSet>
      <dgm:spPr/>
    </dgm:pt>
    <dgm:pt modelId="{7247756C-DB58-4F65-BA0B-5804389284E9}" type="pres">
      <dgm:prSet presAssocID="{8BA58ADB-C1BD-4D0A-A9D0-1EDB373E14D6}" presName="space" presStyleCnt="0"/>
      <dgm:spPr/>
    </dgm:pt>
    <dgm:pt modelId="{ECE3BC7E-E11A-40CD-8D52-4330CEE75DD9}" type="pres">
      <dgm:prSet presAssocID="{543683AC-754D-4F44-AC2D-5AE01CACEB1A}" presName="composite" presStyleCnt="0"/>
      <dgm:spPr/>
    </dgm:pt>
    <dgm:pt modelId="{A2F67E04-83CF-4ED0-82DB-86F63EAA1334}" type="pres">
      <dgm:prSet presAssocID="{543683AC-754D-4F44-AC2D-5AE01CACEB1A}" presName="parTx" presStyleLbl="alignNode1" presStyleIdx="2" presStyleCnt="8" custScaleY="230102" custLinFactNeighborY="-53947">
        <dgm:presLayoutVars>
          <dgm:chMax val="0"/>
          <dgm:chPref val="0"/>
          <dgm:bulletEnabled val="1"/>
        </dgm:presLayoutVars>
      </dgm:prSet>
      <dgm:spPr/>
    </dgm:pt>
    <dgm:pt modelId="{55416ABC-1CBE-46FA-9654-4DE847E61D03}" type="pres">
      <dgm:prSet presAssocID="{543683AC-754D-4F44-AC2D-5AE01CACEB1A}" presName="desTx" presStyleLbl="alignAccFollowNode1" presStyleIdx="2" presStyleCnt="8">
        <dgm:presLayoutVars>
          <dgm:bulletEnabled val="1"/>
        </dgm:presLayoutVars>
      </dgm:prSet>
      <dgm:spPr/>
    </dgm:pt>
    <dgm:pt modelId="{35B24C9E-1A1C-4D82-8057-E4B226CC5FA6}" type="pres">
      <dgm:prSet presAssocID="{55E62FBB-3C22-412A-84BA-328CC6A783A9}" presName="space" presStyleCnt="0"/>
      <dgm:spPr/>
    </dgm:pt>
    <dgm:pt modelId="{6BA16674-E62E-405B-8FD7-19AC841D0A2C}" type="pres">
      <dgm:prSet presAssocID="{06A2A456-91F9-4835-BB17-F3D13FB05495}" presName="composite" presStyleCnt="0"/>
      <dgm:spPr/>
    </dgm:pt>
    <dgm:pt modelId="{DB44B8E3-064A-4284-86EB-6A5D7B91BC7E}" type="pres">
      <dgm:prSet presAssocID="{06A2A456-91F9-4835-BB17-F3D13FB05495}" presName="parTx" presStyleLbl="alignNode1" presStyleIdx="3" presStyleCnt="8" custScaleY="230102" custLinFactNeighborY="-53947">
        <dgm:presLayoutVars>
          <dgm:chMax val="0"/>
          <dgm:chPref val="0"/>
          <dgm:bulletEnabled val="1"/>
        </dgm:presLayoutVars>
      </dgm:prSet>
      <dgm:spPr/>
    </dgm:pt>
    <dgm:pt modelId="{4C4D48EA-D791-47B9-A706-35C86C49398C}" type="pres">
      <dgm:prSet presAssocID="{06A2A456-91F9-4835-BB17-F3D13FB05495}" presName="desTx" presStyleLbl="alignAccFollowNode1" presStyleIdx="3" presStyleCnt="8">
        <dgm:presLayoutVars>
          <dgm:bulletEnabled val="1"/>
        </dgm:presLayoutVars>
      </dgm:prSet>
      <dgm:spPr/>
    </dgm:pt>
    <dgm:pt modelId="{035A9AA5-2BFA-4E08-9C3A-6F681F99C075}" type="pres">
      <dgm:prSet presAssocID="{65C17E32-B2ED-468D-B516-D7E14563AED9}" presName="space" presStyleCnt="0"/>
      <dgm:spPr/>
    </dgm:pt>
    <dgm:pt modelId="{3D63CA85-F0E0-4013-A7F2-B222B7C764E6}" type="pres">
      <dgm:prSet presAssocID="{AB93FF53-CE73-46E6-95D5-4A2CBC16D9DE}" presName="composite" presStyleCnt="0"/>
      <dgm:spPr/>
    </dgm:pt>
    <dgm:pt modelId="{2FEF2D3F-9B57-4918-AE5F-4A98732F51CF}" type="pres">
      <dgm:prSet presAssocID="{AB93FF53-CE73-46E6-95D5-4A2CBC16D9DE}" presName="parTx" presStyleLbl="alignNode1" presStyleIdx="4" presStyleCnt="8" custScaleY="230102" custLinFactNeighborY="-53947">
        <dgm:presLayoutVars>
          <dgm:chMax val="0"/>
          <dgm:chPref val="0"/>
          <dgm:bulletEnabled val="1"/>
        </dgm:presLayoutVars>
      </dgm:prSet>
      <dgm:spPr/>
    </dgm:pt>
    <dgm:pt modelId="{BC0E0B3D-CDE4-4409-9A3B-4C9B10FFB295}" type="pres">
      <dgm:prSet presAssocID="{AB93FF53-CE73-46E6-95D5-4A2CBC16D9DE}" presName="desTx" presStyleLbl="alignAccFollowNode1" presStyleIdx="4" presStyleCnt="8">
        <dgm:presLayoutVars>
          <dgm:bulletEnabled val="1"/>
        </dgm:presLayoutVars>
      </dgm:prSet>
      <dgm:spPr/>
    </dgm:pt>
    <dgm:pt modelId="{9527ADFF-9ACD-42FF-B35A-D7B30BD2D476}" type="pres">
      <dgm:prSet presAssocID="{160537D0-A10A-42D2-8219-82776306AEAD}" presName="space" presStyleCnt="0"/>
      <dgm:spPr/>
    </dgm:pt>
    <dgm:pt modelId="{05664055-A727-4EF7-9049-EC9179FAB6F9}" type="pres">
      <dgm:prSet presAssocID="{2EB08FD6-B3E3-43CC-BE4D-35016B1845E6}" presName="composite" presStyleCnt="0"/>
      <dgm:spPr/>
    </dgm:pt>
    <dgm:pt modelId="{49791FEE-B84E-44CF-B431-73D4009C48C8}" type="pres">
      <dgm:prSet presAssocID="{2EB08FD6-B3E3-43CC-BE4D-35016B1845E6}" presName="parTx" presStyleLbl="alignNode1" presStyleIdx="5" presStyleCnt="8" custScaleY="230102" custLinFactNeighborY="-53947">
        <dgm:presLayoutVars>
          <dgm:chMax val="0"/>
          <dgm:chPref val="0"/>
          <dgm:bulletEnabled val="1"/>
        </dgm:presLayoutVars>
      </dgm:prSet>
      <dgm:spPr/>
    </dgm:pt>
    <dgm:pt modelId="{3CFF5296-D467-4B3C-9184-599645898F26}" type="pres">
      <dgm:prSet presAssocID="{2EB08FD6-B3E3-43CC-BE4D-35016B1845E6}" presName="desTx" presStyleLbl="alignAccFollowNode1" presStyleIdx="5" presStyleCnt="8">
        <dgm:presLayoutVars>
          <dgm:bulletEnabled val="1"/>
        </dgm:presLayoutVars>
      </dgm:prSet>
      <dgm:spPr/>
    </dgm:pt>
    <dgm:pt modelId="{53BD01F2-F104-4D16-B748-05BC07998592}" type="pres">
      <dgm:prSet presAssocID="{19FC1615-E5B9-4E48-9EA8-358EAA326B54}" presName="space" presStyleCnt="0"/>
      <dgm:spPr/>
    </dgm:pt>
    <dgm:pt modelId="{323A0342-5706-4DD6-9628-A6948C71C022}" type="pres">
      <dgm:prSet presAssocID="{DF881D29-D18D-47F0-BFB7-3B8D1794FF28}" presName="composite" presStyleCnt="0"/>
      <dgm:spPr/>
    </dgm:pt>
    <dgm:pt modelId="{F53470A5-21A5-4ABE-90AC-241A23D77F0F}" type="pres">
      <dgm:prSet presAssocID="{DF881D29-D18D-47F0-BFB7-3B8D1794FF28}" presName="parTx" presStyleLbl="alignNode1" presStyleIdx="6" presStyleCnt="8" custScaleY="230102" custLinFactNeighborY="-53947">
        <dgm:presLayoutVars>
          <dgm:chMax val="0"/>
          <dgm:chPref val="0"/>
          <dgm:bulletEnabled val="1"/>
        </dgm:presLayoutVars>
      </dgm:prSet>
      <dgm:spPr/>
    </dgm:pt>
    <dgm:pt modelId="{76BB56A4-011A-4E11-BC21-F8E6DDB5AF10}" type="pres">
      <dgm:prSet presAssocID="{DF881D29-D18D-47F0-BFB7-3B8D1794FF28}" presName="desTx" presStyleLbl="alignAccFollowNode1" presStyleIdx="6" presStyleCnt="8">
        <dgm:presLayoutVars>
          <dgm:bulletEnabled val="1"/>
        </dgm:presLayoutVars>
      </dgm:prSet>
      <dgm:spPr/>
    </dgm:pt>
    <dgm:pt modelId="{8770E1C1-BC2C-43AB-A530-175BE079F81D}" type="pres">
      <dgm:prSet presAssocID="{C49446F3-6DF3-4FE8-97CF-B9D9A552ABD2}" presName="space" presStyleCnt="0"/>
      <dgm:spPr/>
    </dgm:pt>
    <dgm:pt modelId="{D92C7978-2DEB-438D-83FF-348C587FD826}" type="pres">
      <dgm:prSet presAssocID="{3AFF4388-E9AA-4715-A9EC-070542A7646F}" presName="composite" presStyleCnt="0"/>
      <dgm:spPr/>
    </dgm:pt>
    <dgm:pt modelId="{D4E47BE8-B9F2-4A31-8AA6-D3D3FAA2FC5B}" type="pres">
      <dgm:prSet presAssocID="{3AFF4388-E9AA-4715-A9EC-070542A7646F}" presName="parTx" presStyleLbl="alignNode1" presStyleIdx="7" presStyleCnt="8" custScaleY="230102" custLinFactNeighborY="-53947">
        <dgm:presLayoutVars>
          <dgm:chMax val="0"/>
          <dgm:chPref val="0"/>
          <dgm:bulletEnabled val="1"/>
        </dgm:presLayoutVars>
      </dgm:prSet>
      <dgm:spPr/>
    </dgm:pt>
    <dgm:pt modelId="{690F68C9-36C1-4F45-9959-7567E62D0022}" type="pres">
      <dgm:prSet presAssocID="{3AFF4388-E9AA-4715-A9EC-070542A7646F}" presName="desTx" presStyleLbl="alignAccFollowNode1" presStyleIdx="7" presStyleCnt="8">
        <dgm:presLayoutVars>
          <dgm:bulletEnabled val="1"/>
        </dgm:presLayoutVars>
      </dgm:prSet>
      <dgm:spPr/>
    </dgm:pt>
  </dgm:ptLst>
  <dgm:cxnLst>
    <dgm:cxn modelId="{830A1105-82B1-4E38-A0E8-E3E3339F3B3A}" srcId="{06A2A456-91F9-4835-BB17-F3D13FB05495}" destId="{74418254-D819-4BA3-BD57-F33797616E22}" srcOrd="0" destOrd="0" parTransId="{116728BF-7766-429B-827A-D21DCCE40F45}" sibTransId="{22549AE0-7E20-4B11-A048-B9DA06C39CFD}"/>
    <dgm:cxn modelId="{C60BAE09-8ABA-4CE8-AC72-2992AFB709C2}" type="presOf" srcId="{2EB08FD6-B3E3-43CC-BE4D-35016B1845E6}" destId="{49791FEE-B84E-44CF-B431-73D4009C48C8}" srcOrd="0" destOrd="0" presId="urn:microsoft.com/office/officeart/2005/8/layout/hList1"/>
    <dgm:cxn modelId="{C5D1270C-3FBA-4E16-9CFD-0446ABA03E1B}" type="presOf" srcId="{79D34CA2-5710-4D7C-86DC-90CCD528CF31}" destId="{BC0E0B3D-CDE4-4409-9A3B-4C9B10FFB295}" srcOrd="0" destOrd="0" presId="urn:microsoft.com/office/officeart/2005/8/layout/hList1"/>
    <dgm:cxn modelId="{09ACB319-F514-4A2B-ACCF-D7E9DE4F8E8F}" type="presOf" srcId="{3FB83FEE-0142-43B8-81EB-B1F412C0781E}" destId="{3CFF5296-D467-4B3C-9184-599645898F26}" srcOrd="0" destOrd="0" presId="urn:microsoft.com/office/officeart/2005/8/layout/hList1"/>
    <dgm:cxn modelId="{CBEB821B-06DD-4B3C-B8FE-92F353EE149E}" srcId="{55E34260-6808-4DCC-95ED-BEE3F9406D4E}" destId="{543683AC-754D-4F44-AC2D-5AE01CACEB1A}" srcOrd="2" destOrd="0" parTransId="{23476D62-A751-4A35-A4C2-1AB83C1EB19A}" sibTransId="{55E62FBB-3C22-412A-84BA-328CC6A783A9}"/>
    <dgm:cxn modelId="{2612241C-DD69-46E2-AE36-49AAAC8F4C88}" srcId="{55E34260-6808-4DCC-95ED-BEE3F9406D4E}" destId="{2EB08FD6-B3E3-43CC-BE4D-35016B1845E6}" srcOrd="5" destOrd="0" parTransId="{2908F9D8-7944-4F5D-B8B5-0A7893AE5E21}" sibTransId="{19FC1615-E5B9-4E48-9EA8-358EAA326B54}"/>
    <dgm:cxn modelId="{1E759122-DD86-4BD6-AD38-449FA3BD026A}" srcId="{55E34260-6808-4DCC-95ED-BEE3F9406D4E}" destId="{3AFF4388-E9AA-4715-A9EC-070542A7646F}" srcOrd="7" destOrd="0" parTransId="{51E2C2A9-2FD0-4BC0-953C-95C85790753E}" sibTransId="{00B10EA9-BC10-4521-A386-FDFE64CD6F0F}"/>
    <dgm:cxn modelId="{8B66082D-6F88-4376-BD73-6A0EFA6550AF}" type="presOf" srcId="{3AFF4388-E9AA-4715-A9EC-070542A7646F}" destId="{D4E47BE8-B9F2-4A31-8AA6-D3D3FAA2FC5B}" srcOrd="0" destOrd="0" presId="urn:microsoft.com/office/officeart/2005/8/layout/hList1"/>
    <dgm:cxn modelId="{8A1E155F-FC0F-409A-9CF9-D586A8C6AD15}" srcId="{55E34260-6808-4DCC-95ED-BEE3F9406D4E}" destId="{842909DC-F397-493C-8C18-663A6BD86B13}" srcOrd="0" destOrd="0" parTransId="{7CC8A95A-D73D-4F86-9AB3-3315A015580F}" sibTransId="{2D2C5534-0D82-406D-8851-7CEB976F3874}"/>
    <dgm:cxn modelId="{1B837B60-687B-41AE-B341-01B965DAD336}" type="presOf" srcId="{842909DC-F397-493C-8C18-663A6BD86B13}" destId="{0460B5EE-D89E-46D5-BB0E-2C33037BB538}" srcOrd="0" destOrd="0" presId="urn:microsoft.com/office/officeart/2005/8/layout/hList1"/>
    <dgm:cxn modelId="{7BE8A062-41E0-49A5-803B-E9F98DED2D2D}" type="presOf" srcId="{9CF676E1-2C8C-4FD3-A357-8A76F4E3335F}" destId="{0D183690-7DD1-4F73-BADA-1826F6AD95AA}" srcOrd="0" destOrd="0" presId="urn:microsoft.com/office/officeart/2005/8/layout/hList1"/>
    <dgm:cxn modelId="{2DA6C145-055C-43DE-BC2D-C6A94B78CD3B}" type="presOf" srcId="{FEB7D393-0014-424C-A1DF-645AFCB443BB}" destId="{690F68C9-36C1-4F45-9959-7567E62D0022}" srcOrd="0" destOrd="0" presId="urn:microsoft.com/office/officeart/2005/8/layout/hList1"/>
    <dgm:cxn modelId="{B936C647-0531-4759-8F31-7FE86A957B75}" srcId="{2EB08FD6-B3E3-43CC-BE4D-35016B1845E6}" destId="{3FB83FEE-0142-43B8-81EB-B1F412C0781E}" srcOrd="0" destOrd="0" parTransId="{6E842A8F-907A-48CA-BBA0-72166263F496}" sibTransId="{7101528F-92EF-46F2-8186-7E7D77E08428}"/>
    <dgm:cxn modelId="{803D5474-4DCE-4FC9-BA83-4445C710C83F}" srcId="{DF881D29-D18D-47F0-BFB7-3B8D1794FF28}" destId="{7067873F-2D3C-4364-A166-F1D503085515}" srcOrd="0" destOrd="0" parTransId="{C17F03F1-1FCA-4D13-A88A-967139671CA3}" sibTransId="{47ADABAD-D04F-428E-8828-985060EB721D}"/>
    <dgm:cxn modelId="{851EB857-0E00-49FD-9FD9-644B708AE842}" srcId="{543683AC-754D-4F44-AC2D-5AE01CACEB1A}" destId="{28CD28A1-B0D6-4AB9-A2E7-F54D147E2913}" srcOrd="0" destOrd="0" parTransId="{8CD412B6-AAD5-4F10-854A-ABD973A8A246}" sibTransId="{34061ABA-58D0-4CB4-A789-9A1D96D3F422}"/>
    <dgm:cxn modelId="{DA00F77D-4A07-4FE3-A17D-74F3CA1ACD17}" srcId="{55E34260-6808-4DCC-95ED-BEE3F9406D4E}" destId="{473A6F81-A980-442E-968C-A4E7EDFF43BA}" srcOrd="1" destOrd="0" parTransId="{C339DBC5-7C1A-4470-A440-CB2D1E0AF3B9}" sibTransId="{8BA58ADB-C1BD-4D0A-A9D0-1EDB373E14D6}"/>
    <dgm:cxn modelId="{717E6882-D6C2-4A74-8316-D133796AF65F}" srcId="{842909DC-F397-493C-8C18-663A6BD86B13}" destId="{9CF676E1-2C8C-4FD3-A357-8A76F4E3335F}" srcOrd="0" destOrd="0" parTransId="{6D379614-EF5E-4381-88FD-EC1CA912B89F}" sibTransId="{C0A4B2F5-CB15-443B-B375-609B918EA59C}"/>
    <dgm:cxn modelId="{F342F489-EE71-4A5C-A486-114BD478987B}" srcId="{3AFF4388-E9AA-4715-A9EC-070542A7646F}" destId="{FEB7D393-0014-424C-A1DF-645AFCB443BB}" srcOrd="0" destOrd="0" parTransId="{0B55FD5C-FBFA-4FCC-94CB-FD1E8DFDB5B7}" sibTransId="{543F0369-2202-442D-B848-D412DDC2BA53}"/>
    <dgm:cxn modelId="{74F5D598-42B3-4358-B267-D0D41CB614B3}" srcId="{473A6F81-A980-442E-968C-A4E7EDFF43BA}" destId="{BA7525CA-7C4B-4CBD-A76B-D27055734C22}" srcOrd="0" destOrd="0" parTransId="{84E172F6-CADB-4299-ABFF-6E7F2945C643}" sibTransId="{467E66B1-8AC3-4E67-81D7-0A66F9749B59}"/>
    <dgm:cxn modelId="{80B8C4A0-1DA8-4910-8018-95E0D6470392}" type="presOf" srcId="{55E34260-6808-4DCC-95ED-BEE3F9406D4E}" destId="{8B32299C-2DB4-4351-A654-60FA9EDBFF09}" srcOrd="0" destOrd="0" presId="urn:microsoft.com/office/officeart/2005/8/layout/hList1"/>
    <dgm:cxn modelId="{56E53AA8-6848-45B9-BDA2-02150910ADA3}" type="presOf" srcId="{473A6F81-A980-442E-968C-A4E7EDFF43BA}" destId="{52A3218A-07ED-41DF-BAC3-566D95F584CB}" srcOrd="0" destOrd="0" presId="urn:microsoft.com/office/officeart/2005/8/layout/hList1"/>
    <dgm:cxn modelId="{5F926AA8-6E41-4841-B532-E6DC38646412}" srcId="{55E34260-6808-4DCC-95ED-BEE3F9406D4E}" destId="{AB93FF53-CE73-46E6-95D5-4A2CBC16D9DE}" srcOrd="4" destOrd="0" parTransId="{73A89ED3-BD07-45C6-BD9E-063D1B7AD683}" sibTransId="{160537D0-A10A-42D2-8219-82776306AEAD}"/>
    <dgm:cxn modelId="{35EFEDAE-18FA-4FCD-BD2B-FC188568ACD4}" type="presOf" srcId="{7067873F-2D3C-4364-A166-F1D503085515}" destId="{76BB56A4-011A-4E11-BC21-F8E6DDB5AF10}" srcOrd="0" destOrd="0" presId="urn:microsoft.com/office/officeart/2005/8/layout/hList1"/>
    <dgm:cxn modelId="{CB3589C2-12A9-4A67-B78B-E848026C4864}" type="presOf" srcId="{543683AC-754D-4F44-AC2D-5AE01CACEB1A}" destId="{A2F67E04-83CF-4ED0-82DB-86F63EAA1334}" srcOrd="0" destOrd="0" presId="urn:microsoft.com/office/officeart/2005/8/layout/hList1"/>
    <dgm:cxn modelId="{7EBDC5CC-5B2C-49D3-ABD0-33C63CFA96BB}" type="presOf" srcId="{28CD28A1-B0D6-4AB9-A2E7-F54D147E2913}" destId="{55416ABC-1CBE-46FA-9654-4DE847E61D03}" srcOrd="0" destOrd="0" presId="urn:microsoft.com/office/officeart/2005/8/layout/hList1"/>
    <dgm:cxn modelId="{7BEAF4CE-8A9F-4C98-A91C-56C48A450CBF}" srcId="{55E34260-6808-4DCC-95ED-BEE3F9406D4E}" destId="{DF881D29-D18D-47F0-BFB7-3B8D1794FF28}" srcOrd="6" destOrd="0" parTransId="{0998A6E8-4656-447C-972B-A6C1AE2971CC}" sibTransId="{C49446F3-6DF3-4FE8-97CF-B9D9A552ABD2}"/>
    <dgm:cxn modelId="{C57D9CDE-F9A4-4CA4-9668-F7ECB6754EC3}" type="presOf" srcId="{DF881D29-D18D-47F0-BFB7-3B8D1794FF28}" destId="{F53470A5-21A5-4ABE-90AC-241A23D77F0F}" srcOrd="0" destOrd="0" presId="urn:microsoft.com/office/officeart/2005/8/layout/hList1"/>
    <dgm:cxn modelId="{4286F9F9-B896-479A-9F7B-64084C8EA9B4}" type="presOf" srcId="{06A2A456-91F9-4835-BB17-F3D13FB05495}" destId="{DB44B8E3-064A-4284-86EB-6A5D7B91BC7E}" srcOrd="0" destOrd="0" presId="urn:microsoft.com/office/officeart/2005/8/layout/hList1"/>
    <dgm:cxn modelId="{BE51C0FB-56EC-4C05-A73D-CEF9AF233AB5}" type="presOf" srcId="{BA7525CA-7C4B-4CBD-A76B-D27055734C22}" destId="{CA36D271-385D-4B2B-96C0-494E089C3BE4}" srcOrd="0" destOrd="0" presId="urn:microsoft.com/office/officeart/2005/8/layout/hList1"/>
    <dgm:cxn modelId="{3761EAFB-9607-4C0B-A313-23FCA5F5A704}" type="presOf" srcId="{AB93FF53-CE73-46E6-95D5-4A2CBC16D9DE}" destId="{2FEF2D3F-9B57-4918-AE5F-4A98732F51CF}" srcOrd="0" destOrd="0" presId="urn:microsoft.com/office/officeart/2005/8/layout/hList1"/>
    <dgm:cxn modelId="{68D43AFD-34EA-429A-921B-FDA859DC8984}" srcId="{AB93FF53-CE73-46E6-95D5-4A2CBC16D9DE}" destId="{79D34CA2-5710-4D7C-86DC-90CCD528CF31}" srcOrd="0" destOrd="0" parTransId="{94D0AC85-D04C-4E52-9C71-34DF5F8583AE}" sibTransId="{FDF4289C-430B-4284-BC24-9F72EEDF4661}"/>
    <dgm:cxn modelId="{B55C50FE-E8DB-4A3C-A11F-D7A220DE2BEE}" type="presOf" srcId="{74418254-D819-4BA3-BD57-F33797616E22}" destId="{4C4D48EA-D791-47B9-A706-35C86C49398C}" srcOrd="0" destOrd="0" presId="urn:microsoft.com/office/officeart/2005/8/layout/hList1"/>
    <dgm:cxn modelId="{60CADDFF-B06A-4B42-879B-3CD12767E559}" srcId="{55E34260-6808-4DCC-95ED-BEE3F9406D4E}" destId="{06A2A456-91F9-4835-BB17-F3D13FB05495}" srcOrd="3" destOrd="0" parTransId="{D605F3E3-599A-4EFF-A0E2-27E8F7069F63}" sibTransId="{65C17E32-B2ED-468D-B516-D7E14563AED9}"/>
    <dgm:cxn modelId="{330EBA06-4462-44EF-9AB5-7866C48142CA}" type="presParOf" srcId="{8B32299C-2DB4-4351-A654-60FA9EDBFF09}" destId="{32D1FF99-AFEA-480D-8885-60C2AB526871}" srcOrd="0" destOrd="0" presId="urn:microsoft.com/office/officeart/2005/8/layout/hList1"/>
    <dgm:cxn modelId="{0631678B-5716-44ED-A4B1-E30A2400B5D4}" type="presParOf" srcId="{32D1FF99-AFEA-480D-8885-60C2AB526871}" destId="{0460B5EE-D89E-46D5-BB0E-2C33037BB538}" srcOrd="0" destOrd="0" presId="urn:microsoft.com/office/officeart/2005/8/layout/hList1"/>
    <dgm:cxn modelId="{A2673A37-B354-4BA0-845E-CAEDCB72C9CD}" type="presParOf" srcId="{32D1FF99-AFEA-480D-8885-60C2AB526871}" destId="{0D183690-7DD1-4F73-BADA-1826F6AD95AA}" srcOrd="1" destOrd="0" presId="urn:microsoft.com/office/officeart/2005/8/layout/hList1"/>
    <dgm:cxn modelId="{841A0A71-CFD9-4173-9F09-A0768FD11BE3}" type="presParOf" srcId="{8B32299C-2DB4-4351-A654-60FA9EDBFF09}" destId="{920DB6FE-4F07-424A-ACAF-99F635757933}" srcOrd="1" destOrd="0" presId="urn:microsoft.com/office/officeart/2005/8/layout/hList1"/>
    <dgm:cxn modelId="{8EEB2839-B7B8-4538-9E32-D8F29D7440AF}" type="presParOf" srcId="{8B32299C-2DB4-4351-A654-60FA9EDBFF09}" destId="{76417F47-566B-46C8-85FF-14E9E180657C}" srcOrd="2" destOrd="0" presId="urn:microsoft.com/office/officeart/2005/8/layout/hList1"/>
    <dgm:cxn modelId="{61C3F809-CA8C-44AE-B641-17E69828C31C}" type="presParOf" srcId="{76417F47-566B-46C8-85FF-14E9E180657C}" destId="{52A3218A-07ED-41DF-BAC3-566D95F584CB}" srcOrd="0" destOrd="0" presId="urn:microsoft.com/office/officeart/2005/8/layout/hList1"/>
    <dgm:cxn modelId="{2C08A8ED-DD4D-4D75-A77D-80A5BF0CBF0A}" type="presParOf" srcId="{76417F47-566B-46C8-85FF-14E9E180657C}" destId="{CA36D271-385D-4B2B-96C0-494E089C3BE4}" srcOrd="1" destOrd="0" presId="urn:microsoft.com/office/officeart/2005/8/layout/hList1"/>
    <dgm:cxn modelId="{C31404BB-FC63-46EE-9041-A045A94495A0}" type="presParOf" srcId="{8B32299C-2DB4-4351-A654-60FA9EDBFF09}" destId="{7247756C-DB58-4F65-BA0B-5804389284E9}" srcOrd="3" destOrd="0" presId="urn:microsoft.com/office/officeart/2005/8/layout/hList1"/>
    <dgm:cxn modelId="{546CAB9D-6CFE-4F4A-9F5F-A8F1124D024F}" type="presParOf" srcId="{8B32299C-2DB4-4351-A654-60FA9EDBFF09}" destId="{ECE3BC7E-E11A-40CD-8D52-4330CEE75DD9}" srcOrd="4" destOrd="0" presId="urn:microsoft.com/office/officeart/2005/8/layout/hList1"/>
    <dgm:cxn modelId="{8F335B40-7DEA-4E46-99DF-CCD49560A10E}" type="presParOf" srcId="{ECE3BC7E-E11A-40CD-8D52-4330CEE75DD9}" destId="{A2F67E04-83CF-4ED0-82DB-86F63EAA1334}" srcOrd="0" destOrd="0" presId="urn:microsoft.com/office/officeart/2005/8/layout/hList1"/>
    <dgm:cxn modelId="{78BEC3AE-41F0-4388-A70C-BFA2197BEC15}" type="presParOf" srcId="{ECE3BC7E-E11A-40CD-8D52-4330CEE75DD9}" destId="{55416ABC-1CBE-46FA-9654-4DE847E61D03}" srcOrd="1" destOrd="0" presId="urn:microsoft.com/office/officeart/2005/8/layout/hList1"/>
    <dgm:cxn modelId="{61DF9926-C7AA-445B-A1C1-6328293AB41B}" type="presParOf" srcId="{8B32299C-2DB4-4351-A654-60FA9EDBFF09}" destId="{35B24C9E-1A1C-4D82-8057-E4B226CC5FA6}" srcOrd="5" destOrd="0" presId="urn:microsoft.com/office/officeart/2005/8/layout/hList1"/>
    <dgm:cxn modelId="{8064C803-85FE-4764-8194-2ED9F695FE7A}" type="presParOf" srcId="{8B32299C-2DB4-4351-A654-60FA9EDBFF09}" destId="{6BA16674-E62E-405B-8FD7-19AC841D0A2C}" srcOrd="6" destOrd="0" presId="urn:microsoft.com/office/officeart/2005/8/layout/hList1"/>
    <dgm:cxn modelId="{42504E73-8ADF-45DA-93B9-93043FEE30CF}" type="presParOf" srcId="{6BA16674-E62E-405B-8FD7-19AC841D0A2C}" destId="{DB44B8E3-064A-4284-86EB-6A5D7B91BC7E}" srcOrd="0" destOrd="0" presId="urn:microsoft.com/office/officeart/2005/8/layout/hList1"/>
    <dgm:cxn modelId="{A18AE28F-4C5F-4FC2-95E6-BB0F96943066}" type="presParOf" srcId="{6BA16674-E62E-405B-8FD7-19AC841D0A2C}" destId="{4C4D48EA-D791-47B9-A706-35C86C49398C}" srcOrd="1" destOrd="0" presId="urn:microsoft.com/office/officeart/2005/8/layout/hList1"/>
    <dgm:cxn modelId="{D801C4BE-0172-44F5-B871-2992D373D556}" type="presParOf" srcId="{8B32299C-2DB4-4351-A654-60FA9EDBFF09}" destId="{035A9AA5-2BFA-4E08-9C3A-6F681F99C075}" srcOrd="7" destOrd="0" presId="urn:microsoft.com/office/officeart/2005/8/layout/hList1"/>
    <dgm:cxn modelId="{1822EB1A-1067-4D8F-BCA8-0855E2C63DB5}" type="presParOf" srcId="{8B32299C-2DB4-4351-A654-60FA9EDBFF09}" destId="{3D63CA85-F0E0-4013-A7F2-B222B7C764E6}" srcOrd="8" destOrd="0" presId="urn:microsoft.com/office/officeart/2005/8/layout/hList1"/>
    <dgm:cxn modelId="{B4C54A18-C846-42F0-A6B8-5872A65FD1D3}" type="presParOf" srcId="{3D63CA85-F0E0-4013-A7F2-B222B7C764E6}" destId="{2FEF2D3F-9B57-4918-AE5F-4A98732F51CF}" srcOrd="0" destOrd="0" presId="urn:microsoft.com/office/officeart/2005/8/layout/hList1"/>
    <dgm:cxn modelId="{132F50BB-B37A-48E1-A278-8556D1F8A396}" type="presParOf" srcId="{3D63CA85-F0E0-4013-A7F2-B222B7C764E6}" destId="{BC0E0B3D-CDE4-4409-9A3B-4C9B10FFB295}" srcOrd="1" destOrd="0" presId="urn:microsoft.com/office/officeart/2005/8/layout/hList1"/>
    <dgm:cxn modelId="{169A4644-AE8F-4E82-936B-2C2521768D2F}" type="presParOf" srcId="{8B32299C-2DB4-4351-A654-60FA9EDBFF09}" destId="{9527ADFF-9ACD-42FF-B35A-D7B30BD2D476}" srcOrd="9" destOrd="0" presId="urn:microsoft.com/office/officeart/2005/8/layout/hList1"/>
    <dgm:cxn modelId="{2CCF2095-099F-4E17-9FEE-0D81041EEC0A}" type="presParOf" srcId="{8B32299C-2DB4-4351-A654-60FA9EDBFF09}" destId="{05664055-A727-4EF7-9049-EC9179FAB6F9}" srcOrd="10" destOrd="0" presId="urn:microsoft.com/office/officeart/2005/8/layout/hList1"/>
    <dgm:cxn modelId="{A28010B2-7B86-4CB4-831A-224370861024}" type="presParOf" srcId="{05664055-A727-4EF7-9049-EC9179FAB6F9}" destId="{49791FEE-B84E-44CF-B431-73D4009C48C8}" srcOrd="0" destOrd="0" presId="urn:microsoft.com/office/officeart/2005/8/layout/hList1"/>
    <dgm:cxn modelId="{4A188C1A-5A46-47BA-BCB4-612D8F713E0E}" type="presParOf" srcId="{05664055-A727-4EF7-9049-EC9179FAB6F9}" destId="{3CFF5296-D467-4B3C-9184-599645898F26}" srcOrd="1" destOrd="0" presId="urn:microsoft.com/office/officeart/2005/8/layout/hList1"/>
    <dgm:cxn modelId="{21942927-8A8D-49EC-B84F-C8C9AC05E9F5}" type="presParOf" srcId="{8B32299C-2DB4-4351-A654-60FA9EDBFF09}" destId="{53BD01F2-F104-4D16-B748-05BC07998592}" srcOrd="11" destOrd="0" presId="urn:microsoft.com/office/officeart/2005/8/layout/hList1"/>
    <dgm:cxn modelId="{02830623-D612-43A2-AE83-96521E3D971B}" type="presParOf" srcId="{8B32299C-2DB4-4351-A654-60FA9EDBFF09}" destId="{323A0342-5706-4DD6-9628-A6948C71C022}" srcOrd="12" destOrd="0" presId="urn:microsoft.com/office/officeart/2005/8/layout/hList1"/>
    <dgm:cxn modelId="{B9FEDECC-0586-4634-B8F1-5496F039DF07}" type="presParOf" srcId="{323A0342-5706-4DD6-9628-A6948C71C022}" destId="{F53470A5-21A5-4ABE-90AC-241A23D77F0F}" srcOrd="0" destOrd="0" presId="urn:microsoft.com/office/officeart/2005/8/layout/hList1"/>
    <dgm:cxn modelId="{A5E55729-E74B-475D-9C41-495224C8EA57}" type="presParOf" srcId="{323A0342-5706-4DD6-9628-A6948C71C022}" destId="{76BB56A4-011A-4E11-BC21-F8E6DDB5AF10}" srcOrd="1" destOrd="0" presId="urn:microsoft.com/office/officeart/2005/8/layout/hList1"/>
    <dgm:cxn modelId="{DF596396-6B75-4DB6-BAD0-5CC9AF8EA007}" type="presParOf" srcId="{8B32299C-2DB4-4351-A654-60FA9EDBFF09}" destId="{8770E1C1-BC2C-43AB-A530-175BE079F81D}" srcOrd="13" destOrd="0" presId="urn:microsoft.com/office/officeart/2005/8/layout/hList1"/>
    <dgm:cxn modelId="{4BB2AC31-292B-49B2-9497-1F4AFE214BAD}" type="presParOf" srcId="{8B32299C-2DB4-4351-A654-60FA9EDBFF09}" destId="{D92C7978-2DEB-438D-83FF-348C587FD826}" srcOrd="14" destOrd="0" presId="urn:microsoft.com/office/officeart/2005/8/layout/hList1"/>
    <dgm:cxn modelId="{BA76B2CF-B18E-486C-87E7-4FF6A9F2E41B}" type="presParOf" srcId="{D92C7978-2DEB-438D-83FF-348C587FD826}" destId="{D4E47BE8-B9F2-4A31-8AA6-D3D3FAA2FC5B}" srcOrd="0" destOrd="0" presId="urn:microsoft.com/office/officeart/2005/8/layout/hList1"/>
    <dgm:cxn modelId="{F0930E9E-D6A6-4AB0-98D3-0BDA1581DC75}" type="presParOf" srcId="{D92C7978-2DEB-438D-83FF-348C587FD826}" destId="{690F68C9-36C1-4F45-9959-7567E62D0022}"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CFA878-6E9C-433D-86FB-8425952F71DF}">
      <dsp:nvSpPr>
        <dsp:cNvPr id="0" name=""/>
        <dsp:cNvSpPr/>
      </dsp:nvSpPr>
      <dsp:spPr>
        <a:xfrm>
          <a:off x="3953" y="49937"/>
          <a:ext cx="2377306" cy="804898"/>
        </a:xfrm>
        <a:prstGeom prst="rect">
          <a:avLst/>
        </a:prstGeom>
        <a:solidFill>
          <a:srgbClr val="A52B7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sl-SI" sz="1600" b="1" kern="1200"/>
            <a:t>Evropa ima številne primere dobrih praks </a:t>
          </a:r>
        </a:p>
      </dsp:txBody>
      <dsp:txXfrm>
        <a:off x="3953" y="49937"/>
        <a:ext cx="2377306" cy="804898"/>
      </dsp:txXfrm>
    </dsp:sp>
    <dsp:sp modelId="{8A91FBA5-C5E4-4DAD-980E-7A6FCB0E9FD7}">
      <dsp:nvSpPr>
        <dsp:cNvPr id="0" name=""/>
        <dsp:cNvSpPr/>
      </dsp:nvSpPr>
      <dsp:spPr>
        <a:xfrm>
          <a:off x="3953" y="854835"/>
          <a:ext cx="2377306" cy="353556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sl-SI" sz="1400" kern="1200" dirty="0"/>
            <a:t>V Evropi je več kot 500 obratov za energijsko izrabo odpadkov, količina energijsko izrabljenih odpadkov pa nenehno narašča. To pomeni, da količina odloženih odpadkov na odlagališčih pada. </a:t>
          </a:r>
        </a:p>
      </dsp:txBody>
      <dsp:txXfrm>
        <a:off x="3953" y="854835"/>
        <a:ext cx="2377306" cy="3535560"/>
      </dsp:txXfrm>
    </dsp:sp>
    <dsp:sp modelId="{C70B94C1-DE5E-4FB5-9849-637A3FB8290A}">
      <dsp:nvSpPr>
        <dsp:cNvPr id="0" name=""/>
        <dsp:cNvSpPr/>
      </dsp:nvSpPr>
      <dsp:spPr>
        <a:xfrm>
          <a:off x="2714082" y="49937"/>
          <a:ext cx="2377306" cy="804898"/>
        </a:xfrm>
        <a:prstGeom prst="rect">
          <a:avLst/>
        </a:prstGeom>
        <a:solidFill>
          <a:srgbClr val="A52B7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sl-SI" sz="1600" b="1" kern="1200"/>
            <a:t>Slovenija je na repu EU</a:t>
          </a:r>
        </a:p>
      </dsp:txBody>
      <dsp:txXfrm>
        <a:off x="2714082" y="49937"/>
        <a:ext cx="2377306" cy="804898"/>
      </dsp:txXfrm>
    </dsp:sp>
    <dsp:sp modelId="{1B78109A-B83B-4E75-98E6-3DEF8D95607C}">
      <dsp:nvSpPr>
        <dsp:cNvPr id="0" name=""/>
        <dsp:cNvSpPr/>
      </dsp:nvSpPr>
      <dsp:spPr>
        <a:xfrm>
          <a:off x="2714082" y="854835"/>
          <a:ext cx="2377306" cy="353556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sl-SI" sz="1400" kern="1200" dirty="0"/>
            <a:t>Po podatkih Eurostata so države EU v letu 2018 generirale skupaj 220 milijonov ton komunalnih odpadkov in jih z metodo sežiganja odstranile 70 milijonov ton. Največ odpadkov na ta način odstranijo v Nemčiji (blizu 16 milijonov ton), v Franciji in Združenem kraljestvu (v obeh več kot 12 milijonov ton). Slovenija se s 105.000 tonami energijsko izrabljenih komunalnih odpadkov med 28 državami EU uvršča na 23. mesto.</a:t>
          </a:r>
        </a:p>
      </dsp:txBody>
      <dsp:txXfrm>
        <a:off x="2714082" y="854835"/>
        <a:ext cx="2377306" cy="3535560"/>
      </dsp:txXfrm>
    </dsp:sp>
    <dsp:sp modelId="{F24CEA71-1422-4BB8-A454-F2BB2B151838}">
      <dsp:nvSpPr>
        <dsp:cNvPr id="0" name=""/>
        <dsp:cNvSpPr/>
      </dsp:nvSpPr>
      <dsp:spPr>
        <a:xfrm>
          <a:off x="5424211" y="49937"/>
          <a:ext cx="2377306" cy="804898"/>
        </a:xfrm>
        <a:prstGeom prst="rect">
          <a:avLst/>
        </a:prstGeom>
        <a:solidFill>
          <a:srgbClr val="A52B7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sl-SI" sz="1600" b="1" kern="1200"/>
            <a:t>Vsa napredna evropska mesta se ogrevajo s pomočjo odpadkov</a:t>
          </a:r>
        </a:p>
      </dsp:txBody>
      <dsp:txXfrm>
        <a:off x="5424211" y="49937"/>
        <a:ext cx="2377306" cy="804898"/>
      </dsp:txXfrm>
    </dsp:sp>
    <dsp:sp modelId="{FB004895-8F42-4ED3-AC76-6459C43F7578}">
      <dsp:nvSpPr>
        <dsp:cNvPr id="0" name=""/>
        <dsp:cNvSpPr/>
      </dsp:nvSpPr>
      <dsp:spPr>
        <a:xfrm>
          <a:off x="5424211" y="854835"/>
          <a:ext cx="2377306" cy="353556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sl-SI" sz="1400" kern="1200"/>
            <a:t>Vsa večja evropska mesta, kot so Berlin, London, Pariz, Praga in Rim, imajo sežigalnice komunalnih odpadkov že skoraj 100 let. Amsterdam je prvo sežigalnico dobil leta 1919.</a:t>
          </a:r>
        </a:p>
      </dsp:txBody>
      <dsp:txXfrm>
        <a:off x="5424211" y="854835"/>
        <a:ext cx="2377306" cy="3535560"/>
      </dsp:txXfrm>
    </dsp:sp>
    <dsp:sp modelId="{73847919-BAF4-46CA-9222-E33FDA55090E}">
      <dsp:nvSpPr>
        <dsp:cNvPr id="0" name=""/>
        <dsp:cNvSpPr/>
      </dsp:nvSpPr>
      <dsp:spPr>
        <a:xfrm>
          <a:off x="8134340" y="49937"/>
          <a:ext cx="2377306" cy="804898"/>
        </a:xfrm>
        <a:prstGeom prst="rect">
          <a:avLst/>
        </a:prstGeom>
        <a:solidFill>
          <a:srgbClr val="A52B7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sl-SI" sz="1600" b="1" kern="1200" dirty="0"/>
            <a:t>Evropska Komisija tovrstne projekte tudi finančno podpira </a:t>
          </a:r>
        </a:p>
      </dsp:txBody>
      <dsp:txXfrm>
        <a:off x="8134340" y="49937"/>
        <a:ext cx="2377306" cy="804898"/>
      </dsp:txXfrm>
    </dsp:sp>
    <dsp:sp modelId="{7BBE90EE-A4CE-42D5-A35D-068AB647E794}">
      <dsp:nvSpPr>
        <dsp:cNvPr id="0" name=""/>
        <dsp:cNvSpPr/>
      </dsp:nvSpPr>
      <dsp:spPr>
        <a:xfrm>
          <a:off x="8134340" y="854835"/>
          <a:ext cx="2377306" cy="353556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sl-SI" sz="1400" kern="1200" dirty="0"/>
            <a:t>Evropska Komisija energijsko izrabo podpira, saj jo je uvrstila med dejavnosti krožnega gospodarstva. V poljskem mestu Gdansk zaključujejo gradnjo sežigalnice. Celotna naložba znaša 144 milijonov evrov, od tega je EU prispevala skoraj 63 milijonov evrov.</a:t>
          </a:r>
        </a:p>
      </dsp:txBody>
      <dsp:txXfrm>
        <a:off x="8134340" y="854835"/>
        <a:ext cx="2377306" cy="35355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0B5EE-D89E-46D5-BB0E-2C33037BB538}">
      <dsp:nvSpPr>
        <dsp:cNvPr id="0" name=""/>
        <dsp:cNvSpPr/>
      </dsp:nvSpPr>
      <dsp:spPr>
        <a:xfrm>
          <a:off x="1581" y="54189"/>
          <a:ext cx="1287781" cy="1185284"/>
        </a:xfrm>
        <a:prstGeom prst="rect">
          <a:avLst/>
        </a:prstGeom>
        <a:solidFill>
          <a:srgbClr val="A52B7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sl-SI" sz="1200" b="1" kern="1200" dirty="0"/>
            <a:t>Postali bi veliko bolj energijsko samooskrbni </a:t>
          </a:r>
        </a:p>
      </dsp:txBody>
      <dsp:txXfrm>
        <a:off x="1581" y="54189"/>
        <a:ext cx="1287781" cy="1185284"/>
      </dsp:txXfrm>
    </dsp:sp>
    <dsp:sp modelId="{0D183690-7DD1-4F73-BADA-1826F6AD95AA}">
      <dsp:nvSpPr>
        <dsp:cNvPr id="0" name=""/>
        <dsp:cNvSpPr/>
      </dsp:nvSpPr>
      <dsp:spPr>
        <a:xfrm>
          <a:off x="1581" y="1182276"/>
          <a:ext cx="1287781" cy="307440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sl-SI" sz="1100" kern="1200" dirty="0"/>
            <a:t>S pridobitvijo lastnega energenta bi zmanjšali odvisnost od uvoženih energentov (zemeljski plin) ter povečali energijsko samozadostnost na preko 60%. </a:t>
          </a:r>
        </a:p>
      </dsp:txBody>
      <dsp:txXfrm>
        <a:off x="1581" y="1182276"/>
        <a:ext cx="1287781" cy="3074400"/>
      </dsp:txXfrm>
    </dsp:sp>
    <dsp:sp modelId="{52A3218A-07ED-41DF-BAC3-566D95F584CB}">
      <dsp:nvSpPr>
        <dsp:cNvPr id="0" name=""/>
        <dsp:cNvSpPr/>
      </dsp:nvSpPr>
      <dsp:spPr>
        <a:xfrm>
          <a:off x="1469652" y="54189"/>
          <a:ext cx="1287781" cy="1185284"/>
        </a:xfrm>
        <a:prstGeom prst="rect">
          <a:avLst/>
        </a:prstGeom>
        <a:solidFill>
          <a:srgbClr val="A52B7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sl-SI" sz="1200" b="1" kern="1200" dirty="0"/>
            <a:t>Povečali bi energijsko varnost </a:t>
          </a:r>
        </a:p>
      </dsp:txBody>
      <dsp:txXfrm>
        <a:off x="1469652" y="54189"/>
        <a:ext cx="1287781" cy="1185284"/>
      </dsp:txXfrm>
    </dsp:sp>
    <dsp:sp modelId="{CA36D271-385D-4B2B-96C0-494E089C3BE4}">
      <dsp:nvSpPr>
        <dsp:cNvPr id="0" name=""/>
        <dsp:cNvSpPr/>
      </dsp:nvSpPr>
      <dsp:spPr>
        <a:xfrm>
          <a:off x="1469652" y="1182276"/>
          <a:ext cx="1287781" cy="307440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sl-SI" sz="1100" kern="1200" dirty="0"/>
            <a:t>Maribor je trenutno močno odvisen od uvoženega zemeljskega plina. V preteklosti smo že bili priča blokadam v dobavi, ki tudi v sedanjem izrazito nepredvidljivem geopolitičnem okolju ne moremo v popolnosti izključiti. </a:t>
          </a:r>
        </a:p>
      </dsp:txBody>
      <dsp:txXfrm>
        <a:off x="1469652" y="1182276"/>
        <a:ext cx="1287781" cy="3074400"/>
      </dsp:txXfrm>
    </dsp:sp>
    <dsp:sp modelId="{A2F67E04-83CF-4ED0-82DB-86F63EAA1334}">
      <dsp:nvSpPr>
        <dsp:cNvPr id="0" name=""/>
        <dsp:cNvSpPr/>
      </dsp:nvSpPr>
      <dsp:spPr>
        <a:xfrm>
          <a:off x="2937723" y="54189"/>
          <a:ext cx="1287781" cy="1185284"/>
        </a:xfrm>
        <a:prstGeom prst="rect">
          <a:avLst/>
        </a:prstGeom>
        <a:solidFill>
          <a:srgbClr val="A52B7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sl-SI" sz="1200" b="1" kern="1200" dirty="0"/>
            <a:t>Zmanjšali bi tveganje posledic drastičnih podražitev zemeljskega plina </a:t>
          </a:r>
        </a:p>
      </dsp:txBody>
      <dsp:txXfrm>
        <a:off x="2937723" y="54189"/>
        <a:ext cx="1287781" cy="1185284"/>
      </dsp:txXfrm>
    </dsp:sp>
    <dsp:sp modelId="{55416ABC-1CBE-46FA-9654-4DE847E61D03}">
      <dsp:nvSpPr>
        <dsp:cNvPr id="0" name=""/>
        <dsp:cNvSpPr/>
      </dsp:nvSpPr>
      <dsp:spPr>
        <a:xfrm>
          <a:off x="2937723" y="1182276"/>
          <a:ext cx="1287781" cy="307440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sl-SI" sz="1100" kern="1200"/>
            <a:t>Cene zemeljskega plina na mednarodnem trgu se vseskozi spreminjajo, nanje pa vplivajo številni dejavniki (politični, varnostni, ekonomski…). S pridobitvijo lastnega vira energije bi Maribor močno zmanjšal tveganja morebitne podražitve ogrevanja za končne uporabnike.</a:t>
          </a:r>
        </a:p>
      </dsp:txBody>
      <dsp:txXfrm>
        <a:off x="2937723" y="1182276"/>
        <a:ext cx="1287781" cy="3074400"/>
      </dsp:txXfrm>
    </dsp:sp>
    <dsp:sp modelId="{DB44B8E3-064A-4284-86EB-6A5D7B91BC7E}">
      <dsp:nvSpPr>
        <dsp:cNvPr id="0" name=""/>
        <dsp:cNvSpPr/>
      </dsp:nvSpPr>
      <dsp:spPr>
        <a:xfrm>
          <a:off x="4405794" y="54189"/>
          <a:ext cx="1287781" cy="1185284"/>
        </a:xfrm>
        <a:prstGeom prst="rect">
          <a:avLst/>
        </a:prstGeom>
        <a:solidFill>
          <a:srgbClr val="A52B7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sl-SI" sz="1200" b="1" kern="1200" dirty="0"/>
            <a:t>Zmanjšali bi onesnaženost zraka v mestu </a:t>
          </a:r>
        </a:p>
      </dsp:txBody>
      <dsp:txXfrm>
        <a:off x="4405794" y="54189"/>
        <a:ext cx="1287781" cy="1185284"/>
      </dsp:txXfrm>
    </dsp:sp>
    <dsp:sp modelId="{4C4D48EA-D791-47B9-A706-35C86C49398C}">
      <dsp:nvSpPr>
        <dsp:cNvPr id="0" name=""/>
        <dsp:cNvSpPr/>
      </dsp:nvSpPr>
      <dsp:spPr>
        <a:xfrm>
          <a:off x="4405794" y="1182276"/>
          <a:ext cx="1287781" cy="307440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sl-SI" sz="1100" kern="1200"/>
            <a:t>S postavitvijo objekta bomo lahko razširili daljinsko ogrevanje ter tako zmanjšali številna nekontrolirana individualna kurišča, ki še posebej v zimskih mesecih močno onesnažujejo zrak v mestu.</a:t>
          </a:r>
        </a:p>
      </dsp:txBody>
      <dsp:txXfrm>
        <a:off x="4405794" y="1182276"/>
        <a:ext cx="1287781" cy="3074400"/>
      </dsp:txXfrm>
    </dsp:sp>
    <dsp:sp modelId="{2FEF2D3F-9B57-4918-AE5F-4A98732F51CF}">
      <dsp:nvSpPr>
        <dsp:cNvPr id="0" name=""/>
        <dsp:cNvSpPr/>
      </dsp:nvSpPr>
      <dsp:spPr>
        <a:xfrm>
          <a:off x="5873865" y="54189"/>
          <a:ext cx="1287781" cy="1185284"/>
        </a:xfrm>
        <a:prstGeom prst="rect">
          <a:avLst/>
        </a:prstGeom>
        <a:solidFill>
          <a:srgbClr val="A52B7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sl-SI" sz="1200" b="1" kern="1200" dirty="0"/>
            <a:t>Znižali bi stroške ravnanja z odpadki </a:t>
          </a:r>
        </a:p>
      </dsp:txBody>
      <dsp:txXfrm>
        <a:off x="5873865" y="54189"/>
        <a:ext cx="1287781" cy="1185284"/>
      </dsp:txXfrm>
    </dsp:sp>
    <dsp:sp modelId="{BC0E0B3D-CDE4-4409-9A3B-4C9B10FFB295}">
      <dsp:nvSpPr>
        <dsp:cNvPr id="0" name=""/>
        <dsp:cNvSpPr/>
      </dsp:nvSpPr>
      <dsp:spPr>
        <a:xfrm>
          <a:off x="5873865" y="1182276"/>
          <a:ext cx="1287781" cy="307440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sl-SI" sz="1100" kern="1200"/>
            <a:t>Nižje cene ravnanja z odpadki bi se neposredno odražalo na nižjih cenah položnic komunale in ogrevanja. </a:t>
          </a:r>
        </a:p>
      </dsp:txBody>
      <dsp:txXfrm>
        <a:off x="5873865" y="1182276"/>
        <a:ext cx="1287781" cy="3074400"/>
      </dsp:txXfrm>
    </dsp:sp>
    <dsp:sp modelId="{49791FEE-B84E-44CF-B431-73D4009C48C8}">
      <dsp:nvSpPr>
        <dsp:cNvPr id="0" name=""/>
        <dsp:cNvSpPr/>
      </dsp:nvSpPr>
      <dsp:spPr>
        <a:xfrm>
          <a:off x="7341936" y="54189"/>
          <a:ext cx="1287781" cy="1185284"/>
        </a:xfrm>
        <a:prstGeom prst="rect">
          <a:avLst/>
        </a:prstGeom>
        <a:solidFill>
          <a:srgbClr val="A52B7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sl-SI" sz="1200" b="1" kern="1200" dirty="0"/>
            <a:t>Razširili bi sistem daljinskega ogrevanja</a:t>
          </a:r>
        </a:p>
      </dsp:txBody>
      <dsp:txXfrm>
        <a:off x="7341936" y="54189"/>
        <a:ext cx="1287781" cy="1185284"/>
      </dsp:txXfrm>
    </dsp:sp>
    <dsp:sp modelId="{3CFF5296-D467-4B3C-9184-599645898F26}">
      <dsp:nvSpPr>
        <dsp:cNvPr id="0" name=""/>
        <dsp:cNvSpPr/>
      </dsp:nvSpPr>
      <dsp:spPr>
        <a:xfrm>
          <a:off x="7341936" y="1182276"/>
          <a:ext cx="1287781" cy="307440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sl-SI" sz="1100" kern="1200"/>
            <a:t>Maribor ima dovolj veliko število uporabnikov daljinskega ogrevanja, da bi se lahko energijo takšnega objekta koristno uporabilo. </a:t>
          </a:r>
        </a:p>
      </dsp:txBody>
      <dsp:txXfrm>
        <a:off x="7341936" y="1182276"/>
        <a:ext cx="1287781" cy="3074400"/>
      </dsp:txXfrm>
    </dsp:sp>
    <dsp:sp modelId="{F53470A5-21A5-4ABE-90AC-241A23D77F0F}">
      <dsp:nvSpPr>
        <dsp:cNvPr id="0" name=""/>
        <dsp:cNvSpPr/>
      </dsp:nvSpPr>
      <dsp:spPr>
        <a:xfrm>
          <a:off x="8810007" y="54189"/>
          <a:ext cx="1287781" cy="1185284"/>
        </a:xfrm>
        <a:prstGeom prst="rect">
          <a:avLst/>
        </a:prstGeom>
        <a:solidFill>
          <a:srgbClr val="A52B7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sl-SI" sz="1200" b="1" kern="1200" dirty="0"/>
            <a:t>Povečali bi delež obnovljivih virov</a:t>
          </a:r>
        </a:p>
      </dsp:txBody>
      <dsp:txXfrm>
        <a:off x="8810007" y="54189"/>
        <a:ext cx="1287781" cy="1185284"/>
      </dsp:txXfrm>
    </dsp:sp>
    <dsp:sp modelId="{76BB56A4-011A-4E11-BC21-F8E6DDB5AF10}">
      <dsp:nvSpPr>
        <dsp:cNvPr id="0" name=""/>
        <dsp:cNvSpPr/>
      </dsp:nvSpPr>
      <dsp:spPr>
        <a:xfrm>
          <a:off x="8810007" y="1182276"/>
          <a:ext cx="1287781" cy="307440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sl-SI" sz="1100" kern="1200" dirty="0"/>
            <a:t>Z energijsko izrabo odpadkov bi povečali delež obnovljivih virov energije in neposredno prispevali k tako željenemu in potrebnemu krožnemu gospodarstvu. </a:t>
          </a:r>
        </a:p>
      </dsp:txBody>
      <dsp:txXfrm>
        <a:off x="8810007" y="1182276"/>
        <a:ext cx="1287781" cy="3074400"/>
      </dsp:txXfrm>
    </dsp:sp>
    <dsp:sp modelId="{D4E47BE8-B9F2-4A31-8AA6-D3D3FAA2FC5B}">
      <dsp:nvSpPr>
        <dsp:cNvPr id="0" name=""/>
        <dsp:cNvSpPr/>
      </dsp:nvSpPr>
      <dsp:spPr>
        <a:xfrm>
          <a:off x="10278078" y="54189"/>
          <a:ext cx="1287781" cy="1185284"/>
        </a:xfrm>
        <a:prstGeom prst="rect">
          <a:avLst/>
        </a:prstGeom>
        <a:solidFill>
          <a:srgbClr val="A52B7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sl-SI" sz="1200" b="1" kern="1200" dirty="0"/>
            <a:t>Zmanjšali bi energijsko revščino </a:t>
          </a:r>
        </a:p>
      </dsp:txBody>
      <dsp:txXfrm>
        <a:off x="10278078" y="54189"/>
        <a:ext cx="1287781" cy="1185284"/>
      </dsp:txXfrm>
    </dsp:sp>
    <dsp:sp modelId="{690F68C9-36C1-4F45-9959-7567E62D0022}">
      <dsp:nvSpPr>
        <dsp:cNvPr id="0" name=""/>
        <dsp:cNvSpPr/>
      </dsp:nvSpPr>
      <dsp:spPr>
        <a:xfrm>
          <a:off x="10278078" y="1182276"/>
          <a:ext cx="1287781" cy="307440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sl-SI" sz="1100" kern="1200" dirty="0"/>
            <a:t>S projektom se načrtuje tudi znižanje cene toplote, s čimer bi zmanjšali delež energijske revščine v mestu.</a:t>
          </a:r>
        </a:p>
      </dsp:txBody>
      <dsp:txXfrm>
        <a:off x="10278078" y="1182276"/>
        <a:ext cx="1287781" cy="307440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1T12:20:14.526"/>
    </inkml:context>
    <inkml:brush xml:id="br0">
      <inkml:brushProperty name="width" value="0.05" units="cm"/>
      <inkml:brushProperty name="height" value="0.05" units="cm"/>
      <inkml:brushProperty name="color" value="#E71224"/>
    </inkml:brush>
  </inkml:definitions>
  <inkml:trace contextRef="#ctx0" brushRef="#br0">0 0 24575,'4'1'0,"-1"-1"0,1 1 0,0-1 0,0 2 0,-1-1 0,7 4 0,-6-4 0,1 1 0,-1 0 0,0-2 0,0 2 0,7 0 0,-5-2 0,-1 0 0,-1 0 0,2 1 0,-1 0 0,1 1 0,-2-2 0,1 2 0,0 0 0,0 0 0,0 1 0,0-1 0,4 4 0,17 11 0,-9-7 0,0 1 0,0 1 0,-2 0 0,17 17 0,-23-17 0,0-1 0,0 1 0,0 0 0,-2 1 0,1 0 0,-2 0 0,1 1 0,5 20 0,-7-24 0,0 1 0,1 0 0,0-2 0,2 1 0,-2-1 0,2 0 0,0 0 0,13 11 0,22 24 0,-40-40 0,1-1 0,-1 1 0,1-1 0,1 1 0,-1-1 0,1-1 0,-1 1 0,1 0 0,5 1 0,50 15 0,-29-10 0,5 1 0,12 4 0,37 15 0,-60-20 0,27 5 0,-2 1 0,-38-12 0,0 0 0,0-2 0,21 2 0,7 0 0,-17 1 0,27 8 0,-14-5 0,0 0 0,1-2 0,0-3 0,55-1 0,-75-1 0,0 2 0,0-1 0,1 3 0,20 5 0,-12-3 0,20 4 0,65 4 0,-94-11 0,-1-1 0,-1 1 0,1 1 0,24 10 0,58 30 0,-92-41 0,9 6 0,1 2 0,-1-1 0,-1 1 0,0 1 0,-1 1 0,16 18 0,59 62 0,-42-33 0,-32-40 0,0-1 0,1-2 0,22 22 0,-31-33 0,0 0 0,-1-1 0,0 2 0,0-1 0,0 1 0,-1-1 0,0 1 0,4 10 0,0 5 0,8 34 0,3 10 0,-13-52 0,1-1 0,0 0 0,1 0 0,1-1 0,0 1 0,0-1 0,2-1 0,-1 0 0,20 16 0,-6-4 0,-1 0 0,-1 3 0,36 52 0,-16-7 0,-38-68 0,-2 0 0,1 1 0,0-1 0,0 1 0,0-2 0,1 1 0,-1 0 0,1 0 0,5 2 0,39 18 0,-25-12 0,39 12 0,-45-18 0,0 1 0,21 10 0,-8-1 0,-17-9 0,26 17 0,-31-18 0,9 8 0,29 14 0,-29-20 0,0-1 0,0 0 0,31 6 0,22 6 0,45 17 0,-106-32 0,0-2 0,0 0 0,0 0 0,12 0 0,-13-1 0,0 0 0,0 1 0,0 0 0,0 0 0,13 4 0,62 24 0,-67-25 0,1-1 0,-1 1 0,33-1 0,-21-1 0,-6 3-1365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501528-9448-40CD-AE0E-E8B083C14D3A}" type="datetimeFigureOut">
              <a:rPr lang="sl-SI" smtClean="0"/>
              <a:t>16. 10. 2024</a:t>
            </a:fld>
            <a:endParaRPr lang="sl-SI"/>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7CDB0D-1F8D-4B88-93EA-FBD6021AF46D}" type="slidenum">
              <a:rPr lang="sl-SI" smtClean="0"/>
              <a:t>‹#›</a:t>
            </a:fld>
            <a:endParaRPr lang="sl-SI"/>
          </a:p>
        </p:txBody>
      </p:sp>
    </p:spTree>
    <p:extLst>
      <p:ext uri="{BB962C8B-B14F-4D97-AF65-F5344CB8AC3E}">
        <p14:creationId xmlns:p14="http://schemas.microsoft.com/office/powerpoint/2010/main" val="3778804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683B5A4-0C36-4CC1-A964-0058FCCF27E7}"/>
              </a:ext>
            </a:extLst>
          </p:cNvPr>
          <p:cNvSpPr>
            <a:spLocks noGrp="1"/>
          </p:cNvSpPr>
          <p:nvPr>
            <p:ph type="ctrTitle"/>
          </p:nvPr>
        </p:nvSpPr>
        <p:spPr>
          <a:xfrm>
            <a:off x="1524000" y="1122363"/>
            <a:ext cx="9144000" cy="2387600"/>
          </a:xfrm>
        </p:spPr>
        <p:txBody>
          <a:bodyPr anchor="b"/>
          <a:lstStyle>
            <a:lvl1pPr algn="ctr">
              <a:defRPr sz="6000"/>
            </a:lvl1pPr>
          </a:lstStyle>
          <a:p>
            <a:r>
              <a:rPr lang="sl-SI"/>
              <a:t>Kliknite, če želite urediti slog naslova matrice</a:t>
            </a:r>
            <a:endParaRPr lang="en-GB"/>
          </a:p>
        </p:txBody>
      </p:sp>
      <p:sp>
        <p:nvSpPr>
          <p:cNvPr id="3" name="Podnaslov 2">
            <a:extLst>
              <a:ext uri="{FF2B5EF4-FFF2-40B4-BE49-F238E27FC236}">
                <a16:creationId xmlns:a16="http://schemas.microsoft.com/office/drawing/2014/main" id="{F22D4AC7-9D80-4879-8711-FD0C129B49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če želite urediti slog podnaslova matrice</a:t>
            </a:r>
            <a:endParaRPr lang="en-GB"/>
          </a:p>
        </p:txBody>
      </p:sp>
      <p:sp>
        <p:nvSpPr>
          <p:cNvPr id="4" name="Označba mesta datuma 3">
            <a:extLst>
              <a:ext uri="{FF2B5EF4-FFF2-40B4-BE49-F238E27FC236}">
                <a16:creationId xmlns:a16="http://schemas.microsoft.com/office/drawing/2014/main" id="{E5801432-BEE5-49B0-9AFE-34DF17C15957}"/>
              </a:ext>
            </a:extLst>
          </p:cNvPr>
          <p:cNvSpPr>
            <a:spLocks noGrp="1"/>
          </p:cNvSpPr>
          <p:nvPr>
            <p:ph type="dt" sz="half" idx="10"/>
          </p:nvPr>
        </p:nvSpPr>
        <p:spPr/>
        <p:txBody>
          <a:bodyPr/>
          <a:lstStyle/>
          <a:p>
            <a:fld id="{255A27F0-E583-4460-9D6B-9C14282907B3}" type="datetimeFigureOut">
              <a:rPr lang="en-GB" smtClean="0"/>
              <a:t>16/10/2024</a:t>
            </a:fld>
            <a:endParaRPr lang="en-GB"/>
          </a:p>
        </p:txBody>
      </p:sp>
      <p:sp>
        <p:nvSpPr>
          <p:cNvPr id="5" name="Označba mesta noge 4">
            <a:extLst>
              <a:ext uri="{FF2B5EF4-FFF2-40B4-BE49-F238E27FC236}">
                <a16:creationId xmlns:a16="http://schemas.microsoft.com/office/drawing/2014/main" id="{269F7C59-11E7-4F45-AE41-B4855D551BB4}"/>
              </a:ext>
            </a:extLst>
          </p:cNvPr>
          <p:cNvSpPr>
            <a:spLocks noGrp="1"/>
          </p:cNvSpPr>
          <p:nvPr>
            <p:ph type="ftr" sz="quarter" idx="11"/>
          </p:nvPr>
        </p:nvSpPr>
        <p:spPr/>
        <p:txBody>
          <a:bodyPr/>
          <a:lstStyle/>
          <a:p>
            <a:endParaRPr lang="en-GB"/>
          </a:p>
        </p:txBody>
      </p:sp>
      <p:sp>
        <p:nvSpPr>
          <p:cNvPr id="6" name="Označba mesta številke diapozitiva 5">
            <a:extLst>
              <a:ext uri="{FF2B5EF4-FFF2-40B4-BE49-F238E27FC236}">
                <a16:creationId xmlns:a16="http://schemas.microsoft.com/office/drawing/2014/main" id="{7E73E4AD-34E2-4713-A36D-8CB9CEC7A381}"/>
              </a:ext>
            </a:extLst>
          </p:cNvPr>
          <p:cNvSpPr>
            <a:spLocks noGrp="1"/>
          </p:cNvSpPr>
          <p:nvPr>
            <p:ph type="sldNum" sz="quarter" idx="12"/>
          </p:nvPr>
        </p:nvSpPr>
        <p:spPr/>
        <p:txBody>
          <a:bodyPr/>
          <a:lstStyle/>
          <a:p>
            <a:fld id="{C6BE3216-2F85-4ED6-BCFC-9F7F4724E3CE}" type="slidenum">
              <a:rPr lang="en-GB" smtClean="0"/>
              <a:t>‹#›</a:t>
            </a:fld>
            <a:endParaRPr lang="en-GB"/>
          </a:p>
        </p:txBody>
      </p:sp>
    </p:spTree>
    <p:extLst>
      <p:ext uri="{BB962C8B-B14F-4D97-AF65-F5344CB8AC3E}">
        <p14:creationId xmlns:p14="http://schemas.microsoft.com/office/powerpoint/2010/main" val="2590286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63E7A91-2128-4291-885B-8F669A9E2991}"/>
              </a:ext>
            </a:extLst>
          </p:cNvPr>
          <p:cNvSpPr>
            <a:spLocks noGrp="1"/>
          </p:cNvSpPr>
          <p:nvPr>
            <p:ph type="title"/>
          </p:nvPr>
        </p:nvSpPr>
        <p:spPr/>
        <p:txBody>
          <a:bodyPr/>
          <a:lstStyle/>
          <a:p>
            <a:r>
              <a:rPr lang="sl-SI"/>
              <a:t>Kliknite, če želite urediti slog naslova matrice</a:t>
            </a:r>
            <a:endParaRPr lang="en-GB"/>
          </a:p>
        </p:txBody>
      </p:sp>
      <p:sp>
        <p:nvSpPr>
          <p:cNvPr id="3" name="Označba mesta navpičnega besedila 2">
            <a:extLst>
              <a:ext uri="{FF2B5EF4-FFF2-40B4-BE49-F238E27FC236}">
                <a16:creationId xmlns:a16="http://schemas.microsoft.com/office/drawing/2014/main" id="{8878513E-BF06-43E9-AA31-2205C43B8FA2}"/>
              </a:ext>
            </a:extLst>
          </p:cNvPr>
          <p:cNvSpPr>
            <a:spLocks noGrp="1"/>
          </p:cNvSpPr>
          <p:nvPr>
            <p:ph type="body" orient="vert" idx="1"/>
          </p:nvPr>
        </p:nvSpPr>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4" name="Označba mesta datuma 3">
            <a:extLst>
              <a:ext uri="{FF2B5EF4-FFF2-40B4-BE49-F238E27FC236}">
                <a16:creationId xmlns:a16="http://schemas.microsoft.com/office/drawing/2014/main" id="{4AD5199B-26C4-4747-9DB9-5183977A2CA3}"/>
              </a:ext>
            </a:extLst>
          </p:cNvPr>
          <p:cNvSpPr>
            <a:spLocks noGrp="1"/>
          </p:cNvSpPr>
          <p:nvPr>
            <p:ph type="dt" sz="half" idx="10"/>
          </p:nvPr>
        </p:nvSpPr>
        <p:spPr/>
        <p:txBody>
          <a:bodyPr/>
          <a:lstStyle/>
          <a:p>
            <a:fld id="{255A27F0-E583-4460-9D6B-9C14282907B3}" type="datetimeFigureOut">
              <a:rPr lang="en-GB" smtClean="0"/>
              <a:t>16/10/2024</a:t>
            </a:fld>
            <a:endParaRPr lang="en-GB"/>
          </a:p>
        </p:txBody>
      </p:sp>
      <p:sp>
        <p:nvSpPr>
          <p:cNvPr id="5" name="Označba mesta noge 4">
            <a:extLst>
              <a:ext uri="{FF2B5EF4-FFF2-40B4-BE49-F238E27FC236}">
                <a16:creationId xmlns:a16="http://schemas.microsoft.com/office/drawing/2014/main" id="{ACC8FC14-1B54-406B-9FE1-26B5C46D3881}"/>
              </a:ext>
            </a:extLst>
          </p:cNvPr>
          <p:cNvSpPr>
            <a:spLocks noGrp="1"/>
          </p:cNvSpPr>
          <p:nvPr>
            <p:ph type="ftr" sz="quarter" idx="11"/>
          </p:nvPr>
        </p:nvSpPr>
        <p:spPr/>
        <p:txBody>
          <a:bodyPr/>
          <a:lstStyle/>
          <a:p>
            <a:endParaRPr lang="en-GB"/>
          </a:p>
        </p:txBody>
      </p:sp>
      <p:sp>
        <p:nvSpPr>
          <p:cNvPr id="6" name="Označba mesta številke diapozitiva 5">
            <a:extLst>
              <a:ext uri="{FF2B5EF4-FFF2-40B4-BE49-F238E27FC236}">
                <a16:creationId xmlns:a16="http://schemas.microsoft.com/office/drawing/2014/main" id="{131459BB-1A7C-467C-B778-97C477137B66}"/>
              </a:ext>
            </a:extLst>
          </p:cNvPr>
          <p:cNvSpPr>
            <a:spLocks noGrp="1"/>
          </p:cNvSpPr>
          <p:nvPr>
            <p:ph type="sldNum" sz="quarter" idx="12"/>
          </p:nvPr>
        </p:nvSpPr>
        <p:spPr/>
        <p:txBody>
          <a:bodyPr/>
          <a:lstStyle/>
          <a:p>
            <a:fld id="{C6BE3216-2F85-4ED6-BCFC-9F7F4724E3CE}" type="slidenum">
              <a:rPr lang="en-GB" smtClean="0"/>
              <a:t>‹#›</a:t>
            </a:fld>
            <a:endParaRPr lang="en-GB"/>
          </a:p>
        </p:txBody>
      </p:sp>
    </p:spTree>
    <p:extLst>
      <p:ext uri="{BB962C8B-B14F-4D97-AF65-F5344CB8AC3E}">
        <p14:creationId xmlns:p14="http://schemas.microsoft.com/office/powerpoint/2010/main" val="980284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id="{55B96795-A53B-4A6D-B6D0-F6B749BE8D39}"/>
              </a:ext>
            </a:extLst>
          </p:cNvPr>
          <p:cNvSpPr>
            <a:spLocks noGrp="1"/>
          </p:cNvSpPr>
          <p:nvPr>
            <p:ph type="title" orient="vert"/>
          </p:nvPr>
        </p:nvSpPr>
        <p:spPr>
          <a:xfrm>
            <a:off x="8724900" y="365125"/>
            <a:ext cx="2628900" cy="5811838"/>
          </a:xfrm>
        </p:spPr>
        <p:txBody>
          <a:bodyPr vert="eaVert"/>
          <a:lstStyle/>
          <a:p>
            <a:r>
              <a:rPr lang="sl-SI"/>
              <a:t>Kliknite, če želite urediti slog naslova matrice</a:t>
            </a:r>
            <a:endParaRPr lang="en-GB"/>
          </a:p>
        </p:txBody>
      </p:sp>
      <p:sp>
        <p:nvSpPr>
          <p:cNvPr id="3" name="Označba mesta navpičnega besedila 2">
            <a:extLst>
              <a:ext uri="{FF2B5EF4-FFF2-40B4-BE49-F238E27FC236}">
                <a16:creationId xmlns:a16="http://schemas.microsoft.com/office/drawing/2014/main" id="{8DC4788A-E0AC-4ABB-8095-B3B850C8DEAB}"/>
              </a:ext>
            </a:extLst>
          </p:cNvPr>
          <p:cNvSpPr>
            <a:spLocks noGrp="1"/>
          </p:cNvSpPr>
          <p:nvPr>
            <p:ph type="body" orient="vert" idx="1"/>
          </p:nvPr>
        </p:nvSpPr>
        <p:spPr>
          <a:xfrm>
            <a:off x="838200" y="365125"/>
            <a:ext cx="7734300" cy="5811838"/>
          </a:xfrm>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4" name="Označba mesta datuma 3">
            <a:extLst>
              <a:ext uri="{FF2B5EF4-FFF2-40B4-BE49-F238E27FC236}">
                <a16:creationId xmlns:a16="http://schemas.microsoft.com/office/drawing/2014/main" id="{CCFD6E06-1761-4465-AAF0-50E919CEE543}"/>
              </a:ext>
            </a:extLst>
          </p:cNvPr>
          <p:cNvSpPr>
            <a:spLocks noGrp="1"/>
          </p:cNvSpPr>
          <p:nvPr>
            <p:ph type="dt" sz="half" idx="10"/>
          </p:nvPr>
        </p:nvSpPr>
        <p:spPr/>
        <p:txBody>
          <a:bodyPr/>
          <a:lstStyle/>
          <a:p>
            <a:fld id="{255A27F0-E583-4460-9D6B-9C14282907B3}" type="datetimeFigureOut">
              <a:rPr lang="en-GB" smtClean="0"/>
              <a:t>16/10/2024</a:t>
            </a:fld>
            <a:endParaRPr lang="en-GB"/>
          </a:p>
        </p:txBody>
      </p:sp>
      <p:sp>
        <p:nvSpPr>
          <p:cNvPr id="5" name="Označba mesta noge 4">
            <a:extLst>
              <a:ext uri="{FF2B5EF4-FFF2-40B4-BE49-F238E27FC236}">
                <a16:creationId xmlns:a16="http://schemas.microsoft.com/office/drawing/2014/main" id="{CA475059-3514-4F2A-905B-5668250816FC}"/>
              </a:ext>
            </a:extLst>
          </p:cNvPr>
          <p:cNvSpPr>
            <a:spLocks noGrp="1"/>
          </p:cNvSpPr>
          <p:nvPr>
            <p:ph type="ftr" sz="quarter" idx="11"/>
          </p:nvPr>
        </p:nvSpPr>
        <p:spPr/>
        <p:txBody>
          <a:bodyPr/>
          <a:lstStyle/>
          <a:p>
            <a:endParaRPr lang="en-GB"/>
          </a:p>
        </p:txBody>
      </p:sp>
      <p:sp>
        <p:nvSpPr>
          <p:cNvPr id="6" name="Označba mesta številke diapozitiva 5">
            <a:extLst>
              <a:ext uri="{FF2B5EF4-FFF2-40B4-BE49-F238E27FC236}">
                <a16:creationId xmlns:a16="http://schemas.microsoft.com/office/drawing/2014/main" id="{A0DD55D9-9C96-4689-87F0-6C95597E693D}"/>
              </a:ext>
            </a:extLst>
          </p:cNvPr>
          <p:cNvSpPr>
            <a:spLocks noGrp="1"/>
          </p:cNvSpPr>
          <p:nvPr>
            <p:ph type="sldNum" sz="quarter" idx="12"/>
          </p:nvPr>
        </p:nvSpPr>
        <p:spPr/>
        <p:txBody>
          <a:bodyPr/>
          <a:lstStyle/>
          <a:p>
            <a:fld id="{C6BE3216-2F85-4ED6-BCFC-9F7F4724E3CE}" type="slidenum">
              <a:rPr lang="en-GB" smtClean="0"/>
              <a:t>‹#›</a:t>
            </a:fld>
            <a:endParaRPr lang="en-GB"/>
          </a:p>
        </p:txBody>
      </p:sp>
    </p:spTree>
    <p:extLst>
      <p:ext uri="{BB962C8B-B14F-4D97-AF65-F5344CB8AC3E}">
        <p14:creationId xmlns:p14="http://schemas.microsoft.com/office/powerpoint/2010/main" val="3098832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683B5A4-0C36-4CC1-A964-0058FCCF27E7}"/>
              </a:ext>
            </a:extLst>
          </p:cNvPr>
          <p:cNvSpPr>
            <a:spLocks noGrp="1"/>
          </p:cNvSpPr>
          <p:nvPr>
            <p:ph type="ctrTitle"/>
          </p:nvPr>
        </p:nvSpPr>
        <p:spPr>
          <a:xfrm>
            <a:off x="1524000" y="1122363"/>
            <a:ext cx="9144000" cy="2387600"/>
          </a:xfrm>
        </p:spPr>
        <p:txBody>
          <a:bodyPr anchor="b"/>
          <a:lstStyle>
            <a:lvl1pPr algn="ctr">
              <a:defRPr sz="6000"/>
            </a:lvl1pPr>
          </a:lstStyle>
          <a:p>
            <a:r>
              <a:rPr lang="sl-SI"/>
              <a:t>Kliknite, če želite urediti slog naslova matrice</a:t>
            </a:r>
            <a:endParaRPr lang="en-GB"/>
          </a:p>
        </p:txBody>
      </p:sp>
      <p:sp>
        <p:nvSpPr>
          <p:cNvPr id="3" name="Podnaslov 2">
            <a:extLst>
              <a:ext uri="{FF2B5EF4-FFF2-40B4-BE49-F238E27FC236}">
                <a16:creationId xmlns:a16="http://schemas.microsoft.com/office/drawing/2014/main" id="{F22D4AC7-9D80-4879-8711-FD0C129B49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če želite urediti slog podnaslova matrice</a:t>
            </a:r>
            <a:endParaRPr lang="en-GB"/>
          </a:p>
        </p:txBody>
      </p:sp>
      <p:sp>
        <p:nvSpPr>
          <p:cNvPr id="4" name="Označba mesta datuma 3">
            <a:extLst>
              <a:ext uri="{FF2B5EF4-FFF2-40B4-BE49-F238E27FC236}">
                <a16:creationId xmlns:a16="http://schemas.microsoft.com/office/drawing/2014/main" id="{E5801432-BEE5-49B0-9AFE-34DF17C15957}"/>
              </a:ext>
            </a:extLst>
          </p:cNvPr>
          <p:cNvSpPr>
            <a:spLocks noGrp="1"/>
          </p:cNvSpPr>
          <p:nvPr>
            <p:ph type="dt" sz="half" idx="10"/>
          </p:nvPr>
        </p:nvSpPr>
        <p:spPr/>
        <p:txBody>
          <a:bodyPr/>
          <a:lstStyle/>
          <a:p>
            <a:fld id="{255A27F0-E583-4460-9D6B-9C14282907B3}" type="datetimeFigureOut">
              <a:rPr lang="en-GB" smtClean="0"/>
              <a:t>16/10/2024</a:t>
            </a:fld>
            <a:endParaRPr lang="en-GB"/>
          </a:p>
        </p:txBody>
      </p:sp>
      <p:sp>
        <p:nvSpPr>
          <p:cNvPr id="5" name="Označba mesta noge 4">
            <a:extLst>
              <a:ext uri="{FF2B5EF4-FFF2-40B4-BE49-F238E27FC236}">
                <a16:creationId xmlns:a16="http://schemas.microsoft.com/office/drawing/2014/main" id="{269F7C59-11E7-4F45-AE41-B4855D551BB4}"/>
              </a:ext>
            </a:extLst>
          </p:cNvPr>
          <p:cNvSpPr>
            <a:spLocks noGrp="1"/>
          </p:cNvSpPr>
          <p:nvPr>
            <p:ph type="ftr" sz="quarter" idx="11"/>
          </p:nvPr>
        </p:nvSpPr>
        <p:spPr/>
        <p:txBody>
          <a:bodyPr/>
          <a:lstStyle/>
          <a:p>
            <a:endParaRPr lang="en-GB"/>
          </a:p>
        </p:txBody>
      </p:sp>
      <p:sp>
        <p:nvSpPr>
          <p:cNvPr id="6" name="Označba mesta številke diapozitiva 5">
            <a:extLst>
              <a:ext uri="{FF2B5EF4-FFF2-40B4-BE49-F238E27FC236}">
                <a16:creationId xmlns:a16="http://schemas.microsoft.com/office/drawing/2014/main" id="{7E73E4AD-34E2-4713-A36D-8CB9CEC7A381}"/>
              </a:ext>
            </a:extLst>
          </p:cNvPr>
          <p:cNvSpPr>
            <a:spLocks noGrp="1"/>
          </p:cNvSpPr>
          <p:nvPr>
            <p:ph type="sldNum" sz="quarter" idx="12"/>
          </p:nvPr>
        </p:nvSpPr>
        <p:spPr/>
        <p:txBody>
          <a:bodyPr/>
          <a:lstStyle/>
          <a:p>
            <a:fld id="{C6BE3216-2F85-4ED6-BCFC-9F7F4724E3CE}" type="slidenum">
              <a:rPr lang="en-GB" smtClean="0"/>
              <a:t>‹#›</a:t>
            </a:fld>
            <a:endParaRPr lang="en-GB"/>
          </a:p>
        </p:txBody>
      </p:sp>
    </p:spTree>
    <p:extLst>
      <p:ext uri="{BB962C8B-B14F-4D97-AF65-F5344CB8AC3E}">
        <p14:creationId xmlns:p14="http://schemas.microsoft.com/office/powerpoint/2010/main" val="4382066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F6F0D37-AE08-445E-BAC2-B65402B6E4A1}"/>
              </a:ext>
            </a:extLst>
          </p:cNvPr>
          <p:cNvSpPr>
            <a:spLocks noGrp="1"/>
          </p:cNvSpPr>
          <p:nvPr>
            <p:ph type="title"/>
          </p:nvPr>
        </p:nvSpPr>
        <p:spPr/>
        <p:txBody>
          <a:bodyPr/>
          <a:lstStyle/>
          <a:p>
            <a:r>
              <a:rPr lang="sl-SI"/>
              <a:t>Kliknite, če želite urediti slog naslova matrice</a:t>
            </a:r>
            <a:endParaRPr lang="en-GB"/>
          </a:p>
        </p:txBody>
      </p:sp>
      <p:sp>
        <p:nvSpPr>
          <p:cNvPr id="3" name="Označba mesta vsebine 2">
            <a:extLst>
              <a:ext uri="{FF2B5EF4-FFF2-40B4-BE49-F238E27FC236}">
                <a16:creationId xmlns:a16="http://schemas.microsoft.com/office/drawing/2014/main" id="{45B9D347-4B40-4FF8-A843-234F08C9F372}"/>
              </a:ext>
            </a:extLst>
          </p:cNvPr>
          <p:cNvSpPr>
            <a:spLocks noGrp="1"/>
          </p:cNvSpPr>
          <p:nvPr>
            <p:ph idx="1"/>
          </p:nvPr>
        </p:nvSpPr>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4" name="Označba mesta datuma 3">
            <a:extLst>
              <a:ext uri="{FF2B5EF4-FFF2-40B4-BE49-F238E27FC236}">
                <a16:creationId xmlns:a16="http://schemas.microsoft.com/office/drawing/2014/main" id="{96785B79-B2AA-411E-A83A-1B7ADA17161C}"/>
              </a:ext>
            </a:extLst>
          </p:cNvPr>
          <p:cNvSpPr>
            <a:spLocks noGrp="1"/>
          </p:cNvSpPr>
          <p:nvPr>
            <p:ph type="dt" sz="half" idx="10"/>
          </p:nvPr>
        </p:nvSpPr>
        <p:spPr/>
        <p:txBody>
          <a:bodyPr/>
          <a:lstStyle/>
          <a:p>
            <a:fld id="{255A27F0-E583-4460-9D6B-9C14282907B3}" type="datetimeFigureOut">
              <a:rPr lang="en-GB" smtClean="0"/>
              <a:t>16/10/2024</a:t>
            </a:fld>
            <a:endParaRPr lang="en-GB"/>
          </a:p>
        </p:txBody>
      </p:sp>
      <p:sp>
        <p:nvSpPr>
          <p:cNvPr id="5" name="Označba mesta noge 4">
            <a:extLst>
              <a:ext uri="{FF2B5EF4-FFF2-40B4-BE49-F238E27FC236}">
                <a16:creationId xmlns:a16="http://schemas.microsoft.com/office/drawing/2014/main" id="{6A4920FE-AB03-4DC1-ACD1-4D8E7CF6C746}"/>
              </a:ext>
            </a:extLst>
          </p:cNvPr>
          <p:cNvSpPr>
            <a:spLocks noGrp="1"/>
          </p:cNvSpPr>
          <p:nvPr>
            <p:ph type="ftr" sz="quarter" idx="11"/>
          </p:nvPr>
        </p:nvSpPr>
        <p:spPr/>
        <p:txBody>
          <a:bodyPr/>
          <a:lstStyle/>
          <a:p>
            <a:endParaRPr lang="en-GB"/>
          </a:p>
        </p:txBody>
      </p:sp>
      <p:sp>
        <p:nvSpPr>
          <p:cNvPr id="6" name="Označba mesta številke diapozitiva 5">
            <a:extLst>
              <a:ext uri="{FF2B5EF4-FFF2-40B4-BE49-F238E27FC236}">
                <a16:creationId xmlns:a16="http://schemas.microsoft.com/office/drawing/2014/main" id="{A1F1416B-46E8-43CA-92BF-D2A566D10AC7}"/>
              </a:ext>
            </a:extLst>
          </p:cNvPr>
          <p:cNvSpPr>
            <a:spLocks noGrp="1"/>
          </p:cNvSpPr>
          <p:nvPr>
            <p:ph type="sldNum" sz="quarter" idx="12"/>
          </p:nvPr>
        </p:nvSpPr>
        <p:spPr/>
        <p:txBody>
          <a:bodyPr/>
          <a:lstStyle/>
          <a:p>
            <a:fld id="{C6BE3216-2F85-4ED6-BCFC-9F7F4724E3CE}" type="slidenum">
              <a:rPr lang="en-GB" smtClean="0"/>
              <a:t>‹#›</a:t>
            </a:fld>
            <a:endParaRPr lang="en-GB"/>
          </a:p>
        </p:txBody>
      </p:sp>
    </p:spTree>
    <p:extLst>
      <p:ext uri="{BB962C8B-B14F-4D97-AF65-F5344CB8AC3E}">
        <p14:creationId xmlns:p14="http://schemas.microsoft.com/office/powerpoint/2010/main" val="34900839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138CDC2-56C7-4C20-A92B-C5A3250B2F23}"/>
              </a:ext>
            </a:extLst>
          </p:cNvPr>
          <p:cNvSpPr>
            <a:spLocks noGrp="1"/>
          </p:cNvSpPr>
          <p:nvPr>
            <p:ph type="title"/>
          </p:nvPr>
        </p:nvSpPr>
        <p:spPr>
          <a:xfrm>
            <a:off x="831850" y="1709738"/>
            <a:ext cx="10515600" cy="2852737"/>
          </a:xfrm>
        </p:spPr>
        <p:txBody>
          <a:bodyPr anchor="b"/>
          <a:lstStyle>
            <a:lvl1pPr>
              <a:defRPr sz="6000"/>
            </a:lvl1pPr>
          </a:lstStyle>
          <a:p>
            <a:r>
              <a:rPr lang="sl-SI"/>
              <a:t>Kliknite, če želite urediti slog naslova matrice</a:t>
            </a:r>
            <a:endParaRPr lang="en-GB"/>
          </a:p>
        </p:txBody>
      </p:sp>
      <p:sp>
        <p:nvSpPr>
          <p:cNvPr id="3" name="Označba mesta besedila 2">
            <a:extLst>
              <a:ext uri="{FF2B5EF4-FFF2-40B4-BE49-F238E27FC236}">
                <a16:creationId xmlns:a16="http://schemas.microsoft.com/office/drawing/2014/main" id="{380B3299-EB34-4700-8747-79B2414692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Kliknite za urejanje slogov besedila matrice</a:t>
            </a:r>
          </a:p>
        </p:txBody>
      </p:sp>
      <p:sp>
        <p:nvSpPr>
          <p:cNvPr id="4" name="Označba mesta datuma 3">
            <a:extLst>
              <a:ext uri="{FF2B5EF4-FFF2-40B4-BE49-F238E27FC236}">
                <a16:creationId xmlns:a16="http://schemas.microsoft.com/office/drawing/2014/main" id="{79200197-0E5D-4C4D-A244-EBCDF404D27D}"/>
              </a:ext>
            </a:extLst>
          </p:cNvPr>
          <p:cNvSpPr>
            <a:spLocks noGrp="1"/>
          </p:cNvSpPr>
          <p:nvPr>
            <p:ph type="dt" sz="half" idx="10"/>
          </p:nvPr>
        </p:nvSpPr>
        <p:spPr/>
        <p:txBody>
          <a:bodyPr/>
          <a:lstStyle/>
          <a:p>
            <a:fld id="{255A27F0-E583-4460-9D6B-9C14282907B3}" type="datetimeFigureOut">
              <a:rPr lang="en-GB" smtClean="0"/>
              <a:t>16/10/2024</a:t>
            </a:fld>
            <a:endParaRPr lang="en-GB"/>
          </a:p>
        </p:txBody>
      </p:sp>
      <p:sp>
        <p:nvSpPr>
          <p:cNvPr id="5" name="Označba mesta noge 4">
            <a:extLst>
              <a:ext uri="{FF2B5EF4-FFF2-40B4-BE49-F238E27FC236}">
                <a16:creationId xmlns:a16="http://schemas.microsoft.com/office/drawing/2014/main" id="{2B7E084D-B02A-4DFA-BEDA-D7B9FA05F918}"/>
              </a:ext>
            </a:extLst>
          </p:cNvPr>
          <p:cNvSpPr>
            <a:spLocks noGrp="1"/>
          </p:cNvSpPr>
          <p:nvPr>
            <p:ph type="ftr" sz="quarter" idx="11"/>
          </p:nvPr>
        </p:nvSpPr>
        <p:spPr/>
        <p:txBody>
          <a:bodyPr/>
          <a:lstStyle/>
          <a:p>
            <a:endParaRPr lang="en-GB"/>
          </a:p>
        </p:txBody>
      </p:sp>
      <p:sp>
        <p:nvSpPr>
          <p:cNvPr id="6" name="Označba mesta številke diapozitiva 5">
            <a:extLst>
              <a:ext uri="{FF2B5EF4-FFF2-40B4-BE49-F238E27FC236}">
                <a16:creationId xmlns:a16="http://schemas.microsoft.com/office/drawing/2014/main" id="{004D9DB0-D183-45CA-951B-0798BD6CD5A9}"/>
              </a:ext>
            </a:extLst>
          </p:cNvPr>
          <p:cNvSpPr>
            <a:spLocks noGrp="1"/>
          </p:cNvSpPr>
          <p:nvPr>
            <p:ph type="sldNum" sz="quarter" idx="12"/>
          </p:nvPr>
        </p:nvSpPr>
        <p:spPr/>
        <p:txBody>
          <a:bodyPr/>
          <a:lstStyle/>
          <a:p>
            <a:fld id="{C6BE3216-2F85-4ED6-BCFC-9F7F4724E3CE}" type="slidenum">
              <a:rPr lang="en-GB" smtClean="0"/>
              <a:t>‹#›</a:t>
            </a:fld>
            <a:endParaRPr lang="en-GB"/>
          </a:p>
        </p:txBody>
      </p:sp>
    </p:spTree>
    <p:extLst>
      <p:ext uri="{BB962C8B-B14F-4D97-AF65-F5344CB8AC3E}">
        <p14:creationId xmlns:p14="http://schemas.microsoft.com/office/powerpoint/2010/main" val="7819152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ADC1D12-F6E9-44DF-ADC9-A361BF3CEB79}"/>
              </a:ext>
            </a:extLst>
          </p:cNvPr>
          <p:cNvSpPr>
            <a:spLocks noGrp="1"/>
          </p:cNvSpPr>
          <p:nvPr>
            <p:ph type="title"/>
          </p:nvPr>
        </p:nvSpPr>
        <p:spPr/>
        <p:txBody>
          <a:bodyPr/>
          <a:lstStyle/>
          <a:p>
            <a:r>
              <a:rPr lang="sl-SI"/>
              <a:t>Kliknite, če želite urediti slog naslova matrice</a:t>
            </a:r>
            <a:endParaRPr lang="en-GB"/>
          </a:p>
        </p:txBody>
      </p:sp>
      <p:sp>
        <p:nvSpPr>
          <p:cNvPr id="3" name="Označba mesta vsebine 2">
            <a:extLst>
              <a:ext uri="{FF2B5EF4-FFF2-40B4-BE49-F238E27FC236}">
                <a16:creationId xmlns:a16="http://schemas.microsoft.com/office/drawing/2014/main" id="{B898DD67-309C-484F-976B-8F4C22D103D6}"/>
              </a:ext>
            </a:extLst>
          </p:cNvPr>
          <p:cNvSpPr>
            <a:spLocks noGrp="1"/>
          </p:cNvSpPr>
          <p:nvPr>
            <p:ph sz="half" idx="1"/>
          </p:nvPr>
        </p:nvSpPr>
        <p:spPr>
          <a:xfrm>
            <a:off x="838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4" name="Označba mesta vsebine 3">
            <a:extLst>
              <a:ext uri="{FF2B5EF4-FFF2-40B4-BE49-F238E27FC236}">
                <a16:creationId xmlns:a16="http://schemas.microsoft.com/office/drawing/2014/main" id="{8AABC8C6-6FEF-48AF-849C-4D40B4905EF8}"/>
              </a:ext>
            </a:extLst>
          </p:cNvPr>
          <p:cNvSpPr>
            <a:spLocks noGrp="1"/>
          </p:cNvSpPr>
          <p:nvPr>
            <p:ph sz="half" idx="2"/>
          </p:nvPr>
        </p:nvSpPr>
        <p:spPr>
          <a:xfrm>
            <a:off x="6172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5" name="Označba mesta datuma 4">
            <a:extLst>
              <a:ext uri="{FF2B5EF4-FFF2-40B4-BE49-F238E27FC236}">
                <a16:creationId xmlns:a16="http://schemas.microsoft.com/office/drawing/2014/main" id="{AF74AD7A-98C8-4E7E-9501-75E2939AE754}"/>
              </a:ext>
            </a:extLst>
          </p:cNvPr>
          <p:cNvSpPr>
            <a:spLocks noGrp="1"/>
          </p:cNvSpPr>
          <p:nvPr>
            <p:ph type="dt" sz="half" idx="10"/>
          </p:nvPr>
        </p:nvSpPr>
        <p:spPr/>
        <p:txBody>
          <a:bodyPr/>
          <a:lstStyle/>
          <a:p>
            <a:fld id="{255A27F0-E583-4460-9D6B-9C14282907B3}" type="datetimeFigureOut">
              <a:rPr lang="en-GB" smtClean="0"/>
              <a:t>16/10/2024</a:t>
            </a:fld>
            <a:endParaRPr lang="en-GB"/>
          </a:p>
        </p:txBody>
      </p:sp>
      <p:sp>
        <p:nvSpPr>
          <p:cNvPr id="6" name="Označba mesta noge 5">
            <a:extLst>
              <a:ext uri="{FF2B5EF4-FFF2-40B4-BE49-F238E27FC236}">
                <a16:creationId xmlns:a16="http://schemas.microsoft.com/office/drawing/2014/main" id="{FD7F6C48-1ED4-4EF9-BDE5-8777998E50B4}"/>
              </a:ext>
            </a:extLst>
          </p:cNvPr>
          <p:cNvSpPr>
            <a:spLocks noGrp="1"/>
          </p:cNvSpPr>
          <p:nvPr>
            <p:ph type="ftr" sz="quarter" idx="11"/>
          </p:nvPr>
        </p:nvSpPr>
        <p:spPr/>
        <p:txBody>
          <a:bodyPr/>
          <a:lstStyle/>
          <a:p>
            <a:endParaRPr lang="en-GB"/>
          </a:p>
        </p:txBody>
      </p:sp>
      <p:sp>
        <p:nvSpPr>
          <p:cNvPr id="7" name="Označba mesta številke diapozitiva 6">
            <a:extLst>
              <a:ext uri="{FF2B5EF4-FFF2-40B4-BE49-F238E27FC236}">
                <a16:creationId xmlns:a16="http://schemas.microsoft.com/office/drawing/2014/main" id="{38FAD0CD-78BB-48BA-B77F-14AEEE80B74C}"/>
              </a:ext>
            </a:extLst>
          </p:cNvPr>
          <p:cNvSpPr>
            <a:spLocks noGrp="1"/>
          </p:cNvSpPr>
          <p:nvPr>
            <p:ph type="sldNum" sz="quarter" idx="12"/>
          </p:nvPr>
        </p:nvSpPr>
        <p:spPr/>
        <p:txBody>
          <a:bodyPr/>
          <a:lstStyle/>
          <a:p>
            <a:fld id="{C6BE3216-2F85-4ED6-BCFC-9F7F4724E3CE}" type="slidenum">
              <a:rPr lang="en-GB" smtClean="0"/>
              <a:t>‹#›</a:t>
            </a:fld>
            <a:endParaRPr lang="en-GB"/>
          </a:p>
        </p:txBody>
      </p:sp>
    </p:spTree>
    <p:extLst>
      <p:ext uri="{BB962C8B-B14F-4D97-AF65-F5344CB8AC3E}">
        <p14:creationId xmlns:p14="http://schemas.microsoft.com/office/powerpoint/2010/main" val="4277316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D3D8134-63D9-46F9-9542-FD5F4AB24447}"/>
              </a:ext>
            </a:extLst>
          </p:cNvPr>
          <p:cNvSpPr>
            <a:spLocks noGrp="1"/>
          </p:cNvSpPr>
          <p:nvPr>
            <p:ph type="title"/>
          </p:nvPr>
        </p:nvSpPr>
        <p:spPr>
          <a:xfrm>
            <a:off x="839788" y="365125"/>
            <a:ext cx="10515600" cy="1325563"/>
          </a:xfrm>
        </p:spPr>
        <p:txBody>
          <a:bodyPr/>
          <a:lstStyle/>
          <a:p>
            <a:r>
              <a:rPr lang="sl-SI"/>
              <a:t>Kliknite, če želite urediti slog naslova matrice</a:t>
            </a:r>
            <a:endParaRPr lang="en-GB"/>
          </a:p>
        </p:txBody>
      </p:sp>
      <p:sp>
        <p:nvSpPr>
          <p:cNvPr id="3" name="Označba mesta besedila 2">
            <a:extLst>
              <a:ext uri="{FF2B5EF4-FFF2-40B4-BE49-F238E27FC236}">
                <a16:creationId xmlns:a16="http://schemas.microsoft.com/office/drawing/2014/main" id="{E7B0EDED-A2B1-4D0D-9723-E67B5F15DD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4" name="Označba mesta vsebine 3">
            <a:extLst>
              <a:ext uri="{FF2B5EF4-FFF2-40B4-BE49-F238E27FC236}">
                <a16:creationId xmlns:a16="http://schemas.microsoft.com/office/drawing/2014/main" id="{9E1A50AA-A560-4BBD-B375-85ED77488E8C}"/>
              </a:ext>
            </a:extLst>
          </p:cNvPr>
          <p:cNvSpPr>
            <a:spLocks noGrp="1"/>
          </p:cNvSpPr>
          <p:nvPr>
            <p:ph sz="half" idx="2"/>
          </p:nvPr>
        </p:nvSpPr>
        <p:spPr>
          <a:xfrm>
            <a:off x="839788" y="2505075"/>
            <a:ext cx="5157787"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5" name="Označba mesta besedila 4">
            <a:extLst>
              <a:ext uri="{FF2B5EF4-FFF2-40B4-BE49-F238E27FC236}">
                <a16:creationId xmlns:a16="http://schemas.microsoft.com/office/drawing/2014/main" id="{3DF483A1-278F-40D9-8692-5B9F2E80FA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6" name="Označba mesta vsebine 5">
            <a:extLst>
              <a:ext uri="{FF2B5EF4-FFF2-40B4-BE49-F238E27FC236}">
                <a16:creationId xmlns:a16="http://schemas.microsoft.com/office/drawing/2014/main" id="{E4C95571-7AC1-4D97-BA1D-C95E825B79CF}"/>
              </a:ext>
            </a:extLst>
          </p:cNvPr>
          <p:cNvSpPr>
            <a:spLocks noGrp="1"/>
          </p:cNvSpPr>
          <p:nvPr>
            <p:ph sz="quarter" idx="4"/>
          </p:nvPr>
        </p:nvSpPr>
        <p:spPr>
          <a:xfrm>
            <a:off x="6172200" y="2505075"/>
            <a:ext cx="5183188"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7" name="Označba mesta datuma 6">
            <a:extLst>
              <a:ext uri="{FF2B5EF4-FFF2-40B4-BE49-F238E27FC236}">
                <a16:creationId xmlns:a16="http://schemas.microsoft.com/office/drawing/2014/main" id="{0C6A3D88-75FB-4395-A6BA-D4816B3DF01E}"/>
              </a:ext>
            </a:extLst>
          </p:cNvPr>
          <p:cNvSpPr>
            <a:spLocks noGrp="1"/>
          </p:cNvSpPr>
          <p:nvPr>
            <p:ph type="dt" sz="half" idx="10"/>
          </p:nvPr>
        </p:nvSpPr>
        <p:spPr/>
        <p:txBody>
          <a:bodyPr/>
          <a:lstStyle/>
          <a:p>
            <a:fld id="{255A27F0-E583-4460-9D6B-9C14282907B3}" type="datetimeFigureOut">
              <a:rPr lang="en-GB" smtClean="0"/>
              <a:t>16/10/2024</a:t>
            </a:fld>
            <a:endParaRPr lang="en-GB"/>
          </a:p>
        </p:txBody>
      </p:sp>
      <p:sp>
        <p:nvSpPr>
          <p:cNvPr id="8" name="Označba mesta noge 7">
            <a:extLst>
              <a:ext uri="{FF2B5EF4-FFF2-40B4-BE49-F238E27FC236}">
                <a16:creationId xmlns:a16="http://schemas.microsoft.com/office/drawing/2014/main" id="{FA8046A2-B920-4053-BC67-FBA1F5458FF8}"/>
              </a:ext>
            </a:extLst>
          </p:cNvPr>
          <p:cNvSpPr>
            <a:spLocks noGrp="1"/>
          </p:cNvSpPr>
          <p:nvPr>
            <p:ph type="ftr" sz="quarter" idx="11"/>
          </p:nvPr>
        </p:nvSpPr>
        <p:spPr/>
        <p:txBody>
          <a:bodyPr/>
          <a:lstStyle/>
          <a:p>
            <a:endParaRPr lang="en-GB"/>
          </a:p>
        </p:txBody>
      </p:sp>
      <p:sp>
        <p:nvSpPr>
          <p:cNvPr id="9" name="Označba mesta številke diapozitiva 8">
            <a:extLst>
              <a:ext uri="{FF2B5EF4-FFF2-40B4-BE49-F238E27FC236}">
                <a16:creationId xmlns:a16="http://schemas.microsoft.com/office/drawing/2014/main" id="{52681EF5-7862-41AA-8567-FAB89A00AD11}"/>
              </a:ext>
            </a:extLst>
          </p:cNvPr>
          <p:cNvSpPr>
            <a:spLocks noGrp="1"/>
          </p:cNvSpPr>
          <p:nvPr>
            <p:ph type="sldNum" sz="quarter" idx="12"/>
          </p:nvPr>
        </p:nvSpPr>
        <p:spPr/>
        <p:txBody>
          <a:bodyPr/>
          <a:lstStyle/>
          <a:p>
            <a:fld id="{C6BE3216-2F85-4ED6-BCFC-9F7F4724E3CE}" type="slidenum">
              <a:rPr lang="en-GB" smtClean="0"/>
              <a:t>‹#›</a:t>
            </a:fld>
            <a:endParaRPr lang="en-GB"/>
          </a:p>
        </p:txBody>
      </p:sp>
    </p:spTree>
    <p:extLst>
      <p:ext uri="{BB962C8B-B14F-4D97-AF65-F5344CB8AC3E}">
        <p14:creationId xmlns:p14="http://schemas.microsoft.com/office/powerpoint/2010/main" val="19829132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5E61ADB-75C9-4E14-857E-6D56D4B4A574}"/>
              </a:ext>
            </a:extLst>
          </p:cNvPr>
          <p:cNvSpPr>
            <a:spLocks noGrp="1"/>
          </p:cNvSpPr>
          <p:nvPr>
            <p:ph type="title"/>
          </p:nvPr>
        </p:nvSpPr>
        <p:spPr/>
        <p:txBody>
          <a:bodyPr/>
          <a:lstStyle/>
          <a:p>
            <a:r>
              <a:rPr lang="sl-SI"/>
              <a:t>Kliknite, če želite urediti slog naslova matrice</a:t>
            </a:r>
            <a:endParaRPr lang="en-GB"/>
          </a:p>
        </p:txBody>
      </p:sp>
      <p:sp>
        <p:nvSpPr>
          <p:cNvPr id="3" name="Označba mesta datuma 2">
            <a:extLst>
              <a:ext uri="{FF2B5EF4-FFF2-40B4-BE49-F238E27FC236}">
                <a16:creationId xmlns:a16="http://schemas.microsoft.com/office/drawing/2014/main" id="{34028BFE-ECF0-4CBD-AF77-51DA6603D2CE}"/>
              </a:ext>
            </a:extLst>
          </p:cNvPr>
          <p:cNvSpPr>
            <a:spLocks noGrp="1"/>
          </p:cNvSpPr>
          <p:nvPr>
            <p:ph type="dt" sz="half" idx="10"/>
          </p:nvPr>
        </p:nvSpPr>
        <p:spPr/>
        <p:txBody>
          <a:bodyPr/>
          <a:lstStyle/>
          <a:p>
            <a:fld id="{255A27F0-E583-4460-9D6B-9C14282907B3}" type="datetimeFigureOut">
              <a:rPr lang="en-GB" smtClean="0"/>
              <a:t>16/10/2024</a:t>
            </a:fld>
            <a:endParaRPr lang="en-GB"/>
          </a:p>
        </p:txBody>
      </p:sp>
      <p:sp>
        <p:nvSpPr>
          <p:cNvPr id="4" name="Označba mesta noge 3">
            <a:extLst>
              <a:ext uri="{FF2B5EF4-FFF2-40B4-BE49-F238E27FC236}">
                <a16:creationId xmlns:a16="http://schemas.microsoft.com/office/drawing/2014/main" id="{9935C97D-DCB3-4FC5-BAD8-A7BBF13310FE}"/>
              </a:ext>
            </a:extLst>
          </p:cNvPr>
          <p:cNvSpPr>
            <a:spLocks noGrp="1"/>
          </p:cNvSpPr>
          <p:nvPr>
            <p:ph type="ftr" sz="quarter" idx="11"/>
          </p:nvPr>
        </p:nvSpPr>
        <p:spPr/>
        <p:txBody>
          <a:bodyPr/>
          <a:lstStyle/>
          <a:p>
            <a:endParaRPr lang="en-GB"/>
          </a:p>
        </p:txBody>
      </p:sp>
      <p:sp>
        <p:nvSpPr>
          <p:cNvPr id="5" name="Označba mesta številke diapozitiva 4">
            <a:extLst>
              <a:ext uri="{FF2B5EF4-FFF2-40B4-BE49-F238E27FC236}">
                <a16:creationId xmlns:a16="http://schemas.microsoft.com/office/drawing/2014/main" id="{E19BE9FC-5933-4C32-8254-F19631D25903}"/>
              </a:ext>
            </a:extLst>
          </p:cNvPr>
          <p:cNvSpPr>
            <a:spLocks noGrp="1"/>
          </p:cNvSpPr>
          <p:nvPr>
            <p:ph type="sldNum" sz="quarter" idx="12"/>
          </p:nvPr>
        </p:nvSpPr>
        <p:spPr/>
        <p:txBody>
          <a:bodyPr/>
          <a:lstStyle/>
          <a:p>
            <a:fld id="{C6BE3216-2F85-4ED6-BCFC-9F7F4724E3CE}" type="slidenum">
              <a:rPr lang="en-GB" smtClean="0"/>
              <a:t>‹#›</a:t>
            </a:fld>
            <a:endParaRPr lang="en-GB"/>
          </a:p>
        </p:txBody>
      </p:sp>
    </p:spTree>
    <p:extLst>
      <p:ext uri="{BB962C8B-B14F-4D97-AF65-F5344CB8AC3E}">
        <p14:creationId xmlns:p14="http://schemas.microsoft.com/office/powerpoint/2010/main" val="8437463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1FBB7592-1883-41B1-91CA-ED8D26193AD6}"/>
              </a:ext>
            </a:extLst>
          </p:cNvPr>
          <p:cNvSpPr>
            <a:spLocks noGrp="1"/>
          </p:cNvSpPr>
          <p:nvPr>
            <p:ph type="dt" sz="half" idx="10"/>
          </p:nvPr>
        </p:nvSpPr>
        <p:spPr/>
        <p:txBody>
          <a:bodyPr/>
          <a:lstStyle/>
          <a:p>
            <a:fld id="{255A27F0-E583-4460-9D6B-9C14282907B3}" type="datetimeFigureOut">
              <a:rPr lang="en-GB" smtClean="0"/>
              <a:t>16/10/2024</a:t>
            </a:fld>
            <a:endParaRPr lang="en-GB"/>
          </a:p>
        </p:txBody>
      </p:sp>
      <p:sp>
        <p:nvSpPr>
          <p:cNvPr id="3" name="Označba mesta noge 2">
            <a:extLst>
              <a:ext uri="{FF2B5EF4-FFF2-40B4-BE49-F238E27FC236}">
                <a16:creationId xmlns:a16="http://schemas.microsoft.com/office/drawing/2014/main" id="{10AFC1F4-F9F7-4B58-8265-595BBDE998BC}"/>
              </a:ext>
            </a:extLst>
          </p:cNvPr>
          <p:cNvSpPr>
            <a:spLocks noGrp="1"/>
          </p:cNvSpPr>
          <p:nvPr>
            <p:ph type="ftr" sz="quarter" idx="11"/>
          </p:nvPr>
        </p:nvSpPr>
        <p:spPr/>
        <p:txBody>
          <a:bodyPr/>
          <a:lstStyle/>
          <a:p>
            <a:endParaRPr lang="en-GB"/>
          </a:p>
        </p:txBody>
      </p:sp>
      <p:sp>
        <p:nvSpPr>
          <p:cNvPr id="4" name="Označba mesta številke diapozitiva 3">
            <a:extLst>
              <a:ext uri="{FF2B5EF4-FFF2-40B4-BE49-F238E27FC236}">
                <a16:creationId xmlns:a16="http://schemas.microsoft.com/office/drawing/2014/main" id="{38443F6E-0531-4ED9-A8F6-11C9780AB3B6}"/>
              </a:ext>
            </a:extLst>
          </p:cNvPr>
          <p:cNvSpPr>
            <a:spLocks noGrp="1"/>
          </p:cNvSpPr>
          <p:nvPr>
            <p:ph type="sldNum" sz="quarter" idx="12"/>
          </p:nvPr>
        </p:nvSpPr>
        <p:spPr/>
        <p:txBody>
          <a:bodyPr/>
          <a:lstStyle/>
          <a:p>
            <a:fld id="{C6BE3216-2F85-4ED6-BCFC-9F7F4724E3CE}" type="slidenum">
              <a:rPr lang="en-GB" smtClean="0"/>
              <a:t>‹#›</a:t>
            </a:fld>
            <a:endParaRPr lang="en-GB"/>
          </a:p>
        </p:txBody>
      </p:sp>
    </p:spTree>
    <p:extLst>
      <p:ext uri="{BB962C8B-B14F-4D97-AF65-F5344CB8AC3E}">
        <p14:creationId xmlns:p14="http://schemas.microsoft.com/office/powerpoint/2010/main" val="3386856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78F97C7-F25C-49FE-A885-52C8915E4AE6}"/>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endParaRPr lang="en-GB"/>
          </a:p>
        </p:txBody>
      </p:sp>
      <p:sp>
        <p:nvSpPr>
          <p:cNvPr id="3" name="Označba mesta vsebine 2">
            <a:extLst>
              <a:ext uri="{FF2B5EF4-FFF2-40B4-BE49-F238E27FC236}">
                <a16:creationId xmlns:a16="http://schemas.microsoft.com/office/drawing/2014/main" id="{82087D58-83A3-4A4F-950F-9F24D8E6A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4" name="Označba mesta besedila 3">
            <a:extLst>
              <a:ext uri="{FF2B5EF4-FFF2-40B4-BE49-F238E27FC236}">
                <a16:creationId xmlns:a16="http://schemas.microsoft.com/office/drawing/2014/main" id="{62833B15-93EF-4E57-A997-75E028EDAB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F4EB1ACE-EED2-45AF-B61F-365BCAD3C7EC}"/>
              </a:ext>
            </a:extLst>
          </p:cNvPr>
          <p:cNvSpPr>
            <a:spLocks noGrp="1"/>
          </p:cNvSpPr>
          <p:nvPr>
            <p:ph type="dt" sz="half" idx="10"/>
          </p:nvPr>
        </p:nvSpPr>
        <p:spPr/>
        <p:txBody>
          <a:bodyPr/>
          <a:lstStyle/>
          <a:p>
            <a:fld id="{255A27F0-E583-4460-9D6B-9C14282907B3}" type="datetimeFigureOut">
              <a:rPr lang="en-GB" smtClean="0"/>
              <a:t>16/10/2024</a:t>
            </a:fld>
            <a:endParaRPr lang="en-GB"/>
          </a:p>
        </p:txBody>
      </p:sp>
      <p:sp>
        <p:nvSpPr>
          <p:cNvPr id="6" name="Označba mesta noge 5">
            <a:extLst>
              <a:ext uri="{FF2B5EF4-FFF2-40B4-BE49-F238E27FC236}">
                <a16:creationId xmlns:a16="http://schemas.microsoft.com/office/drawing/2014/main" id="{23CD4332-593E-426B-9E8C-5C4E1D745EAC}"/>
              </a:ext>
            </a:extLst>
          </p:cNvPr>
          <p:cNvSpPr>
            <a:spLocks noGrp="1"/>
          </p:cNvSpPr>
          <p:nvPr>
            <p:ph type="ftr" sz="quarter" idx="11"/>
          </p:nvPr>
        </p:nvSpPr>
        <p:spPr/>
        <p:txBody>
          <a:bodyPr/>
          <a:lstStyle/>
          <a:p>
            <a:endParaRPr lang="en-GB"/>
          </a:p>
        </p:txBody>
      </p:sp>
      <p:sp>
        <p:nvSpPr>
          <p:cNvPr id="7" name="Označba mesta številke diapozitiva 6">
            <a:extLst>
              <a:ext uri="{FF2B5EF4-FFF2-40B4-BE49-F238E27FC236}">
                <a16:creationId xmlns:a16="http://schemas.microsoft.com/office/drawing/2014/main" id="{65D5AC32-E134-4087-A1F1-4D292A52858C}"/>
              </a:ext>
            </a:extLst>
          </p:cNvPr>
          <p:cNvSpPr>
            <a:spLocks noGrp="1"/>
          </p:cNvSpPr>
          <p:nvPr>
            <p:ph type="sldNum" sz="quarter" idx="12"/>
          </p:nvPr>
        </p:nvSpPr>
        <p:spPr/>
        <p:txBody>
          <a:bodyPr/>
          <a:lstStyle/>
          <a:p>
            <a:fld id="{C6BE3216-2F85-4ED6-BCFC-9F7F4724E3CE}" type="slidenum">
              <a:rPr lang="en-GB" smtClean="0"/>
              <a:t>‹#›</a:t>
            </a:fld>
            <a:endParaRPr lang="en-GB"/>
          </a:p>
        </p:txBody>
      </p:sp>
    </p:spTree>
    <p:extLst>
      <p:ext uri="{BB962C8B-B14F-4D97-AF65-F5344CB8AC3E}">
        <p14:creationId xmlns:p14="http://schemas.microsoft.com/office/powerpoint/2010/main" val="2947553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F6F0D37-AE08-445E-BAC2-B65402B6E4A1}"/>
              </a:ext>
            </a:extLst>
          </p:cNvPr>
          <p:cNvSpPr>
            <a:spLocks noGrp="1"/>
          </p:cNvSpPr>
          <p:nvPr>
            <p:ph type="title"/>
          </p:nvPr>
        </p:nvSpPr>
        <p:spPr/>
        <p:txBody>
          <a:bodyPr/>
          <a:lstStyle/>
          <a:p>
            <a:r>
              <a:rPr lang="sl-SI"/>
              <a:t>Kliknite, če želite urediti slog naslova matrice</a:t>
            </a:r>
            <a:endParaRPr lang="en-GB"/>
          </a:p>
        </p:txBody>
      </p:sp>
      <p:sp>
        <p:nvSpPr>
          <p:cNvPr id="3" name="Označba mesta vsebine 2">
            <a:extLst>
              <a:ext uri="{FF2B5EF4-FFF2-40B4-BE49-F238E27FC236}">
                <a16:creationId xmlns:a16="http://schemas.microsoft.com/office/drawing/2014/main" id="{45B9D347-4B40-4FF8-A843-234F08C9F372}"/>
              </a:ext>
            </a:extLst>
          </p:cNvPr>
          <p:cNvSpPr>
            <a:spLocks noGrp="1"/>
          </p:cNvSpPr>
          <p:nvPr>
            <p:ph idx="1"/>
          </p:nvPr>
        </p:nvSpPr>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4" name="Označba mesta datuma 3">
            <a:extLst>
              <a:ext uri="{FF2B5EF4-FFF2-40B4-BE49-F238E27FC236}">
                <a16:creationId xmlns:a16="http://schemas.microsoft.com/office/drawing/2014/main" id="{96785B79-B2AA-411E-A83A-1B7ADA17161C}"/>
              </a:ext>
            </a:extLst>
          </p:cNvPr>
          <p:cNvSpPr>
            <a:spLocks noGrp="1"/>
          </p:cNvSpPr>
          <p:nvPr>
            <p:ph type="dt" sz="half" idx="10"/>
          </p:nvPr>
        </p:nvSpPr>
        <p:spPr/>
        <p:txBody>
          <a:bodyPr/>
          <a:lstStyle/>
          <a:p>
            <a:fld id="{255A27F0-E583-4460-9D6B-9C14282907B3}" type="datetimeFigureOut">
              <a:rPr lang="en-GB" smtClean="0"/>
              <a:t>16/10/2024</a:t>
            </a:fld>
            <a:endParaRPr lang="en-GB"/>
          </a:p>
        </p:txBody>
      </p:sp>
      <p:sp>
        <p:nvSpPr>
          <p:cNvPr id="5" name="Označba mesta noge 4">
            <a:extLst>
              <a:ext uri="{FF2B5EF4-FFF2-40B4-BE49-F238E27FC236}">
                <a16:creationId xmlns:a16="http://schemas.microsoft.com/office/drawing/2014/main" id="{6A4920FE-AB03-4DC1-ACD1-4D8E7CF6C746}"/>
              </a:ext>
            </a:extLst>
          </p:cNvPr>
          <p:cNvSpPr>
            <a:spLocks noGrp="1"/>
          </p:cNvSpPr>
          <p:nvPr>
            <p:ph type="ftr" sz="quarter" idx="11"/>
          </p:nvPr>
        </p:nvSpPr>
        <p:spPr/>
        <p:txBody>
          <a:bodyPr/>
          <a:lstStyle/>
          <a:p>
            <a:endParaRPr lang="en-GB"/>
          </a:p>
        </p:txBody>
      </p:sp>
      <p:sp>
        <p:nvSpPr>
          <p:cNvPr id="6" name="Označba mesta številke diapozitiva 5">
            <a:extLst>
              <a:ext uri="{FF2B5EF4-FFF2-40B4-BE49-F238E27FC236}">
                <a16:creationId xmlns:a16="http://schemas.microsoft.com/office/drawing/2014/main" id="{A1F1416B-46E8-43CA-92BF-D2A566D10AC7}"/>
              </a:ext>
            </a:extLst>
          </p:cNvPr>
          <p:cNvSpPr>
            <a:spLocks noGrp="1"/>
          </p:cNvSpPr>
          <p:nvPr>
            <p:ph type="sldNum" sz="quarter" idx="12"/>
          </p:nvPr>
        </p:nvSpPr>
        <p:spPr/>
        <p:txBody>
          <a:bodyPr/>
          <a:lstStyle/>
          <a:p>
            <a:fld id="{C6BE3216-2F85-4ED6-BCFC-9F7F4724E3CE}" type="slidenum">
              <a:rPr lang="en-GB" smtClean="0"/>
              <a:t>‹#›</a:t>
            </a:fld>
            <a:endParaRPr lang="en-GB"/>
          </a:p>
        </p:txBody>
      </p:sp>
    </p:spTree>
    <p:extLst>
      <p:ext uri="{BB962C8B-B14F-4D97-AF65-F5344CB8AC3E}">
        <p14:creationId xmlns:p14="http://schemas.microsoft.com/office/powerpoint/2010/main" val="39580598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68559E2-5090-4FED-B847-D827017C5061}"/>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endParaRPr lang="en-GB"/>
          </a:p>
        </p:txBody>
      </p:sp>
      <p:sp>
        <p:nvSpPr>
          <p:cNvPr id="3" name="Označba mesta slike 2">
            <a:extLst>
              <a:ext uri="{FF2B5EF4-FFF2-40B4-BE49-F238E27FC236}">
                <a16:creationId xmlns:a16="http://schemas.microsoft.com/office/drawing/2014/main" id="{EC541D23-0816-47FB-BFEF-99C250AA53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Označba mesta besedila 3">
            <a:extLst>
              <a:ext uri="{FF2B5EF4-FFF2-40B4-BE49-F238E27FC236}">
                <a16:creationId xmlns:a16="http://schemas.microsoft.com/office/drawing/2014/main" id="{B740E87D-AC78-4E4B-ABBD-ABC3DFC0F7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B0D32E18-C65C-4704-AB58-94B602EAE4BB}"/>
              </a:ext>
            </a:extLst>
          </p:cNvPr>
          <p:cNvSpPr>
            <a:spLocks noGrp="1"/>
          </p:cNvSpPr>
          <p:nvPr>
            <p:ph type="dt" sz="half" idx="10"/>
          </p:nvPr>
        </p:nvSpPr>
        <p:spPr/>
        <p:txBody>
          <a:bodyPr/>
          <a:lstStyle/>
          <a:p>
            <a:fld id="{255A27F0-E583-4460-9D6B-9C14282907B3}" type="datetimeFigureOut">
              <a:rPr lang="en-GB" smtClean="0"/>
              <a:t>16/10/2024</a:t>
            </a:fld>
            <a:endParaRPr lang="en-GB"/>
          </a:p>
        </p:txBody>
      </p:sp>
      <p:sp>
        <p:nvSpPr>
          <p:cNvPr id="6" name="Označba mesta noge 5">
            <a:extLst>
              <a:ext uri="{FF2B5EF4-FFF2-40B4-BE49-F238E27FC236}">
                <a16:creationId xmlns:a16="http://schemas.microsoft.com/office/drawing/2014/main" id="{2C313C73-755A-4333-B2F8-23E701CD40C1}"/>
              </a:ext>
            </a:extLst>
          </p:cNvPr>
          <p:cNvSpPr>
            <a:spLocks noGrp="1"/>
          </p:cNvSpPr>
          <p:nvPr>
            <p:ph type="ftr" sz="quarter" idx="11"/>
          </p:nvPr>
        </p:nvSpPr>
        <p:spPr/>
        <p:txBody>
          <a:bodyPr/>
          <a:lstStyle/>
          <a:p>
            <a:endParaRPr lang="en-GB"/>
          </a:p>
        </p:txBody>
      </p:sp>
      <p:sp>
        <p:nvSpPr>
          <p:cNvPr id="7" name="Označba mesta številke diapozitiva 6">
            <a:extLst>
              <a:ext uri="{FF2B5EF4-FFF2-40B4-BE49-F238E27FC236}">
                <a16:creationId xmlns:a16="http://schemas.microsoft.com/office/drawing/2014/main" id="{C78A5243-37B6-4116-AE49-89CE20E15B63}"/>
              </a:ext>
            </a:extLst>
          </p:cNvPr>
          <p:cNvSpPr>
            <a:spLocks noGrp="1"/>
          </p:cNvSpPr>
          <p:nvPr>
            <p:ph type="sldNum" sz="quarter" idx="12"/>
          </p:nvPr>
        </p:nvSpPr>
        <p:spPr/>
        <p:txBody>
          <a:bodyPr/>
          <a:lstStyle/>
          <a:p>
            <a:fld id="{C6BE3216-2F85-4ED6-BCFC-9F7F4724E3CE}" type="slidenum">
              <a:rPr lang="en-GB" smtClean="0"/>
              <a:t>‹#›</a:t>
            </a:fld>
            <a:endParaRPr lang="en-GB"/>
          </a:p>
        </p:txBody>
      </p:sp>
    </p:spTree>
    <p:extLst>
      <p:ext uri="{BB962C8B-B14F-4D97-AF65-F5344CB8AC3E}">
        <p14:creationId xmlns:p14="http://schemas.microsoft.com/office/powerpoint/2010/main" val="29743025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63E7A91-2128-4291-885B-8F669A9E2991}"/>
              </a:ext>
            </a:extLst>
          </p:cNvPr>
          <p:cNvSpPr>
            <a:spLocks noGrp="1"/>
          </p:cNvSpPr>
          <p:nvPr>
            <p:ph type="title"/>
          </p:nvPr>
        </p:nvSpPr>
        <p:spPr/>
        <p:txBody>
          <a:bodyPr/>
          <a:lstStyle/>
          <a:p>
            <a:r>
              <a:rPr lang="sl-SI"/>
              <a:t>Kliknite, če želite urediti slog naslova matrice</a:t>
            </a:r>
            <a:endParaRPr lang="en-GB"/>
          </a:p>
        </p:txBody>
      </p:sp>
      <p:sp>
        <p:nvSpPr>
          <p:cNvPr id="3" name="Označba mesta navpičnega besedila 2">
            <a:extLst>
              <a:ext uri="{FF2B5EF4-FFF2-40B4-BE49-F238E27FC236}">
                <a16:creationId xmlns:a16="http://schemas.microsoft.com/office/drawing/2014/main" id="{8878513E-BF06-43E9-AA31-2205C43B8FA2}"/>
              </a:ext>
            </a:extLst>
          </p:cNvPr>
          <p:cNvSpPr>
            <a:spLocks noGrp="1"/>
          </p:cNvSpPr>
          <p:nvPr>
            <p:ph type="body" orient="vert" idx="1"/>
          </p:nvPr>
        </p:nvSpPr>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4" name="Označba mesta datuma 3">
            <a:extLst>
              <a:ext uri="{FF2B5EF4-FFF2-40B4-BE49-F238E27FC236}">
                <a16:creationId xmlns:a16="http://schemas.microsoft.com/office/drawing/2014/main" id="{4AD5199B-26C4-4747-9DB9-5183977A2CA3}"/>
              </a:ext>
            </a:extLst>
          </p:cNvPr>
          <p:cNvSpPr>
            <a:spLocks noGrp="1"/>
          </p:cNvSpPr>
          <p:nvPr>
            <p:ph type="dt" sz="half" idx="10"/>
          </p:nvPr>
        </p:nvSpPr>
        <p:spPr/>
        <p:txBody>
          <a:bodyPr/>
          <a:lstStyle/>
          <a:p>
            <a:fld id="{255A27F0-E583-4460-9D6B-9C14282907B3}" type="datetimeFigureOut">
              <a:rPr lang="en-GB" smtClean="0"/>
              <a:t>16/10/2024</a:t>
            </a:fld>
            <a:endParaRPr lang="en-GB"/>
          </a:p>
        </p:txBody>
      </p:sp>
      <p:sp>
        <p:nvSpPr>
          <p:cNvPr id="5" name="Označba mesta noge 4">
            <a:extLst>
              <a:ext uri="{FF2B5EF4-FFF2-40B4-BE49-F238E27FC236}">
                <a16:creationId xmlns:a16="http://schemas.microsoft.com/office/drawing/2014/main" id="{ACC8FC14-1B54-406B-9FE1-26B5C46D3881}"/>
              </a:ext>
            </a:extLst>
          </p:cNvPr>
          <p:cNvSpPr>
            <a:spLocks noGrp="1"/>
          </p:cNvSpPr>
          <p:nvPr>
            <p:ph type="ftr" sz="quarter" idx="11"/>
          </p:nvPr>
        </p:nvSpPr>
        <p:spPr/>
        <p:txBody>
          <a:bodyPr/>
          <a:lstStyle/>
          <a:p>
            <a:endParaRPr lang="en-GB"/>
          </a:p>
        </p:txBody>
      </p:sp>
      <p:sp>
        <p:nvSpPr>
          <p:cNvPr id="6" name="Označba mesta številke diapozitiva 5">
            <a:extLst>
              <a:ext uri="{FF2B5EF4-FFF2-40B4-BE49-F238E27FC236}">
                <a16:creationId xmlns:a16="http://schemas.microsoft.com/office/drawing/2014/main" id="{131459BB-1A7C-467C-B778-97C477137B66}"/>
              </a:ext>
            </a:extLst>
          </p:cNvPr>
          <p:cNvSpPr>
            <a:spLocks noGrp="1"/>
          </p:cNvSpPr>
          <p:nvPr>
            <p:ph type="sldNum" sz="quarter" idx="12"/>
          </p:nvPr>
        </p:nvSpPr>
        <p:spPr/>
        <p:txBody>
          <a:bodyPr/>
          <a:lstStyle/>
          <a:p>
            <a:fld id="{C6BE3216-2F85-4ED6-BCFC-9F7F4724E3CE}" type="slidenum">
              <a:rPr lang="en-GB" smtClean="0"/>
              <a:t>‹#›</a:t>
            </a:fld>
            <a:endParaRPr lang="en-GB"/>
          </a:p>
        </p:txBody>
      </p:sp>
    </p:spTree>
    <p:extLst>
      <p:ext uri="{BB962C8B-B14F-4D97-AF65-F5344CB8AC3E}">
        <p14:creationId xmlns:p14="http://schemas.microsoft.com/office/powerpoint/2010/main" val="4605372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id="{55B96795-A53B-4A6D-B6D0-F6B749BE8D39}"/>
              </a:ext>
            </a:extLst>
          </p:cNvPr>
          <p:cNvSpPr>
            <a:spLocks noGrp="1"/>
          </p:cNvSpPr>
          <p:nvPr>
            <p:ph type="title" orient="vert"/>
          </p:nvPr>
        </p:nvSpPr>
        <p:spPr>
          <a:xfrm>
            <a:off x="8724900" y="365125"/>
            <a:ext cx="2628900" cy="5811838"/>
          </a:xfrm>
        </p:spPr>
        <p:txBody>
          <a:bodyPr vert="eaVert"/>
          <a:lstStyle/>
          <a:p>
            <a:r>
              <a:rPr lang="sl-SI"/>
              <a:t>Kliknite, če želite urediti slog naslova matrice</a:t>
            </a:r>
            <a:endParaRPr lang="en-GB"/>
          </a:p>
        </p:txBody>
      </p:sp>
      <p:sp>
        <p:nvSpPr>
          <p:cNvPr id="3" name="Označba mesta navpičnega besedila 2">
            <a:extLst>
              <a:ext uri="{FF2B5EF4-FFF2-40B4-BE49-F238E27FC236}">
                <a16:creationId xmlns:a16="http://schemas.microsoft.com/office/drawing/2014/main" id="{8DC4788A-E0AC-4ABB-8095-B3B850C8DEAB}"/>
              </a:ext>
            </a:extLst>
          </p:cNvPr>
          <p:cNvSpPr>
            <a:spLocks noGrp="1"/>
          </p:cNvSpPr>
          <p:nvPr>
            <p:ph type="body" orient="vert" idx="1"/>
          </p:nvPr>
        </p:nvSpPr>
        <p:spPr>
          <a:xfrm>
            <a:off x="838200" y="365125"/>
            <a:ext cx="7734300" cy="5811838"/>
          </a:xfrm>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4" name="Označba mesta datuma 3">
            <a:extLst>
              <a:ext uri="{FF2B5EF4-FFF2-40B4-BE49-F238E27FC236}">
                <a16:creationId xmlns:a16="http://schemas.microsoft.com/office/drawing/2014/main" id="{CCFD6E06-1761-4465-AAF0-50E919CEE543}"/>
              </a:ext>
            </a:extLst>
          </p:cNvPr>
          <p:cNvSpPr>
            <a:spLocks noGrp="1"/>
          </p:cNvSpPr>
          <p:nvPr>
            <p:ph type="dt" sz="half" idx="10"/>
          </p:nvPr>
        </p:nvSpPr>
        <p:spPr/>
        <p:txBody>
          <a:bodyPr/>
          <a:lstStyle/>
          <a:p>
            <a:fld id="{255A27F0-E583-4460-9D6B-9C14282907B3}" type="datetimeFigureOut">
              <a:rPr lang="en-GB" smtClean="0"/>
              <a:t>16/10/2024</a:t>
            </a:fld>
            <a:endParaRPr lang="en-GB"/>
          </a:p>
        </p:txBody>
      </p:sp>
      <p:sp>
        <p:nvSpPr>
          <p:cNvPr id="5" name="Označba mesta noge 4">
            <a:extLst>
              <a:ext uri="{FF2B5EF4-FFF2-40B4-BE49-F238E27FC236}">
                <a16:creationId xmlns:a16="http://schemas.microsoft.com/office/drawing/2014/main" id="{CA475059-3514-4F2A-905B-5668250816FC}"/>
              </a:ext>
            </a:extLst>
          </p:cNvPr>
          <p:cNvSpPr>
            <a:spLocks noGrp="1"/>
          </p:cNvSpPr>
          <p:nvPr>
            <p:ph type="ftr" sz="quarter" idx="11"/>
          </p:nvPr>
        </p:nvSpPr>
        <p:spPr/>
        <p:txBody>
          <a:bodyPr/>
          <a:lstStyle/>
          <a:p>
            <a:endParaRPr lang="en-GB"/>
          </a:p>
        </p:txBody>
      </p:sp>
      <p:sp>
        <p:nvSpPr>
          <p:cNvPr id="6" name="Označba mesta številke diapozitiva 5">
            <a:extLst>
              <a:ext uri="{FF2B5EF4-FFF2-40B4-BE49-F238E27FC236}">
                <a16:creationId xmlns:a16="http://schemas.microsoft.com/office/drawing/2014/main" id="{A0DD55D9-9C96-4689-87F0-6C95597E693D}"/>
              </a:ext>
            </a:extLst>
          </p:cNvPr>
          <p:cNvSpPr>
            <a:spLocks noGrp="1"/>
          </p:cNvSpPr>
          <p:nvPr>
            <p:ph type="sldNum" sz="quarter" idx="12"/>
          </p:nvPr>
        </p:nvSpPr>
        <p:spPr/>
        <p:txBody>
          <a:bodyPr/>
          <a:lstStyle/>
          <a:p>
            <a:fld id="{C6BE3216-2F85-4ED6-BCFC-9F7F4724E3CE}" type="slidenum">
              <a:rPr lang="en-GB" smtClean="0"/>
              <a:t>‹#›</a:t>
            </a:fld>
            <a:endParaRPr lang="en-GB"/>
          </a:p>
        </p:txBody>
      </p:sp>
    </p:spTree>
    <p:extLst>
      <p:ext uri="{BB962C8B-B14F-4D97-AF65-F5344CB8AC3E}">
        <p14:creationId xmlns:p14="http://schemas.microsoft.com/office/powerpoint/2010/main" val="3875305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138CDC2-56C7-4C20-A92B-C5A3250B2F23}"/>
              </a:ext>
            </a:extLst>
          </p:cNvPr>
          <p:cNvSpPr>
            <a:spLocks noGrp="1"/>
          </p:cNvSpPr>
          <p:nvPr>
            <p:ph type="title"/>
          </p:nvPr>
        </p:nvSpPr>
        <p:spPr>
          <a:xfrm>
            <a:off x="831850" y="1709738"/>
            <a:ext cx="10515600" cy="2852737"/>
          </a:xfrm>
        </p:spPr>
        <p:txBody>
          <a:bodyPr anchor="b"/>
          <a:lstStyle>
            <a:lvl1pPr>
              <a:defRPr sz="6000"/>
            </a:lvl1pPr>
          </a:lstStyle>
          <a:p>
            <a:r>
              <a:rPr lang="sl-SI"/>
              <a:t>Kliknite, če želite urediti slog naslova matrice</a:t>
            </a:r>
            <a:endParaRPr lang="en-GB"/>
          </a:p>
        </p:txBody>
      </p:sp>
      <p:sp>
        <p:nvSpPr>
          <p:cNvPr id="3" name="Označba mesta besedila 2">
            <a:extLst>
              <a:ext uri="{FF2B5EF4-FFF2-40B4-BE49-F238E27FC236}">
                <a16:creationId xmlns:a16="http://schemas.microsoft.com/office/drawing/2014/main" id="{380B3299-EB34-4700-8747-79B2414692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Kliknite za urejanje slogov besedila matrice</a:t>
            </a:r>
          </a:p>
        </p:txBody>
      </p:sp>
      <p:sp>
        <p:nvSpPr>
          <p:cNvPr id="4" name="Označba mesta datuma 3">
            <a:extLst>
              <a:ext uri="{FF2B5EF4-FFF2-40B4-BE49-F238E27FC236}">
                <a16:creationId xmlns:a16="http://schemas.microsoft.com/office/drawing/2014/main" id="{79200197-0E5D-4C4D-A244-EBCDF404D27D}"/>
              </a:ext>
            </a:extLst>
          </p:cNvPr>
          <p:cNvSpPr>
            <a:spLocks noGrp="1"/>
          </p:cNvSpPr>
          <p:nvPr>
            <p:ph type="dt" sz="half" idx="10"/>
          </p:nvPr>
        </p:nvSpPr>
        <p:spPr/>
        <p:txBody>
          <a:bodyPr/>
          <a:lstStyle/>
          <a:p>
            <a:fld id="{255A27F0-E583-4460-9D6B-9C14282907B3}" type="datetimeFigureOut">
              <a:rPr lang="en-GB" smtClean="0"/>
              <a:t>16/10/2024</a:t>
            </a:fld>
            <a:endParaRPr lang="en-GB"/>
          </a:p>
        </p:txBody>
      </p:sp>
      <p:sp>
        <p:nvSpPr>
          <p:cNvPr id="5" name="Označba mesta noge 4">
            <a:extLst>
              <a:ext uri="{FF2B5EF4-FFF2-40B4-BE49-F238E27FC236}">
                <a16:creationId xmlns:a16="http://schemas.microsoft.com/office/drawing/2014/main" id="{2B7E084D-B02A-4DFA-BEDA-D7B9FA05F918}"/>
              </a:ext>
            </a:extLst>
          </p:cNvPr>
          <p:cNvSpPr>
            <a:spLocks noGrp="1"/>
          </p:cNvSpPr>
          <p:nvPr>
            <p:ph type="ftr" sz="quarter" idx="11"/>
          </p:nvPr>
        </p:nvSpPr>
        <p:spPr/>
        <p:txBody>
          <a:bodyPr/>
          <a:lstStyle/>
          <a:p>
            <a:endParaRPr lang="en-GB"/>
          </a:p>
        </p:txBody>
      </p:sp>
      <p:sp>
        <p:nvSpPr>
          <p:cNvPr id="6" name="Označba mesta številke diapozitiva 5">
            <a:extLst>
              <a:ext uri="{FF2B5EF4-FFF2-40B4-BE49-F238E27FC236}">
                <a16:creationId xmlns:a16="http://schemas.microsoft.com/office/drawing/2014/main" id="{004D9DB0-D183-45CA-951B-0798BD6CD5A9}"/>
              </a:ext>
            </a:extLst>
          </p:cNvPr>
          <p:cNvSpPr>
            <a:spLocks noGrp="1"/>
          </p:cNvSpPr>
          <p:nvPr>
            <p:ph type="sldNum" sz="quarter" idx="12"/>
          </p:nvPr>
        </p:nvSpPr>
        <p:spPr/>
        <p:txBody>
          <a:bodyPr/>
          <a:lstStyle/>
          <a:p>
            <a:fld id="{C6BE3216-2F85-4ED6-BCFC-9F7F4724E3CE}" type="slidenum">
              <a:rPr lang="en-GB" smtClean="0"/>
              <a:t>‹#›</a:t>
            </a:fld>
            <a:endParaRPr lang="en-GB"/>
          </a:p>
        </p:txBody>
      </p:sp>
    </p:spTree>
    <p:extLst>
      <p:ext uri="{BB962C8B-B14F-4D97-AF65-F5344CB8AC3E}">
        <p14:creationId xmlns:p14="http://schemas.microsoft.com/office/powerpoint/2010/main" val="1081123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ADC1D12-F6E9-44DF-ADC9-A361BF3CEB79}"/>
              </a:ext>
            </a:extLst>
          </p:cNvPr>
          <p:cNvSpPr>
            <a:spLocks noGrp="1"/>
          </p:cNvSpPr>
          <p:nvPr>
            <p:ph type="title"/>
          </p:nvPr>
        </p:nvSpPr>
        <p:spPr/>
        <p:txBody>
          <a:bodyPr/>
          <a:lstStyle/>
          <a:p>
            <a:r>
              <a:rPr lang="sl-SI"/>
              <a:t>Kliknite, če želite urediti slog naslova matrice</a:t>
            </a:r>
            <a:endParaRPr lang="en-GB"/>
          </a:p>
        </p:txBody>
      </p:sp>
      <p:sp>
        <p:nvSpPr>
          <p:cNvPr id="3" name="Označba mesta vsebine 2">
            <a:extLst>
              <a:ext uri="{FF2B5EF4-FFF2-40B4-BE49-F238E27FC236}">
                <a16:creationId xmlns:a16="http://schemas.microsoft.com/office/drawing/2014/main" id="{B898DD67-309C-484F-976B-8F4C22D103D6}"/>
              </a:ext>
            </a:extLst>
          </p:cNvPr>
          <p:cNvSpPr>
            <a:spLocks noGrp="1"/>
          </p:cNvSpPr>
          <p:nvPr>
            <p:ph sz="half" idx="1"/>
          </p:nvPr>
        </p:nvSpPr>
        <p:spPr>
          <a:xfrm>
            <a:off x="838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4" name="Označba mesta vsebine 3">
            <a:extLst>
              <a:ext uri="{FF2B5EF4-FFF2-40B4-BE49-F238E27FC236}">
                <a16:creationId xmlns:a16="http://schemas.microsoft.com/office/drawing/2014/main" id="{8AABC8C6-6FEF-48AF-849C-4D40B4905EF8}"/>
              </a:ext>
            </a:extLst>
          </p:cNvPr>
          <p:cNvSpPr>
            <a:spLocks noGrp="1"/>
          </p:cNvSpPr>
          <p:nvPr>
            <p:ph sz="half" idx="2"/>
          </p:nvPr>
        </p:nvSpPr>
        <p:spPr>
          <a:xfrm>
            <a:off x="6172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5" name="Označba mesta datuma 4">
            <a:extLst>
              <a:ext uri="{FF2B5EF4-FFF2-40B4-BE49-F238E27FC236}">
                <a16:creationId xmlns:a16="http://schemas.microsoft.com/office/drawing/2014/main" id="{AF74AD7A-98C8-4E7E-9501-75E2939AE754}"/>
              </a:ext>
            </a:extLst>
          </p:cNvPr>
          <p:cNvSpPr>
            <a:spLocks noGrp="1"/>
          </p:cNvSpPr>
          <p:nvPr>
            <p:ph type="dt" sz="half" idx="10"/>
          </p:nvPr>
        </p:nvSpPr>
        <p:spPr/>
        <p:txBody>
          <a:bodyPr/>
          <a:lstStyle/>
          <a:p>
            <a:fld id="{255A27F0-E583-4460-9D6B-9C14282907B3}" type="datetimeFigureOut">
              <a:rPr lang="en-GB" smtClean="0"/>
              <a:t>16/10/2024</a:t>
            </a:fld>
            <a:endParaRPr lang="en-GB"/>
          </a:p>
        </p:txBody>
      </p:sp>
      <p:sp>
        <p:nvSpPr>
          <p:cNvPr id="6" name="Označba mesta noge 5">
            <a:extLst>
              <a:ext uri="{FF2B5EF4-FFF2-40B4-BE49-F238E27FC236}">
                <a16:creationId xmlns:a16="http://schemas.microsoft.com/office/drawing/2014/main" id="{FD7F6C48-1ED4-4EF9-BDE5-8777998E50B4}"/>
              </a:ext>
            </a:extLst>
          </p:cNvPr>
          <p:cNvSpPr>
            <a:spLocks noGrp="1"/>
          </p:cNvSpPr>
          <p:nvPr>
            <p:ph type="ftr" sz="quarter" idx="11"/>
          </p:nvPr>
        </p:nvSpPr>
        <p:spPr/>
        <p:txBody>
          <a:bodyPr/>
          <a:lstStyle/>
          <a:p>
            <a:endParaRPr lang="en-GB"/>
          </a:p>
        </p:txBody>
      </p:sp>
      <p:sp>
        <p:nvSpPr>
          <p:cNvPr id="7" name="Označba mesta številke diapozitiva 6">
            <a:extLst>
              <a:ext uri="{FF2B5EF4-FFF2-40B4-BE49-F238E27FC236}">
                <a16:creationId xmlns:a16="http://schemas.microsoft.com/office/drawing/2014/main" id="{38FAD0CD-78BB-48BA-B77F-14AEEE80B74C}"/>
              </a:ext>
            </a:extLst>
          </p:cNvPr>
          <p:cNvSpPr>
            <a:spLocks noGrp="1"/>
          </p:cNvSpPr>
          <p:nvPr>
            <p:ph type="sldNum" sz="quarter" idx="12"/>
          </p:nvPr>
        </p:nvSpPr>
        <p:spPr/>
        <p:txBody>
          <a:bodyPr/>
          <a:lstStyle/>
          <a:p>
            <a:fld id="{C6BE3216-2F85-4ED6-BCFC-9F7F4724E3CE}" type="slidenum">
              <a:rPr lang="en-GB" smtClean="0"/>
              <a:t>‹#›</a:t>
            </a:fld>
            <a:endParaRPr lang="en-GB"/>
          </a:p>
        </p:txBody>
      </p:sp>
    </p:spTree>
    <p:extLst>
      <p:ext uri="{BB962C8B-B14F-4D97-AF65-F5344CB8AC3E}">
        <p14:creationId xmlns:p14="http://schemas.microsoft.com/office/powerpoint/2010/main" val="1334545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D3D8134-63D9-46F9-9542-FD5F4AB24447}"/>
              </a:ext>
            </a:extLst>
          </p:cNvPr>
          <p:cNvSpPr>
            <a:spLocks noGrp="1"/>
          </p:cNvSpPr>
          <p:nvPr>
            <p:ph type="title"/>
          </p:nvPr>
        </p:nvSpPr>
        <p:spPr>
          <a:xfrm>
            <a:off x="839788" y="365125"/>
            <a:ext cx="10515600" cy="1325563"/>
          </a:xfrm>
        </p:spPr>
        <p:txBody>
          <a:bodyPr/>
          <a:lstStyle/>
          <a:p>
            <a:r>
              <a:rPr lang="sl-SI"/>
              <a:t>Kliknite, če želite urediti slog naslova matrice</a:t>
            </a:r>
            <a:endParaRPr lang="en-GB"/>
          </a:p>
        </p:txBody>
      </p:sp>
      <p:sp>
        <p:nvSpPr>
          <p:cNvPr id="3" name="Označba mesta besedila 2">
            <a:extLst>
              <a:ext uri="{FF2B5EF4-FFF2-40B4-BE49-F238E27FC236}">
                <a16:creationId xmlns:a16="http://schemas.microsoft.com/office/drawing/2014/main" id="{E7B0EDED-A2B1-4D0D-9723-E67B5F15DD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4" name="Označba mesta vsebine 3">
            <a:extLst>
              <a:ext uri="{FF2B5EF4-FFF2-40B4-BE49-F238E27FC236}">
                <a16:creationId xmlns:a16="http://schemas.microsoft.com/office/drawing/2014/main" id="{9E1A50AA-A560-4BBD-B375-85ED77488E8C}"/>
              </a:ext>
            </a:extLst>
          </p:cNvPr>
          <p:cNvSpPr>
            <a:spLocks noGrp="1"/>
          </p:cNvSpPr>
          <p:nvPr>
            <p:ph sz="half" idx="2"/>
          </p:nvPr>
        </p:nvSpPr>
        <p:spPr>
          <a:xfrm>
            <a:off x="839788" y="2505075"/>
            <a:ext cx="5157787"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5" name="Označba mesta besedila 4">
            <a:extLst>
              <a:ext uri="{FF2B5EF4-FFF2-40B4-BE49-F238E27FC236}">
                <a16:creationId xmlns:a16="http://schemas.microsoft.com/office/drawing/2014/main" id="{3DF483A1-278F-40D9-8692-5B9F2E80FA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6" name="Označba mesta vsebine 5">
            <a:extLst>
              <a:ext uri="{FF2B5EF4-FFF2-40B4-BE49-F238E27FC236}">
                <a16:creationId xmlns:a16="http://schemas.microsoft.com/office/drawing/2014/main" id="{E4C95571-7AC1-4D97-BA1D-C95E825B79CF}"/>
              </a:ext>
            </a:extLst>
          </p:cNvPr>
          <p:cNvSpPr>
            <a:spLocks noGrp="1"/>
          </p:cNvSpPr>
          <p:nvPr>
            <p:ph sz="quarter" idx="4"/>
          </p:nvPr>
        </p:nvSpPr>
        <p:spPr>
          <a:xfrm>
            <a:off x="6172200" y="2505075"/>
            <a:ext cx="5183188"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7" name="Označba mesta datuma 6">
            <a:extLst>
              <a:ext uri="{FF2B5EF4-FFF2-40B4-BE49-F238E27FC236}">
                <a16:creationId xmlns:a16="http://schemas.microsoft.com/office/drawing/2014/main" id="{0C6A3D88-75FB-4395-A6BA-D4816B3DF01E}"/>
              </a:ext>
            </a:extLst>
          </p:cNvPr>
          <p:cNvSpPr>
            <a:spLocks noGrp="1"/>
          </p:cNvSpPr>
          <p:nvPr>
            <p:ph type="dt" sz="half" idx="10"/>
          </p:nvPr>
        </p:nvSpPr>
        <p:spPr/>
        <p:txBody>
          <a:bodyPr/>
          <a:lstStyle/>
          <a:p>
            <a:fld id="{255A27F0-E583-4460-9D6B-9C14282907B3}" type="datetimeFigureOut">
              <a:rPr lang="en-GB" smtClean="0"/>
              <a:t>16/10/2024</a:t>
            </a:fld>
            <a:endParaRPr lang="en-GB"/>
          </a:p>
        </p:txBody>
      </p:sp>
      <p:sp>
        <p:nvSpPr>
          <p:cNvPr id="8" name="Označba mesta noge 7">
            <a:extLst>
              <a:ext uri="{FF2B5EF4-FFF2-40B4-BE49-F238E27FC236}">
                <a16:creationId xmlns:a16="http://schemas.microsoft.com/office/drawing/2014/main" id="{FA8046A2-B920-4053-BC67-FBA1F5458FF8}"/>
              </a:ext>
            </a:extLst>
          </p:cNvPr>
          <p:cNvSpPr>
            <a:spLocks noGrp="1"/>
          </p:cNvSpPr>
          <p:nvPr>
            <p:ph type="ftr" sz="quarter" idx="11"/>
          </p:nvPr>
        </p:nvSpPr>
        <p:spPr/>
        <p:txBody>
          <a:bodyPr/>
          <a:lstStyle/>
          <a:p>
            <a:endParaRPr lang="en-GB"/>
          </a:p>
        </p:txBody>
      </p:sp>
      <p:sp>
        <p:nvSpPr>
          <p:cNvPr id="9" name="Označba mesta številke diapozitiva 8">
            <a:extLst>
              <a:ext uri="{FF2B5EF4-FFF2-40B4-BE49-F238E27FC236}">
                <a16:creationId xmlns:a16="http://schemas.microsoft.com/office/drawing/2014/main" id="{52681EF5-7862-41AA-8567-FAB89A00AD11}"/>
              </a:ext>
            </a:extLst>
          </p:cNvPr>
          <p:cNvSpPr>
            <a:spLocks noGrp="1"/>
          </p:cNvSpPr>
          <p:nvPr>
            <p:ph type="sldNum" sz="quarter" idx="12"/>
          </p:nvPr>
        </p:nvSpPr>
        <p:spPr/>
        <p:txBody>
          <a:bodyPr/>
          <a:lstStyle/>
          <a:p>
            <a:fld id="{C6BE3216-2F85-4ED6-BCFC-9F7F4724E3CE}" type="slidenum">
              <a:rPr lang="en-GB" smtClean="0"/>
              <a:t>‹#›</a:t>
            </a:fld>
            <a:endParaRPr lang="en-GB"/>
          </a:p>
        </p:txBody>
      </p:sp>
    </p:spTree>
    <p:extLst>
      <p:ext uri="{BB962C8B-B14F-4D97-AF65-F5344CB8AC3E}">
        <p14:creationId xmlns:p14="http://schemas.microsoft.com/office/powerpoint/2010/main" val="271480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5E61ADB-75C9-4E14-857E-6D56D4B4A574}"/>
              </a:ext>
            </a:extLst>
          </p:cNvPr>
          <p:cNvSpPr>
            <a:spLocks noGrp="1"/>
          </p:cNvSpPr>
          <p:nvPr>
            <p:ph type="title"/>
          </p:nvPr>
        </p:nvSpPr>
        <p:spPr/>
        <p:txBody>
          <a:bodyPr/>
          <a:lstStyle/>
          <a:p>
            <a:r>
              <a:rPr lang="sl-SI"/>
              <a:t>Kliknite, če želite urediti slog naslova matrice</a:t>
            </a:r>
            <a:endParaRPr lang="en-GB"/>
          </a:p>
        </p:txBody>
      </p:sp>
      <p:sp>
        <p:nvSpPr>
          <p:cNvPr id="3" name="Označba mesta datuma 2">
            <a:extLst>
              <a:ext uri="{FF2B5EF4-FFF2-40B4-BE49-F238E27FC236}">
                <a16:creationId xmlns:a16="http://schemas.microsoft.com/office/drawing/2014/main" id="{34028BFE-ECF0-4CBD-AF77-51DA6603D2CE}"/>
              </a:ext>
            </a:extLst>
          </p:cNvPr>
          <p:cNvSpPr>
            <a:spLocks noGrp="1"/>
          </p:cNvSpPr>
          <p:nvPr>
            <p:ph type="dt" sz="half" idx="10"/>
          </p:nvPr>
        </p:nvSpPr>
        <p:spPr/>
        <p:txBody>
          <a:bodyPr/>
          <a:lstStyle/>
          <a:p>
            <a:fld id="{255A27F0-E583-4460-9D6B-9C14282907B3}" type="datetimeFigureOut">
              <a:rPr lang="en-GB" smtClean="0"/>
              <a:t>16/10/2024</a:t>
            </a:fld>
            <a:endParaRPr lang="en-GB"/>
          </a:p>
        </p:txBody>
      </p:sp>
      <p:sp>
        <p:nvSpPr>
          <p:cNvPr id="4" name="Označba mesta noge 3">
            <a:extLst>
              <a:ext uri="{FF2B5EF4-FFF2-40B4-BE49-F238E27FC236}">
                <a16:creationId xmlns:a16="http://schemas.microsoft.com/office/drawing/2014/main" id="{9935C97D-DCB3-4FC5-BAD8-A7BBF13310FE}"/>
              </a:ext>
            </a:extLst>
          </p:cNvPr>
          <p:cNvSpPr>
            <a:spLocks noGrp="1"/>
          </p:cNvSpPr>
          <p:nvPr>
            <p:ph type="ftr" sz="quarter" idx="11"/>
          </p:nvPr>
        </p:nvSpPr>
        <p:spPr/>
        <p:txBody>
          <a:bodyPr/>
          <a:lstStyle/>
          <a:p>
            <a:endParaRPr lang="en-GB"/>
          </a:p>
        </p:txBody>
      </p:sp>
      <p:sp>
        <p:nvSpPr>
          <p:cNvPr id="5" name="Označba mesta številke diapozitiva 4">
            <a:extLst>
              <a:ext uri="{FF2B5EF4-FFF2-40B4-BE49-F238E27FC236}">
                <a16:creationId xmlns:a16="http://schemas.microsoft.com/office/drawing/2014/main" id="{E19BE9FC-5933-4C32-8254-F19631D25903}"/>
              </a:ext>
            </a:extLst>
          </p:cNvPr>
          <p:cNvSpPr>
            <a:spLocks noGrp="1"/>
          </p:cNvSpPr>
          <p:nvPr>
            <p:ph type="sldNum" sz="quarter" idx="12"/>
          </p:nvPr>
        </p:nvSpPr>
        <p:spPr/>
        <p:txBody>
          <a:bodyPr/>
          <a:lstStyle/>
          <a:p>
            <a:fld id="{C6BE3216-2F85-4ED6-BCFC-9F7F4724E3CE}" type="slidenum">
              <a:rPr lang="en-GB" smtClean="0"/>
              <a:t>‹#›</a:t>
            </a:fld>
            <a:endParaRPr lang="en-GB"/>
          </a:p>
        </p:txBody>
      </p:sp>
    </p:spTree>
    <p:extLst>
      <p:ext uri="{BB962C8B-B14F-4D97-AF65-F5344CB8AC3E}">
        <p14:creationId xmlns:p14="http://schemas.microsoft.com/office/powerpoint/2010/main" val="3381401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1FBB7592-1883-41B1-91CA-ED8D26193AD6}"/>
              </a:ext>
            </a:extLst>
          </p:cNvPr>
          <p:cNvSpPr>
            <a:spLocks noGrp="1"/>
          </p:cNvSpPr>
          <p:nvPr>
            <p:ph type="dt" sz="half" idx="10"/>
          </p:nvPr>
        </p:nvSpPr>
        <p:spPr/>
        <p:txBody>
          <a:bodyPr/>
          <a:lstStyle/>
          <a:p>
            <a:fld id="{255A27F0-E583-4460-9D6B-9C14282907B3}" type="datetimeFigureOut">
              <a:rPr lang="en-GB" smtClean="0"/>
              <a:t>16/10/2024</a:t>
            </a:fld>
            <a:endParaRPr lang="en-GB"/>
          </a:p>
        </p:txBody>
      </p:sp>
      <p:sp>
        <p:nvSpPr>
          <p:cNvPr id="3" name="Označba mesta noge 2">
            <a:extLst>
              <a:ext uri="{FF2B5EF4-FFF2-40B4-BE49-F238E27FC236}">
                <a16:creationId xmlns:a16="http://schemas.microsoft.com/office/drawing/2014/main" id="{10AFC1F4-F9F7-4B58-8265-595BBDE998BC}"/>
              </a:ext>
            </a:extLst>
          </p:cNvPr>
          <p:cNvSpPr>
            <a:spLocks noGrp="1"/>
          </p:cNvSpPr>
          <p:nvPr>
            <p:ph type="ftr" sz="quarter" idx="11"/>
          </p:nvPr>
        </p:nvSpPr>
        <p:spPr/>
        <p:txBody>
          <a:bodyPr/>
          <a:lstStyle/>
          <a:p>
            <a:endParaRPr lang="en-GB"/>
          </a:p>
        </p:txBody>
      </p:sp>
      <p:sp>
        <p:nvSpPr>
          <p:cNvPr id="4" name="Označba mesta številke diapozitiva 3">
            <a:extLst>
              <a:ext uri="{FF2B5EF4-FFF2-40B4-BE49-F238E27FC236}">
                <a16:creationId xmlns:a16="http://schemas.microsoft.com/office/drawing/2014/main" id="{38443F6E-0531-4ED9-A8F6-11C9780AB3B6}"/>
              </a:ext>
            </a:extLst>
          </p:cNvPr>
          <p:cNvSpPr>
            <a:spLocks noGrp="1"/>
          </p:cNvSpPr>
          <p:nvPr>
            <p:ph type="sldNum" sz="quarter" idx="12"/>
          </p:nvPr>
        </p:nvSpPr>
        <p:spPr/>
        <p:txBody>
          <a:bodyPr/>
          <a:lstStyle/>
          <a:p>
            <a:fld id="{C6BE3216-2F85-4ED6-BCFC-9F7F4724E3CE}" type="slidenum">
              <a:rPr lang="en-GB" smtClean="0"/>
              <a:t>‹#›</a:t>
            </a:fld>
            <a:endParaRPr lang="en-GB"/>
          </a:p>
        </p:txBody>
      </p:sp>
    </p:spTree>
    <p:extLst>
      <p:ext uri="{BB962C8B-B14F-4D97-AF65-F5344CB8AC3E}">
        <p14:creationId xmlns:p14="http://schemas.microsoft.com/office/powerpoint/2010/main" val="2516037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78F97C7-F25C-49FE-A885-52C8915E4AE6}"/>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endParaRPr lang="en-GB"/>
          </a:p>
        </p:txBody>
      </p:sp>
      <p:sp>
        <p:nvSpPr>
          <p:cNvPr id="3" name="Označba mesta vsebine 2">
            <a:extLst>
              <a:ext uri="{FF2B5EF4-FFF2-40B4-BE49-F238E27FC236}">
                <a16:creationId xmlns:a16="http://schemas.microsoft.com/office/drawing/2014/main" id="{82087D58-83A3-4A4F-950F-9F24D8E6A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4" name="Označba mesta besedila 3">
            <a:extLst>
              <a:ext uri="{FF2B5EF4-FFF2-40B4-BE49-F238E27FC236}">
                <a16:creationId xmlns:a16="http://schemas.microsoft.com/office/drawing/2014/main" id="{62833B15-93EF-4E57-A997-75E028EDAB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F4EB1ACE-EED2-45AF-B61F-365BCAD3C7EC}"/>
              </a:ext>
            </a:extLst>
          </p:cNvPr>
          <p:cNvSpPr>
            <a:spLocks noGrp="1"/>
          </p:cNvSpPr>
          <p:nvPr>
            <p:ph type="dt" sz="half" idx="10"/>
          </p:nvPr>
        </p:nvSpPr>
        <p:spPr/>
        <p:txBody>
          <a:bodyPr/>
          <a:lstStyle/>
          <a:p>
            <a:fld id="{255A27F0-E583-4460-9D6B-9C14282907B3}" type="datetimeFigureOut">
              <a:rPr lang="en-GB" smtClean="0"/>
              <a:t>16/10/2024</a:t>
            </a:fld>
            <a:endParaRPr lang="en-GB"/>
          </a:p>
        </p:txBody>
      </p:sp>
      <p:sp>
        <p:nvSpPr>
          <p:cNvPr id="6" name="Označba mesta noge 5">
            <a:extLst>
              <a:ext uri="{FF2B5EF4-FFF2-40B4-BE49-F238E27FC236}">
                <a16:creationId xmlns:a16="http://schemas.microsoft.com/office/drawing/2014/main" id="{23CD4332-593E-426B-9E8C-5C4E1D745EAC}"/>
              </a:ext>
            </a:extLst>
          </p:cNvPr>
          <p:cNvSpPr>
            <a:spLocks noGrp="1"/>
          </p:cNvSpPr>
          <p:nvPr>
            <p:ph type="ftr" sz="quarter" idx="11"/>
          </p:nvPr>
        </p:nvSpPr>
        <p:spPr/>
        <p:txBody>
          <a:bodyPr/>
          <a:lstStyle/>
          <a:p>
            <a:endParaRPr lang="en-GB"/>
          </a:p>
        </p:txBody>
      </p:sp>
      <p:sp>
        <p:nvSpPr>
          <p:cNvPr id="7" name="Označba mesta številke diapozitiva 6">
            <a:extLst>
              <a:ext uri="{FF2B5EF4-FFF2-40B4-BE49-F238E27FC236}">
                <a16:creationId xmlns:a16="http://schemas.microsoft.com/office/drawing/2014/main" id="{65D5AC32-E134-4087-A1F1-4D292A52858C}"/>
              </a:ext>
            </a:extLst>
          </p:cNvPr>
          <p:cNvSpPr>
            <a:spLocks noGrp="1"/>
          </p:cNvSpPr>
          <p:nvPr>
            <p:ph type="sldNum" sz="quarter" idx="12"/>
          </p:nvPr>
        </p:nvSpPr>
        <p:spPr/>
        <p:txBody>
          <a:bodyPr/>
          <a:lstStyle/>
          <a:p>
            <a:fld id="{C6BE3216-2F85-4ED6-BCFC-9F7F4724E3CE}" type="slidenum">
              <a:rPr lang="en-GB" smtClean="0"/>
              <a:t>‹#›</a:t>
            </a:fld>
            <a:endParaRPr lang="en-GB"/>
          </a:p>
        </p:txBody>
      </p:sp>
    </p:spTree>
    <p:extLst>
      <p:ext uri="{BB962C8B-B14F-4D97-AF65-F5344CB8AC3E}">
        <p14:creationId xmlns:p14="http://schemas.microsoft.com/office/powerpoint/2010/main" val="1937702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68559E2-5090-4FED-B847-D827017C5061}"/>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endParaRPr lang="en-GB"/>
          </a:p>
        </p:txBody>
      </p:sp>
      <p:sp>
        <p:nvSpPr>
          <p:cNvPr id="3" name="Označba mesta slike 2">
            <a:extLst>
              <a:ext uri="{FF2B5EF4-FFF2-40B4-BE49-F238E27FC236}">
                <a16:creationId xmlns:a16="http://schemas.microsoft.com/office/drawing/2014/main" id="{EC541D23-0816-47FB-BFEF-99C250AA53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Označba mesta besedila 3">
            <a:extLst>
              <a:ext uri="{FF2B5EF4-FFF2-40B4-BE49-F238E27FC236}">
                <a16:creationId xmlns:a16="http://schemas.microsoft.com/office/drawing/2014/main" id="{B740E87D-AC78-4E4B-ABBD-ABC3DFC0F7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B0D32E18-C65C-4704-AB58-94B602EAE4BB}"/>
              </a:ext>
            </a:extLst>
          </p:cNvPr>
          <p:cNvSpPr>
            <a:spLocks noGrp="1"/>
          </p:cNvSpPr>
          <p:nvPr>
            <p:ph type="dt" sz="half" idx="10"/>
          </p:nvPr>
        </p:nvSpPr>
        <p:spPr/>
        <p:txBody>
          <a:bodyPr/>
          <a:lstStyle/>
          <a:p>
            <a:fld id="{255A27F0-E583-4460-9D6B-9C14282907B3}" type="datetimeFigureOut">
              <a:rPr lang="en-GB" smtClean="0"/>
              <a:t>16/10/2024</a:t>
            </a:fld>
            <a:endParaRPr lang="en-GB"/>
          </a:p>
        </p:txBody>
      </p:sp>
      <p:sp>
        <p:nvSpPr>
          <p:cNvPr id="6" name="Označba mesta noge 5">
            <a:extLst>
              <a:ext uri="{FF2B5EF4-FFF2-40B4-BE49-F238E27FC236}">
                <a16:creationId xmlns:a16="http://schemas.microsoft.com/office/drawing/2014/main" id="{2C313C73-755A-4333-B2F8-23E701CD40C1}"/>
              </a:ext>
            </a:extLst>
          </p:cNvPr>
          <p:cNvSpPr>
            <a:spLocks noGrp="1"/>
          </p:cNvSpPr>
          <p:nvPr>
            <p:ph type="ftr" sz="quarter" idx="11"/>
          </p:nvPr>
        </p:nvSpPr>
        <p:spPr/>
        <p:txBody>
          <a:bodyPr/>
          <a:lstStyle/>
          <a:p>
            <a:endParaRPr lang="en-GB"/>
          </a:p>
        </p:txBody>
      </p:sp>
      <p:sp>
        <p:nvSpPr>
          <p:cNvPr id="7" name="Označba mesta številke diapozitiva 6">
            <a:extLst>
              <a:ext uri="{FF2B5EF4-FFF2-40B4-BE49-F238E27FC236}">
                <a16:creationId xmlns:a16="http://schemas.microsoft.com/office/drawing/2014/main" id="{C78A5243-37B6-4116-AE49-89CE20E15B63}"/>
              </a:ext>
            </a:extLst>
          </p:cNvPr>
          <p:cNvSpPr>
            <a:spLocks noGrp="1"/>
          </p:cNvSpPr>
          <p:nvPr>
            <p:ph type="sldNum" sz="quarter" idx="12"/>
          </p:nvPr>
        </p:nvSpPr>
        <p:spPr/>
        <p:txBody>
          <a:bodyPr/>
          <a:lstStyle/>
          <a:p>
            <a:fld id="{C6BE3216-2F85-4ED6-BCFC-9F7F4724E3CE}" type="slidenum">
              <a:rPr lang="en-GB" smtClean="0"/>
              <a:t>‹#›</a:t>
            </a:fld>
            <a:endParaRPr lang="en-GB"/>
          </a:p>
        </p:txBody>
      </p:sp>
    </p:spTree>
    <p:extLst>
      <p:ext uri="{BB962C8B-B14F-4D97-AF65-F5344CB8AC3E}">
        <p14:creationId xmlns:p14="http://schemas.microsoft.com/office/powerpoint/2010/main" val="655076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19EBE3DA-AFB5-4840-B4A2-5A56720B65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Kliknite, če želite urediti slog naslova matrice</a:t>
            </a:r>
            <a:endParaRPr lang="en-GB"/>
          </a:p>
        </p:txBody>
      </p:sp>
      <p:sp>
        <p:nvSpPr>
          <p:cNvPr id="3" name="Označba mesta besedila 2">
            <a:extLst>
              <a:ext uri="{FF2B5EF4-FFF2-40B4-BE49-F238E27FC236}">
                <a16:creationId xmlns:a16="http://schemas.microsoft.com/office/drawing/2014/main" id="{E35AD46C-C2B6-4EC8-8CDD-627BE7C7B5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4" name="Označba mesta datuma 3">
            <a:extLst>
              <a:ext uri="{FF2B5EF4-FFF2-40B4-BE49-F238E27FC236}">
                <a16:creationId xmlns:a16="http://schemas.microsoft.com/office/drawing/2014/main" id="{75FD9F03-8BBB-44EB-B5F4-FD5FE3BD35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5A27F0-E583-4460-9D6B-9C14282907B3}" type="datetimeFigureOut">
              <a:rPr lang="en-GB" smtClean="0"/>
              <a:t>16/10/2024</a:t>
            </a:fld>
            <a:endParaRPr lang="en-GB"/>
          </a:p>
        </p:txBody>
      </p:sp>
      <p:sp>
        <p:nvSpPr>
          <p:cNvPr id="5" name="Označba mesta noge 4">
            <a:extLst>
              <a:ext uri="{FF2B5EF4-FFF2-40B4-BE49-F238E27FC236}">
                <a16:creationId xmlns:a16="http://schemas.microsoft.com/office/drawing/2014/main" id="{D10A7A0C-7962-4C1E-B184-5567DB9AB9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Označba mesta številke diapozitiva 5">
            <a:extLst>
              <a:ext uri="{FF2B5EF4-FFF2-40B4-BE49-F238E27FC236}">
                <a16:creationId xmlns:a16="http://schemas.microsoft.com/office/drawing/2014/main" id="{0F574E69-302E-434B-A1D5-C67475CFC0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BE3216-2F85-4ED6-BCFC-9F7F4724E3CE}" type="slidenum">
              <a:rPr lang="en-GB" smtClean="0"/>
              <a:t>‹#›</a:t>
            </a:fld>
            <a:endParaRPr lang="en-GB"/>
          </a:p>
        </p:txBody>
      </p:sp>
    </p:spTree>
    <p:extLst>
      <p:ext uri="{BB962C8B-B14F-4D97-AF65-F5344CB8AC3E}">
        <p14:creationId xmlns:p14="http://schemas.microsoft.com/office/powerpoint/2010/main" val="4076443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19EBE3DA-AFB5-4840-B4A2-5A56720B65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Kliknite, če želite urediti slog naslova matrice</a:t>
            </a:r>
            <a:endParaRPr lang="en-GB"/>
          </a:p>
        </p:txBody>
      </p:sp>
      <p:sp>
        <p:nvSpPr>
          <p:cNvPr id="3" name="Označba mesta besedila 2">
            <a:extLst>
              <a:ext uri="{FF2B5EF4-FFF2-40B4-BE49-F238E27FC236}">
                <a16:creationId xmlns:a16="http://schemas.microsoft.com/office/drawing/2014/main" id="{E35AD46C-C2B6-4EC8-8CDD-627BE7C7B5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4" name="Označba mesta datuma 3">
            <a:extLst>
              <a:ext uri="{FF2B5EF4-FFF2-40B4-BE49-F238E27FC236}">
                <a16:creationId xmlns:a16="http://schemas.microsoft.com/office/drawing/2014/main" id="{75FD9F03-8BBB-44EB-B5F4-FD5FE3BD35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5A27F0-E583-4460-9D6B-9C14282907B3}" type="datetimeFigureOut">
              <a:rPr lang="en-GB" smtClean="0"/>
              <a:t>16/10/2024</a:t>
            </a:fld>
            <a:endParaRPr lang="en-GB"/>
          </a:p>
        </p:txBody>
      </p:sp>
      <p:sp>
        <p:nvSpPr>
          <p:cNvPr id="5" name="Označba mesta noge 4">
            <a:extLst>
              <a:ext uri="{FF2B5EF4-FFF2-40B4-BE49-F238E27FC236}">
                <a16:creationId xmlns:a16="http://schemas.microsoft.com/office/drawing/2014/main" id="{D10A7A0C-7962-4C1E-B184-5567DB9AB9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Označba mesta številke diapozitiva 5">
            <a:extLst>
              <a:ext uri="{FF2B5EF4-FFF2-40B4-BE49-F238E27FC236}">
                <a16:creationId xmlns:a16="http://schemas.microsoft.com/office/drawing/2014/main" id="{0F574E69-302E-434B-A1D5-C67475CFC0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BE3216-2F85-4ED6-BCFC-9F7F4724E3CE}" type="slidenum">
              <a:rPr lang="en-GB" smtClean="0"/>
              <a:t>‹#›</a:t>
            </a:fld>
            <a:endParaRPr lang="en-GB"/>
          </a:p>
        </p:txBody>
      </p:sp>
    </p:spTree>
    <p:extLst>
      <p:ext uri="{BB962C8B-B14F-4D97-AF65-F5344CB8AC3E}">
        <p14:creationId xmlns:p14="http://schemas.microsoft.com/office/powerpoint/2010/main" val="2308007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tmp"/><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chart" Target="../charts/chart3.xml"/></Relationships>
</file>

<file path=ppt/slides/_rels/slide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oljeZBesedilom 3">
            <a:extLst>
              <a:ext uri="{FF2B5EF4-FFF2-40B4-BE49-F238E27FC236}">
                <a16:creationId xmlns:a16="http://schemas.microsoft.com/office/drawing/2014/main" id="{BBBB9324-86C9-450F-A8E1-864A4F6B3247}"/>
              </a:ext>
            </a:extLst>
          </p:cNvPr>
          <p:cNvSpPr txBox="1"/>
          <p:nvPr/>
        </p:nvSpPr>
        <p:spPr>
          <a:xfrm>
            <a:off x="997849" y="530714"/>
            <a:ext cx="5864878"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3600" b="1"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Energijska izraba preostanka mešanih komunalnih odpadkov v Mestni občini Maribor</a:t>
            </a:r>
            <a:endParaRPr kumimoji="0" lang="sl-SI"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Energetika Maribor" pitchFamily="34" charset="-18"/>
              <a:ea typeface="+mn-ea"/>
              <a:cs typeface="+mn-cs"/>
            </a:endParaRPr>
          </a:p>
        </p:txBody>
      </p:sp>
      <p:pic>
        <p:nvPicPr>
          <p:cNvPr id="1028" name="Picture 4" descr="Kakšno pomoč mi v času nosečnosti nudi država? - Ženska odločitev | Ženska  odločitev">
            <a:extLst>
              <a:ext uri="{FF2B5EF4-FFF2-40B4-BE49-F238E27FC236}">
                <a16:creationId xmlns:a16="http://schemas.microsoft.com/office/drawing/2014/main" id="{5107EE56-4E91-966E-ADDC-F2DFCDF89A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1979" y="5271710"/>
            <a:ext cx="2425668" cy="926606"/>
          </a:xfrm>
          <a:prstGeom prst="rect">
            <a:avLst/>
          </a:prstGeom>
          <a:noFill/>
          <a:extLst>
            <a:ext uri="{909E8E84-426E-40DD-AFC4-6F175D3DCCD1}">
              <a14:hiddenFill xmlns:a14="http://schemas.microsoft.com/office/drawing/2010/main">
                <a:solidFill>
                  <a:srgbClr val="FFFFFF"/>
                </a:solidFill>
              </a14:hiddenFill>
            </a:ext>
          </a:extLst>
        </p:spPr>
      </p:pic>
      <p:pic>
        <p:nvPicPr>
          <p:cNvPr id="7" name="Slika 6">
            <a:extLst>
              <a:ext uri="{FF2B5EF4-FFF2-40B4-BE49-F238E27FC236}">
                <a16:creationId xmlns:a16="http://schemas.microsoft.com/office/drawing/2014/main" id="{D854AD88-AB9B-ACA9-6584-E7E9E7C8C2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0479" y="4012612"/>
            <a:ext cx="2817168" cy="966241"/>
          </a:xfrm>
          <a:prstGeom prst="rect">
            <a:avLst/>
          </a:prstGeom>
        </p:spPr>
      </p:pic>
      <p:sp>
        <p:nvSpPr>
          <p:cNvPr id="2" name="PoljeZBesedilom 1">
            <a:extLst>
              <a:ext uri="{FF2B5EF4-FFF2-40B4-BE49-F238E27FC236}">
                <a16:creationId xmlns:a16="http://schemas.microsoft.com/office/drawing/2014/main" id="{60957E85-DBF0-6108-8574-6DEDBA138C4B}"/>
              </a:ext>
            </a:extLst>
          </p:cNvPr>
          <p:cNvSpPr txBox="1"/>
          <p:nvPr/>
        </p:nvSpPr>
        <p:spPr>
          <a:xfrm>
            <a:off x="3930288" y="4572960"/>
            <a:ext cx="834813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3600" b="1"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Jože Hebar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l-SI" sz="3600" b="1"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l-SI" sz="1600" b="1"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2000" b="1"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Rimske toplice, 17. oktober 2024</a:t>
            </a:r>
          </a:p>
        </p:txBody>
      </p:sp>
    </p:spTree>
    <p:extLst>
      <p:ext uri="{BB962C8B-B14F-4D97-AF65-F5344CB8AC3E}">
        <p14:creationId xmlns:p14="http://schemas.microsoft.com/office/powerpoint/2010/main" val="12346322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a:extLst>
              <a:ext uri="{FF2B5EF4-FFF2-40B4-BE49-F238E27FC236}">
                <a16:creationId xmlns:a16="http://schemas.microsoft.com/office/drawing/2014/main" id="{382978AD-70F3-4DF8-A090-6BAD0BC9221C}"/>
              </a:ext>
            </a:extLst>
          </p:cNvPr>
          <p:cNvSpPr>
            <a:spLocks noGrp="1"/>
          </p:cNvSpPr>
          <p:nvPr>
            <p:ph type="title"/>
          </p:nvPr>
        </p:nvSpPr>
        <p:spPr>
          <a:xfrm>
            <a:off x="42240" y="119294"/>
            <a:ext cx="10492441" cy="1145816"/>
          </a:xfrm>
        </p:spPr>
        <p:txBody>
          <a:bodyPr>
            <a:normAutofit/>
          </a:bodyPr>
          <a:lstStyle/>
          <a:p>
            <a:r>
              <a:rPr lang="sl-SI" sz="3600" b="1" dirty="0">
                <a:effectLst>
                  <a:outerShdw blurRad="38100" dist="38100" dir="2700000" algn="tl">
                    <a:srgbClr val="000000">
                      <a:alpha val="43137"/>
                    </a:srgbClr>
                  </a:outerShdw>
                </a:effectLst>
                <a:latin typeface="Energetika Maribor" panose="020F0503020203050203" pitchFamily="34" charset="-18"/>
              </a:rPr>
              <a:t>Sončne elektrarne (SE) </a:t>
            </a:r>
            <a:r>
              <a:rPr lang="sl-SI" sz="1400" b="1" dirty="0">
                <a:effectLst>
                  <a:outerShdw blurRad="38100" dist="38100" dir="2700000" algn="tl">
                    <a:srgbClr val="000000">
                      <a:alpha val="43137"/>
                    </a:srgbClr>
                  </a:outerShdw>
                </a:effectLst>
                <a:latin typeface="Energetika Maribor" panose="020F0503020203050203" pitchFamily="34" charset="-18"/>
              </a:rPr>
              <a:t>(skupina Energetike Maribor)</a:t>
            </a:r>
            <a:endParaRPr lang="en-GB" sz="1400" b="1" dirty="0">
              <a:effectLst>
                <a:outerShdw blurRad="38100" dist="38100" dir="2700000" algn="tl">
                  <a:srgbClr val="000000">
                    <a:alpha val="43137"/>
                  </a:srgbClr>
                </a:outerShdw>
              </a:effectLst>
              <a:latin typeface="Energetika Maribor" panose="020F0503020203050203" pitchFamily="34" charset="-18"/>
            </a:endParaRPr>
          </a:p>
        </p:txBody>
      </p:sp>
      <p:sp>
        <p:nvSpPr>
          <p:cNvPr id="5" name="Označba mesta vsebine 2">
            <a:extLst>
              <a:ext uri="{FF2B5EF4-FFF2-40B4-BE49-F238E27FC236}">
                <a16:creationId xmlns:a16="http://schemas.microsoft.com/office/drawing/2014/main" id="{8B251405-757D-4D70-9D8E-51F28C87F78C}"/>
              </a:ext>
            </a:extLst>
          </p:cNvPr>
          <p:cNvSpPr>
            <a:spLocks noGrp="1"/>
          </p:cNvSpPr>
          <p:nvPr>
            <p:ph sz="half" idx="1"/>
          </p:nvPr>
        </p:nvSpPr>
        <p:spPr/>
        <p:txBody>
          <a:bodyPr>
            <a:normAutofit/>
          </a:bodyPr>
          <a:lstStyle/>
          <a:p>
            <a:pPr fontAlgn="base">
              <a:lnSpc>
                <a:spcPct val="100000"/>
              </a:lnSpc>
              <a:spcBef>
                <a:spcPct val="20000"/>
              </a:spcBef>
              <a:spcAft>
                <a:spcPct val="0"/>
              </a:spcAft>
              <a:defRPr/>
            </a:pPr>
            <a:endParaRPr kumimoji="0" lang="sl-SI" sz="2000" b="0" i="0" u="none" strike="noStrike" kern="0" cap="none" spc="0" normalizeH="0" baseline="0" noProof="0" dirty="0">
              <a:ln>
                <a:noFill/>
              </a:ln>
              <a:solidFill>
                <a:srgbClr val="000000"/>
              </a:solidFill>
              <a:effectLst/>
              <a:uLnTx/>
              <a:uFillTx/>
              <a:latin typeface="Energetika Maribor" pitchFamily="34" charset="-18"/>
              <a:ea typeface="+mn-ea"/>
              <a:cs typeface="+mn-cs"/>
            </a:endParaRPr>
          </a:p>
          <a:p>
            <a:pPr fontAlgn="base">
              <a:lnSpc>
                <a:spcPct val="100000"/>
              </a:lnSpc>
              <a:spcBef>
                <a:spcPct val="20000"/>
              </a:spcBef>
              <a:spcAft>
                <a:spcPct val="0"/>
              </a:spcAft>
              <a:defRPr/>
            </a:pPr>
            <a:endParaRPr lang="sl-SI" sz="2000" kern="0" dirty="0">
              <a:solidFill>
                <a:srgbClr val="000000"/>
              </a:solidFill>
              <a:latin typeface="Energetika Maribor" pitchFamily="34" charset="-18"/>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lang="sl-SI" sz="2200" kern="0" dirty="0">
              <a:solidFill>
                <a:srgbClr val="000000"/>
              </a:solidFill>
              <a:latin typeface="Energetika Maribor" pitchFamily="34" charset="-18"/>
            </a:endParaRPr>
          </a:p>
        </p:txBody>
      </p:sp>
      <p:sp>
        <p:nvSpPr>
          <p:cNvPr id="2" name="Označba mesta vsebine 1">
            <a:extLst>
              <a:ext uri="{FF2B5EF4-FFF2-40B4-BE49-F238E27FC236}">
                <a16:creationId xmlns:a16="http://schemas.microsoft.com/office/drawing/2014/main" id="{E4FF3E33-6053-0698-C2F0-F349C88CAF15}"/>
              </a:ext>
            </a:extLst>
          </p:cNvPr>
          <p:cNvSpPr>
            <a:spLocks noGrp="1"/>
          </p:cNvSpPr>
          <p:nvPr>
            <p:ph sz="half" idx="2"/>
          </p:nvPr>
        </p:nvSpPr>
        <p:spPr>
          <a:xfrm>
            <a:off x="644979" y="1484156"/>
            <a:ext cx="5720154" cy="4351338"/>
          </a:xfrm>
        </p:spPr>
        <p:txBody>
          <a:bodyPr>
            <a:normAutofit/>
          </a:bodyPr>
          <a:lstStyle/>
          <a:p>
            <a:r>
              <a:rPr lang="sl-SI" sz="1600" dirty="0">
                <a:latin typeface="Energetika Maribor" panose="020F0503020203050203" pitchFamily="34" charset="-18"/>
              </a:rPr>
              <a:t>Lasten razvoj optimizacijskih modelov proizvodnje in hrambe EE – izvedena obširna študija. </a:t>
            </a:r>
          </a:p>
          <a:p>
            <a:r>
              <a:rPr lang="sl-SI" sz="1600" b="1" dirty="0">
                <a:latin typeface="Energetika Maribor" panose="020F0503020203050203" pitchFamily="34" charset="-18"/>
              </a:rPr>
              <a:t>Jasno začrtana vizija </a:t>
            </a:r>
            <a:r>
              <a:rPr lang="sl-SI" sz="1600" dirty="0">
                <a:latin typeface="Energetika Maribor" panose="020F0503020203050203" pitchFamily="34" charset="-18"/>
              </a:rPr>
              <a:t>MOM na področjih:</a:t>
            </a:r>
          </a:p>
          <a:p>
            <a:pPr lvl="1"/>
            <a:r>
              <a:rPr lang="sl-SI" sz="1600" dirty="0">
                <a:latin typeface="Energetika Maribor" panose="020F0503020203050203" pitchFamily="34" charset="-18"/>
              </a:rPr>
              <a:t>samooskrbe,</a:t>
            </a:r>
          </a:p>
          <a:p>
            <a:pPr lvl="1"/>
            <a:r>
              <a:rPr lang="sl-SI" sz="1600" b="1" dirty="0">
                <a:latin typeface="Energetika Maribor" panose="020F0503020203050203" pitchFamily="34" charset="-18"/>
              </a:rPr>
              <a:t>izkoriščanja degradiranih površin (SE)</a:t>
            </a:r>
            <a:r>
              <a:rPr lang="sl-SI" sz="1600" dirty="0">
                <a:latin typeface="Energetika Maribor" panose="020F0503020203050203" pitchFamily="34" charset="-18"/>
              </a:rPr>
              <a:t>, </a:t>
            </a:r>
          </a:p>
          <a:p>
            <a:pPr lvl="1"/>
            <a:r>
              <a:rPr lang="sl-SI" sz="1600" dirty="0">
                <a:latin typeface="Energetika Maribor" panose="020F0503020203050203" pitchFamily="34" charset="-18"/>
              </a:rPr>
              <a:t>elektrifikacije prometa,</a:t>
            </a:r>
          </a:p>
          <a:p>
            <a:pPr lvl="1"/>
            <a:r>
              <a:rPr lang="sl-SI" sz="1600" b="1" dirty="0">
                <a:latin typeface="Energetika Maribor" panose="020F0503020203050203" pitchFamily="34" charset="-18"/>
              </a:rPr>
              <a:t>upravljanja z energijskimi tokovi</a:t>
            </a:r>
            <a:r>
              <a:rPr lang="sl-SI" sz="1600" dirty="0">
                <a:latin typeface="Energetika Maribor" panose="020F0503020203050203" pitchFamily="34" charset="-18"/>
              </a:rPr>
              <a:t>: </a:t>
            </a:r>
          </a:p>
          <a:p>
            <a:pPr marL="457200" lvl="1" indent="0">
              <a:buNone/>
            </a:pPr>
            <a:r>
              <a:rPr lang="sl-SI" sz="1600" dirty="0">
                <a:latin typeface="Energetika Maribor" panose="020F0503020203050203" pitchFamily="34" charset="-18"/>
              </a:rPr>
              <a:t>     odjem &lt;-&gt; proizvodnja &lt;-&gt; hramba.</a:t>
            </a:r>
          </a:p>
          <a:p>
            <a:r>
              <a:rPr lang="sl-SI" sz="1600" b="1" dirty="0">
                <a:latin typeface="Energetika Maribor" panose="020F0503020203050203" pitchFamily="34" charset="-18"/>
              </a:rPr>
              <a:t>Projekt v teku</a:t>
            </a:r>
            <a:r>
              <a:rPr lang="sl-SI" sz="1600" dirty="0">
                <a:latin typeface="Energetika Maribor" panose="020F0503020203050203" pitchFamily="34" charset="-18"/>
              </a:rPr>
              <a:t>, fazna izvedba: </a:t>
            </a:r>
          </a:p>
          <a:p>
            <a:pPr marL="800100" lvl="1" indent="-342900">
              <a:buFont typeface="+mj-lt"/>
              <a:buAutoNum type="arabicPeriod"/>
            </a:pPr>
            <a:r>
              <a:rPr lang="sl-SI" sz="1600" dirty="0">
                <a:latin typeface="Energetika Maribor" panose="020F0503020203050203" pitchFamily="34" charset="-18"/>
              </a:rPr>
              <a:t>Umeščanje velikih SE na degradirana območja – zaprto odlagališče odpadkov  Pobrežje- </a:t>
            </a:r>
            <a:r>
              <a:rPr lang="sl-SI" sz="1600" b="1" dirty="0">
                <a:latin typeface="Energetika Maribor" panose="020F0503020203050203" pitchFamily="34" charset="-18"/>
              </a:rPr>
              <a:t>10 MW v letu 2025</a:t>
            </a:r>
            <a:r>
              <a:rPr lang="sl-SI" sz="1600" dirty="0">
                <a:latin typeface="Energetika Maribor" panose="020F0503020203050203" pitchFamily="34" charset="-18"/>
              </a:rPr>
              <a:t>.</a:t>
            </a:r>
          </a:p>
          <a:p>
            <a:pPr marL="800100" lvl="1" indent="-342900">
              <a:buFont typeface="+mj-lt"/>
              <a:buAutoNum type="arabicPeriod"/>
            </a:pPr>
            <a:r>
              <a:rPr lang="sl-SI" sz="1600" dirty="0">
                <a:latin typeface="Energetika Maribor" panose="020F0503020203050203" pitchFamily="34" charset="-18"/>
              </a:rPr>
              <a:t>Pokrita parkirišča s SE (</a:t>
            </a:r>
            <a:r>
              <a:rPr lang="sl-SI" sz="1600" b="1" dirty="0">
                <a:latin typeface="Energetika Maribor" panose="020F0503020203050203" pitchFamily="34" charset="-18"/>
              </a:rPr>
              <a:t>3 MW</a:t>
            </a:r>
            <a:r>
              <a:rPr lang="sl-SI" sz="1600" dirty="0">
                <a:latin typeface="Energetika Maribor" panose="020F0503020203050203" pitchFamily="34" charset="-18"/>
              </a:rPr>
              <a:t>) – polnilnice/hranilniki</a:t>
            </a:r>
          </a:p>
          <a:p>
            <a:pPr marL="800100" lvl="1" indent="-342900">
              <a:buFont typeface="+mj-lt"/>
              <a:buAutoNum type="arabicPeriod"/>
            </a:pPr>
            <a:r>
              <a:rPr lang="sl-SI" sz="1600" dirty="0">
                <a:latin typeface="Energetika Maribor" panose="020F0503020203050203" pitchFamily="34" charset="-18"/>
              </a:rPr>
              <a:t>Izkoriščanje strešnega potenciala javnih stavb (</a:t>
            </a:r>
            <a:r>
              <a:rPr lang="sl-SI" sz="1600" b="1" dirty="0">
                <a:latin typeface="Energetika Maribor" panose="020F0503020203050203" pitchFamily="34" charset="-18"/>
              </a:rPr>
              <a:t>1 MW</a:t>
            </a:r>
            <a:r>
              <a:rPr lang="sl-SI" sz="1600" dirty="0">
                <a:latin typeface="Energetika Maribor" panose="020F0503020203050203" pitchFamily="34" charset="-18"/>
              </a:rPr>
              <a:t>)</a:t>
            </a:r>
          </a:p>
          <a:p>
            <a:pPr lvl="1"/>
            <a:endParaRPr lang="sl-SI" sz="1200" dirty="0">
              <a:latin typeface="Energetika Maribor" panose="020F0503020203050203" pitchFamily="34" charset="-18"/>
            </a:endParaRPr>
          </a:p>
        </p:txBody>
      </p:sp>
      <p:graphicFrame>
        <p:nvGraphicFramePr>
          <p:cNvPr id="7" name="Tabela 7">
            <a:extLst>
              <a:ext uri="{FF2B5EF4-FFF2-40B4-BE49-F238E27FC236}">
                <a16:creationId xmlns:a16="http://schemas.microsoft.com/office/drawing/2014/main" id="{378F4C97-8714-DAE9-26EB-B8C0DD587744}"/>
              </a:ext>
            </a:extLst>
          </p:cNvPr>
          <p:cNvGraphicFramePr>
            <a:graphicFrameLocks noGrp="1"/>
          </p:cNvGraphicFramePr>
          <p:nvPr>
            <p:extLst>
              <p:ext uri="{D42A27DB-BD31-4B8C-83A1-F6EECF244321}">
                <p14:modId xmlns:p14="http://schemas.microsoft.com/office/powerpoint/2010/main" val="353225071"/>
              </p:ext>
            </p:extLst>
          </p:nvPr>
        </p:nvGraphicFramePr>
        <p:xfrm>
          <a:off x="6456645" y="4374911"/>
          <a:ext cx="5483164" cy="1131480"/>
        </p:xfrm>
        <a:graphic>
          <a:graphicData uri="http://schemas.openxmlformats.org/drawingml/2006/table">
            <a:tbl>
              <a:tblPr firstRow="1" bandRow="1">
                <a:tableStyleId>{8799B23B-EC83-4686-B30A-512413B5E67A}</a:tableStyleId>
              </a:tblPr>
              <a:tblGrid>
                <a:gridCol w="5483164">
                  <a:extLst>
                    <a:ext uri="{9D8B030D-6E8A-4147-A177-3AD203B41FA5}">
                      <a16:colId xmlns:a16="http://schemas.microsoft.com/office/drawing/2014/main" val="1752138812"/>
                    </a:ext>
                  </a:extLst>
                </a:gridCol>
              </a:tblGrid>
              <a:tr h="123606">
                <a:tc>
                  <a:txBody>
                    <a:bodyPr/>
                    <a:lstStyle/>
                    <a:p>
                      <a:r>
                        <a:rPr lang="sl-SI" sz="1400">
                          <a:latin typeface="Energetika Maribor" panose="020F0503020203050203" pitchFamily="34" charset="-18"/>
                        </a:rPr>
                        <a:t>SKUPNI IZZIVI:</a:t>
                      </a:r>
                    </a:p>
                  </a:txBody>
                  <a:tcPr>
                    <a:gradFill>
                      <a:gsLst>
                        <a:gs pos="0">
                          <a:srgbClr val="D90029"/>
                        </a:gs>
                        <a:gs pos="100000">
                          <a:srgbClr val="CC0099"/>
                        </a:gs>
                      </a:gsLst>
                      <a:lin ang="0" scaled="0"/>
                    </a:gradFill>
                  </a:tcPr>
                </a:tc>
                <a:extLst>
                  <a:ext uri="{0D108BD9-81ED-4DB2-BD59-A6C34878D82A}">
                    <a16:rowId xmlns:a16="http://schemas.microsoft.com/office/drawing/2014/main" val="2046987814"/>
                  </a:ext>
                </a:extLst>
              </a:tr>
              <a:tr h="166355">
                <a:tc>
                  <a:txBody>
                    <a:bodyPr/>
                    <a:lstStyle/>
                    <a:p>
                      <a:r>
                        <a:rPr lang="sl-SI" sz="1200" b="1" dirty="0">
                          <a:latin typeface="Energetika Maribor" panose="020F0503020203050203" pitchFamily="34" charset="-18"/>
                        </a:rPr>
                        <a:t>Vzpostavitev podpornega okolja za samooskrbne skupnosti.</a:t>
                      </a:r>
                    </a:p>
                  </a:txBody>
                  <a:tcPr/>
                </a:tc>
                <a:extLst>
                  <a:ext uri="{0D108BD9-81ED-4DB2-BD59-A6C34878D82A}">
                    <a16:rowId xmlns:a16="http://schemas.microsoft.com/office/drawing/2014/main" val="1568227997"/>
                  </a:ext>
                </a:extLst>
              </a:tr>
              <a:tr h="276180">
                <a:tc>
                  <a:txBody>
                    <a:bodyPr/>
                    <a:lstStyle/>
                    <a:p>
                      <a:r>
                        <a:rPr lang="sl-SI" sz="1200" b="1" dirty="0">
                          <a:latin typeface="Energetika Maribor" panose="020F0503020203050203" pitchFamily="34" charset="-18"/>
                        </a:rPr>
                        <a:t>Nujna debirokratizacija – pospešitev postopkov umeščanja v prostor.</a:t>
                      </a:r>
                    </a:p>
                  </a:txBody>
                  <a:tcPr/>
                </a:tc>
                <a:extLst>
                  <a:ext uri="{0D108BD9-81ED-4DB2-BD59-A6C34878D82A}">
                    <a16:rowId xmlns:a16="http://schemas.microsoft.com/office/drawing/2014/main" val="9559661"/>
                  </a:ext>
                </a:extLst>
              </a:tr>
              <a:tr h="276180">
                <a:tc>
                  <a:txBody>
                    <a:bodyPr/>
                    <a:lstStyle/>
                    <a:p>
                      <a:r>
                        <a:rPr lang="sl-SI" sz="1200" b="1" dirty="0">
                          <a:latin typeface="Energetika Maribor" panose="020F0503020203050203" pitchFamily="34" charset="-18"/>
                        </a:rPr>
                        <a:t>Odprava omejitev umeščanja v prostor (ZUREP).</a:t>
                      </a:r>
                    </a:p>
                  </a:txBody>
                  <a:tcPr/>
                </a:tc>
                <a:extLst>
                  <a:ext uri="{0D108BD9-81ED-4DB2-BD59-A6C34878D82A}">
                    <a16:rowId xmlns:a16="http://schemas.microsoft.com/office/drawing/2014/main" val="1338376815"/>
                  </a:ext>
                </a:extLst>
              </a:tr>
            </a:tbl>
          </a:graphicData>
        </a:graphic>
      </p:graphicFrame>
      <p:pic>
        <p:nvPicPr>
          <p:cNvPr id="9" name="Slika 8">
            <a:extLst>
              <a:ext uri="{FF2B5EF4-FFF2-40B4-BE49-F238E27FC236}">
                <a16:creationId xmlns:a16="http://schemas.microsoft.com/office/drawing/2014/main" id="{5904F089-C378-95AB-C511-F2F1B92BE969}"/>
              </a:ext>
            </a:extLst>
          </p:cNvPr>
          <p:cNvPicPr>
            <a:picLocks noChangeAspect="1"/>
          </p:cNvPicPr>
          <p:nvPr/>
        </p:nvPicPr>
        <p:blipFill>
          <a:blip r:embed="rId2"/>
          <a:stretch>
            <a:fillRect/>
          </a:stretch>
        </p:blipFill>
        <p:spPr>
          <a:xfrm>
            <a:off x="6456645" y="1531613"/>
            <a:ext cx="2581396" cy="2576795"/>
          </a:xfrm>
          <a:prstGeom prst="rect">
            <a:avLst/>
          </a:prstGeom>
        </p:spPr>
      </p:pic>
      <p:pic>
        <p:nvPicPr>
          <p:cNvPr id="11" name="Slika 10">
            <a:extLst>
              <a:ext uri="{FF2B5EF4-FFF2-40B4-BE49-F238E27FC236}">
                <a16:creationId xmlns:a16="http://schemas.microsoft.com/office/drawing/2014/main" id="{CD22DDEE-04FC-708E-1330-8E5F23E1D478}"/>
              </a:ext>
            </a:extLst>
          </p:cNvPr>
          <p:cNvPicPr>
            <a:picLocks noChangeAspect="1"/>
          </p:cNvPicPr>
          <p:nvPr/>
        </p:nvPicPr>
        <p:blipFill>
          <a:blip r:embed="rId3"/>
          <a:stretch>
            <a:fillRect/>
          </a:stretch>
        </p:blipFill>
        <p:spPr>
          <a:xfrm>
            <a:off x="9129553" y="1531907"/>
            <a:ext cx="2810256" cy="2576501"/>
          </a:xfrm>
          <a:prstGeom prst="rect">
            <a:avLst/>
          </a:prstGeom>
        </p:spPr>
      </p:pic>
    </p:spTree>
    <p:extLst>
      <p:ext uri="{BB962C8B-B14F-4D97-AF65-F5344CB8AC3E}">
        <p14:creationId xmlns:p14="http://schemas.microsoft.com/office/powerpoint/2010/main" val="3537996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a:extLst>
              <a:ext uri="{FF2B5EF4-FFF2-40B4-BE49-F238E27FC236}">
                <a16:creationId xmlns:a16="http://schemas.microsoft.com/office/drawing/2014/main" id="{382978AD-70F3-4DF8-A090-6BAD0BC9221C}"/>
              </a:ext>
            </a:extLst>
          </p:cNvPr>
          <p:cNvSpPr>
            <a:spLocks noGrp="1"/>
          </p:cNvSpPr>
          <p:nvPr>
            <p:ph type="title"/>
          </p:nvPr>
        </p:nvSpPr>
        <p:spPr>
          <a:xfrm>
            <a:off x="58023" y="109061"/>
            <a:ext cx="10515600" cy="1325563"/>
          </a:xfrm>
        </p:spPr>
        <p:txBody>
          <a:bodyPr>
            <a:normAutofit/>
          </a:bodyPr>
          <a:lstStyle/>
          <a:p>
            <a:r>
              <a:rPr lang="sl-SI" sz="3600" b="1" dirty="0">
                <a:effectLst>
                  <a:outerShdw blurRad="38100" dist="38100" dir="2700000" algn="tl">
                    <a:srgbClr val="000000">
                      <a:alpha val="43137"/>
                    </a:srgbClr>
                  </a:outerShdw>
                </a:effectLst>
                <a:latin typeface="Energetika Maribor" panose="020F0503020203050203" pitchFamily="34" charset="-18"/>
              </a:rPr>
              <a:t>V Sloveniji z odpadki ne ravnamo trajnostno </a:t>
            </a:r>
            <a:endParaRPr lang="en-GB" sz="3600" b="1" dirty="0">
              <a:effectLst>
                <a:outerShdw blurRad="38100" dist="38100" dir="2700000" algn="tl">
                  <a:srgbClr val="000000">
                    <a:alpha val="43137"/>
                  </a:srgbClr>
                </a:outerShdw>
              </a:effectLst>
              <a:latin typeface="Energetika Maribor" panose="020F0503020203050203" pitchFamily="34" charset="-18"/>
            </a:endParaRPr>
          </a:p>
        </p:txBody>
      </p:sp>
      <p:grpSp>
        <p:nvGrpSpPr>
          <p:cNvPr id="3" name="Group 2">
            <a:extLst>
              <a:ext uri="{FF2B5EF4-FFF2-40B4-BE49-F238E27FC236}">
                <a16:creationId xmlns:a16="http://schemas.microsoft.com/office/drawing/2014/main" id="{7CA1A8E1-9C0E-43AE-9216-2414CAFB584D}"/>
              </a:ext>
            </a:extLst>
          </p:cNvPr>
          <p:cNvGrpSpPr/>
          <p:nvPr/>
        </p:nvGrpSpPr>
        <p:grpSpPr>
          <a:xfrm>
            <a:off x="813495" y="1343249"/>
            <a:ext cx="10839529" cy="4633458"/>
            <a:chOff x="835416" y="1343249"/>
            <a:chExt cx="8744004" cy="4633458"/>
          </a:xfrm>
        </p:grpSpPr>
        <p:sp>
          <p:nvSpPr>
            <p:cNvPr id="6" name="Freeform: Shape 5">
              <a:extLst>
                <a:ext uri="{FF2B5EF4-FFF2-40B4-BE49-F238E27FC236}">
                  <a16:creationId xmlns:a16="http://schemas.microsoft.com/office/drawing/2014/main" id="{879250D7-8A62-44AB-B655-AB47A3EF618B}"/>
                </a:ext>
              </a:extLst>
            </p:cNvPr>
            <p:cNvSpPr/>
            <p:nvPr/>
          </p:nvSpPr>
          <p:spPr>
            <a:xfrm>
              <a:off x="1177243" y="1526000"/>
              <a:ext cx="3966988" cy="1265204"/>
            </a:xfrm>
            <a:custGeom>
              <a:avLst/>
              <a:gdLst>
                <a:gd name="connsiteX0" fmla="*/ 0 w 4048653"/>
                <a:gd name="connsiteY0" fmla="*/ 0 h 1265204"/>
                <a:gd name="connsiteX1" fmla="*/ 4048653 w 4048653"/>
                <a:gd name="connsiteY1" fmla="*/ 0 h 1265204"/>
                <a:gd name="connsiteX2" fmla="*/ 4048653 w 4048653"/>
                <a:gd name="connsiteY2" fmla="*/ 1265204 h 1265204"/>
                <a:gd name="connsiteX3" fmla="*/ 0 w 4048653"/>
                <a:gd name="connsiteY3" fmla="*/ 1265204 h 1265204"/>
                <a:gd name="connsiteX4" fmla="*/ 0 w 4048653"/>
                <a:gd name="connsiteY4" fmla="*/ 0 h 1265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653" h="1265204">
                  <a:moveTo>
                    <a:pt x="0" y="0"/>
                  </a:moveTo>
                  <a:lnTo>
                    <a:pt x="4048653" y="0"/>
                  </a:lnTo>
                  <a:lnTo>
                    <a:pt x="4048653" y="1265204"/>
                  </a:lnTo>
                  <a:lnTo>
                    <a:pt x="0" y="1265204"/>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56965" tIns="38100" rIns="38100" bIns="38100" numCol="1" spcCol="1270" anchor="ctr" anchorCtr="0">
              <a:noAutofit/>
            </a:bodyPr>
            <a:lstStyle/>
            <a:p>
              <a:pPr marL="0" lvl="0" indent="0" algn="just" defTabSz="444500">
                <a:lnSpc>
                  <a:spcPct val="90000"/>
                </a:lnSpc>
                <a:spcBef>
                  <a:spcPct val="0"/>
                </a:spcBef>
                <a:spcAft>
                  <a:spcPct val="35000"/>
                </a:spcAft>
                <a:buNone/>
              </a:pPr>
              <a:r>
                <a:rPr lang="sl-SI" sz="1200" kern="1200" dirty="0"/>
                <a:t>Podpiramo minimiziranje odpadkov na njihovem izvoru, ponovno uporabo in njihovo nadaljnjo snovno uporabo (v smislu krožnega gospodarstva). Toda kljub naporom po znižanju količin proizvedenih odpadkov se količine ustvarjenih komunalnih odpadkov v Sloveniji vseskozi povečujejo.</a:t>
              </a:r>
            </a:p>
          </p:txBody>
        </p:sp>
        <p:sp>
          <p:nvSpPr>
            <p:cNvPr id="7" name="Rectangle 6">
              <a:extLst>
                <a:ext uri="{FF2B5EF4-FFF2-40B4-BE49-F238E27FC236}">
                  <a16:creationId xmlns:a16="http://schemas.microsoft.com/office/drawing/2014/main" id="{3C1A374D-7222-4FB3-BF33-25FC8A5D2234}"/>
                </a:ext>
              </a:extLst>
            </p:cNvPr>
            <p:cNvSpPr/>
            <p:nvPr/>
          </p:nvSpPr>
          <p:spPr>
            <a:xfrm>
              <a:off x="835416" y="1343249"/>
              <a:ext cx="977110" cy="1328464"/>
            </a:xfrm>
            <a:prstGeom prst="rect">
              <a:avLst/>
            </a:prstGeom>
            <a:solidFill>
              <a:schemeClr val="bg1"/>
            </a:solidFill>
            <a:ln>
              <a:solidFill>
                <a:schemeClr val="tx1"/>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sl-SI"/>
            </a:p>
          </p:txBody>
        </p:sp>
        <p:sp>
          <p:nvSpPr>
            <p:cNvPr id="8" name="Freeform: Shape 7">
              <a:extLst>
                <a:ext uri="{FF2B5EF4-FFF2-40B4-BE49-F238E27FC236}">
                  <a16:creationId xmlns:a16="http://schemas.microsoft.com/office/drawing/2014/main" id="{1B879CF3-55E8-4613-A911-C6995BF9B716}"/>
                </a:ext>
              </a:extLst>
            </p:cNvPr>
            <p:cNvSpPr/>
            <p:nvPr/>
          </p:nvSpPr>
          <p:spPr>
            <a:xfrm>
              <a:off x="5612432" y="1526000"/>
              <a:ext cx="3966988" cy="1265204"/>
            </a:xfrm>
            <a:custGeom>
              <a:avLst/>
              <a:gdLst>
                <a:gd name="connsiteX0" fmla="*/ 0 w 4048653"/>
                <a:gd name="connsiteY0" fmla="*/ 0 h 1265204"/>
                <a:gd name="connsiteX1" fmla="*/ 4048653 w 4048653"/>
                <a:gd name="connsiteY1" fmla="*/ 0 h 1265204"/>
                <a:gd name="connsiteX2" fmla="*/ 4048653 w 4048653"/>
                <a:gd name="connsiteY2" fmla="*/ 1265204 h 1265204"/>
                <a:gd name="connsiteX3" fmla="*/ 0 w 4048653"/>
                <a:gd name="connsiteY3" fmla="*/ 1265204 h 1265204"/>
                <a:gd name="connsiteX4" fmla="*/ 0 w 4048653"/>
                <a:gd name="connsiteY4" fmla="*/ 0 h 1265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653" h="1265204">
                  <a:moveTo>
                    <a:pt x="0" y="0"/>
                  </a:moveTo>
                  <a:lnTo>
                    <a:pt x="4048653" y="0"/>
                  </a:lnTo>
                  <a:lnTo>
                    <a:pt x="4048653" y="1265204"/>
                  </a:lnTo>
                  <a:lnTo>
                    <a:pt x="0" y="1265204"/>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56965" tIns="38100" rIns="38100" bIns="38100" numCol="1" spcCol="1270" anchor="ctr" anchorCtr="0">
              <a:noAutofit/>
            </a:bodyPr>
            <a:lstStyle/>
            <a:p>
              <a:pPr marL="0" lvl="0" indent="0" algn="just" defTabSz="444500">
                <a:lnSpc>
                  <a:spcPct val="90000"/>
                </a:lnSpc>
                <a:spcBef>
                  <a:spcPct val="0"/>
                </a:spcBef>
                <a:spcAft>
                  <a:spcPct val="35000"/>
                </a:spcAft>
                <a:buNone/>
              </a:pPr>
              <a:r>
                <a:rPr lang="sl-SI" sz="1200" kern="1200" dirty="0"/>
                <a:t>V prihodnje bo kljub inovativnim rešitvam ostajal del masnega toka odpadkov, ki bo primeren zgolj za energijsko izrabo. Energijska izraba odpadkov predstavlja domač, delno obnovljiv energijski vir za ogrevanje mesta in proizvodnjo električne energije. </a:t>
              </a:r>
            </a:p>
          </p:txBody>
        </p:sp>
        <p:sp>
          <p:nvSpPr>
            <p:cNvPr id="9" name="Rectangle 8">
              <a:extLst>
                <a:ext uri="{FF2B5EF4-FFF2-40B4-BE49-F238E27FC236}">
                  <a16:creationId xmlns:a16="http://schemas.microsoft.com/office/drawing/2014/main" id="{4F8A1376-2D80-497A-B0FB-D89E7E65306C}"/>
                </a:ext>
              </a:extLst>
            </p:cNvPr>
            <p:cNvSpPr/>
            <p:nvPr/>
          </p:nvSpPr>
          <p:spPr>
            <a:xfrm>
              <a:off x="5270605" y="1343249"/>
              <a:ext cx="977110" cy="1328464"/>
            </a:xfrm>
            <a:prstGeom prst="rect">
              <a:avLst/>
            </a:prstGeom>
            <a:solidFill>
              <a:schemeClr val="bg1"/>
            </a:solidFill>
            <a:ln>
              <a:solidFill>
                <a:schemeClr val="tx1"/>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sl-SI"/>
            </a:p>
          </p:txBody>
        </p:sp>
        <p:sp>
          <p:nvSpPr>
            <p:cNvPr id="10" name="Freeform: Shape 9">
              <a:extLst>
                <a:ext uri="{FF2B5EF4-FFF2-40B4-BE49-F238E27FC236}">
                  <a16:creationId xmlns:a16="http://schemas.microsoft.com/office/drawing/2014/main" id="{1D3EBDAD-417A-4ACC-A160-C6E0606701FE}"/>
                </a:ext>
              </a:extLst>
            </p:cNvPr>
            <p:cNvSpPr/>
            <p:nvPr/>
          </p:nvSpPr>
          <p:spPr>
            <a:xfrm>
              <a:off x="1177243" y="3118752"/>
              <a:ext cx="3966988" cy="1265204"/>
            </a:xfrm>
            <a:custGeom>
              <a:avLst/>
              <a:gdLst>
                <a:gd name="connsiteX0" fmla="*/ 0 w 4048653"/>
                <a:gd name="connsiteY0" fmla="*/ 0 h 1265204"/>
                <a:gd name="connsiteX1" fmla="*/ 4048653 w 4048653"/>
                <a:gd name="connsiteY1" fmla="*/ 0 h 1265204"/>
                <a:gd name="connsiteX2" fmla="*/ 4048653 w 4048653"/>
                <a:gd name="connsiteY2" fmla="*/ 1265204 h 1265204"/>
                <a:gd name="connsiteX3" fmla="*/ 0 w 4048653"/>
                <a:gd name="connsiteY3" fmla="*/ 1265204 h 1265204"/>
                <a:gd name="connsiteX4" fmla="*/ 0 w 4048653"/>
                <a:gd name="connsiteY4" fmla="*/ 0 h 1265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653" h="1265204">
                  <a:moveTo>
                    <a:pt x="0" y="0"/>
                  </a:moveTo>
                  <a:lnTo>
                    <a:pt x="4048653" y="0"/>
                  </a:lnTo>
                  <a:lnTo>
                    <a:pt x="4048653" y="1265204"/>
                  </a:lnTo>
                  <a:lnTo>
                    <a:pt x="0" y="1265204"/>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56965" tIns="38100" rIns="38100" bIns="38100" numCol="1" spcCol="1270" anchor="ctr" anchorCtr="0">
              <a:noAutofit/>
            </a:bodyPr>
            <a:lstStyle/>
            <a:p>
              <a:pPr marL="0" lvl="0" indent="0" algn="just" defTabSz="444500">
                <a:lnSpc>
                  <a:spcPct val="90000"/>
                </a:lnSpc>
                <a:spcBef>
                  <a:spcPct val="0"/>
                </a:spcBef>
                <a:spcAft>
                  <a:spcPct val="35000"/>
                </a:spcAft>
                <a:buNone/>
              </a:pPr>
              <a:r>
                <a:rPr lang="sl-SI" sz="1200" kern="1200" dirty="0"/>
                <a:t>Ker Slovenija nima dovolj lastnih kapacitet za energijsko izrabo je odpadke prisiljena izvažati. Po letu 2020 se je količina izvoženih odpadkov povečala na več kot 200.000 ton. Največja rast je bila pri izvozu odpadne plastike, RDF, odpadnih kovin in odpadnega papirja. Velike količine odpadkov se izvažajo v države z nizkimi </a:t>
              </a:r>
              <a:r>
                <a:rPr lang="sl-SI" sz="1200" kern="1200" dirty="0" err="1"/>
                <a:t>okoljskimi</a:t>
              </a:r>
              <a:r>
                <a:rPr lang="sl-SI" sz="1200" kern="1200" dirty="0"/>
                <a:t> standardi, kar ni ne etično ne okolju prijazno. </a:t>
              </a:r>
            </a:p>
          </p:txBody>
        </p:sp>
        <p:sp>
          <p:nvSpPr>
            <p:cNvPr id="11" name="Rectangle 10">
              <a:extLst>
                <a:ext uri="{FF2B5EF4-FFF2-40B4-BE49-F238E27FC236}">
                  <a16:creationId xmlns:a16="http://schemas.microsoft.com/office/drawing/2014/main" id="{9D6DDCDB-D287-4676-AA0E-0543E496E0BF}"/>
                </a:ext>
              </a:extLst>
            </p:cNvPr>
            <p:cNvSpPr/>
            <p:nvPr/>
          </p:nvSpPr>
          <p:spPr>
            <a:xfrm>
              <a:off x="835417" y="2936000"/>
              <a:ext cx="977110" cy="1328464"/>
            </a:xfrm>
            <a:prstGeom prst="rect">
              <a:avLst/>
            </a:prstGeom>
            <a:solidFill>
              <a:schemeClr val="bg1"/>
            </a:solidFill>
            <a:ln>
              <a:solidFill>
                <a:schemeClr val="tx1"/>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sl-SI"/>
            </a:p>
          </p:txBody>
        </p:sp>
        <p:sp>
          <p:nvSpPr>
            <p:cNvPr id="12" name="Freeform: Shape 11">
              <a:extLst>
                <a:ext uri="{FF2B5EF4-FFF2-40B4-BE49-F238E27FC236}">
                  <a16:creationId xmlns:a16="http://schemas.microsoft.com/office/drawing/2014/main" id="{D4C802BC-EC07-4A52-8786-8F97B806937F}"/>
                </a:ext>
              </a:extLst>
            </p:cNvPr>
            <p:cNvSpPr/>
            <p:nvPr/>
          </p:nvSpPr>
          <p:spPr>
            <a:xfrm>
              <a:off x="5612432" y="3118752"/>
              <a:ext cx="3966988" cy="1265204"/>
            </a:xfrm>
            <a:custGeom>
              <a:avLst/>
              <a:gdLst>
                <a:gd name="connsiteX0" fmla="*/ 0 w 4048653"/>
                <a:gd name="connsiteY0" fmla="*/ 0 h 1265204"/>
                <a:gd name="connsiteX1" fmla="*/ 4048653 w 4048653"/>
                <a:gd name="connsiteY1" fmla="*/ 0 h 1265204"/>
                <a:gd name="connsiteX2" fmla="*/ 4048653 w 4048653"/>
                <a:gd name="connsiteY2" fmla="*/ 1265204 h 1265204"/>
                <a:gd name="connsiteX3" fmla="*/ 0 w 4048653"/>
                <a:gd name="connsiteY3" fmla="*/ 1265204 h 1265204"/>
                <a:gd name="connsiteX4" fmla="*/ 0 w 4048653"/>
                <a:gd name="connsiteY4" fmla="*/ 0 h 1265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653" h="1265204">
                  <a:moveTo>
                    <a:pt x="0" y="0"/>
                  </a:moveTo>
                  <a:lnTo>
                    <a:pt x="4048653" y="0"/>
                  </a:lnTo>
                  <a:lnTo>
                    <a:pt x="4048653" y="1265204"/>
                  </a:lnTo>
                  <a:lnTo>
                    <a:pt x="0" y="1265204"/>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56965" tIns="38100" rIns="38100" bIns="38100" numCol="1" spcCol="1270" anchor="ctr" anchorCtr="0">
              <a:noAutofit/>
            </a:bodyPr>
            <a:lstStyle/>
            <a:p>
              <a:pPr marL="0" lvl="0" indent="0" algn="just" defTabSz="444500">
                <a:lnSpc>
                  <a:spcPct val="90000"/>
                </a:lnSpc>
                <a:spcBef>
                  <a:spcPct val="0"/>
                </a:spcBef>
                <a:spcAft>
                  <a:spcPct val="35000"/>
                </a:spcAft>
                <a:buNone/>
              </a:pPr>
              <a:r>
                <a:rPr lang="sl-SI" sz="1200" kern="1200" dirty="0"/>
                <a:t>Z izvozom odpadkov in alternativnih goriv Slovenija ustvarja velike transportne stroške ter posledično proizvaja dodatne količine CO</a:t>
              </a:r>
              <a:r>
                <a:rPr lang="sl-SI" sz="1200" kern="1200" baseline="-25000" dirty="0"/>
                <a:t>2</a:t>
              </a:r>
              <a:r>
                <a:rPr lang="sl-SI" sz="1200" kern="1200" dirty="0"/>
                <a:t>. V ekonomskem smislu, pa plačuje visoke stroške energijske izrabe v tujih sežigalnicah. Po navedbah Skupnosti občin Slovenije, naša država vsako leto zabeleži več deset milijonov EUR neposredne in posredne škode, zaradi izvoza odpadkov.</a:t>
              </a:r>
            </a:p>
          </p:txBody>
        </p:sp>
        <p:sp>
          <p:nvSpPr>
            <p:cNvPr id="13" name="Rectangle 12">
              <a:extLst>
                <a:ext uri="{FF2B5EF4-FFF2-40B4-BE49-F238E27FC236}">
                  <a16:creationId xmlns:a16="http://schemas.microsoft.com/office/drawing/2014/main" id="{94110B33-692F-4747-8C70-D3B91031EB6D}"/>
                </a:ext>
              </a:extLst>
            </p:cNvPr>
            <p:cNvSpPr/>
            <p:nvPr/>
          </p:nvSpPr>
          <p:spPr>
            <a:xfrm>
              <a:off x="5270605" y="2936000"/>
              <a:ext cx="977110" cy="1328464"/>
            </a:xfrm>
            <a:prstGeom prst="rect">
              <a:avLst/>
            </a:prstGeom>
            <a:solidFill>
              <a:schemeClr val="bg1"/>
            </a:solidFill>
            <a:ln>
              <a:solidFill>
                <a:schemeClr val="tx1"/>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sl-SI"/>
            </a:p>
          </p:txBody>
        </p:sp>
        <p:sp>
          <p:nvSpPr>
            <p:cNvPr id="14" name="Freeform: Shape 13">
              <a:extLst>
                <a:ext uri="{FF2B5EF4-FFF2-40B4-BE49-F238E27FC236}">
                  <a16:creationId xmlns:a16="http://schemas.microsoft.com/office/drawing/2014/main" id="{86F2D1FC-AD10-45E4-B422-C47BCAB9D6FC}"/>
                </a:ext>
              </a:extLst>
            </p:cNvPr>
            <p:cNvSpPr/>
            <p:nvPr/>
          </p:nvSpPr>
          <p:spPr>
            <a:xfrm>
              <a:off x="1177243" y="4711503"/>
              <a:ext cx="3966988" cy="1265204"/>
            </a:xfrm>
            <a:custGeom>
              <a:avLst/>
              <a:gdLst>
                <a:gd name="connsiteX0" fmla="*/ 0 w 4048653"/>
                <a:gd name="connsiteY0" fmla="*/ 0 h 1265204"/>
                <a:gd name="connsiteX1" fmla="*/ 4048653 w 4048653"/>
                <a:gd name="connsiteY1" fmla="*/ 0 h 1265204"/>
                <a:gd name="connsiteX2" fmla="*/ 4048653 w 4048653"/>
                <a:gd name="connsiteY2" fmla="*/ 1265204 h 1265204"/>
                <a:gd name="connsiteX3" fmla="*/ 0 w 4048653"/>
                <a:gd name="connsiteY3" fmla="*/ 1265204 h 1265204"/>
                <a:gd name="connsiteX4" fmla="*/ 0 w 4048653"/>
                <a:gd name="connsiteY4" fmla="*/ 0 h 1265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653" h="1265204">
                  <a:moveTo>
                    <a:pt x="0" y="0"/>
                  </a:moveTo>
                  <a:lnTo>
                    <a:pt x="4048653" y="0"/>
                  </a:lnTo>
                  <a:lnTo>
                    <a:pt x="4048653" y="1265204"/>
                  </a:lnTo>
                  <a:lnTo>
                    <a:pt x="0" y="1265204"/>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56965" tIns="38100" rIns="38100" bIns="38100" numCol="1" spcCol="1270" anchor="ctr" anchorCtr="0">
              <a:noAutofit/>
            </a:bodyPr>
            <a:lstStyle/>
            <a:p>
              <a:pPr marL="0" lvl="0" indent="0" algn="just" defTabSz="444500">
                <a:lnSpc>
                  <a:spcPct val="90000"/>
                </a:lnSpc>
                <a:spcBef>
                  <a:spcPct val="0"/>
                </a:spcBef>
                <a:spcAft>
                  <a:spcPct val="35000"/>
                </a:spcAft>
                <a:buNone/>
              </a:pPr>
              <a:r>
                <a:rPr lang="sl-SI" sz="1200" kern="1200" dirty="0"/>
                <a:t>Po podatkih strokovnjakov v Sloveniji letno nastane med 500 in 600 tisoč ton gorljivih odpadkov, ki jih je potrebno energijsko izrabiti. </a:t>
              </a:r>
            </a:p>
          </p:txBody>
        </p:sp>
        <p:sp>
          <p:nvSpPr>
            <p:cNvPr id="15" name="Rectangle 14">
              <a:extLst>
                <a:ext uri="{FF2B5EF4-FFF2-40B4-BE49-F238E27FC236}">
                  <a16:creationId xmlns:a16="http://schemas.microsoft.com/office/drawing/2014/main" id="{931748F8-4D49-49B3-8F81-5A939F8410FD}"/>
                </a:ext>
              </a:extLst>
            </p:cNvPr>
            <p:cNvSpPr/>
            <p:nvPr/>
          </p:nvSpPr>
          <p:spPr>
            <a:xfrm>
              <a:off x="835417" y="4528752"/>
              <a:ext cx="977110" cy="1328464"/>
            </a:xfrm>
            <a:prstGeom prst="rect">
              <a:avLst/>
            </a:prstGeom>
            <a:solidFill>
              <a:schemeClr val="bg1"/>
            </a:solidFill>
            <a:ln>
              <a:solidFill>
                <a:schemeClr val="tx1"/>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sl-SI"/>
            </a:p>
          </p:txBody>
        </p:sp>
        <p:sp>
          <p:nvSpPr>
            <p:cNvPr id="16" name="Freeform: Shape 15">
              <a:extLst>
                <a:ext uri="{FF2B5EF4-FFF2-40B4-BE49-F238E27FC236}">
                  <a16:creationId xmlns:a16="http://schemas.microsoft.com/office/drawing/2014/main" id="{88695436-3830-4F8E-AA1A-8351E7A9ECB0}"/>
                </a:ext>
              </a:extLst>
            </p:cNvPr>
            <p:cNvSpPr/>
            <p:nvPr/>
          </p:nvSpPr>
          <p:spPr>
            <a:xfrm>
              <a:off x="5612432" y="4711503"/>
              <a:ext cx="3966988" cy="1265204"/>
            </a:xfrm>
            <a:custGeom>
              <a:avLst/>
              <a:gdLst>
                <a:gd name="connsiteX0" fmla="*/ 0 w 4048653"/>
                <a:gd name="connsiteY0" fmla="*/ 0 h 1265204"/>
                <a:gd name="connsiteX1" fmla="*/ 4048653 w 4048653"/>
                <a:gd name="connsiteY1" fmla="*/ 0 h 1265204"/>
                <a:gd name="connsiteX2" fmla="*/ 4048653 w 4048653"/>
                <a:gd name="connsiteY2" fmla="*/ 1265204 h 1265204"/>
                <a:gd name="connsiteX3" fmla="*/ 0 w 4048653"/>
                <a:gd name="connsiteY3" fmla="*/ 1265204 h 1265204"/>
                <a:gd name="connsiteX4" fmla="*/ 0 w 4048653"/>
                <a:gd name="connsiteY4" fmla="*/ 0 h 1265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653" h="1265204">
                  <a:moveTo>
                    <a:pt x="0" y="0"/>
                  </a:moveTo>
                  <a:lnTo>
                    <a:pt x="4048653" y="0"/>
                  </a:lnTo>
                  <a:lnTo>
                    <a:pt x="4048653" y="1265204"/>
                  </a:lnTo>
                  <a:lnTo>
                    <a:pt x="0" y="1265204"/>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56965" tIns="38100" rIns="38100" bIns="38100" numCol="1" spcCol="1270" anchor="ctr" anchorCtr="0">
              <a:noAutofit/>
            </a:bodyPr>
            <a:lstStyle/>
            <a:p>
              <a:pPr marL="0" lvl="0" indent="0" algn="just" defTabSz="444500">
                <a:lnSpc>
                  <a:spcPct val="90000"/>
                </a:lnSpc>
                <a:spcBef>
                  <a:spcPct val="0"/>
                </a:spcBef>
                <a:spcAft>
                  <a:spcPct val="35000"/>
                </a:spcAft>
                <a:buNone/>
              </a:pPr>
              <a:r>
                <a:rPr lang="sl-SI" sz="1200" kern="1200" dirty="0"/>
                <a:t>Slovenija bi lahko z </a:t>
              </a:r>
              <a:r>
                <a:rPr lang="pl-PL" sz="1200" kern="1200" dirty="0"/>
                <a:t>ugodno energijsko izrabo, ki je po hierarhiji ravnanja z odpadki višje od odlagana oz izvoza odpadkov v tujino, </a:t>
              </a:r>
              <a:r>
                <a:rPr lang="sl-SI" sz="1200" kern="1200" dirty="0" err="1"/>
                <a:t>soproizvajala</a:t>
              </a:r>
              <a:r>
                <a:rPr lang="sl-SI" sz="1200" kern="1200" dirty="0"/>
                <a:t> toploto in električne energije ter ob tem povečala uporabe obnovljivih virov. To je najbolj optimalno izvesti v mestih, saj je tam preko sistema daljinskega ogrevanja, zagotovljen stalen odvzem energije in to na koristen način. </a:t>
              </a:r>
            </a:p>
          </p:txBody>
        </p:sp>
        <p:sp>
          <p:nvSpPr>
            <p:cNvPr id="17" name="Rectangle 16">
              <a:extLst>
                <a:ext uri="{FF2B5EF4-FFF2-40B4-BE49-F238E27FC236}">
                  <a16:creationId xmlns:a16="http://schemas.microsoft.com/office/drawing/2014/main" id="{3131DC76-9FBA-44EC-AA95-7BF7AF890211}"/>
                </a:ext>
              </a:extLst>
            </p:cNvPr>
            <p:cNvSpPr/>
            <p:nvPr/>
          </p:nvSpPr>
          <p:spPr>
            <a:xfrm>
              <a:off x="5270605" y="4528752"/>
              <a:ext cx="977110" cy="1328464"/>
            </a:xfrm>
            <a:prstGeom prst="rect">
              <a:avLst/>
            </a:prstGeom>
            <a:solidFill>
              <a:schemeClr val="bg1"/>
            </a:solidFill>
            <a:ln>
              <a:solidFill>
                <a:schemeClr val="tx1"/>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sl-SI"/>
            </a:p>
          </p:txBody>
        </p:sp>
      </p:grpSp>
      <p:pic>
        <p:nvPicPr>
          <p:cNvPr id="18" name="Picture 17">
            <a:extLst>
              <a:ext uri="{FF2B5EF4-FFF2-40B4-BE49-F238E27FC236}">
                <a16:creationId xmlns:a16="http://schemas.microsoft.com/office/drawing/2014/main" id="{09013D5A-91E0-4550-AA74-77077A5EFF65}"/>
              </a:ext>
            </a:extLst>
          </p:cNvPr>
          <p:cNvPicPr>
            <a:picLocks noChangeAspect="1"/>
          </p:cNvPicPr>
          <p:nvPr/>
        </p:nvPicPr>
        <p:blipFill rotWithShape="1">
          <a:blip r:embed="rId2"/>
          <a:srcRect b="9283"/>
          <a:stretch/>
        </p:blipFill>
        <p:spPr>
          <a:xfrm>
            <a:off x="6427454" y="1575072"/>
            <a:ext cx="994854" cy="968203"/>
          </a:xfrm>
          <a:prstGeom prst="rect">
            <a:avLst/>
          </a:prstGeom>
        </p:spPr>
      </p:pic>
      <p:pic>
        <p:nvPicPr>
          <p:cNvPr id="1026" name="Picture 2" descr="The best free Dump truck icon images. Download from 1892 free icons of Dump  truck at GetDrawings">
            <a:extLst>
              <a:ext uri="{FF2B5EF4-FFF2-40B4-BE49-F238E27FC236}">
                <a16:creationId xmlns:a16="http://schemas.microsoft.com/office/drawing/2014/main" id="{E6968036-9F50-4459-A4C5-26ACCDD6FB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368" y="3055491"/>
            <a:ext cx="1147529" cy="114752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E4B9DA2E-C2C2-43E6-B6B8-5B1EB9D900BA}"/>
              </a:ext>
            </a:extLst>
          </p:cNvPr>
          <p:cNvPicPr>
            <a:picLocks noChangeAspect="1"/>
          </p:cNvPicPr>
          <p:nvPr/>
        </p:nvPicPr>
        <p:blipFill rotWithShape="1">
          <a:blip r:embed="rId4"/>
          <a:srcRect b="22252"/>
          <a:stretch/>
        </p:blipFill>
        <p:spPr>
          <a:xfrm>
            <a:off x="6391273" y="3275548"/>
            <a:ext cx="1051907" cy="649367"/>
          </a:xfrm>
          <a:prstGeom prst="rect">
            <a:avLst/>
          </a:prstGeom>
        </p:spPr>
      </p:pic>
      <p:pic>
        <p:nvPicPr>
          <p:cNvPr id="1032" name="Picture 8" descr="waste to energy Icon 3307981">
            <a:extLst>
              <a:ext uri="{FF2B5EF4-FFF2-40B4-BE49-F238E27FC236}">
                <a16:creationId xmlns:a16="http://schemas.microsoft.com/office/drawing/2014/main" id="{A58DDD10-23C8-40C9-B6C9-4CB8EFD2CB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9998" y="4643850"/>
            <a:ext cx="1098267" cy="109826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D27C7441-1868-4678-96FE-DA255EBD7158}"/>
              </a:ext>
            </a:extLst>
          </p:cNvPr>
          <p:cNvPicPr>
            <a:picLocks noChangeAspect="1"/>
          </p:cNvPicPr>
          <p:nvPr/>
        </p:nvPicPr>
        <p:blipFill>
          <a:blip r:embed="rId6"/>
          <a:stretch>
            <a:fillRect/>
          </a:stretch>
        </p:blipFill>
        <p:spPr>
          <a:xfrm>
            <a:off x="6326898" y="4869469"/>
            <a:ext cx="1195968" cy="646999"/>
          </a:xfrm>
          <a:prstGeom prst="rect">
            <a:avLst/>
          </a:prstGeom>
        </p:spPr>
      </p:pic>
      <p:sp>
        <p:nvSpPr>
          <p:cNvPr id="25" name="Multiplication Sign 24">
            <a:extLst>
              <a:ext uri="{FF2B5EF4-FFF2-40B4-BE49-F238E27FC236}">
                <a16:creationId xmlns:a16="http://schemas.microsoft.com/office/drawing/2014/main" id="{ECAEEEC3-D375-474D-B730-7316A8FB50C7}"/>
              </a:ext>
            </a:extLst>
          </p:cNvPr>
          <p:cNvSpPr/>
          <p:nvPr/>
        </p:nvSpPr>
        <p:spPr>
          <a:xfrm>
            <a:off x="6162584" y="4383956"/>
            <a:ext cx="1524595" cy="1644589"/>
          </a:xfrm>
          <a:prstGeom prst="mathMultiply">
            <a:avLst>
              <a:gd name="adj1" fmla="val 138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solidFill>
                <a:schemeClr val="tx1"/>
              </a:solidFill>
            </a:endParaRPr>
          </a:p>
        </p:txBody>
      </p:sp>
      <p:pic>
        <p:nvPicPr>
          <p:cNvPr id="28" name="Picture 27">
            <a:extLst>
              <a:ext uri="{FF2B5EF4-FFF2-40B4-BE49-F238E27FC236}">
                <a16:creationId xmlns:a16="http://schemas.microsoft.com/office/drawing/2014/main" id="{E35EEDC2-B855-4486-9842-7B21EF252204}"/>
              </a:ext>
            </a:extLst>
          </p:cNvPr>
          <p:cNvPicPr>
            <a:picLocks noChangeAspect="1"/>
          </p:cNvPicPr>
          <p:nvPr/>
        </p:nvPicPr>
        <p:blipFill rotWithShape="1">
          <a:blip r:embed="rId7"/>
          <a:srcRect l="20048" t="24822" r="21933" b="28675"/>
          <a:stretch/>
        </p:blipFill>
        <p:spPr>
          <a:xfrm>
            <a:off x="869998" y="1575072"/>
            <a:ext cx="1098267" cy="880288"/>
          </a:xfrm>
          <a:prstGeom prst="rect">
            <a:avLst/>
          </a:prstGeom>
        </p:spPr>
      </p:pic>
    </p:spTree>
    <p:extLst>
      <p:ext uri="{BB962C8B-B14F-4D97-AF65-F5344CB8AC3E}">
        <p14:creationId xmlns:p14="http://schemas.microsoft.com/office/powerpoint/2010/main" val="356984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a:extLst>
              <a:ext uri="{FF2B5EF4-FFF2-40B4-BE49-F238E27FC236}">
                <a16:creationId xmlns:a16="http://schemas.microsoft.com/office/drawing/2014/main" id="{382978AD-70F3-4DF8-A090-6BAD0BC9221C}"/>
              </a:ext>
            </a:extLst>
          </p:cNvPr>
          <p:cNvSpPr>
            <a:spLocks noGrp="1"/>
          </p:cNvSpPr>
          <p:nvPr>
            <p:ph type="title"/>
          </p:nvPr>
        </p:nvSpPr>
        <p:spPr>
          <a:xfrm>
            <a:off x="74801" y="18037"/>
            <a:ext cx="10515600" cy="1325563"/>
          </a:xfrm>
        </p:spPr>
        <p:txBody>
          <a:bodyPr>
            <a:normAutofit/>
          </a:bodyPr>
          <a:lstStyle/>
          <a:p>
            <a:pPr>
              <a:defRPr sz="1600" b="0" i="0" u="none" strike="noStrike" kern="1200" spc="0" baseline="0">
                <a:solidFill>
                  <a:srgbClr val="000000"/>
                </a:solidFill>
                <a:latin typeface="+mn-lt"/>
                <a:ea typeface="+mn-ea"/>
                <a:cs typeface="+mn-cs"/>
              </a:defRPr>
            </a:pPr>
            <a:r>
              <a:rPr lang="sl-SI" sz="3600" b="1" dirty="0">
                <a:effectLst>
                  <a:outerShdw blurRad="38100" dist="38100" dir="2700000" algn="tl">
                    <a:srgbClr val="000000">
                      <a:alpha val="43137"/>
                    </a:srgbClr>
                  </a:outerShdw>
                </a:effectLst>
                <a:latin typeface="Energetika Maribor" panose="020F0503020203050203" pitchFamily="34" charset="-18"/>
              </a:rPr>
              <a:t>Količine komunalnih odpadkov v kg na prebivalca </a:t>
            </a:r>
          </a:p>
        </p:txBody>
      </p:sp>
      <p:graphicFrame>
        <p:nvGraphicFramePr>
          <p:cNvPr id="6" name="Chart 5">
            <a:extLst>
              <a:ext uri="{FF2B5EF4-FFF2-40B4-BE49-F238E27FC236}">
                <a16:creationId xmlns:a16="http://schemas.microsoft.com/office/drawing/2014/main" id="{030B8902-7743-4A1E-A3EC-CCE83A5DD259}"/>
              </a:ext>
            </a:extLst>
          </p:cNvPr>
          <p:cNvGraphicFramePr/>
          <p:nvPr/>
        </p:nvGraphicFramePr>
        <p:xfrm>
          <a:off x="838201" y="1538845"/>
          <a:ext cx="10798092" cy="4047916"/>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240EE140-EA93-45DE-9F9E-8ACFF1CF837F}"/>
              </a:ext>
            </a:extLst>
          </p:cNvPr>
          <p:cNvSpPr txBox="1"/>
          <p:nvPr/>
        </p:nvSpPr>
        <p:spPr>
          <a:xfrm>
            <a:off x="838200" y="5754029"/>
            <a:ext cx="1176057" cy="307777"/>
          </a:xfrm>
          <a:prstGeom prst="rect">
            <a:avLst/>
          </a:prstGeom>
          <a:noFill/>
        </p:spPr>
        <p:txBody>
          <a:bodyPr wrap="square" rtlCol="0">
            <a:spAutoFit/>
          </a:bodyPr>
          <a:lstStyle/>
          <a:p>
            <a:r>
              <a:rPr lang="sl-SI" sz="1400" dirty="0"/>
              <a:t>Vir: SURS</a:t>
            </a:r>
          </a:p>
        </p:txBody>
      </p:sp>
      <p:sp>
        <p:nvSpPr>
          <p:cNvPr id="5" name="TextBox 62">
            <a:extLst>
              <a:ext uri="{FF2B5EF4-FFF2-40B4-BE49-F238E27FC236}">
                <a16:creationId xmlns:a16="http://schemas.microsoft.com/office/drawing/2014/main" id="{A73DEEE6-78A1-40C0-8339-6D4241DDF089}"/>
              </a:ext>
            </a:extLst>
          </p:cNvPr>
          <p:cNvSpPr txBox="1"/>
          <p:nvPr/>
        </p:nvSpPr>
        <p:spPr>
          <a:xfrm>
            <a:off x="3066586" y="2187034"/>
            <a:ext cx="4917688" cy="307777"/>
          </a:xfrm>
          <a:prstGeom prst="rect">
            <a:avLst/>
          </a:prstGeom>
          <a:noFill/>
        </p:spPr>
        <p:txBody>
          <a:bodyPr wrap="square" rtlCol="0">
            <a:spAutoFit/>
          </a:bodyPr>
          <a:ls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l-SI" sz="1400" dirty="0"/>
              <a:t>Nastali komunalni odpadki (v kg na prebivalca Slovenije)</a:t>
            </a:r>
          </a:p>
        </p:txBody>
      </p:sp>
      <p:sp>
        <p:nvSpPr>
          <p:cNvPr id="8" name="TextBox 68">
            <a:extLst>
              <a:ext uri="{FF2B5EF4-FFF2-40B4-BE49-F238E27FC236}">
                <a16:creationId xmlns:a16="http://schemas.microsoft.com/office/drawing/2014/main" id="{319BE11C-E173-4CA2-976B-B00D4C880868}"/>
              </a:ext>
            </a:extLst>
          </p:cNvPr>
          <p:cNvSpPr txBox="1"/>
          <p:nvPr/>
        </p:nvSpPr>
        <p:spPr>
          <a:xfrm>
            <a:off x="3162278" y="4210864"/>
            <a:ext cx="4821995" cy="307777"/>
          </a:xfrm>
          <a:prstGeom prst="rect">
            <a:avLst/>
          </a:prstGeom>
          <a:noFill/>
        </p:spPr>
        <p:txBody>
          <a:bodyPr wrap="square" rtlCol="0">
            <a:spAutoFit/>
          </a:bodyPr>
          <a:ls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l-SI" sz="1400" dirty="0"/>
              <a:t>Odloženi komunalni odpadki (v kg na prebivalca Slovenije)</a:t>
            </a:r>
          </a:p>
        </p:txBody>
      </p:sp>
      <p:sp>
        <p:nvSpPr>
          <p:cNvPr id="2" name="TextBox 1">
            <a:extLst>
              <a:ext uri="{FF2B5EF4-FFF2-40B4-BE49-F238E27FC236}">
                <a16:creationId xmlns:a16="http://schemas.microsoft.com/office/drawing/2014/main" id="{48383F36-E251-477E-8B30-4635C8C434F3}"/>
              </a:ext>
            </a:extLst>
          </p:cNvPr>
          <p:cNvSpPr txBox="1"/>
          <p:nvPr/>
        </p:nvSpPr>
        <p:spPr>
          <a:xfrm rot="16200000">
            <a:off x="-1184490" y="3424303"/>
            <a:ext cx="3757393" cy="276999"/>
          </a:xfrm>
          <a:prstGeom prst="rect">
            <a:avLst/>
          </a:prstGeom>
          <a:noFill/>
        </p:spPr>
        <p:txBody>
          <a:bodyPr wrap="square" rtlCol="0">
            <a:spAutoFit/>
          </a:bodyPr>
          <a:lstStyle/>
          <a:p>
            <a:pPr algn="ctr"/>
            <a:r>
              <a:rPr lang="sl-SI" sz="1200" dirty="0"/>
              <a:t>Kilogrami </a:t>
            </a:r>
          </a:p>
        </p:txBody>
      </p:sp>
    </p:spTree>
    <p:extLst>
      <p:ext uri="{BB962C8B-B14F-4D97-AF65-F5344CB8AC3E}">
        <p14:creationId xmlns:p14="http://schemas.microsoft.com/office/powerpoint/2010/main" val="2946293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a:extLst>
              <a:ext uri="{FF2B5EF4-FFF2-40B4-BE49-F238E27FC236}">
                <a16:creationId xmlns:a16="http://schemas.microsoft.com/office/drawing/2014/main" id="{382978AD-70F3-4DF8-A090-6BAD0BC9221C}"/>
              </a:ext>
            </a:extLst>
          </p:cNvPr>
          <p:cNvSpPr>
            <a:spLocks noGrp="1"/>
          </p:cNvSpPr>
          <p:nvPr>
            <p:ph type="title"/>
          </p:nvPr>
        </p:nvSpPr>
        <p:spPr>
          <a:xfrm>
            <a:off x="62218" y="54732"/>
            <a:ext cx="10515600" cy="1325563"/>
          </a:xfrm>
        </p:spPr>
        <p:txBody>
          <a:bodyPr>
            <a:normAutofit/>
          </a:bodyPr>
          <a:lstStyle/>
          <a:p>
            <a:r>
              <a:rPr lang="sl-SI" sz="3600" b="1" dirty="0">
                <a:effectLst>
                  <a:outerShdw blurRad="38100" dist="38100" dir="2700000" algn="tl">
                    <a:srgbClr val="000000">
                      <a:alpha val="43137"/>
                    </a:srgbClr>
                  </a:outerShdw>
                </a:effectLst>
                <a:latin typeface="Energetika Maribor" panose="020F0503020203050203" pitchFamily="34" charset="-18"/>
              </a:rPr>
              <a:t>Slovenija bi se morala zgledovati po razvitih državah </a:t>
            </a:r>
            <a:endParaRPr lang="en-GB" sz="3600" b="1" dirty="0">
              <a:effectLst>
                <a:outerShdw blurRad="38100" dist="38100" dir="2700000" algn="tl">
                  <a:srgbClr val="000000">
                    <a:alpha val="43137"/>
                  </a:srgbClr>
                </a:outerShdw>
              </a:effectLst>
              <a:latin typeface="Energetika Maribor" panose="020F0503020203050203" pitchFamily="34" charset="-18"/>
            </a:endParaRPr>
          </a:p>
        </p:txBody>
      </p:sp>
      <p:graphicFrame>
        <p:nvGraphicFramePr>
          <p:cNvPr id="2" name="Content Placeholder 1">
            <a:extLst>
              <a:ext uri="{FF2B5EF4-FFF2-40B4-BE49-F238E27FC236}">
                <a16:creationId xmlns:a16="http://schemas.microsoft.com/office/drawing/2014/main" id="{7993AA13-1395-472C-9BB1-F35B53FF803D}"/>
              </a:ext>
            </a:extLst>
          </p:cNvPr>
          <p:cNvGraphicFramePr>
            <a:graphicFrameLocks noGrp="1"/>
          </p:cNvGraphicFramePr>
          <p:nvPr>
            <p:ph idx="1"/>
            <p:extLst>
              <p:ext uri="{D42A27DB-BD31-4B8C-83A1-F6EECF244321}">
                <p14:modId xmlns:p14="http://schemas.microsoft.com/office/powerpoint/2010/main" val="2600166381"/>
              </p:ext>
            </p:extLst>
          </p:nvPr>
        </p:nvGraphicFramePr>
        <p:xfrm>
          <a:off x="838200" y="1469813"/>
          <a:ext cx="10515600" cy="4440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66111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www.mop.gov.si/fileadmin/_processed_/csm_odpadki_piramida_02_6f8a60c2c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7160" y="1497227"/>
            <a:ext cx="7487485" cy="3863545"/>
          </a:xfrm>
          <a:prstGeom prst="rect">
            <a:avLst/>
          </a:prstGeom>
          <a:noFill/>
          <a:extLst>
            <a:ext uri="{909E8E84-426E-40DD-AFC4-6F175D3DCCD1}">
              <a14:hiddenFill xmlns:a14="http://schemas.microsoft.com/office/drawing/2010/main">
                <a:solidFill>
                  <a:srgbClr val="FFFFFF"/>
                </a:solidFill>
              </a14:hiddenFill>
            </a:ext>
          </a:extLst>
        </p:spPr>
      </p:pic>
      <p:sp>
        <p:nvSpPr>
          <p:cNvPr id="3" name="Naslov 1">
            <a:extLst>
              <a:ext uri="{FF2B5EF4-FFF2-40B4-BE49-F238E27FC236}">
                <a16:creationId xmlns:a16="http://schemas.microsoft.com/office/drawing/2014/main" id="{B1E25563-A7F6-8E48-5EAD-8483AC552533}"/>
              </a:ext>
            </a:extLst>
          </p:cNvPr>
          <p:cNvSpPr txBox="1">
            <a:spLocks/>
          </p:cNvSpPr>
          <p:nvPr/>
        </p:nvSpPr>
        <p:spPr>
          <a:xfrm>
            <a:off x="74801" y="1803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sz="1600" b="0" i="0" u="none" strike="noStrike" kern="1200" spc="0" baseline="0">
                <a:solidFill>
                  <a:srgbClr val="000000"/>
                </a:solidFill>
                <a:latin typeface="+mn-lt"/>
                <a:ea typeface="+mn-ea"/>
                <a:cs typeface="+mn-cs"/>
              </a:defRPr>
            </a:pPr>
            <a:r>
              <a:rPr lang="sl-SI" sz="3600" b="1" dirty="0">
                <a:solidFill>
                  <a:srgbClr val="000000"/>
                </a:solidFill>
                <a:effectLst>
                  <a:outerShdw blurRad="38100" dist="38100" dir="2700000" algn="tl">
                    <a:srgbClr val="000000">
                      <a:alpha val="43137"/>
                    </a:srgbClr>
                  </a:outerShdw>
                </a:effectLst>
                <a:latin typeface="Energetika Maribor" panose="020F0503020203050203" pitchFamily="34" charset="-18"/>
                <a:ea typeface="+mn-ea"/>
                <a:cs typeface="+mn-cs"/>
              </a:rPr>
              <a:t>Hierarhija ravnanja z odpadki</a:t>
            </a:r>
          </a:p>
        </p:txBody>
      </p:sp>
    </p:spTree>
    <p:extLst>
      <p:ext uri="{BB962C8B-B14F-4D97-AF65-F5344CB8AC3E}">
        <p14:creationId xmlns:p14="http://schemas.microsoft.com/office/powerpoint/2010/main" val="41887161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2F88F7-29F9-47AB-932E-E7E44FA86E76}"/>
              </a:ext>
            </a:extLst>
          </p:cNvPr>
          <p:cNvPicPr>
            <a:picLocks noChangeAspect="1"/>
          </p:cNvPicPr>
          <p:nvPr/>
        </p:nvPicPr>
        <p:blipFill>
          <a:blip r:embed="rId2"/>
          <a:stretch>
            <a:fillRect/>
          </a:stretch>
        </p:blipFill>
        <p:spPr>
          <a:xfrm>
            <a:off x="312234" y="1460811"/>
            <a:ext cx="10854666" cy="4652000"/>
          </a:xfrm>
          <a:prstGeom prst="rect">
            <a:avLst/>
          </a:prstGeom>
        </p:spPr>
      </p:pic>
      <p:sp>
        <p:nvSpPr>
          <p:cNvPr id="4" name="Naslov 1">
            <a:extLst>
              <a:ext uri="{FF2B5EF4-FFF2-40B4-BE49-F238E27FC236}">
                <a16:creationId xmlns:a16="http://schemas.microsoft.com/office/drawing/2014/main" id="{382978AD-70F3-4DF8-A090-6BAD0BC9221C}"/>
              </a:ext>
            </a:extLst>
          </p:cNvPr>
          <p:cNvSpPr>
            <a:spLocks noGrp="1"/>
          </p:cNvSpPr>
          <p:nvPr>
            <p:ph type="title"/>
          </p:nvPr>
        </p:nvSpPr>
        <p:spPr>
          <a:xfrm>
            <a:off x="95775" y="106107"/>
            <a:ext cx="10515600" cy="1325563"/>
          </a:xfrm>
        </p:spPr>
        <p:txBody>
          <a:bodyPr>
            <a:normAutofit/>
          </a:bodyPr>
          <a:lstStyle/>
          <a:p>
            <a:r>
              <a:rPr lang="sl-SI" sz="3600" b="1" dirty="0">
                <a:effectLst>
                  <a:outerShdw blurRad="38100" dist="38100" dir="2700000" algn="tl">
                    <a:srgbClr val="000000">
                      <a:alpha val="43137"/>
                    </a:srgbClr>
                  </a:outerShdw>
                </a:effectLst>
                <a:latin typeface="Energetika Maribor" panose="020F0503020203050203" pitchFamily="34" charset="-18"/>
              </a:rPr>
              <a:t>Delež proizvedene energije iz odpadkov je v Sloveniji daleč za razvitejšimi državami EU </a:t>
            </a:r>
            <a:endParaRPr lang="en-GB" sz="3600" b="1" dirty="0">
              <a:effectLst>
                <a:outerShdw blurRad="38100" dist="38100" dir="2700000" algn="tl">
                  <a:srgbClr val="000000">
                    <a:alpha val="43137"/>
                  </a:srgbClr>
                </a:outerShdw>
              </a:effectLst>
              <a:latin typeface="Energetika Maribor" panose="020F0503020203050203" pitchFamily="34" charset="-18"/>
            </a:endParaRPr>
          </a:p>
        </p:txBody>
      </p:sp>
      <p:sp>
        <p:nvSpPr>
          <p:cNvPr id="12" name="Rectangle 11">
            <a:extLst>
              <a:ext uri="{FF2B5EF4-FFF2-40B4-BE49-F238E27FC236}">
                <a16:creationId xmlns:a16="http://schemas.microsoft.com/office/drawing/2014/main" id="{542474C4-EBDF-44A3-9433-2CF0F51A00FB}"/>
              </a:ext>
            </a:extLst>
          </p:cNvPr>
          <p:cNvSpPr/>
          <p:nvPr/>
        </p:nvSpPr>
        <p:spPr>
          <a:xfrm>
            <a:off x="9222059" y="2333157"/>
            <a:ext cx="2531326" cy="36996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6" name="Rectangle 5">
            <a:extLst>
              <a:ext uri="{FF2B5EF4-FFF2-40B4-BE49-F238E27FC236}">
                <a16:creationId xmlns:a16="http://schemas.microsoft.com/office/drawing/2014/main" id="{BF24CC25-2C77-4773-9595-97BEB1E86DCD}"/>
              </a:ext>
            </a:extLst>
          </p:cNvPr>
          <p:cNvSpPr/>
          <p:nvPr/>
        </p:nvSpPr>
        <p:spPr>
          <a:xfrm>
            <a:off x="9470515" y="5375750"/>
            <a:ext cx="2531326" cy="646331"/>
          </a:xfrm>
          <a:prstGeom prst="rect">
            <a:avLst/>
          </a:prstGeom>
        </p:spPr>
        <p:txBody>
          <a:bodyPr wrap="square">
            <a:spAutoFit/>
          </a:bodyPr>
          <a:lstStyle/>
          <a:p>
            <a:r>
              <a:rPr lang="sl-SI" sz="1200" dirty="0"/>
              <a:t>Vir: https://www.cewep.eu/municipal-waste-treatment-2019/</a:t>
            </a:r>
          </a:p>
        </p:txBody>
      </p:sp>
      <p:sp>
        <p:nvSpPr>
          <p:cNvPr id="8" name="Rectangle 7">
            <a:extLst>
              <a:ext uri="{FF2B5EF4-FFF2-40B4-BE49-F238E27FC236}">
                <a16:creationId xmlns:a16="http://schemas.microsoft.com/office/drawing/2014/main" id="{AEEF0D18-9E2B-4CC6-8839-10FF6D0E2FAD}"/>
              </a:ext>
            </a:extLst>
          </p:cNvPr>
          <p:cNvSpPr/>
          <p:nvPr/>
        </p:nvSpPr>
        <p:spPr>
          <a:xfrm>
            <a:off x="9489688" y="2786374"/>
            <a:ext cx="253874" cy="2539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9" name="Rectangle 8">
            <a:extLst>
              <a:ext uri="{FF2B5EF4-FFF2-40B4-BE49-F238E27FC236}">
                <a16:creationId xmlns:a16="http://schemas.microsoft.com/office/drawing/2014/main" id="{5CCDA070-AEDB-43A7-9228-E66695843235}"/>
              </a:ext>
            </a:extLst>
          </p:cNvPr>
          <p:cNvSpPr/>
          <p:nvPr/>
        </p:nvSpPr>
        <p:spPr>
          <a:xfrm>
            <a:off x="9489688" y="3090015"/>
            <a:ext cx="253874" cy="25391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0" name="Rectangle 9">
            <a:extLst>
              <a:ext uri="{FF2B5EF4-FFF2-40B4-BE49-F238E27FC236}">
                <a16:creationId xmlns:a16="http://schemas.microsoft.com/office/drawing/2014/main" id="{61252CC8-D738-4141-B7A9-EA245B3E56F4}"/>
              </a:ext>
            </a:extLst>
          </p:cNvPr>
          <p:cNvSpPr/>
          <p:nvPr/>
        </p:nvSpPr>
        <p:spPr>
          <a:xfrm>
            <a:off x="9489688" y="3404804"/>
            <a:ext cx="253874" cy="253916"/>
          </a:xfrm>
          <a:prstGeom prst="rect">
            <a:avLst/>
          </a:prstGeom>
          <a:solidFill>
            <a:srgbClr val="92D05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l-SI"/>
          </a:p>
        </p:txBody>
      </p:sp>
      <p:sp>
        <p:nvSpPr>
          <p:cNvPr id="11" name="Rectangle 10">
            <a:extLst>
              <a:ext uri="{FF2B5EF4-FFF2-40B4-BE49-F238E27FC236}">
                <a16:creationId xmlns:a16="http://schemas.microsoft.com/office/drawing/2014/main" id="{1AB99271-1C7A-43E4-929C-10079E66B4A0}"/>
              </a:ext>
            </a:extLst>
          </p:cNvPr>
          <p:cNvSpPr/>
          <p:nvPr/>
        </p:nvSpPr>
        <p:spPr>
          <a:xfrm>
            <a:off x="9489688" y="3719593"/>
            <a:ext cx="253874" cy="253916"/>
          </a:xfrm>
          <a:prstGeom prst="rect">
            <a:avLst/>
          </a:prstGeom>
          <a:solidFill>
            <a:schemeClr val="bg1">
              <a:lumMod val="6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l-SI"/>
          </a:p>
        </p:txBody>
      </p:sp>
      <p:sp>
        <p:nvSpPr>
          <p:cNvPr id="13" name="TextBox 12">
            <a:extLst>
              <a:ext uri="{FF2B5EF4-FFF2-40B4-BE49-F238E27FC236}">
                <a16:creationId xmlns:a16="http://schemas.microsoft.com/office/drawing/2014/main" id="{637CE5AD-A31B-4B9A-875C-408FE17BDD12}"/>
              </a:ext>
            </a:extLst>
          </p:cNvPr>
          <p:cNvSpPr txBox="1"/>
          <p:nvPr/>
        </p:nvSpPr>
        <p:spPr>
          <a:xfrm>
            <a:off x="9743562" y="2763291"/>
            <a:ext cx="1944029" cy="276999"/>
          </a:xfrm>
          <a:prstGeom prst="rect">
            <a:avLst/>
          </a:prstGeom>
          <a:noFill/>
        </p:spPr>
        <p:txBody>
          <a:bodyPr wrap="square" rtlCol="0">
            <a:spAutoFit/>
          </a:bodyPr>
          <a:lstStyle/>
          <a:p>
            <a:r>
              <a:rPr lang="sl-SI" sz="1200" dirty="0"/>
              <a:t>Odlaganje </a:t>
            </a:r>
          </a:p>
        </p:txBody>
      </p:sp>
      <p:sp>
        <p:nvSpPr>
          <p:cNvPr id="14" name="TextBox 13">
            <a:extLst>
              <a:ext uri="{FF2B5EF4-FFF2-40B4-BE49-F238E27FC236}">
                <a16:creationId xmlns:a16="http://schemas.microsoft.com/office/drawing/2014/main" id="{15279162-BFBB-4716-9A0E-D16B3278DC8C}"/>
              </a:ext>
            </a:extLst>
          </p:cNvPr>
          <p:cNvSpPr txBox="1"/>
          <p:nvPr/>
        </p:nvSpPr>
        <p:spPr>
          <a:xfrm>
            <a:off x="9743562" y="3066932"/>
            <a:ext cx="1944029" cy="276999"/>
          </a:xfrm>
          <a:prstGeom prst="rect">
            <a:avLst/>
          </a:prstGeom>
          <a:noFill/>
        </p:spPr>
        <p:txBody>
          <a:bodyPr wrap="square" rtlCol="0">
            <a:spAutoFit/>
          </a:bodyPr>
          <a:lstStyle/>
          <a:p>
            <a:r>
              <a:rPr lang="sl-SI" sz="1200" dirty="0"/>
              <a:t>Energijska izraba odpadkov</a:t>
            </a:r>
          </a:p>
        </p:txBody>
      </p:sp>
      <p:sp>
        <p:nvSpPr>
          <p:cNvPr id="15" name="TextBox 14">
            <a:extLst>
              <a:ext uri="{FF2B5EF4-FFF2-40B4-BE49-F238E27FC236}">
                <a16:creationId xmlns:a16="http://schemas.microsoft.com/office/drawing/2014/main" id="{9E711A17-4ED3-4396-8D14-B6C6E66ADE18}"/>
              </a:ext>
            </a:extLst>
          </p:cNvPr>
          <p:cNvSpPr txBox="1"/>
          <p:nvPr/>
        </p:nvSpPr>
        <p:spPr>
          <a:xfrm>
            <a:off x="9754713" y="3387079"/>
            <a:ext cx="2247127" cy="276999"/>
          </a:xfrm>
          <a:prstGeom prst="rect">
            <a:avLst/>
          </a:prstGeom>
          <a:noFill/>
        </p:spPr>
        <p:txBody>
          <a:bodyPr wrap="square" rtlCol="0">
            <a:spAutoFit/>
          </a:bodyPr>
          <a:lstStyle/>
          <a:p>
            <a:r>
              <a:rPr lang="sl-SI" sz="1200" dirty="0"/>
              <a:t>Recikliranje in kompostiranje </a:t>
            </a:r>
          </a:p>
        </p:txBody>
      </p:sp>
      <p:sp>
        <p:nvSpPr>
          <p:cNvPr id="16" name="TextBox 15">
            <a:extLst>
              <a:ext uri="{FF2B5EF4-FFF2-40B4-BE49-F238E27FC236}">
                <a16:creationId xmlns:a16="http://schemas.microsoft.com/office/drawing/2014/main" id="{E3FADED9-7FB7-4E27-8613-7B60DFAD5FE5}"/>
              </a:ext>
            </a:extLst>
          </p:cNvPr>
          <p:cNvSpPr txBox="1"/>
          <p:nvPr/>
        </p:nvSpPr>
        <p:spPr>
          <a:xfrm>
            <a:off x="9762736" y="3714905"/>
            <a:ext cx="2247127" cy="276999"/>
          </a:xfrm>
          <a:prstGeom prst="rect">
            <a:avLst/>
          </a:prstGeom>
          <a:noFill/>
        </p:spPr>
        <p:txBody>
          <a:bodyPr wrap="square" rtlCol="0">
            <a:spAutoFit/>
          </a:bodyPr>
          <a:lstStyle/>
          <a:p>
            <a:r>
              <a:rPr lang="sl-SI" sz="1200" dirty="0"/>
              <a:t>Nedoločljivo - ni podatka </a:t>
            </a:r>
          </a:p>
        </p:txBody>
      </p:sp>
      <p:sp>
        <p:nvSpPr>
          <p:cNvPr id="17" name="TextBox 16">
            <a:extLst>
              <a:ext uri="{FF2B5EF4-FFF2-40B4-BE49-F238E27FC236}">
                <a16:creationId xmlns:a16="http://schemas.microsoft.com/office/drawing/2014/main" id="{D8477BFE-E4D9-494D-8EFE-7B189D30DA96}"/>
              </a:ext>
            </a:extLst>
          </p:cNvPr>
          <p:cNvSpPr txBox="1"/>
          <p:nvPr/>
        </p:nvSpPr>
        <p:spPr>
          <a:xfrm>
            <a:off x="9456382" y="4975660"/>
            <a:ext cx="2108548" cy="276999"/>
          </a:xfrm>
          <a:prstGeom prst="rect">
            <a:avLst/>
          </a:prstGeom>
          <a:noFill/>
        </p:spPr>
        <p:txBody>
          <a:bodyPr wrap="square" rtlCol="0">
            <a:spAutoFit/>
          </a:bodyPr>
          <a:lstStyle/>
          <a:p>
            <a:r>
              <a:rPr lang="sl-SI" sz="1200" dirty="0"/>
              <a:t>* Podatki za 2018</a:t>
            </a:r>
          </a:p>
        </p:txBody>
      </p:sp>
    </p:spTree>
    <p:extLst>
      <p:ext uri="{BB962C8B-B14F-4D97-AF65-F5344CB8AC3E}">
        <p14:creationId xmlns:p14="http://schemas.microsoft.com/office/powerpoint/2010/main" val="34407600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a:extLst>
              <a:ext uri="{FF2B5EF4-FFF2-40B4-BE49-F238E27FC236}">
                <a16:creationId xmlns:a16="http://schemas.microsoft.com/office/drawing/2014/main" id="{382978AD-70F3-4DF8-A090-6BAD0BC9221C}"/>
              </a:ext>
            </a:extLst>
          </p:cNvPr>
          <p:cNvSpPr>
            <a:spLocks noGrp="1"/>
          </p:cNvSpPr>
          <p:nvPr>
            <p:ph type="title"/>
          </p:nvPr>
        </p:nvSpPr>
        <p:spPr>
          <a:xfrm>
            <a:off x="99969" y="96126"/>
            <a:ext cx="10515600" cy="1325563"/>
          </a:xfrm>
        </p:spPr>
        <p:txBody>
          <a:bodyPr>
            <a:normAutofit/>
          </a:bodyPr>
          <a:lstStyle/>
          <a:p>
            <a:r>
              <a:rPr lang="sl-SI" sz="3600" b="1" dirty="0">
                <a:effectLst>
                  <a:outerShdw blurRad="38100" dist="38100" dir="2700000" algn="tl">
                    <a:srgbClr val="000000">
                      <a:alpha val="43137"/>
                    </a:srgbClr>
                  </a:outerShdw>
                </a:effectLst>
                <a:latin typeface="Energetika Maribor" panose="020F0503020203050203" pitchFamily="34" charset="-18"/>
              </a:rPr>
              <a:t>Obrati za proizvodnjo energije iz odpadkov v EU*</a:t>
            </a:r>
            <a:endParaRPr lang="en-GB" sz="3600" b="1" dirty="0">
              <a:effectLst>
                <a:outerShdw blurRad="38100" dist="38100" dir="2700000" algn="tl">
                  <a:srgbClr val="000000">
                    <a:alpha val="43137"/>
                  </a:srgbClr>
                </a:outerShdw>
              </a:effectLst>
              <a:latin typeface="Energetika Maribor" panose="020F0503020203050203" pitchFamily="34" charset="-18"/>
            </a:endParaRPr>
          </a:p>
        </p:txBody>
      </p:sp>
      <p:pic>
        <p:nvPicPr>
          <p:cNvPr id="7" name="Picture 6" descr="Map&#10;&#10;Description automatically generated">
            <a:extLst>
              <a:ext uri="{FF2B5EF4-FFF2-40B4-BE49-F238E27FC236}">
                <a16:creationId xmlns:a16="http://schemas.microsoft.com/office/drawing/2014/main" id="{6EDA16AD-4008-4AC4-B4E3-8D63B84AD2D9}"/>
              </a:ext>
            </a:extLst>
          </p:cNvPr>
          <p:cNvPicPr>
            <a:picLocks noChangeAspect="1"/>
          </p:cNvPicPr>
          <p:nvPr/>
        </p:nvPicPr>
        <p:blipFill rotWithShape="1">
          <a:blip r:embed="rId2">
            <a:extLst>
              <a:ext uri="{28A0092B-C50C-407E-A947-70E740481C1C}">
                <a14:useLocalDpi xmlns:a14="http://schemas.microsoft.com/office/drawing/2010/main" val="0"/>
              </a:ext>
            </a:extLst>
          </a:blip>
          <a:srcRect r="1163"/>
          <a:stretch/>
        </p:blipFill>
        <p:spPr>
          <a:xfrm>
            <a:off x="2117213" y="1405598"/>
            <a:ext cx="7717903" cy="4583377"/>
          </a:xfrm>
          <a:prstGeom prst="rect">
            <a:avLst/>
          </a:prstGeom>
        </p:spPr>
      </p:pic>
      <p:sp>
        <p:nvSpPr>
          <p:cNvPr id="8" name="Rectangle 7">
            <a:extLst>
              <a:ext uri="{FF2B5EF4-FFF2-40B4-BE49-F238E27FC236}">
                <a16:creationId xmlns:a16="http://schemas.microsoft.com/office/drawing/2014/main" id="{0F6FD9F4-26D3-4A3D-B678-B1CE52EE3C61}"/>
              </a:ext>
            </a:extLst>
          </p:cNvPr>
          <p:cNvSpPr/>
          <p:nvPr/>
        </p:nvSpPr>
        <p:spPr>
          <a:xfrm>
            <a:off x="1148316" y="1584251"/>
            <a:ext cx="6358270" cy="595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9" name="TextBox 8">
            <a:extLst>
              <a:ext uri="{FF2B5EF4-FFF2-40B4-BE49-F238E27FC236}">
                <a16:creationId xmlns:a16="http://schemas.microsoft.com/office/drawing/2014/main" id="{5780E56C-F1BF-4382-A8C1-CCF636827F76}"/>
              </a:ext>
            </a:extLst>
          </p:cNvPr>
          <p:cNvSpPr txBox="1"/>
          <p:nvPr/>
        </p:nvSpPr>
        <p:spPr>
          <a:xfrm>
            <a:off x="9983972" y="5501364"/>
            <a:ext cx="2108548" cy="307777"/>
          </a:xfrm>
          <a:prstGeom prst="rect">
            <a:avLst/>
          </a:prstGeom>
          <a:noFill/>
        </p:spPr>
        <p:txBody>
          <a:bodyPr wrap="square" rtlCol="0">
            <a:spAutoFit/>
          </a:bodyPr>
          <a:lstStyle/>
          <a:p>
            <a:r>
              <a:rPr lang="sl-SI" sz="1400" dirty="0"/>
              <a:t>* Podatki za 2018</a:t>
            </a:r>
          </a:p>
        </p:txBody>
      </p:sp>
      <p:sp>
        <p:nvSpPr>
          <p:cNvPr id="2" name="TextBox 1">
            <a:extLst>
              <a:ext uri="{FF2B5EF4-FFF2-40B4-BE49-F238E27FC236}">
                <a16:creationId xmlns:a16="http://schemas.microsoft.com/office/drawing/2014/main" id="{89473AEC-F1FA-4EDC-86F4-BDD3F120E4F3}"/>
              </a:ext>
            </a:extLst>
          </p:cNvPr>
          <p:cNvSpPr txBox="1"/>
          <p:nvPr/>
        </p:nvSpPr>
        <p:spPr>
          <a:xfrm>
            <a:off x="2449990" y="2720786"/>
            <a:ext cx="3530349" cy="861774"/>
          </a:xfrm>
          <a:prstGeom prst="rect">
            <a:avLst/>
          </a:prstGeom>
          <a:solidFill>
            <a:schemeClr val="bg1"/>
          </a:solidFill>
        </p:spPr>
        <p:txBody>
          <a:bodyPr wrap="square" rtlCol="0">
            <a:spAutoFit/>
          </a:bodyPr>
          <a:lstStyle/>
          <a:p>
            <a:r>
              <a:rPr lang="sl-SI" sz="1600" dirty="0"/>
              <a:t>Objekti za energijsko izrabo odpadkov v Evropi (ne vključujejo objektov za nevarne odpadke): </a:t>
            </a:r>
            <a:r>
              <a:rPr lang="sl-SI" sz="1600" b="1" dirty="0">
                <a:solidFill>
                  <a:schemeClr val="accent1">
                    <a:lumMod val="50000"/>
                  </a:schemeClr>
                </a:solidFill>
              </a:rPr>
              <a:t>492</a:t>
            </a:r>
          </a:p>
        </p:txBody>
      </p:sp>
      <p:sp>
        <p:nvSpPr>
          <p:cNvPr id="11" name="TextBox 10">
            <a:extLst>
              <a:ext uri="{FF2B5EF4-FFF2-40B4-BE49-F238E27FC236}">
                <a16:creationId xmlns:a16="http://schemas.microsoft.com/office/drawing/2014/main" id="{E6AB4BD1-B946-4803-B4BB-50B6D8828DC9}"/>
              </a:ext>
            </a:extLst>
          </p:cNvPr>
          <p:cNvSpPr txBox="1"/>
          <p:nvPr/>
        </p:nvSpPr>
        <p:spPr>
          <a:xfrm>
            <a:off x="2455962" y="3667799"/>
            <a:ext cx="3530349" cy="584775"/>
          </a:xfrm>
          <a:prstGeom prst="rect">
            <a:avLst/>
          </a:prstGeom>
          <a:solidFill>
            <a:schemeClr val="bg1"/>
          </a:solidFill>
        </p:spPr>
        <p:txBody>
          <a:bodyPr wrap="square" rtlCol="0">
            <a:spAutoFit/>
          </a:bodyPr>
          <a:lstStyle/>
          <a:p>
            <a:r>
              <a:rPr lang="sl-SI" sz="1600" dirty="0"/>
              <a:t>Količine energijsko izrabljenih odpadkov (v milijonih ton): </a:t>
            </a:r>
            <a:r>
              <a:rPr lang="sl-SI" sz="1600" b="1" dirty="0">
                <a:solidFill>
                  <a:schemeClr val="accent2">
                    <a:lumMod val="75000"/>
                  </a:schemeClr>
                </a:solidFill>
              </a:rPr>
              <a:t>96</a:t>
            </a:r>
          </a:p>
        </p:txBody>
      </p:sp>
      <p:sp>
        <p:nvSpPr>
          <p:cNvPr id="3" name="Rectangle 2">
            <a:extLst>
              <a:ext uri="{FF2B5EF4-FFF2-40B4-BE49-F238E27FC236}">
                <a16:creationId xmlns:a16="http://schemas.microsoft.com/office/drawing/2014/main" id="{D7B96919-68BD-4850-8776-334A38D6053B}"/>
              </a:ext>
            </a:extLst>
          </p:cNvPr>
          <p:cNvSpPr/>
          <p:nvPr/>
        </p:nvSpPr>
        <p:spPr>
          <a:xfrm>
            <a:off x="2029216" y="4446740"/>
            <a:ext cx="3194137" cy="1423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0" name="Rectangle 9">
            <a:extLst>
              <a:ext uri="{FF2B5EF4-FFF2-40B4-BE49-F238E27FC236}">
                <a16:creationId xmlns:a16="http://schemas.microsoft.com/office/drawing/2014/main" id="{6AEFB317-4718-4553-9EA3-5D552E855530}"/>
              </a:ext>
            </a:extLst>
          </p:cNvPr>
          <p:cNvSpPr/>
          <p:nvPr/>
        </p:nvSpPr>
        <p:spPr>
          <a:xfrm>
            <a:off x="260534" y="5406616"/>
            <a:ext cx="3713357" cy="461665"/>
          </a:xfrm>
          <a:prstGeom prst="rect">
            <a:avLst/>
          </a:prstGeom>
        </p:spPr>
        <p:txBody>
          <a:bodyPr wrap="square">
            <a:spAutoFit/>
          </a:bodyPr>
          <a:lstStyle/>
          <a:p>
            <a:r>
              <a:rPr lang="sl-SI" sz="1200" dirty="0"/>
              <a:t>Vir: https://www.cewep.eu/waste-to-energy-plants-in-europe-in-2018/</a:t>
            </a:r>
          </a:p>
        </p:txBody>
      </p:sp>
    </p:spTree>
    <p:extLst>
      <p:ext uri="{BB962C8B-B14F-4D97-AF65-F5344CB8AC3E}">
        <p14:creationId xmlns:p14="http://schemas.microsoft.com/office/powerpoint/2010/main" val="40255078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a:extLst>
              <a:ext uri="{FF2B5EF4-FFF2-40B4-BE49-F238E27FC236}">
                <a16:creationId xmlns:a16="http://schemas.microsoft.com/office/drawing/2014/main" id="{382978AD-70F3-4DF8-A090-6BAD0BC9221C}"/>
              </a:ext>
            </a:extLst>
          </p:cNvPr>
          <p:cNvSpPr>
            <a:spLocks noGrp="1"/>
          </p:cNvSpPr>
          <p:nvPr>
            <p:ph type="title"/>
          </p:nvPr>
        </p:nvSpPr>
        <p:spPr>
          <a:xfrm>
            <a:off x="83191" y="50537"/>
            <a:ext cx="10515600" cy="1325563"/>
          </a:xfrm>
        </p:spPr>
        <p:txBody>
          <a:bodyPr>
            <a:normAutofit/>
          </a:bodyPr>
          <a:lstStyle/>
          <a:p>
            <a:r>
              <a:rPr lang="sl-SI" sz="3600" b="1" dirty="0">
                <a:effectLst>
                  <a:outerShdw blurRad="38100" dist="38100" dir="2700000" algn="tl">
                    <a:srgbClr val="000000">
                      <a:alpha val="43137"/>
                    </a:srgbClr>
                  </a:outerShdw>
                </a:effectLst>
                <a:latin typeface="Energetika Maribor" panose="020F0503020203050203" pitchFamily="34" charset="-18"/>
              </a:rPr>
              <a:t>Zakaj Maribor in Energetika Maribor?</a:t>
            </a:r>
            <a:endParaRPr lang="en-GB" sz="3600" b="1" dirty="0">
              <a:effectLst>
                <a:outerShdw blurRad="38100" dist="38100" dir="2700000" algn="tl">
                  <a:srgbClr val="000000">
                    <a:alpha val="43137"/>
                  </a:srgbClr>
                </a:outerShdw>
              </a:effectLst>
              <a:latin typeface="Energetika Maribor" panose="020F0503020203050203" pitchFamily="34" charset="-18"/>
            </a:endParaRPr>
          </a:p>
        </p:txBody>
      </p:sp>
      <p:sp>
        <p:nvSpPr>
          <p:cNvPr id="5" name="Označba mesta vsebine 2">
            <a:extLst>
              <a:ext uri="{FF2B5EF4-FFF2-40B4-BE49-F238E27FC236}">
                <a16:creationId xmlns:a16="http://schemas.microsoft.com/office/drawing/2014/main" id="{8B251405-757D-4D70-9D8E-51F28C87F78C}"/>
              </a:ext>
            </a:extLst>
          </p:cNvPr>
          <p:cNvSpPr>
            <a:spLocks noGrp="1"/>
          </p:cNvSpPr>
          <p:nvPr>
            <p:ph idx="1"/>
          </p:nvPr>
        </p:nvSpPr>
        <p:spPr>
          <a:xfrm>
            <a:off x="838200" y="1554907"/>
            <a:ext cx="10648950" cy="4055318"/>
          </a:xfrm>
        </p:spPr>
        <p:txBody>
          <a:bodyPr>
            <a:noAutofit/>
          </a:bodyPr>
          <a:lstStyle/>
          <a:p>
            <a:pPr marL="342900" marR="0" lvl="0" indent="-342900" algn="just" defTabSz="914400" rtl="0" eaLnBrk="1" fontAlgn="base" latinLnBrk="0" hangingPunct="1">
              <a:lnSpc>
                <a:spcPct val="100000"/>
              </a:lnSpc>
              <a:spcBef>
                <a:spcPct val="20000"/>
              </a:spcBef>
              <a:spcAft>
                <a:spcPct val="0"/>
              </a:spcAft>
              <a:buClrTx/>
              <a:buSzTx/>
              <a:buFontTx/>
              <a:buChar char="•"/>
              <a:tabLst/>
              <a:defRPr/>
            </a:pPr>
            <a:r>
              <a:rPr lang="sl-SI" sz="2000" kern="0" dirty="0">
                <a:solidFill>
                  <a:srgbClr val="000000"/>
                </a:solidFill>
                <a:latin typeface="Energetika Maribor" pitchFamily="34" charset="-18"/>
              </a:rPr>
              <a:t>Osnovni cilj projekta ja izraba energije </a:t>
            </a:r>
            <a:r>
              <a:rPr lang="sl-SI" sz="2000" kern="0" dirty="0" err="1">
                <a:solidFill>
                  <a:srgbClr val="000000"/>
                </a:solidFill>
                <a:latin typeface="Energetika Maribor" pitchFamily="34" charset="-18"/>
              </a:rPr>
              <a:t>nereciklabilnih</a:t>
            </a:r>
            <a:r>
              <a:rPr lang="sl-SI" sz="2000" kern="0" dirty="0">
                <a:solidFill>
                  <a:srgbClr val="000000"/>
                </a:solidFill>
                <a:latin typeface="Energetika Maribor" pitchFamily="34" charset="-18"/>
              </a:rPr>
              <a:t> komunalnih odpadkov, zaradi tega je Maribor poleg Ljubljane najbolj optimalna izbiri, saj lahko zaradi obsežnega in razvitega sistema daljinskega ogrevanja to energijo koristno uporabi. </a:t>
            </a:r>
          </a:p>
          <a:p>
            <a:pPr marL="342900" lvl="0" indent="-342900" algn="just" fontAlgn="base">
              <a:lnSpc>
                <a:spcPct val="100000"/>
              </a:lnSpc>
              <a:spcBef>
                <a:spcPct val="20000"/>
              </a:spcBef>
              <a:spcAft>
                <a:spcPct val="0"/>
              </a:spcAft>
              <a:buFontTx/>
              <a:buChar char="•"/>
              <a:defRPr/>
            </a:pPr>
            <a:r>
              <a:rPr lang="sl-SI" sz="2000" kern="0" dirty="0">
                <a:solidFill>
                  <a:srgbClr val="000000"/>
                </a:solidFill>
                <a:latin typeface="Energetika Maribor" pitchFamily="34" charset="-18"/>
              </a:rPr>
              <a:t>Objekt bi imel širši regijski pomen za celotno SV Slovenijo, saj bi tu končal preostanek mešanih komunalnih odpadkov iz celotne SV Slovenije.</a:t>
            </a:r>
          </a:p>
          <a:p>
            <a:pPr marL="342900" lvl="0" indent="-342900" algn="just" fontAlgn="base">
              <a:lnSpc>
                <a:spcPct val="100000"/>
              </a:lnSpc>
              <a:spcBef>
                <a:spcPct val="20000"/>
              </a:spcBef>
              <a:spcAft>
                <a:spcPct val="0"/>
              </a:spcAft>
              <a:buFontTx/>
              <a:buChar char="•"/>
              <a:defRPr/>
            </a:pPr>
            <a:r>
              <a:rPr kumimoji="0" lang="sl-SI" sz="2000" b="0" i="0" u="none" strike="noStrike" kern="0" cap="none" spc="0" normalizeH="0" baseline="0" noProof="0" dirty="0">
                <a:ln>
                  <a:noFill/>
                </a:ln>
                <a:solidFill>
                  <a:srgbClr val="000000"/>
                </a:solidFill>
                <a:effectLst/>
                <a:uLnTx/>
                <a:uFillTx/>
                <a:latin typeface="Energetika Maribor" pitchFamily="34" charset="-18"/>
                <a:ea typeface="+mn-ea"/>
                <a:cs typeface="+mn-cs"/>
              </a:rPr>
              <a:t>Trenutne proizvodnje kapacitete skupina Energetike Maribor</a:t>
            </a:r>
          </a:p>
          <a:p>
            <a:pPr marL="800100" lvl="1" indent="-342900" algn="just" fontAlgn="base">
              <a:lnSpc>
                <a:spcPct val="100000"/>
              </a:lnSpc>
              <a:spcBef>
                <a:spcPct val="20000"/>
              </a:spcBef>
              <a:spcAft>
                <a:spcPct val="0"/>
              </a:spcAft>
              <a:buFontTx/>
              <a:buChar char="•"/>
              <a:defRPr/>
            </a:pPr>
            <a:r>
              <a:rPr kumimoji="0" lang="sl-SI" sz="1600" b="0" i="0" u="none" strike="noStrike" kern="0" cap="none" spc="0" normalizeH="0" baseline="0" noProof="0" dirty="0">
                <a:ln>
                  <a:noFill/>
                </a:ln>
                <a:solidFill>
                  <a:srgbClr val="000000"/>
                </a:solidFill>
                <a:effectLst/>
                <a:uLnTx/>
                <a:uFillTx/>
                <a:latin typeface="Energetika Maribor" pitchFamily="34" charset="-18"/>
                <a:ea typeface="+mn-ea"/>
                <a:cs typeface="+mn-cs"/>
              </a:rPr>
              <a:t>Toplota - 107 MW, cca. </a:t>
            </a:r>
            <a:r>
              <a:rPr kumimoji="0" lang="sl-SI" sz="1600" b="0" i="0" u="none" strike="noStrike" kern="0" cap="none" spc="0" normalizeH="0" baseline="0" noProof="0" dirty="0">
                <a:ln>
                  <a:noFill/>
                </a:ln>
                <a:effectLst/>
                <a:uLnTx/>
                <a:uFillTx/>
                <a:latin typeface="Energetika Maribor" pitchFamily="34" charset="-18"/>
                <a:ea typeface="+mn-ea"/>
                <a:cs typeface="+mn-cs"/>
              </a:rPr>
              <a:t>97.000</a:t>
            </a:r>
            <a:r>
              <a:rPr kumimoji="0" lang="sl-SI" sz="1600" b="0" i="0" u="none" strike="noStrike" kern="0" cap="none" spc="0" normalizeH="0" baseline="0" noProof="0" dirty="0">
                <a:ln>
                  <a:noFill/>
                </a:ln>
                <a:solidFill>
                  <a:srgbClr val="000000"/>
                </a:solidFill>
                <a:effectLst/>
                <a:uLnTx/>
                <a:uFillTx/>
                <a:latin typeface="Energetika Maribor" pitchFamily="34" charset="-18"/>
                <a:ea typeface="+mn-ea"/>
                <a:cs typeface="+mn-cs"/>
              </a:rPr>
              <a:t> MWh/a</a:t>
            </a:r>
          </a:p>
          <a:p>
            <a:pPr marL="800100" lvl="1" indent="-342900" algn="just" fontAlgn="base">
              <a:lnSpc>
                <a:spcPct val="100000"/>
              </a:lnSpc>
              <a:spcBef>
                <a:spcPct val="20000"/>
              </a:spcBef>
              <a:spcAft>
                <a:spcPct val="0"/>
              </a:spcAft>
              <a:buFontTx/>
              <a:buChar char="•"/>
              <a:defRPr/>
            </a:pPr>
            <a:r>
              <a:rPr kumimoji="0" lang="sl-SI" sz="1600" b="0" i="0" u="none" strike="noStrike" kern="0" cap="none" spc="0" normalizeH="0" baseline="0" noProof="0" dirty="0">
                <a:ln>
                  <a:noFill/>
                </a:ln>
                <a:solidFill>
                  <a:srgbClr val="000000"/>
                </a:solidFill>
                <a:effectLst/>
                <a:uLnTx/>
                <a:uFillTx/>
                <a:latin typeface="Energetika Maribor" pitchFamily="34" charset="-18"/>
                <a:ea typeface="+mn-ea"/>
                <a:cs typeface="+mn-cs"/>
              </a:rPr>
              <a:t>Elektrika - 18 MW, cca. 70.000 MWh/a</a:t>
            </a:r>
          </a:p>
          <a:p>
            <a:pPr marL="342900" lvl="0" indent="-342900" algn="just" fontAlgn="base">
              <a:lnSpc>
                <a:spcPct val="100000"/>
              </a:lnSpc>
              <a:spcBef>
                <a:spcPct val="20000"/>
              </a:spcBef>
              <a:spcAft>
                <a:spcPct val="0"/>
              </a:spcAft>
              <a:buFontTx/>
              <a:buChar char="•"/>
              <a:defRPr/>
            </a:pPr>
            <a:r>
              <a:rPr kumimoji="0" lang="sl-SI" sz="2000" b="0" i="0" u="none" strike="noStrike" kern="0" cap="none" spc="0" normalizeH="0" baseline="0" noProof="0" dirty="0">
                <a:ln>
                  <a:noFill/>
                </a:ln>
                <a:solidFill>
                  <a:srgbClr val="000000"/>
                </a:solidFill>
                <a:effectLst/>
                <a:uLnTx/>
                <a:uFillTx/>
                <a:latin typeface="Energetika Maribor" pitchFamily="34" charset="-18"/>
                <a:ea typeface="+mn-ea"/>
                <a:cs typeface="+mn-cs"/>
              </a:rPr>
              <a:t>47 zaposlenih</a:t>
            </a:r>
          </a:p>
          <a:p>
            <a:pPr marL="342900" lvl="0" indent="-342900" algn="just" fontAlgn="base">
              <a:lnSpc>
                <a:spcPct val="100000"/>
              </a:lnSpc>
              <a:spcBef>
                <a:spcPct val="20000"/>
              </a:spcBef>
              <a:spcAft>
                <a:spcPct val="0"/>
              </a:spcAft>
              <a:buFontTx/>
              <a:buChar char="•"/>
              <a:defRPr/>
            </a:pPr>
            <a:r>
              <a:rPr lang="sl-SI" sz="2000" kern="0" dirty="0">
                <a:solidFill>
                  <a:srgbClr val="000000"/>
                </a:solidFill>
                <a:latin typeface="Energetika Maribor" pitchFamily="34" charset="-18"/>
              </a:rPr>
              <a:t>45 let tradicije, znanja in izkušenj proizvodnje in distribucije toplote.</a:t>
            </a:r>
          </a:p>
          <a:p>
            <a:pPr marL="342900" lvl="0" indent="-342900" algn="just" fontAlgn="base">
              <a:lnSpc>
                <a:spcPct val="100000"/>
              </a:lnSpc>
              <a:spcBef>
                <a:spcPct val="20000"/>
              </a:spcBef>
              <a:spcAft>
                <a:spcPct val="0"/>
              </a:spcAft>
              <a:buFontTx/>
              <a:buChar char="•"/>
              <a:defRPr/>
            </a:pPr>
            <a:endParaRPr lang="sl-SI" sz="2000" kern="0" dirty="0">
              <a:solidFill>
                <a:srgbClr val="000000"/>
              </a:solidFill>
              <a:latin typeface="Energetika Maribor" pitchFamily="34" charset="-18"/>
            </a:endParaRPr>
          </a:p>
        </p:txBody>
      </p:sp>
    </p:spTree>
    <p:extLst>
      <p:ext uri="{BB962C8B-B14F-4D97-AF65-F5344CB8AC3E}">
        <p14:creationId xmlns:p14="http://schemas.microsoft.com/office/powerpoint/2010/main" val="30639671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a:extLst>
              <a:ext uri="{FF2B5EF4-FFF2-40B4-BE49-F238E27FC236}">
                <a16:creationId xmlns:a16="http://schemas.microsoft.com/office/drawing/2014/main" id="{382978AD-70F3-4DF8-A090-6BAD0BC9221C}"/>
              </a:ext>
            </a:extLst>
          </p:cNvPr>
          <p:cNvSpPr>
            <a:spLocks noGrp="1"/>
          </p:cNvSpPr>
          <p:nvPr>
            <p:ph type="title"/>
          </p:nvPr>
        </p:nvSpPr>
        <p:spPr>
          <a:xfrm>
            <a:off x="104077" y="0"/>
            <a:ext cx="10515600" cy="1325563"/>
          </a:xfrm>
        </p:spPr>
        <p:txBody>
          <a:bodyPr>
            <a:normAutofit/>
          </a:bodyPr>
          <a:lstStyle/>
          <a:p>
            <a:r>
              <a:rPr lang="sl-SI" sz="3600" b="1" dirty="0">
                <a:effectLst>
                  <a:outerShdw blurRad="38100" dist="38100" dir="2700000" algn="tl">
                    <a:srgbClr val="000000">
                      <a:alpha val="43137"/>
                    </a:srgbClr>
                  </a:outerShdw>
                </a:effectLst>
                <a:latin typeface="Energetika Maribor" panose="020F0503020203050203" pitchFamily="34" charset="-18"/>
              </a:rPr>
              <a:t>Kakšne koristi bi projekt prinesel Mariboru? </a:t>
            </a:r>
            <a:endParaRPr lang="en-GB" sz="3600" b="1" dirty="0">
              <a:effectLst>
                <a:outerShdw blurRad="38100" dist="38100" dir="2700000" algn="tl">
                  <a:srgbClr val="000000">
                    <a:alpha val="43137"/>
                  </a:srgbClr>
                </a:outerShdw>
              </a:effectLst>
              <a:latin typeface="Energetika Maribor" panose="020F0503020203050203" pitchFamily="34" charset="-18"/>
            </a:endParaRPr>
          </a:p>
        </p:txBody>
      </p:sp>
      <p:graphicFrame>
        <p:nvGraphicFramePr>
          <p:cNvPr id="14" name="Content Placeholder 13">
            <a:extLst>
              <a:ext uri="{FF2B5EF4-FFF2-40B4-BE49-F238E27FC236}">
                <a16:creationId xmlns:a16="http://schemas.microsoft.com/office/drawing/2014/main" id="{FD9DA033-6D20-49AC-9D9B-2624FC5CF433}"/>
              </a:ext>
            </a:extLst>
          </p:cNvPr>
          <p:cNvGraphicFramePr>
            <a:graphicFrameLocks noGrp="1"/>
          </p:cNvGraphicFramePr>
          <p:nvPr>
            <p:ph idx="1"/>
            <p:extLst>
              <p:ext uri="{D42A27DB-BD31-4B8C-83A1-F6EECF244321}">
                <p14:modId xmlns:p14="http://schemas.microsoft.com/office/powerpoint/2010/main" val="4112086154"/>
              </p:ext>
            </p:extLst>
          </p:nvPr>
        </p:nvGraphicFramePr>
        <p:xfrm>
          <a:off x="312279" y="1774386"/>
          <a:ext cx="11567442" cy="45887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TextBox 14">
            <a:extLst>
              <a:ext uri="{FF2B5EF4-FFF2-40B4-BE49-F238E27FC236}">
                <a16:creationId xmlns:a16="http://schemas.microsoft.com/office/drawing/2014/main" id="{8091329D-73C6-419B-BBE6-95C91004CA49}"/>
              </a:ext>
            </a:extLst>
          </p:cNvPr>
          <p:cNvSpPr txBox="1"/>
          <p:nvPr/>
        </p:nvSpPr>
        <p:spPr>
          <a:xfrm>
            <a:off x="312279" y="1438507"/>
            <a:ext cx="1293497" cy="369332"/>
          </a:xfrm>
          <a:prstGeom prst="rect">
            <a:avLst/>
          </a:prstGeom>
          <a:solidFill>
            <a:schemeClr val="tx1">
              <a:lumMod val="75000"/>
              <a:lumOff val="25000"/>
            </a:schemeClr>
          </a:solidFill>
        </p:spPr>
        <p:txBody>
          <a:bodyPr wrap="square" rtlCol="0">
            <a:spAutoFit/>
          </a:bodyPr>
          <a:lstStyle/>
          <a:p>
            <a:pPr algn="ctr"/>
            <a:r>
              <a:rPr lang="sl-SI" b="1" dirty="0">
                <a:solidFill>
                  <a:schemeClr val="bg1"/>
                </a:solidFill>
              </a:rPr>
              <a:t>1.</a:t>
            </a:r>
          </a:p>
        </p:txBody>
      </p:sp>
      <p:sp>
        <p:nvSpPr>
          <p:cNvPr id="16" name="TextBox 15">
            <a:extLst>
              <a:ext uri="{FF2B5EF4-FFF2-40B4-BE49-F238E27FC236}">
                <a16:creationId xmlns:a16="http://schemas.microsoft.com/office/drawing/2014/main" id="{4C8B9654-5511-4110-93CB-E021CE23E8C4}"/>
              </a:ext>
            </a:extLst>
          </p:cNvPr>
          <p:cNvSpPr txBox="1"/>
          <p:nvPr/>
        </p:nvSpPr>
        <p:spPr>
          <a:xfrm>
            <a:off x="1780523" y="1434210"/>
            <a:ext cx="1293497" cy="369332"/>
          </a:xfrm>
          <a:prstGeom prst="rect">
            <a:avLst/>
          </a:prstGeom>
          <a:solidFill>
            <a:schemeClr val="tx1">
              <a:lumMod val="75000"/>
              <a:lumOff val="25000"/>
            </a:schemeClr>
          </a:solidFill>
        </p:spPr>
        <p:txBody>
          <a:bodyPr wrap="square" rtlCol="0">
            <a:spAutoFit/>
          </a:bodyPr>
          <a:lstStyle/>
          <a:p>
            <a:pPr algn="ctr"/>
            <a:r>
              <a:rPr lang="sl-SI" b="1" dirty="0">
                <a:solidFill>
                  <a:schemeClr val="bg1"/>
                </a:solidFill>
              </a:rPr>
              <a:t>2.</a:t>
            </a:r>
          </a:p>
        </p:txBody>
      </p:sp>
      <p:sp>
        <p:nvSpPr>
          <p:cNvPr id="17" name="TextBox 16">
            <a:extLst>
              <a:ext uri="{FF2B5EF4-FFF2-40B4-BE49-F238E27FC236}">
                <a16:creationId xmlns:a16="http://schemas.microsoft.com/office/drawing/2014/main" id="{FE322BC8-1C19-41F3-A97C-03492C91A0D2}"/>
              </a:ext>
            </a:extLst>
          </p:cNvPr>
          <p:cNvSpPr txBox="1"/>
          <p:nvPr/>
        </p:nvSpPr>
        <p:spPr>
          <a:xfrm>
            <a:off x="3246885" y="1423929"/>
            <a:ext cx="1293497" cy="369332"/>
          </a:xfrm>
          <a:prstGeom prst="rect">
            <a:avLst/>
          </a:prstGeom>
          <a:solidFill>
            <a:schemeClr val="tx1">
              <a:lumMod val="75000"/>
              <a:lumOff val="25000"/>
            </a:schemeClr>
          </a:solidFill>
        </p:spPr>
        <p:txBody>
          <a:bodyPr wrap="square" rtlCol="0">
            <a:spAutoFit/>
          </a:bodyPr>
          <a:lstStyle/>
          <a:p>
            <a:pPr algn="ctr"/>
            <a:r>
              <a:rPr lang="sl-SI" b="1" dirty="0">
                <a:solidFill>
                  <a:schemeClr val="bg1"/>
                </a:solidFill>
              </a:rPr>
              <a:t>3.</a:t>
            </a:r>
          </a:p>
        </p:txBody>
      </p:sp>
      <p:sp>
        <p:nvSpPr>
          <p:cNvPr id="18" name="TextBox 17">
            <a:extLst>
              <a:ext uri="{FF2B5EF4-FFF2-40B4-BE49-F238E27FC236}">
                <a16:creationId xmlns:a16="http://schemas.microsoft.com/office/drawing/2014/main" id="{D5A6E747-118A-4DE4-A0E8-DC1125BDE0AA}"/>
              </a:ext>
            </a:extLst>
          </p:cNvPr>
          <p:cNvSpPr txBox="1"/>
          <p:nvPr/>
        </p:nvSpPr>
        <p:spPr>
          <a:xfrm>
            <a:off x="4715129" y="1419632"/>
            <a:ext cx="1293497" cy="369332"/>
          </a:xfrm>
          <a:prstGeom prst="rect">
            <a:avLst/>
          </a:prstGeom>
          <a:solidFill>
            <a:schemeClr val="tx1">
              <a:lumMod val="75000"/>
              <a:lumOff val="25000"/>
            </a:schemeClr>
          </a:solidFill>
        </p:spPr>
        <p:txBody>
          <a:bodyPr wrap="square" rtlCol="0">
            <a:spAutoFit/>
          </a:bodyPr>
          <a:lstStyle/>
          <a:p>
            <a:pPr algn="ctr"/>
            <a:r>
              <a:rPr lang="sl-SI" b="1" dirty="0">
                <a:solidFill>
                  <a:schemeClr val="bg1"/>
                </a:solidFill>
              </a:rPr>
              <a:t>4.</a:t>
            </a:r>
          </a:p>
        </p:txBody>
      </p:sp>
      <p:sp>
        <p:nvSpPr>
          <p:cNvPr id="19" name="TextBox 18">
            <a:extLst>
              <a:ext uri="{FF2B5EF4-FFF2-40B4-BE49-F238E27FC236}">
                <a16:creationId xmlns:a16="http://schemas.microsoft.com/office/drawing/2014/main" id="{5349ABD4-FB9C-4B44-9880-A4CB42B46767}"/>
              </a:ext>
            </a:extLst>
          </p:cNvPr>
          <p:cNvSpPr txBox="1"/>
          <p:nvPr/>
        </p:nvSpPr>
        <p:spPr>
          <a:xfrm>
            <a:off x="6183374" y="1413250"/>
            <a:ext cx="1293497" cy="369332"/>
          </a:xfrm>
          <a:prstGeom prst="rect">
            <a:avLst/>
          </a:prstGeom>
          <a:solidFill>
            <a:schemeClr val="tx1">
              <a:lumMod val="75000"/>
              <a:lumOff val="25000"/>
            </a:schemeClr>
          </a:solidFill>
        </p:spPr>
        <p:txBody>
          <a:bodyPr wrap="square" rtlCol="0">
            <a:spAutoFit/>
          </a:bodyPr>
          <a:lstStyle/>
          <a:p>
            <a:pPr algn="ctr"/>
            <a:r>
              <a:rPr lang="sl-SI" b="1" dirty="0">
                <a:solidFill>
                  <a:schemeClr val="bg1"/>
                </a:solidFill>
              </a:rPr>
              <a:t>5.</a:t>
            </a:r>
          </a:p>
        </p:txBody>
      </p:sp>
      <p:sp>
        <p:nvSpPr>
          <p:cNvPr id="20" name="TextBox 19">
            <a:extLst>
              <a:ext uri="{FF2B5EF4-FFF2-40B4-BE49-F238E27FC236}">
                <a16:creationId xmlns:a16="http://schemas.microsoft.com/office/drawing/2014/main" id="{0B222742-EB0E-4D27-95B0-E242CA8F77DF}"/>
              </a:ext>
            </a:extLst>
          </p:cNvPr>
          <p:cNvSpPr txBox="1"/>
          <p:nvPr/>
        </p:nvSpPr>
        <p:spPr>
          <a:xfrm>
            <a:off x="7651618" y="1408953"/>
            <a:ext cx="1293497" cy="369332"/>
          </a:xfrm>
          <a:prstGeom prst="rect">
            <a:avLst/>
          </a:prstGeom>
          <a:solidFill>
            <a:schemeClr val="tx1">
              <a:lumMod val="75000"/>
              <a:lumOff val="25000"/>
            </a:schemeClr>
          </a:solidFill>
        </p:spPr>
        <p:txBody>
          <a:bodyPr wrap="square" rtlCol="0">
            <a:spAutoFit/>
          </a:bodyPr>
          <a:lstStyle/>
          <a:p>
            <a:pPr algn="ctr"/>
            <a:r>
              <a:rPr lang="sl-SI" b="1" dirty="0">
                <a:solidFill>
                  <a:schemeClr val="bg1"/>
                </a:solidFill>
              </a:rPr>
              <a:t>6.</a:t>
            </a:r>
          </a:p>
        </p:txBody>
      </p:sp>
      <p:sp>
        <p:nvSpPr>
          <p:cNvPr id="21" name="TextBox 20">
            <a:extLst>
              <a:ext uri="{FF2B5EF4-FFF2-40B4-BE49-F238E27FC236}">
                <a16:creationId xmlns:a16="http://schemas.microsoft.com/office/drawing/2014/main" id="{500C8828-3092-4A92-8B54-5C98A87B9F18}"/>
              </a:ext>
            </a:extLst>
          </p:cNvPr>
          <p:cNvSpPr txBox="1"/>
          <p:nvPr/>
        </p:nvSpPr>
        <p:spPr>
          <a:xfrm>
            <a:off x="9117980" y="1398672"/>
            <a:ext cx="1293497" cy="369332"/>
          </a:xfrm>
          <a:prstGeom prst="rect">
            <a:avLst/>
          </a:prstGeom>
          <a:solidFill>
            <a:schemeClr val="tx1">
              <a:lumMod val="75000"/>
              <a:lumOff val="25000"/>
            </a:schemeClr>
          </a:solidFill>
        </p:spPr>
        <p:txBody>
          <a:bodyPr wrap="square" rtlCol="0">
            <a:spAutoFit/>
          </a:bodyPr>
          <a:lstStyle/>
          <a:p>
            <a:pPr algn="ctr"/>
            <a:r>
              <a:rPr lang="sl-SI" b="1" dirty="0">
                <a:solidFill>
                  <a:schemeClr val="bg1"/>
                </a:solidFill>
              </a:rPr>
              <a:t>7.</a:t>
            </a:r>
          </a:p>
        </p:txBody>
      </p:sp>
      <p:sp>
        <p:nvSpPr>
          <p:cNvPr id="22" name="TextBox 21">
            <a:extLst>
              <a:ext uri="{FF2B5EF4-FFF2-40B4-BE49-F238E27FC236}">
                <a16:creationId xmlns:a16="http://schemas.microsoft.com/office/drawing/2014/main" id="{31D63844-7E40-44CE-A853-E7EF0471DE92}"/>
              </a:ext>
            </a:extLst>
          </p:cNvPr>
          <p:cNvSpPr txBox="1"/>
          <p:nvPr/>
        </p:nvSpPr>
        <p:spPr>
          <a:xfrm>
            <a:off x="10586224" y="1394375"/>
            <a:ext cx="1293497" cy="369332"/>
          </a:xfrm>
          <a:prstGeom prst="rect">
            <a:avLst/>
          </a:prstGeom>
          <a:solidFill>
            <a:schemeClr val="tx1">
              <a:lumMod val="75000"/>
              <a:lumOff val="25000"/>
            </a:schemeClr>
          </a:solidFill>
        </p:spPr>
        <p:txBody>
          <a:bodyPr wrap="square" rtlCol="0">
            <a:spAutoFit/>
          </a:bodyPr>
          <a:lstStyle/>
          <a:p>
            <a:pPr algn="ctr"/>
            <a:r>
              <a:rPr lang="sl-SI" b="1" dirty="0">
                <a:solidFill>
                  <a:schemeClr val="bg1"/>
                </a:solidFill>
              </a:rPr>
              <a:t>8.</a:t>
            </a:r>
          </a:p>
        </p:txBody>
      </p:sp>
    </p:spTree>
    <p:extLst>
      <p:ext uri="{BB962C8B-B14F-4D97-AF65-F5344CB8AC3E}">
        <p14:creationId xmlns:p14="http://schemas.microsoft.com/office/powerpoint/2010/main" val="4609885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a:extLst>
              <a:ext uri="{FF2B5EF4-FFF2-40B4-BE49-F238E27FC236}">
                <a16:creationId xmlns:a16="http://schemas.microsoft.com/office/drawing/2014/main" id="{382978AD-70F3-4DF8-A090-6BAD0BC9221C}"/>
              </a:ext>
            </a:extLst>
          </p:cNvPr>
          <p:cNvSpPr>
            <a:spLocks noGrp="1"/>
          </p:cNvSpPr>
          <p:nvPr>
            <p:ph type="title"/>
          </p:nvPr>
        </p:nvSpPr>
        <p:spPr>
          <a:xfrm>
            <a:off x="91580" y="42149"/>
            <a:ext cx="10515600" cy="1325563"/>
          </a:xfrm>
        </p:spPr>
        <p:txBody>
          <a:bodyPr>
            <a:normAutofit/>
          </a:bodyPr>
          <a:lstStyle/>
          <a:p>
            <a:r>
              <a:rPr lang="sl-SI" sz="3600" b="1" dirty="0">
                <a:effectLst>
                  <a:outerShdw blurRad="38100" dist="38100" dir="2700000" algn="tl">
                    <a:srgbClr val="000000">
                      <a:alpha val="43137"/>
                    </a:srgbClr>
                  </a:outerShdw>
                </a:effectLst>
                <a:latin typeface="Energetika Maribor" panose="020F0503020203050203" pitchFamily="34" charset="-18"/>
              </a:rPr>
              <a:t>Tehnologija energijske izrabe odpadkov</a:t>
            </a:r>
            <a:endParaRPr lang="en-GB" sz="3600" b="1" dirty="0">
              <a:effectLst>
                <a:outerShdw blurRad="38100" dist="38100" dir="2700000" algn="tl">
                  <a:srgbClr val="000000">
                    <a:alpha val="43137"/>
                  </a:srgbClr>
                </a:outerShdw>
              </a:effectLst>
              <a:latin typeface="Energetika Maribor" panose="020F0503020203050203" pitchFamily="34" charset="-18"/>
            </a:endParaRPr>
          </a:p>
        </p:txBody>
      </p:sp>
      <p:sp>
        <p:nvSpPr>
          <p:cNvPr id="5" name="Označba mesta vsebine 2">
            <a:extLst>
              <a:ext uri="{FF2B5EF4-FFF2-40B4-BE49-F238E27FC236}">
                <a16:creationId xmlns:a16="http://schemas.microsoft.com/office/drawing/2014/main" id="{8B251405-757D-4D70-9D8E-51F28C87F78C}"/>
              </a:ext>
            </a:extLst>
          </p:cNvPr>
          <p:cNvSpPr>
            <a:spLocks noGrp="1"/>
          </p:cNvSpPr>
          <p:nvPr>
            <p:ph idx="1"/>
          </p:nvPr>
        </p:nvSpPr>
        <p:spPr>
          <a:xfrm>
            <a:off x="576197" y="1492332"/>
            <a:ext cx="10997851" cy="4759256"/>
          </a:xfrm>
        </p:spPr>
        <p:txBody>
          <a:bodyPr>
            <a:normAutofit/>
          </a:bodyPr>
          <a:lstStyle/>
          <a:p>
            <a:pPr algn="just"/>
            <a:r>
              <a:rPr lang="sl-SI" sz="2000" dirty="0">
                <a:latin typeface="Energetika Maribor" panose="020F0503020203050203" pitchFamily="34" charset="-18"/>
              </a:rPr>
              <a:t>Tehnologija objekta in njeni posamezni sklopi (vrsta zgorevanja – kurišče, parni kotel, sistem čiščenja dimnih plinov,…) še niso izbrani, saj še ni dokončno določena potrebna kapaciteta naprave in vrsta odpadkov, ki bo predmet obdelave (samo 19 12 12 ali še kaj drugega).</a:t>
            </a:r>
          </a:p>
          <a:p>
            <a:pPr algn="just"/>
            <a:r>
              <a:rPr lang="sl-SI" sz="2000" dirty="0">
                <a:latin typeface="Energetika Maribor" panose="020F0503020203050203" pitchFamily="34" charset="-18"/>
              </a:rPr>
              <a:t>Tehnologija mora izpolnjevati najmanj zahteve BREF dokumenta za sežiganje odpadkov (BAT - najboljše razpoložljive tehnologije) iz decembra 2019, ki ga je pripravila Evropska komisija oziroma </a:t>
            </a:r>
            <a:r>
              <a:rPr lang="sl-SI" sz="2000" dirty="0" err="1">
                <a:latin typeface="Energetika Maribor" panose="020F0503020203050203" pitchFamily="34" charset="-18"/>
              </a:rPr>
              <a:t>Joint</a:t>
            </a:r>
            <a:r>
              <a:rPr lang="sl-SI" sz="2000" dirty="0">
                <a:latin typeface="Energetika Maribor" panose="020F0503020203050203" pitchFamily="34" charset="-18"/>
              </a:rPr>
              <a:t> Research Center.</a:t>
            </a:r>
          </a:p>
          <a:p>
            <a:pPr algn="just"/>
            <a:r>
              <a:rPr lang="sl-SI" sz="2000" dirty="0">
                <a:latin typeface="Energetika Maribor" panose="020F0503020203050203" pitchFamily="34" charset="-18"/>
              </a:rPr>
              <a:t>Pri izbiri dobavitelja tehnologij bomo zahtevali ustrezne reference. Dobavitelj tehnologije bo garantiral izpolnjevanje vseh tehnoloških in </a:t>
            </a:r>
            <a:r>
              <a:rPr lang="sl-SI" sz="2000" dirty="0" err="1">
                <a:latin typeface="Energetika Maribor" panose="020F0503020203050203" pitchFamily="34" charset="-18"/>
              </a:rPr>
              <a:t>okoljskih</a:t>
            </a:r>
            <a:r>
              <a:rPr lang="sl-SI" sz="2000" dirty="0">
                <a:latin typeface="Energetika Maribor" panose="020F0503020203050203" pitchFamily="34" charset="-18"/>
              </a:rPr>
              <a:t> zavez iz pogodbe o dobavi. Energetika Maribor pa bo dodala vso potrebno znanje in izkušnje iz naslova  načrtovanja, gradnje in vzdrževanja tovrstnih postrojev.</a:t>
            </a:r>
          </a:p>
          <a:p>
            <a:pPr algn="just"/>
            <a:r>
              <a:rPr lang="sl-SI" sz="2000" dirty="0">
                <a:latin typeface="Energetika Maribor" panose="020F0503020203050203" pitchFamily="34" charset="-18"/>
              </a:rPr>
              <a:t>Načrtujemo najsodobnejši možni objekt energijske</a:t>
            </a:r>
            <a:r>
              <a:rPr lang="sl-SI" sz="2000" dirty="0">
                <a:solidFill>
                  <a:srgbClr val="FF0000"/>
                </a:solidFill>
                <a:latin typeface="Energetika Maribor" panose="020F0503020203050203" pitchFamily="34" charset="-18"/>
              </a:rPr>
              <a:t> </a:t>
            </a:r>
            <a:r>
              <a:rPr lang="sl-SI" sz="2000" dirty="0">
                <a:latin typeface="Energetika Maribor" panose="020F0503020203050203" pitchFamily="34" charset="-18"/>
              </a:rPr>
              <a:t>izrabe, ki bo popolnoma primerljiv z najsodobnejšimi objekti v Kopenhagnu, Amsterdamu ali na Dunaju. </a:t>
            </a:r>
          </a:p>
          <a:p>
            <a:pPr marL="342900" marR="0" lvl="0" indent="-342900" algn="just" defTabSz="914400" rtl="0" eaLnBrk="1" fontAlgn="base" latinLnBrk="0" hangingPunct="1">
              <a:lnSpc>
                <a:spcPct val="100000"/>
              </a:lnSpc>
              <a:spcBef>
                <a:spcPct val="20000"/>
              </a:spcBef>
              <a:spcAft>
                <a:spcPct val="0"/>
              </a:spcAft>
              <a:buClrTx/>
              <a:buSzTx/>
              <a:buFontTx/>
              <a:buChar char="•"/>
              <a:tabLst/>
              <a:defRPr/>
            </a:pPr>
            <a:endParaRPr lang="sl-SI" sz="1800" kern="0" dirty="0">
              <a:solidFill>
                <a:srgbClr val="000000"/>
              </a:solidFill>
              <a:latin typeface="Energetika Maribor" pitchFamily="34" charset="-18"/>
            </a:endParaRPr>
          </a:p>
        </p:txBody>
      </p:sp>
    </p:spTree>
    <p:extLst>
      <p:ext uri="{BB962C8B-B14F-4D97-AF65-F5344CB8AC3E}">
        <p14:creationId xmlns:p14="http://schemas.microsoft.com/office/powerpoint/2010/main" val="2576064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B7C6B22-0574-90B5-10F8-DC50BBA25E68}"/>
              </a:ext>
            </a:extLst>
          </p:cNvPr>
          <p:cNvSpPr>
            <a:spLocks noGrp="1"/>
          </p:cNvSpPr>
          <p:nvPr>
            <p:ph type="title"/>
          </p:nvPr>
        </p:nvSpPr>
        <p:spPr>
          <a:xfrm>
            <a:off x="35748" y="0"/>
            <a:ext cx="10515600" cy="1325563"/>
          </a:xfrm>
        </p:spPr>
        <p:txBody>
          <a:bodyPr>
            <a:normAutofit/>
          </a:bodyPr>
          <a:lstStyle/>
          <a:p>
            <a:r>
              <a:rPr lang="sl-SI" sz="2800" b="1" dirty="0">
                <a:effectLst>
                  <a:outerShdw blurRad="38100" dist="38100" dir="2700000" algn="tl">
                    <a:srgbClr val="000000">
                      <a:alpha val="43137"/>
                    </a:srgbClr>
                  </a:outerShdw>
                </a:effectLst>
                <a:latin typeface="Energetika Maribor" panose="020F0503020203050203" pitchFamily="34" charset="-18"/>
              </a:rPr>
              <a:t>Sistem daljinskega ogrevanja v mestu Maribor</a:t>
            </a:r>
            <a:endParaRPr lang="en-GB" sz="2800" b="1" dirty="0">
              <a:effectLst>
                <a:outerShdw blurRad="38100" dist="38100" dir="2700000" algn="tl">
                  <a:srgbClr val="000000">
                    <a:alpha val="43137"/>
                  </a:srgbClr>
                </a:outerShdw>
              </a:effectLst>
            </a:endParaRPr>
          </a:p>
        </p:txBody>
      </p:sp>
      <p:sp>
        <p:nvSpPr>
          <p:cNvPr id="3" name="Označba mesta vsebine 2">
            <a:extLst>
              <a:ext uri="{FF2B5EF4-FFF2-40B4-BE49-F238E27FC236}">
                <a16:creationId xmlns:a16="http://schemas.microsoft.com/office/drawing/2014/main" id="{911AE8DC-F11C-EA0B-072D-8E75ACB17873}"/>
              </a:ext>
            </a:extLst>
          </p:cNvPr>
          <p:cNvSpPr>
            <a:spLocks noGrp="1"/>
          </p:cNvSpPr>
          <p:nvPr>
            <p:ph idx="1"/>
          </p:nvPr>
        </p:nvSpPr>
        <p:spPr>
          <a:xfrm>
            <a:off x="285749" y="2028810"/>
            <a:ext cx="6772275" cy="4032036"/>
          </a:xfrm>
        </p:spPr>
        <p:txBody>
          <a:bodyPr>
            <a:normAutofit fontScale="85000" lnSpcReduction="20000"/>
          </a:bodyPr>
          <a:lstStyle/>
          <a:p>
            <a:r>
              <a:rPr lang="sl-SI" sz="1600" dirty="0">
                <a:latin typeface="Energetika Maribor" panose="020F0503020203050203"/>
              </a:rPr>
              <a:t>Plan razvoja proizvodnih virov v odvisnosti od širitev omrežja in zakonodajnega okvirja</a:t>
            </a:r>
          </a:p>
          <a:p>
            <a:r>
              <a:rPr lang="sl-SI" sz="1600" dirty="0">
                <a:latin typeface="Energetika Maribor" panose="020F0503020203050203"/>
              </a:rPr>
              <a:t>Direktiva (EU) 2023/1791 o energijski učinkovitosti:</a:t>
            </a:r>
          </a:p>
          <a:p>
            <a:pPr lvl="1"/>
            <a:r>
              <a:rPr lang="sl-SI" sz="1400" dirty="0">
                <a:latin typeface="Energetika Maribor" panose="020F0503020203050203"/>
              </a:rPr>
              <a:t>zmanjšanje rabe primarne energije in učinkovita raba energije,</a:t>
            </a:r>
          </a:p>
          <a:p>
            <a:pPr lvl="1"/>
            <a:r>
              <a:rPr lang="sl-SI" sz="1400" dirty="0" err="1">
                <a:latin typeface="Energetika Maribor" panose="020F0503020203050203"/>
              </a:rPr>
              <a:t>dekarbonizacija</a:t>
            </a:r>
            <a:r>
              <a:rPr lang="sl-SI" sz="1400" dirty="0">
                <a:latin typeface="Energetika Maribor" panose="020F0503020203050203"/>
              </a:rPr>
              <a:t> z uporabo obnovljivih virov energije (OVE),</a:t>
            </a:r>
          </a:p>
          <a:p>
            <a:pPr lvl="1"/>
            <a:r>
              <a:rPr lang="sl-SI" sz="1400" dirty="0">
                <a:latin typeface="Energetika Maribor" panose="020F0503020203050203"/>
              </a:rPr>
              <a:t>alternativna goriva in </a:t>
            </a:r>
            <a:r>
              <a:rPr lang="sl-SI" sz="1400" b="1" dirty="0">
                <a:latin typeface="Energetika Maribor" panose="020F0503020203050203"/>
              </a:rPr>
              <a:t>diverzifikacija virov</a:t>
            </a:r>
            <a:r>
              <a:rPr lang="sl-SI" sz="1400" dirty="0">
                <a:latin typeface="Energetika Maribor" panose="020F0503020203050203"/>
              </a:rPr>
              <a:t>,</a:t>
            </a:r>
          </a:p>
          <a:p>
            <a:pPr lvl="1"/>
            <a:r>
              <a:rPr lang="sl-SI" sz="1400" dirty="0">
                <a:latin typeface="Energetika Maribor" panose="020F0503020203050203"/>
              </a:rPr>
              <a:t>koriščenje odvečne topote,</a:t>
            </a:r>
          </a:p>
          <a:p>
            <a:pPr lvl="1"/>
            <a:r>
              <a:rPr lang="sl-SI" sz="1400" dirty="0">
                <a:latin typeface="Energetika Maribor" panose="020F0503020203050203"/>
              </a:rPr>
              <a:t>samozadostnost in raba domačih energijskih virov,</a:t>
            </a:r>
          </a:p>
          <a:p>
            <a:pPr lvl="1"/>
            <a:r>
              <a:rPr lang="sl-SI" sz="1400" dirty="0">
                <a:latin typeface="Energetika Maribor" panose="020F0503020203050203"/>
              </a:rPr>
              <a:t>digitalizacija.</a:t>
            </a:r>
          </a:p>
          <a:p>
            <a:r>
              <a:rPr lang="sl-SI" sz="1500" dirty="0">
                <a:latin typeface="Energetika Maribor" panose="020F0503020203050203"/>
              </a:rPr>
              <a:t>Direktiva (EU) 2023/2413 o spodbujanju energije iz obnovljivih virov:</a:t>
            </a:r>
          </a:p>
          <a:p>
            <a:pPr lvl="1">
              <a:lnSpc>
                <a:spcPct val="120000"/>
              </a:lnSpc>
            </a:pPr>
            <a:r>
              <a:rPr lang="sl-SI" sz="1400" dirty="0">
                <a:latin typeface="Energetika Maribor" panose="020F0503020203050203"/>
              </a:rPr>
              <a:t>V strategiji Komisije za ogrevanje in hlajenje je priznan potencial za razogljičenje daljinskega ogrevanja na podlagi večje energijske učinkovitosti in večjega uvajanja energije iz obnovljivih virov. </a:t>
            </a:r>
          </a:p>
          <a:p>
            <a:r>
              <a:rPr lang="sl-SI" sz="1500" dirty="0">
                <a:latin typeface="Energetika Maribor" panose="020F0503020203050203"/>
              </a:rPr>
              <a:t>NEPN</a:t>
            </a:r>
          </a:p>
          <a:p>
            <a:r>
              <a:rPr lang="sl-SI" sz="1600" dirty="0">
                <a:latin typeface="Energetika Maribor" panose="020F0503020203050203"/>
              </a:rPr>
              <a:t>ZURE: Do 31. decembra 2025: </a:t>
            </a:r>
          </a:p>
          <a:p>
            <a:pPr lvl="1"/>
            <a:r>
              <a:rPr lang="sl-SI" sz="1400" dirty="0">
                <a:latin typeface="Energetika Maribor" panose="020F0503020203050203"/>
              </a:rPr>
              <a:t>vsaj 50 % energije iz obnovljivih virov energije, 50 % odvečne toplote, 75 % soproizvodnje toplote in električne energije (SPTE)</a:t>
            </a:r>
          </a:p>
          <a:p>
            <a:pPr lvl="1"/>
            <a:r>
              <a:rPr lang="sl-SI" sz="1400" dirty="0">
                <a:latin typeface="Energetika Maribor" panose="020F0503020203050203"/>
              </a:rPr>
              <a:t>ali 50 % kombinacije take energije.</a:t>
            </a:r>
          </a:p>
          <a:p>
            <a:r>
              <a:rPr lang="sl-SI" sz="1600" dirty="0">
                <a:latin typeface="Energetika Maribor" panose="020F0503020203050203"/>
              </a:rPr>
              <a:t>ZSROVE: izdelava trajnostnega načrta sistema daljinskega ogrevanja</a:t>
            </a:r>
          </a:p>
          <a:p>
            <a:pPr marL="0" indent="0">
              <a:buNone/>
            </a:pPr>
            <a:endParaRPr lang="sl-SI" sz="1600" dirty="0">
              <a:latin typeface="Energetika Maribor" panose="020F0503020203050203"/>
            </a:endParaRPr>
          </a:p>
          <a:p>
            <a:endParaRPr lang="sl-SI" dirty="0">
              <a:latin typeface="Energetika Maribor" panose="020F0503020203050203"/>
            </a:endParaRPr>
          </a:p>
        </p:txBody>
      </p:sp>
      <p:pic>
        <p:nvPicPr>
          <p:cNvPr id="4" name="Slika 3">
            <a:extLst>
              <a:ext uri="{FF2B5EF4-FFF2-40B4-BE49-F238E27FC236}">
                <a16:creationId xmlns:a16="http://schemas.microsoft.com/office/drawing/2014/main" id="{9A570D4E-7374-81F3-3C88-39829EBADEBE}"/>
              </a:ext>
            </a:extLst>
          </p:cNvPr>
          <p:cNvPicPr>
            <a:picLocks noChangeAspect="1"/>
          </p:cNvPicPr>
          <p:nvPr/>
        </p:nvPicPr>
        <p:blipFill>
          <a:blip r:embed="rId2"/>
          <a:stretch>
            <a:fillRect/>
          </a:stretch>
        </p:blipFill>
        <p:spPr>
          <a:xfrm>
            <a:off x="428233" y="955523"/>
            <a:ext cx="4825702" cy="1064898"/>
          </a:xfrm>
          <a:prstGeom prst="rect">
            <a:avLst/>
          </a:prstGeom>
        </p:spPr>
      </p:pic>
      <p:pic>
        <p:nvPicPr>
          <p:cNvPr id="5" name="Slika 4">
            <a:extLst>
              <a:ext uri="{FF2B5EF4-FFF2-40B4-BE49-F238E27FC236}">
                <a16:creationId xmlns:a16="http://schemas.microsoft.com/office/drawing/2014/main" id="{E6429D2B-E003-5C2B-4BBA-C1F4877D2B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89" t="2340" r="11020" b="-616"/>
          <a:stretch/>
        </p:blipFill>
        <p:spPr>
          <a:xfrm>
            <a:off x="7320136" y="1866900"/>
            <a:ext cx="4805339" cy="3669532"/>
          </a:xfrm>
          <a:prstGeom prst="rect">
            <a:avLst/>
          </a:prstGeom>
        </p:spPr>
      </p:pic>
      <p:pic>
        <p:nvPicPr>
          <p:cNvPr id="6" name="Slika 5">
            <a:extLst>
              <a:ext uri="{FF2B5EF4-FFF2-40B4-BE49-F238E27FC236}">
                <a16:creationId xmlns:a16="http://schemas.microsoft.com/office/drawing/2014/main" id="{4460D02F-3405-25BD-5F1C-AFE8858691D0}"/>
              </a:ext>
            </a:extLst>
          </p:cNvPr>
          <p:cNvPicPr>
            <a:picLocks noChangeAspect="1"/>
          </p:cNvPicPr>
          <p:nvPr/>
        </p:nvPicPr>
        <p:blipFill>
          <a:blip r:embed="rId4"/>
          <a:srcRect/>
          <a:stretch>
            <a:fillRect/>
          </a:stretch>
        </p:blipFill>
        <p:spPr bwMode="auto">
          <a:xfrm>
            <a:off x="8688289" y="6381328"/>
            <a:ext cx="819017" cy="204022"/>
          </a:xfrm>
          <a:prstGeom prst="rect">
            <a:avLst/>
          </a:prstGeom>
          <a:noFill/>
          <a:ln w="9525">
            <a:noFill/>
            <a:miter lim="800000"/>
            <a:headEnd/>
            <a:tailEnd/>
          </a:ln>
        </p:spPr>
      </p:pic>
    </p:spTree>
    <p:extLst>
      <p:ext uri="{BB962C8B-B14F-4D97-AF65-F5344CB8AC3E}">
        <p14:creationId xmlns:p14="http://schemas.microsoft.com/office/powerpoint/2010/main" val="22466429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a:extLst>
              <a:ext uri="{FF2B5EF4-FFF2-40B4-BE49-F238E27FC236}">
                <a16:creationId xmlns:a16="http://schemas.microsoft.com/office/drawing/2014/main" id="{382978AD-70F3-4DF8-A090-6BAD0BC9221C}"/>
              </a:ext>
            </a:extLst>
          </p:cNvPr>
          <p:cNvSpPr>
            <a:spLocks noGrp="1"/>
          </p:cNvSpPr>
          <p:nvPr>
            <p:ph type="title"/>
          </p:nvPr>
        </p:nvSpPr>
        <p:spPr>
          <a:xfrm>
            <a:off x="83191" y="54732"/>
            <a:ext cx="10515600" cy="1325563"/>
          </a:xfrm>
        </p:spPr>
        <p:txBody>
          <a:bodyPr>
            <a:normAutofit/>
          </a:bodyPr>
          <a:lstStyle/>
          <a:p>
            <a:r>
              <a:rPr lang="sl-SI" sz="3600" b="1" dirty="0">
                <a:effectLst>
                  <a:outerShdw blurRad="38100" dist="38100" dir="2700000" algn="tl">
                    <a:srgbClr val="000000">
                      <a:alpha val="43137"/>
                    </a:srgbClr>
                  </a:outerShdw>
                </a:effectLst>
                <a:latin typeface="Energetika Maribor" panose="020F0503020203050203" pitchFamily="34" charset="-18"/>
              </a:rPr>
              <a:t>Vpliv na okolje in zdravje</a:t>
            </a:r>
            <a:endParaRPr lang="en-GB" sz="3600" b="1" dirty="0">
              <a:effectLst>
                <a:outerShdw blurRad="38100" dist="38100" dir="2700000" algn="tl">
                  <a:srgbClr val="000000">
                    <a:alpha val="43137"/>
                  </a:srgbClr>
                </a:outerShdw>
              </a:effectLst>
              <a:latin typeface="Energetika Maribor" panose="020F0503020203050203" pitchFamily="34" charset="-18"/>
            </a:endParaRPr>
          </a:p>
        </p:txBody>
      </p:sp>
      <p:sp>
        <p:nvSpPr>
          <p:cNvPr id="5" name="Označba mesta vsebine 2">
            <a:extLst>
              <a:ext uri="{FF2B5EF4-FFF2-40B4-BE49-F238E27FC236}">
                <a16:creationId xmlns:a16="http://schemas.microsoft.com/office/drawing/2014/main" id="{8B251405-757D-4D70-9D8E-51F28C87F78C}"/>
              </a:ext>
            </a:extLst>
          </p:cNvPr>
          <p:cNvSpPr>
            <a:spLocks noGrp="1"/>
          </p:cNvSpPr>
          <p:nvPr>
            <p:ph idx="1"/>
          </p:nvPr>
        </p:nvSpPr>
        <p:spPr>
          <a:xfrm>
            <a:off x="163585" y="964734"/>
            <a:ext cx="11945224" cy="5286854"/>
          </a:xfrm>
        </p:spPr>
        <p:txBody>
          <a:bodyPr>
            <a:normAutofit lnSpcReduction="10000"/>
          </a:bodyPr>
          <a:lstStyle/>
          <a:p>
            <a:pPr algn="just"/>
            <a:r>
              <a:rPr lang="sl-SI" sz="1800" dirty="0">
                <a:latin typeface="Energetika Maribor" panose="020F0503020203050203" pitchFamily="34" charset="-18"/>
              </a:rPr>
              <a:t>Vplivi na okolje in zdravje ljudi bodo pod trenutnimi maksimalnimi vrednostmi, ki so zapisane v slovenski zakonodaji in bodo izpolnjevali norme, kot jih določajo zaključki BREF, ki so stopili v veljavo decembra 2023. </a:t>
            </a:r>
          </a:p>
          <a:p>
            <a:pPr algn="just"/>
            <a:r>
              <a:rPr lang="sl-SI" sz="1800" dirty="0">
                <a:latin typeface="Energetika Maribor" panose="020F0503020203050203" pitchFamily="34" charset="-18"/>
              </a:rPr>
              <a:t>Izbrana tehnologija zgorevanja in čiščenja dimnih plinov mora zagotavljati minimalne izpuste škodljivih snovi, ki so še dosegljivi in so v obliki mejnih vrednosti predstavljeni v BREF dokumentu za sežig odpadkov.</a:t>
            </a:r>
          </a:p>
          <a:p>
            <a:pPr algn="just"/>
            <a:r>
              <a:rPr lang="sl-SI" sz="1800" dirty="0">
                <a:latin typeface="Energetika Maribor" panose="020F0503020203050203" pitchFamily="34" charset="-18"/>
              </a:rPr>
              <a:t>Vseskozi se bo izvajal predpisan monitoring, ki bo stalno na razpolago vsem zainteresiranim deležnikom, slednje pa v Energetiki Maribor zagotavljamo tudi že danes.</a:t>
            </a:r>
          </a:p>
          <a:p>
            <a:pPr algn="just"/>
            <a:r>
              <a:rPr lang="sl-SI" sz="1800" dirty="0">
                <a:latin typeface="Energetika Maribor" panose="020F0503020203050203" pitchFamily="34" charset="-18"/>
              </a:rPr>
              <a:t>Objekt bo v 100% javni lasti, zaradi česar bo njegov primarni cilj varno in </a:t>
            </a:r>
            <a:r>
              <a:rPr lang="sl-SI" sz="1800" dirty="0" err="1">
                <a:latin typeface="Energetika Maribor" panose="020F0503020203050203" pitchFamily="34" charset="-18"/>
              </a:rPr>
              <a:t>okoljsko</a:t>
            </a:r>
            <a:r>
              <a:rPr lang="sl-SI" sz="1800" dirty="0">
                <a:latin typeface="Energetika Maribor" panose="020F0503020203050203" pitchFamily="34" charset="-18"/>
              </a:rPr>
              <a:t> neoporečno obratovanje in ne ustvarjenja dobička. </a:t>
            </a:r>
          </a:p>
          <a:p>
            <a:pPr algn="just"/>
            <a:r>
              <a:rPr lang="sl-SI" sz="1800" dirty="0">
                <a:latin typeface="Energetika Maribor" panose="020F0503020203050203" pitchFamily="34" charset="-18"/>
              </a:rPr>
              <a:t>V procesu načrtovanja bo izvedena presoja vplivov na okolje, ki bo ugotovila dolgoročne, kratkoročne, posredne ali neposredne vplive nameravanega posega na zdravje in okolje.</a:t>
            </a:r>
          </a:p>
          <a:p>
            <a:pPr algn="just"/>
            <a:r>
              <a:rPr lang="sl-SI" sz="1800" dirty="0">
                <a:latin typeface="Energetika Maribor" panose="020F0503020203050203" pitchFamily="34" charset="-18"/>
              </a:rPr>
              <a:t>Z razširitvijo daljinskega ogrevanja načrtujemo zmanjšanje števila individualnih kurišč v Mariboru, s čimer se bodo ukinila številna nenadzorovana individualna kurišča, ki se bodo nadomestila z enim, sodobnim in stalno nadzorovanim kuriščem.  </a:t>
            </a:r>
          </a:p>
          <a:p>
            <a:pPr algn="just"/>
            <a:r>
              <a:rPr lang="sl-SI" sz="1800" dirty="0">
                <a:latin typeface="Energetika Maribor" panose="020F0503020203050203" pitchFamily="34" charset="-18"/>
              </a:rPr>
              <a:t>Sodobne naprave za energijsko izrabo odpadkov so opremljene s sodobnimi filtri oz. tehnologijami za čiščenje odpadnih dimnih plinov. Med letoma 1990 in 2000 so se emisije dioksinov v obratih za predelavo odpadkov v Nemčiji zmanjšale s 400 g na manj kot 0,5 g na leto, medtem ko se je količina toplotno obdelanih odpadkov v istem obdobju več kot podvojila. Tudi najnovejše študije, ki so analizirale najnovejše evropske sežigalnice ne potrjujejo negativnega vpliva zdravje.</a:t>
            </a:r>
          </a:p>
          <a:p>
            <a:pPr algn="just"/>
            <a:r>
              <a:rPr lang="sl-SI" sz="1800" dirty="0">
                <a:latin typeface="Energetika Maribor" panose="020F0503020203050203" pitchFamily="34" charset="-18"/>
              </a:rPr>
              <a:t>V procesu priprave projekta zasledujemo proaktivno, transparentno in vključujočo komunikacijo. V proces bomo vključevali zdravstveno, </a:t>
            </a:r>
            <a:r>
              <a:rPr lang="sl-SI" sz="1800" dirty="0" err="1">
                <a:latin typeface="Energetika Maribor" panose="020F0503020203050203" pitchFamily="34" charset="-18"/>
              </a:rPr>
              <a:t>okoljsko</a:t>
            </a:r>
            <a:r>
              <a:rPr lang="sl-SI" sz="1800" dirty="0">
                <a:latin typeface="Energetika Maribor" panose="020F0503020203050203" pitchFamily="34" charset="-18"/>
              </a:rPr>
              <a:t> in tehnično stroko, kot tudi lokalno skupnost. </a:t>
            </a:r>
          </a:p>
          <a:p>
            <a:pPr algn="just"/>
            <a:endParaRPr lang="sl-SI" sz="1800" dirty="0">
              <a:latin typeface="Energetika Maribor" panose="020F0503020203050203" pitchFamily="34" charset="-18"/>
            </a:endParaRPr>
          </a:p>
          <a:p>
            <a:pPr algn="just"/>
            <a:endParaRPr lang="sl-SI" sz="1800" dirty="0">
              <a:latin typeface="Energetika Maribor" panose="020F0503020203050203" pitchFamily="34" charset="-18"/>
            </a:endParaRPr>
          </a:p>
        </p:txBody>
      </p:sp>
    </p:spTree>
    <p:extLst>
      <p:ext uri="{BB962C8B-B14F-4D97-AF65-F5344CB8AC3E}">
        <p14:creationId xmlns:p14="http://schemas.microsoft.com/office/powerpoint/2010/main" val="34262104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a:extLst>
              <a:ext uri="{FF2B5EF4-FFF2-40B4-BE49-F238E27FC236}">
                <a16:creationId xmlns:a16="http://schemas.microsoft.com/office/drawing/2014/main" id="{382978AD-70F3-4DF8-A090-6BAD0BC9221C}"/>
              </a:ext>
            </a:extLst>
          </p:cNvPr>
          <p:cNvSpPr>
            <a:spLocks noGrp="1"/>
          </p:cNvSpPr>
          <p:nvPr>
            <p:ph type="title"/>
          </p:nvPr>
        </p:nvSpPr>
        <p:spPr>
          <a:xfrm>
            <a:off x="99969" y="53977"/>
            <a:ext cx="12013734" cy="1325563"/>
          </a:xfrm>
        </p:spPr>
        <p:txBody>
          <a:bodyPr>
            <a:normAutofit/>
          </a:bodyPr>
          <a:lstStyle/>
          <a:p>
            <a:r>
              <a:rPr lang="sl-SI" sz="3600" b="1" dirty="0">
                <a:effectLst>
                  <a:outerShdw blurRad="38100" dist="38100" dir="2700000" algn="tl">
                    <a:srgbClr val="000000">
                      <a:alpha val="43137"/>
                    </a:srgbClr>
                  </a:outerShdw>
                </a:effectLst>
                <a:latin typeface="Energetika Maribor" panose="020F0503020203050203" pitchFamily="34" charset="-18"/>
              </a:rPr>
              <a:t>Lokacija in objekt energijske izrabe odpadkov Maribor (EIOM)</a:t>
            </a:r>
            <a:endParaRPr lang="en-GB" sz="3600" b="1" dirty="0">
              <a:effectLst>
                <a:outerShdw blurRad="38100" dist="38100" dir="2700000" algn="tl">
                  <a:srgbClr val="000000">
                    <a:alpha val="43137"/>
                  </a:srgbClr>
                </a:outerShdw>
              </a:effectLst>
              <a:latin typeface="Energetika Maribor" panose="020F0503020203050203" pitchFamily="34" charset="-18"/>
            </a:endParaRPr>
          </a:p>
        </p:txBody>
      </p:sp>
      <p:sp>
        <p:nvSpPr>
          <p:cNvPr id="5" name="Označba mesta vsebine 2">
            <a:extLst>
              <a:ext uri="{FF2B5EF4-FFF2-40B4-BE49-F238E27FC236}">
                <a16:creationId xmlns:a16="http://schemas.microsoft.com/office/drawing/2014/main" id="{8B251405-757D-4D70-9D8E-51F28C87F78C}"/>
              </a:ext>
            </a:extLst>
          </p:cNvPr>
          <p:cNvSpPr>
            <a:spLocks noGrp="1"/>
          </p:cNvSpPr>
          <p:nvPr>
            <p:ph idx="1"/>
          </p:nvPr>
        </p:nvSpPr>
        <p:spPr>
          <a:xfrm>
            <a:off x="394283" y="1212209"/>
            <a:ext cx="10959517" cy="5039379"/>
          </a:xfrm>
        </p:spPr>
        <p:txBody>
          <a:bodyPr>
            <a:normAutofit/>
          </a:bodyPr>
          <a:lstStyle/>
          <a:p>
            <a:pPr algn="just"/>
            <a:r>
              <a:rPr lang="sl-SI" sz="2000" dirty="0">
                <a:latin typeface="Energetika Maribor" panose="020F0503020203050203" pitchFamily="34" charset="-18"/>
              </a:rPr>
              <a:t>Lokacija obrata za energijsko izrabo odpadkov v Mariboru bo locirana v degradiranem delu industrijske cone, v okolju drugih obratov dejavnosti predelave odpadkov, kar pomeni koncentrirano dejavnost ravnanja z odpadki na enem območju.</a:t>
            </a:r>
          </a:p>
          <a:p>
            <a:pPr algn="just"/>
            <a:r>
              <a:rPr lang="sl-SI" sz="2000" dirty="0">
                <a:latin typeface="Energetika Maribor" panose="020F0503020203050203" pitchFamily="34" charset="-18"/>
              </a:rPr>
              <a:t>Prednostno je zagotovljena koristna uporaba toplote v sistemu daljinskega ogrevanja mesta Maribor.</a:t>
            </a:r>
          </a:p>
          <a:p>
            <a:pPr algn="just"/>
            <a:r>
              <a:rPr lang="sl-SI" sz="2000" dirty="0">
                <a:latin typeface="Energetika Maribor" panose="020F0503020203050203" pitchFamily="34" charset="-18"/>
              </a:rPr>
              <a:t>Objekt za energijsko izrabo odpadkov v Mariboru sledi usmeritvam EU na področju krožnega gospodarstva, ravnanja z odpadki in energetike ter usmeritvam Nacionalnega energetskega in podnebnega načrta (NEPN).</a:t>
            </a:r>
          </a:p>
          <a:p>
            <a:pPr algn="just"/>
            <a:r>
              <a:rPr lang="sl-SI" sz="2000" dirty="0">
                <a:latin typeface="Energetika Maribor" panose="020F0503020203050203" pitchFamily="34" charset="-18"/>
              </a:rPr>
              <a:t>Povečanje slovenske energetske samozadostnosti, deleža rabe obnovljivih virov in samozadostnosti pri ravnanju z odpadki.</a:t>
            </a:r>
          </a:p>
          <a:p>
            <a:pPr marL="342900" marR="0" lvl="0" indent="-342900" algn="just" defTabSz="914400" rtl="0" eaLnBrk="1" fontAlgn="base" latinLnBrk="0" hangingPunct="1">
              <a:lnSpc>
                <a:spcPct val="100000"/>
              </a:lnSpc>
              <a:spcBef>
                <a:spcPct val="20000"/>
              </a:spcBef>
              <a:spcAft>
                <a:spcPct val="0"/>
              </a:spcAft>
              <a:buClrTx/>
              <a:buSzTx/>
              <a:buFontTx/>
              <a:buChar char="•"/>
              <a:tabLst/>
              <a:defRPr/>
            </a:pPr>
            <a:endParaRPr lang="sl-SI" sz="1800" kern="0" dirty="0">
              <a:solidFill>
                <a:srgbClr val="000000"/>
              </a:solidFill>
              <a:latin typeface="Energetika Maribor" pitchFamily="34" charset="-18"/>
            </a:endParaRPr>
          </a:p>
        </p:txBody>
      </p:sp>
    </p:spTree>
    <p:extLst>
      <p:ext uri="{BB962C8B-B14F-4D97-AF65-F5344CB8AC3E}">
        <p14:creationId xmlns:p14="http://schemas.microsoft.com/office/powerpoint/2010/main" val="21985759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a:extLst>
              <a:ext uri="{FF2B5EF4-FFF2-40B4-BE49-F238E27FC236}">
                <a16:creationId xmlns:a16="http://schemas.microsoft.com/office/drawing/2014/main" id="{382978AD-70F3-4DF8-A090-6BAD0BC9221C}"/>
              </a:ext>
            </a:extLst>
          </p:cNvPr>
          <p:cNvSpPr>
            <a:spLocks noGrp="1"/>
          </p:cNvSpPr>
          <p:nvPr>
            <p:ph type="title"/>
          </p:nvPr>
        </p:nvSpPr>
        <p:spPr>
          <a:xfrm>
            <a:off x="74802" y="42149"/>
            <a:ext cx="10515600" cy="1325563"/>
          </a:xfrm>
        </p:spPr>
        <p:txBody>
          <a:bodyPr>
            <a:normAutofit/>
          </a:bodyPr>
          <a:lstStyle/>
          <a:p>
            <a:r>
              <a:rPr lang="sl-SI" sz="3600" b="1" dirty="0">
                <a:effectLst>
                  <a:outerShdw blurRad="38100" dist="38100" dir="2700000" algn="tl">
                    <a:srgbClr val="000000">
                      <a:alpha val="43137"/>
                    </a:srgbClr>
                  </a:outerShdw>
                </a:effectLst>
                <a:latin typeface="Energetika Maribor" panose="020F0503020203050203" pitchFamily="34" charset="-18"/>
              </a:rPr>
              <a:t>Umestitev objekta v prostor</a:t>
            </a:r>
            <a:endParaRPr lang="en-GB" sz="3600" b="1" dirty="0">
              <a:effectLst>
                <a:outerShdw blurRad="38100" dist="38100" dir="2700000" algn="tl">
                  <a:srgbClr val="000000">
                    <a:alpha val="43137"/>
                  </a:srgbClr>
                </a:outerShdw>
              </a:effectLst>
              <a:latin typeface="Energetika Maribor" panose="020F0503020203050203" pitchFamily="34" charset="-18"/>
            </a:endParaRPr>
          </a:p>
        </p:txBody>
      </p:sp>
      <p:sp>
        <p:nvSpPr>
          <p:cNvPr id="5" name="Označba mesta vsebine 2">
            <a:extLst>
              <a:ext uri="{FF2B5EF4-FFF2-40B4-BE49-F238E27FC236}">
                <a16:creationId xmlns:a16="http://schemas.microsoft.com/office/drawing/2014/main" id="{8B251405-757D-4D70-9D8E-51F28C87F78C}"/>
              </a:ext>
            </a:extLst>
          </p:cNvPr>
          <p:cNvSpPr>
            <a:spLocks noGrp="1"/>
          </p:cNvSpPr>
          <p:nvPr>
            <p:ph idx="1"/>
          </p:nvPr>
        </p:nvSpPr>
        <p:spPr>
          <a:xfrm>
            <a:off x="838200" y="1483225"/>
            <a:ext cx="4823564" cy="4389344"/>
          </a:xfrm>
        </p:spPr>
        <p:txBody>
          <a:bodyPr>
            <a:normAutofit/>
          </a:bodyPr>
          <a:lstStyle/>
          <a:p>
            <a:pPr algn="just"/>
            <a:r>
              <a:rPr lang="sl-SI" sz="2000" dirty="0">
                <a:latin typeface="Energetika Maribor" panose="020F0503020203050203" pitchFamily="34" charset="-18"/>
              </a:rPr>
              <a:t>Tržaška (območje bivšega podjetja Dom Smreka).</a:t>
            </a:r>
          </a:p>
          <a:p>
            <a:pPr algn="just"/>
            <a:r>
              <a:rPr lang="sl-SI" sz="2000" dirty="0">
                <a:latin typeface="Energetika Maribor" panose="020F0503020203050203" pitchFamily="34" charset="-18"/>
              </a:rPr>
              <a:t>Ureditev območja degradiranega prostora.</a:t>
            </a:r>
          </a:p>
          <a:p>
            <a:pPr algn="just"/>
            <a:r>
              <a:rPr lang="sl-SI" sz="2000" dirty="0">
                <a:latin typeface="Energetika Maribor" panose="020F0503020203050203" pitchFamily="34" charset="-18"/>
              </a:rPr>
              <a:t>Celotno območje je predvideno kot razvojno območje ravnanja z odpadki.</a:t>
            </a:r>
          </a:p>
          <a:p>
            <a:pPr algn="just"/>
            <a:r>
              <a:rPr lang="sl-SI" sz="2000" dirty="0">
                <a:latin typeface="Energetika Maribor" panose="020F0503020203050203" pitchFamily="34" charset="-18"/>
              </a:rPr>
              <a:t>Zemljišče za energijsko izrabo odpadkov (levi rdeči pravokotnik na sliki) v lasti Mestne občine Maribor.</a:t>
            </a:r>
          </a:p>
          <a:p>
            <a:pPr marL="0" marR="0" lvl="0" indent="0" algn="just" defTabSz="914400" rtl="0" eaLnBrk="1" fontAlgn="base" latinLnBrk="0" hangingPunct="1">
              <a:lnSpc>
                <a:spcPct val="100000"/>
              </a:lnSpc>
              <a:spcBef>
                <a:spcPct val="20000"/>
              </a:spcBef>
              <a:spcAft>
                <a:spcPct val="0"/>
              </a:spcAft>
              <a:buClrTx/>
              <a:buSzTx/>
              <a:buNone/>
              <a:tabLst/>
              <a:defRPr/>
            </a:pPr>
            <a:endParaRPr lang="sl-SI" sz="1600" kern="0" dirty="0">
              <a:solidFill>
                <a:srgbClr val="000000"/>
              </a:solidFill>
              <a:latin typeface="Energetika Maribor" pitchFamily="34" charset="-18"/>
            </a:endParaRPr>
          </a:p>
        </p:txBody>
      </p:sp>
      <p:pic>
        <p:nvPicPr>
          <p:cNvPr id="7" name="Slika 6">
            <a:extLst>
              <a:ext uri="{FF2B5EF4-FFF2-40B4-BE49-F238E27FC236}">
                <a16:creationId xmlns:a16="http://schemas.microsoft.com/office/drawing/2014/main" id="{CE7CC5DC-DE9F-4098-86A3-DC312DEF5BA3}"/>
              </a:ext>
            </a:extLst>
          </p:cNvPr>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274399" y="1483225"/>
            <a:ext cx="5540444" cy="4525963"/>
          </a:xfrm>
          <a:prstGeom prst="rect">
            <a:avLst/>
          </a:prstGeom>
        </p:spPr>
      </p:pic>
    </p:spTree>
    <p:extLst>
      <p:ext uri="{BB962C8B-B14F-4D97-AF65-F5344CB8AC3E}">
        <p14:creationId xmlns:p14="http://schemas.microsoft.com/office/powerpoint/2010/main" val="41017543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a:extLst>
              <a:ext uri="{FF2B5EF4-FFF2-40B4-BE49-F238E27FC236}">
                <a16:creationId xmlns:a16="http://schemas.microsoft.com/office/drawing/2014/main" id="{382978AD-70F3-4DF8-A090-6BAD0BC9221C}"/>
              </a:ext>
            </a:extLst>
          </p:cNvPr>
          <p:cNvSpPr>
            <a:spLocks noGrp="1"/>
          </p:cNvSpPr>
          <p:nvPr>
            <p:ph type="title"/>
          </p:nvPr>
        </p:nvSpPr>
        <p:spPr>
          <a:xfrm>
            <a:off x="3504" y="37327"/>
            <a:ext cx="12189903" cy="1325563"/>
          </a:xfrm>
        </p:spPr>
        <p:txBody>
          <a:bodyPr>
            <a:normAutofit/>
          </a:bodyPr>
          <a:lstStyle/>
          <a:p>
            <a:r>
              <a:rPr lang="sl-SI" sz="3600" b="1" dirty="0">
                <a:effectLst>
                  <a:outerShdw blurRad="38100" dist="38100" dir="2700000" algn="tl">
                    <a:srgbClr val="000000">
                      <a:alpha val="43137"/>
                    </a:srgbClr>
                  </a:outerShdw>
                </a:effectLst>
                <a:latin typeface="Energetika Maribor" panose="020F0503020203050203" pitchFamily="34" charset="-18"/>
              </a:rPr>
              <a:t>Energijska bilanca projekta energijske izrabe odpadkov Maribor</a:t>
            </a:r>
            <a:endParaRPr lang="en-GB" sz="3600" b="1" dirty="0">
              <a:effectLst>
                <a:outerShdw blurRad="38100" dist="38100" dir="2700000" algn="tl">
                  <a:srgbClr val="000000">
                    <a:alpha val="43137"/>
                  </a:srgbClr>
                </a:outerShdw>
              </a:effectLst>
              <a:latin typeface="Energetika Maribor" panose="020F0503020203050203" pitchFamily="34" charset="-18"/>
            </a:endParaRPr>
          </a:p>
        </p:txBody>
      </p:sp>
      <p:sp>
        <p:nvSpPr>
          <p:cNvPr id="5" name="Označba mesta vsebine 2">
            <a:extLst>
              <a:ext uri="{FF2B5EF4-FFF2-40B4-BE49-F238E27FC236}">
                <a16:creationId xmlns:a16="http://schemas.microsoft.com/office/drawing/2014/main" id="{8B251405-757D-4D70-9D8E-51F28C87F78C}"/>
              </a:ext>
            </a:extLst>
          </p:cNvPr>
          <p:cNvSpPr>
            <a:spLocks noGrp="1"/>
          </p:cNvSpPr>
          <p:nvPr>
            <p:ph idx="1"/>
          </p:nvPr>
        </p:nvSpPr>
        <p:spPr>
          <a:xfrm>
            <a:off x="926543" y="1501410"/>
            <a:ext cx="3487631" cy="4781775"/>
          </a:xfrm>
        </p:spPr>
        <p:txBody>
          <a:bodyPr>
            <a:normAutofit/>
          </a:bodyPr>
          <a:lstStyle/>
          <a:p>
            <a:pPr algn="just"/>
            <a:r>
              <a:rPr lang="sl-SI" sz="2000" dirty="0">
                <a:latin typeface="Energetika Maribor" panose="020F0503020203050203" pitchFamily="34" charset="-18"/>
              </a:rPr>
              <a:t>Predvidevamo, da bo naprava obratovala najmanj 7.000 obratovalnih ur na leto s polno kapaciteto obdelave.</a:t>
            </a:r>
          </a:p>
          <a:p>
            <a:pPr algn="just"/>
            <a:endParaRPr lang="sl-SI" sz="2000" dirty="0">
              <a:latin typeface="Energetika Maribor" panose="020F0503020203050203" pitchFamily="34" charset="-18"/>
            </a:endParaRPr>
          </a:p>
          <a:p>
            <a:pPr algn="just"/>
            <a:r>
              <a:rPr lang="sl-SI" sz="2000" dirty="0">
                <a:latin typeface="Energetika Maribor" panose="020F0503020203050203" pitchFamily="34" charset="-18"/>
              </a:rPr>
              <a:t>Obratovanje naprave smo zaradi optimizacije odjema toplote razdelili na tri različne režime obratovanja v smislu odjema toplote:</a:t>
            </a:r>
          </a:p>
          <a:p>
            <a:pPr marL="342900" marR="0" lvl="0" indent="-342900" algn="just" defTabSz="914400" rtl="0" eaLnBrk="1" fontAlgn="base" latinLnBrk="0" hangingPunct="1">
              <a:lnSpc>
                <a:spcPct val="100000"/>
              </a:lnSpc>
              <a:spcBef>
                <a:spcPct val="20000"/>
              </a:spcBef>
              <a:spcAft>
                <a:spcPct val="0"/>
              </a:spcAft>
              <a:buClrTx/>
              <a:buSzTx/>
              <a:buFontTx/>
              <a:buChar char="•"/>
              <a:tabLst/>
              <a:defRPr/>
            </a:pPr>
            <a:endParaRPr lang="sl-SI" sz="1800" kern="0" dirty="0">
              <a:solidFill>
                <a:srgbClr val="000000"/>
              </a:solidFill>
              <a:latin typeface="Energetika Maribor" pitchFamily="34" charset="-18"/>
            </a:endParaRPr>
          </a:p>
        </p:txBody>
      </p:sp>
      <p:pic>
        <p:nvPicPr>
          <p:cNvPr id="9" name="Slika 8">
            <a:extLst>
              <a:ext uri="{FF2B5EF4-FFF2-40B4-BE49-F238E27FC236}">
                <a16:creationId xmlns:a16="http://schemas.microsoft.com/office/drawing/2014/main" id="{E44500AA-3A1C-4CC3-BCE1-CE5069662524}"/>
              </a:ext>
            </a:extLst>
          </p:cNvPr>
          <p:cNvPicPr>
            <a:picLocks noChangeAspect="1"/>
          </p:cNvPicPr>
          <p:nvPr/>
        </p:nvPicPr>
        <p:blipFill>
          <a:blip r:embed="rId2"/>
          <a:stretch>
            <a:fillRect/>
          </a:stretch>
        </p:blipFill>
        <p:spPr>
          <a:xfrm>
            <a:off x="4918229" y="1501410"/>
            <a:ext cx="5256584" cy="3670868"/>
          </a:xfrm>
          <a:prstGeom prst="rect">
            <a:avLst/>
          </a:prstGeom>
        </p:spPr>
      </p:pic>
      <p:sp>
        <p:nvSpPr>
          <p:cNvPr id="10" name="Pravokotnik 9">
            <a:extLst>
              <a:ext uri="{FF2B5EF4-FFF2-40B4-BE49-F238E27FC236}">
                <a16:creationId xmlns:a16="http://schemas.microsoft.com/office/drawing/2014/main" id="{393ABFBC-C2D7-4D70-ABDF-A813EBC888AB}"/>
              </a:ext>
            </a:extLst>
          </p:cNvPr>
          <p:cNvSpPr/>
          <p:nvPr/>
        </p:nvSpPr>
        <p:spPr>
          <a:xfrm>
            <a:off x="8734654" y="3198005"/>
            <a:ext cx="1440159" cy="923330"/>
          </a:xfrm>
          <a:prstGeom prst="rect">
            <a:avLst/>
          </a:prstGeom>
        </p:spPr>
        <p:txBody>
          <a:bodyPr wrap="square">
            <a:spAutoFit/>
          </a:bodyPr>
          <a:lstStyle/>
          <a:p>
            <a:r>
              <a:rPr lang="sl-SI" dirty="0"/>
              <a:t>poletni režim obratovanja</a:t>
            </a:r>
          </a:p>
        </p:txBody>
      </p:sp>
      <p:sp>
        <p:nvSpPr>
          <p:cNvPr id="11" name="Puščica dol 6">
            <a:extLst>
              <a:ext uri="{FF2B5EF4-FFF2-40B4-BE49-F238E27FC236}">
                <a16:creationId xmlns:a16="http://schemas.microsoft.com/office/drawing/2014/main" id="{59FA01AA-DB0B-438D-ADE8-633E948553CC}"/>
              </a:ext>
            </a:extLst>
          </p:cNvPr>
          <p:cNvSpPr/>
          <p:nvPr/>
        </p:nvSpPr>
        <p:spPr>
          <a:xfrm>
            <a:off x="9094694" y="4206117"/>
            <a:ext cx="288032"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2" name="Pravokotnik 11">
            <a:extLst>
              <a:ext uri="{FF2B5EF4-FFF2-40B4-BE49-F238E27FC236}">
                <a16:creationId xmlns:a16="http://schemas.microsoft.com/office/drawing/2014/main" id="{E43B96C0-293F-42D6-A91E-ECBBC45082F1}"/>
              </a:ext>
            </a:extLst>
          </p:cNvPr>
          <p:cNvSpPr/>
          <p:nvPr/>
        </p:nvSpPr>
        <p:spPr>
          <a:xfrm>
            <a:off x="7366502" y="2302676"/>
            <a:ext cx="1440159" cy="1477328"/>
          </a:xfrm>
          <a:prstGeom prst="rect">
            <a:avLst/>
          </a:prstGeom>
        </p:spPr>
        <p:txBody>
          <a:bodyPr wrap="square">
            <a:spAutoFit/>
          </a:bodyPr>
          <a:lstStyle/>
          <a:p>
            <a:r>
              <a:rPr lang="sl-SI" dirty="0"/>
              <a:t>režim obratovanja</a:t>
            </a:r>
          </a:p>
          <a:p>
            <a:r>
              <a:rPr lang="sl-SI" dirty="0"/>
              <a:t>v prehodnem obdobju</a:t>
            </a:r>
          </a:p>
        </p:txBody>
      </p:sp>
      <p:sp>
        <p:nvSpPr>
          <p:cNvPr id="13" name="Puščica dol 8">
            <a:extLst>
              <a:ext uri="{FF2B5EF4-FFF2-40B4-BE49-F238E27FC236}">
                <a16:creationId xmlns:a16="http://schemas.microsoft.com/office/drawing/2014/main" id="{2459AA07-B1EB-452E-A66A-45344BFC68A7}"/>
              </a:ext>
            </a:extLst>
          </p:cNvPr>
          <p:cNvSpPr/>
          <p:nvPr/>
        </p:nvSpPr>
        <p:spPr>
          <a:xfrm>
            <a:off x="7798550" y="3864786"/>
            <a:ext cx="288032"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4" name="Pravokotnik 13">
            <a:extLst>
              <a:ext uri="{FF2B5EF4-FFF2-40B4-BE49-F238E27FC236}">
                <a16:creationId xmlns:a16="http://schemas.microsoft.com/office/drawing/2014/main" id="{A44E2B1B-8A8C-4C5D-A497-C73D5163D62D}"/>
              </a:ext>
            </a:extLst>
          </p:cNvPr>
          <p:cNvSpPr/>
          <p:nvPr/>
        </p:nvSpPr>
        <p:spPr>
          <a:xfrm>
            <a:off x="5782326" y="2549933"/>
            <a:ext cx="1440159" cy="923330"/>
          </a:xfrm>
          <a:prstGeom prst="rect">
            <a:avLst/>
          </a:prstGeom>
        </p:spPr>
        <p:txBody>
          <a:bodyPr wrap="square">
            <a:spAutoFit/>
          </a:bodyPr>
          <a:lstStyle/>
          <a:p>
            <a:r>
              <a:rPr lang="sl-SI" dirty="0"/>
              <a:t>zimski režim obratovanja</a:t>
            </a:r>
          </a:p>
        </p:txBody>
      </p:sp>
      <p:sp>
        <p:nvSpPr>
          <p:cNvPr id="15" name="Puščica dol 10">
            <a:extLst>
              <a:ext uri="{FF2B5EF4-FFF2-40B4-BE49-F238E27FC236}">
                <a16:creationId xmlns:a16="http://schemas.microsoft.com/office/drawing/2014/main" id="{1B3DB62B-EFE9-496D-85C1-35D3A967CE9C}"/>
              </a:ext>
            </a:extLst>
          </p:cNvPr>
          <p:cNvSpPr/>
          <p:nvPr/>
        </p:nvSpPr>
        <p:spPr>
          <a:xfrm>
            <a:off x="6142366" y="3558045"/>
            <a:ext cx="288032"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21417399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oljeZBesedilom 4">
            <a:extLst>
              <a:ext uri="{FF2B5EF4-FFF2-40B4-BE49-F238E27FC236}">
                <a16:creationId xmlns:a16="http://schemas.microsoft.com/office/drawing/2014/main" id="{540F97C2-382A-3532-9161-166F5FF40B2C}"/>
              </a:ext>
            </a:extLst>
          </p:cNvPr>
          <p:cNvSpPr txBox="1"/>
          <p:nvPr/>
        </p:nvSpPr>
        <p:spPr>
          <a:xfrm>
            <a:off x="631371" y="4444581"/>
            <a:ext cx="5266592" cy="930447"/>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Energetika Maribor" panose="020F0503020203050203" pitchFamily="34" charset="-18"/>
                <a:ea typeface="+mn-ea"/>
                <a:cs typeface="+mn-cs"/>
              </a:rPr>
              <a:t>HVALA ZA POZORNOST!</a:t>
            </a:r>
          </a:p>
        </p:txBody>
      </p:sp>
    </p:spTree>
    <p:extLst>
      <p:ext uri="{BB962C8B-B14F-4D97-AF65-F5344CB8AC3E}">
        <p14:creationId xmlns:p14="http://schemas.microsoft.com/office/powerpoint/2010/main" val="1890356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036E9EE-93CA-C04C-EC55-D316BCD52DBC}"/>
              </a:ext>
            </a:extLst>
          </p:cNvPr>
          <p:cNvSpPr>
            <a:spLocks noGrp="1"/>
          </p:cNvSpPr>
          <p:nvPr>
            <p:ph type="title"/>
          </p:nvPr>
        </p:nvSpPr>
        <p:spPr>
          <a:xfrm>
            <a:off x="104774" y="266275"/>
            <a:ext cx="11937621" cy="1325563"/>
          </a:xfrm>
        </p:spPr>
        <p:txBody>
          <a:bodyPr>
            <a:normAutofit/>
          </a:bodyPr>
          <a:lstStyle/>
          <a:p>
            <a:r>
              <a:rPr lang="sl-SI" sz="3200" b="1" dirty="0">
                <a:solidFill>
                  <a:prstClr val="black"/>
                </a:solidFill>
                <a:effectLst>
                  <a:outerShdw blurRad="38100" dist="38100" dir="2700000" algn="tl">
                    <a:srgbClr val="000000">
                      <a:alpha val="43137"/>
                    </a:srgbClr>
                  </a:outerShdw>
                </a:effectLst>
                <a:latin typeface="Energetika Maribor" panose="020F0503020203050203" pitchFamily="34" charset="-18"/>
              </a:rPr>
              <a:t>Analiza proizvodnje toplote v sistemu daljinskega ogrevanja Maribor</a:t>
            </a:r>
            <a:endParaRPr lang="sl-SI" dirty="0"/>
          </a:p>
        </p:txBody>
      </p:sp>
      <p:graphicFrame>
        <p:nvGraphicFramePr>
          <p:cNvPr id="9" name="Grafikon 8">
            <a:extLst>
              <a:ext uri="{FF2B5EF4-FFF2-40B4-BE49-F238E27FC236}">
                <a16:creationId xmlns:a16="http://schemas.microsoft.com/office/drawing/2014/main" id="{42C9C892-8142-60E4-538D-4DAD6C0E875E}"/>
              </a:ext>
            </a:extLst>
          </p:cNvPr>
          <p:cNvGraphicFramePr>
            <a:graphicFrameLocks/>
          </p:cNvGraphicFramePr>
          <p:nvPr>
            <p:extLst>
              <p:ext uri="{D42A27DB-BD31-4B8C-83A1-F6EECF244321}">
                <p14:modId xmlns:p14="http://schemas.microsoft.com/office/powerpoint/2010/main" val="3402485699"/>
              </p:ext>
            </p:extLst>
          </p:nvPr>
        </p:nvGraphicFramePr>
        <p:xfrm>
          <a:off x="1976937" y="3681595"/>
          <a:ext cx="4041328" cy="240909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Grafikon 12">
            <a:extLst>
              <a:ext uri="{FF2B5EF4-FFF2-40B4-BE49-F238E27FC236}">
                <a16:creationId xmlns:a16="http://schemas.microsoft.com/office/drawing/2014/main" id="{2D0A14CE-FE17-F926-51A4-63885716F9EB}"/>
              </a:ext>
            </a:extLst>
          </p:cNvPr>
          <p:cNvGraphicFramePr>
            <a:graphicFrameLocks/>
          </p:cNvGraphicFramePr>
          <p:nvPr>
            <p:extLst>
              <p:ext uri="{D42A27DB-BD31-4B8C-83A1-F6EECF244321}">
                <p14:modId xmlns:p14="http://schemas.microsoft.com/office/powerpoint/2010/main" val="2299004585"/>
              </p:ext>
            </p:extLst>
          </p:nvPr>
        </p:nvGraphicFramePr>
        <p:xfrm>
          <a:off x="6108309" y="3699124"/>
          <a:ext cx="3744416" cy="222981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Grafikon 16">
            <a:extLst>
              <a:ext uri="{FF2B5EF4-FFF2-40B4-BE49-F238E27FC236}">
                <a16:creationId xmlns:a16="http://schemas.microsoft.com/office/drawing/2014/main" id="{555E7E7C-B779-0F3D-849F-77F183843DCC}"/>
              </a:ext>
            </a:extLst>
          </p:cNvPr>
          <p:cNvGraphicFramePr>
            <a:graphicFrameLocks/>
          </p:cNvGraphicFramePr>
          <p:nvPr>
            <p:extLst>
              <p:ext uri="{D42A27DB-BD31-4B8C-83A1-F6EECF244321}">
                <p14:modId xmlns:p14="http://schemas.microsoft.com/office/powerpoint/2010/main" val="487886320"/>
              </p:ext>
            </p:extLst>
          </p:nvPr>
        </p:nvGraphicFramePr>
        <p:xfrm>
          <a:off x="6175956" y="1662127"/>
          <a:ext cx="4041329" cy="203699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Grafikon 17">
            <a:extLst>
              <a:ext uri="{FF2B5EF4-FFF2-40B4-BE49-F238E27FC236}">
                <a16:creationId xmlns:a16="http://schemas.microsoft.com/office/drawing/2014/main" id="{E5F4577A-8648-7D29-DC00-56C76961CDEC}"/>
              </a:ext>
            </a:extLst>
          </p:cNvPr>
          <p:cNvGraphicFramePr>
            <a:graphicFrameLocks/>
          </p:cNvGraphicFramePr>
          <p:nvPr>
            <p:extLst>
              <p:ext uri="{D42A27DB-BD31-4B8C-83A1-F6EECF244321}">
                <p14:modId xmlns:p14="http://schemas.microsoft.com/office/powerpoint/2010/main" val="3199712944"/>
              </p:ext>
            </p:extLst>
          </p:nvPr>
        </p:nvGraphicFramePr>
        <p:xfrm>
          <a:off x="1974716" y="1538883"/>
          <a:ext cx="3977269" cy="214271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7394592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B7C6B22-0574-90B5-10F8-DC50BBA25E68}"/>
              </a:ext>
            </a:extLst>
          </p:cNvPr>
          <p:cNvSpPr>
            <a:spLocks noGrp="1"/>
          </p:cNvSpPr>
          <p:nvPr>
            <p:ph type="title"/>
          </p:nvPr>
        </p:nvSpPr>
        <p:spPr>
          <a:xfrm>
            <a:off x="161925" y="326206"/>
            <a:ext cx="10515600" cy="1325563"/>
          </a:xfrm>
        </p:spPr>
        <p:txBody>
          <a:bodyPr>
            <a:normAutofit/>
          </a:bodyPr>
          <a:lstStyle/>
          <a:p>
            <a:r>
              <a:rPr lang="sl-SI" sz="3200" b="1" dirty="0">
                <a:solidFill>
                  <a:prstClr val="black"/>
                </a:solidFill>
                <a:effectLst>
                  <a:outerShdw blurRad="38100" dist="38100" dir="2700000" algn="tl">
                    <a:srgbClr val="000000">
                      <a:alpha val="43137"/>
                    </a:srgbClr>
                  </a:outerShdw>
                </a:effectLst>
                <a:latin typeface="Energetika Maribor" panose="020F0503020203050203" pitchFamily="34" charset="-18"/>
              </a:rPr>
              <a:t>Evropske usmeritve za sisteme daljinskih ogrevanj do 2050</a:t>
            </a:r>
            <a:endParaRPr lang="sl-SI" dirty="0"/>
          </a:p>
        </p:txBody>
      </p:sp>
      <p:sp>
        <p:nvSpPr>
          <p:cNvPr id="3" name="Označba mesta vsebine 2">
            <a:extLst>
              <a:ext uri="{FF2B5EF4-FFF2-40B4-BE49-F238E27FC236}">
                <a16:creationId xmlns:a16="http://schemas.microsoft.com/office/drawing/2014/main" id="{911AE8DC-F11C-EA0B-072D-8E75ACB17873}"/>
              </a:ext>
            </a:extLst>
          </p:cNvPr>
          <p:cNvSpPr>
            <a:spLocks noGrp="1"/>
          </p:cNvSpPr>
          <p:nvPr>
            <p:ph idx="1"/>
          </p:nvPr>
        </p:nvSpPr>
        <p:spPr>
          <a:xfrm>
            <a:off x="95250" y="1524001"/>
            <a:ext cx="6217940" cy="4588496"/>
          </a:xfrm>
        </p:spPr>
        <p:txBody>
          <a:bodyPr>
            <a:normAutofit fontScale="62500" lnSpcReduction="20000"/>
          </a:bodyPr>
          <a:lstStyle/>
          <a:p>
            <a:pPr marL="457200" lvl="1" indent="0">
              <a:buNone/>
            </a:pPr>
            <a:r>
              <a:rPr lang="sv-SE" dirty="0">
                <a:latin typeface="Energetika Maribor" panose="020F0503020203050203" pitchFamily="34" charset="-18"/>
              </a:rPr>
              <a:t>Prenovljena Direktiva o energetski učinkovitosti (EU) 2023/1791:</a:t>
            </a:r>
          </a:p>
          <a:p>
            <a:pPr lvl="1"/>
            <a:r>
              <a:rPr lang="sv-SE" dirty="0">
                <a:solidFill>
                  <a:srgbClr val="FF0000"/>
                </a:solidFill>
                <a:latin typeface="Energetika Maribor" panose="020F0503020203050203" pitchFamily="34" charset="-18"/>
              </a:rPr>
              <a:t>do 31. decembra 2027</a:t>
            </a:r>
            <a:r>
              <a:rPr lang="sl-SI" dirty="0">
                <a:solidFill>
                  <a:srgbClr val="FF0000"/>
                </a:solidFill>
                <a:latin typeface="Energetika Maribor" panose="020F0503020203050203" pitchFamily="34" charset="-18"/>
              </a:rPr>
              <a:t>: </a:t>
            </a:r>
          </a:p>
          <a:p>
            <a:pPr marL="457200" lvl="1" indent="0">
              <a:buNone/>
            </a:pPr>
            <a:r>
              <a:rPr lang="sl-SI" dirty="0">
                <a:latin typeface="Energetika Maribor" panose="020F0503020203050203" pitchFamily="34" charset="-18"/>
              </a:rPr>
              <a:t>	</a:t>
            </a:r>
            <a:r>
              <a:rPr lang="sv-SE" dirty="0">
                <a:latin typeface="Energetika Maribor" panose="020F0503020203050203" pitchFamily="34" charset="-18"/>
              </a:rPr>
              <a:t>vsaj 50 % </a:t>
            </a:r>
            <a:r>
              <a:rPr lang="sl-SI" dirty="0">
                <a:latin typeface="Energetika Maribor" panose="020F0503020203050203" pitchFamily="34" charset="-18"/>
              </a:rPr>
              <a:t>OVE</a:t>
            </a:r>
            <a:r>
              <a:rPr lang="sv-SE" dirty="0">
                <a:latin typeface="Energetika Maribor" panose="020F0503020203050203" pitchFamily="34" charset="-18"/>
              </a:rPr>
              <a:t>, 50 % odvečne toplote, 75 % </a:t>
            </a:r>
            <a:r>
              <a:rPr lang="sl-SI" dirty="0">
                <a:latin typeface="Energetika Maribor" panose="020F0503020203050203" pitchFamily="34" charset="-18"/>
              </a:rPr>
              <a:t>SPTE </a:t>
            </a:r>
            <a:r>
              <a:rPr lang="sv-SE" dirty="0">
                <a:latin typeface="Energetika Maribor" panose="020F0503020203050203" pitchFamily="34" charset="-18"/>
              </a:rPr>
              <a:t>ali 50 % kombinacije take energije;</a:t>
            </a:r>
          </a:p>
          <a:p>
            <a:pPr lvl="1"/>
            <a:r>
              <a:rPr lang="sv-SE" dirty="0">
                <a:solidFill>
                  <a:srgbClr val="FF0000"/>
                </a:solidFill>
                <a:latin typeface="Energetika Maribor" panose="020F0503020203050203" pitchFamily="34" charset="-18"/>
              </a:rPr>
              <a:t>od 1. januarja 2028</a:t>
            </a:r>
            <a:r>
              <a:rPr lang="sl-SI" dirty="0">
                <a:solidFill>
                  <a:srgbClr val="FF0000"/>
                </a:solidFill>
                <a:latin typeface="Energetika Maribor" panose="020F0503020203050203" pitchFamily="34" charset="-18"/>
              </a:rPr>
              <a:t>:</a:t>
            </a:r>
          </a:p>
          <a:p>
            <a:pPr marL="457200" lvl="1" indent="0">
              <a:buNone/>
            </a:pPr>
            <a:r>
              <a:rPr lang="sv-SE" dirty="0">
                <a:latin typeface="Energetika Maribor" panose="020F0503020203050203" pitchFamily="34" charset="-18"/>
              </a:rPr>
              <a:t>vsaj 50 % </a:t>
            </a:r>
            <a:r>
              <a:rPr lang="sl-SI" dirty="0">
                <a:latin typeface="Energetika Maribor" panose="020F0503020203050203" pitchFamily="34" charset="-18"/>
              </a:rPr>
              <a:t>OVE</a:t>
            </a:r>
            <a:r>
              <a:rPr lang="sv-SE" dirty="0">
                <a:latin typeface="Energetika Maribor" panose="020F0503020203050203" pitchFamily="34" charset="-18"/>
              </a:rPr>
              <a:t>, 50 % odvečne toplote, 50 % </a:t>
            </a:r>
            <a:r>
              <a:rPr lang="sl-SI" dirty="0">
                <a:latin typeface="Energetika Maribor" panose="020F0503020203050203" pitchFamily="34" charset="-18"/>
              </a:rPr>
              <a:t>OVE </a:t>
            </a:r>
            <a:r>
              <a:rPr lang="sv-SE" dirty="0">
                <a:latin typeface="Energetika Maribor" panose="020F0503020203050203" pitchFamily="34" charset="-18"/>
              </a:rPr>
              <a:t>in odvečne toplote, 80 % </a:t>
            </a:r>
            <a:r>
              <a:rPr lang="sl-SI" dirty="0">
                <a:latin typeface="Energetika Maribor" panose="020F0503020203050203" pitchFamily="34" charset="-18"/>
              </a:rPr>
              <a:t>SPTE </a:t>
            </a:r>
            <a:r>
              <a:rPr lang="sv-SE" dirty="0">
                <a:latin typeface="Energetika Maribor" panose="020F0503020203050203" pitchFamily="34" charset="-18"/>
              </a:rPr>
              <a:t>ali vsaj kombinacije, pri čemer je delež </a:t>
            </a:r>
            <a:r>
              <a:rPr lang="sl-SI" dirty="0">
                <a:latin typeface="Energetika Maribor" panose="020F0503020203050203" pitchFamily="34" charset="-18"/>
              </a:rPr>
              <a:t>OVE </a:t>
            </a:r>
            <a:r>
              <a:rPr lang="sv-SE" dirty="0">
                <a:latin typeface="Energetika Maribor" panose="020F0503020203050203" pitchFamily="34" charset="-18"/>
              </a:rPr>
              <a:t>najmanj 5 %, </a:t>
            </a:r>
            <a:r>
              <a:rPr lang="sl-SI" dirty="0">
                <a:latin typeface="Energetika Maribor" panose="020F0503020203050203" pitchFamily="34" charset="-18"/>
              </a:rPr>
              <a:t>kombinacija OVE,</a:t>
            </a:r>
            <a:r>
              <a:rPr lang="sv-SE" dirty="0">
                <a:latin typeface="Energetika Maribor" panose="020F0503020203050203" pitchFamily="34" charset="-18"/>
              </a:rPr>
              <a:t> odvečne toplote ali </a:t>
            </a:r>
            <a:r>
              <a:rPr lang="sl-SI" dirty="0">
                <a:latin typeface="Energetika Maribor" panose="020F0503020203050203" pitchFamily="34" charset="-18"/>
              </a:rPr>
              <a:t>SPTE </a:t>
            </a:r>
            <a:r>
              <a:rPr lang="sv-SE" dirty="0">
                <a:latin typeface="Energetika Maribor" panose="020F0503020203050203" pitchFamily="34" charset="-18"/>
              </a:rPr>
              <a:t>pa najmanj 50 %;</a:t>
            </a:r>
          </a:p>
          <a:p>
            <a:pPr lvl="1"/>
            <a:r>
              <a:rPr lang="sv-SE" dirty="0">
                <a:solidFill>
                  <a:srgbClr val="FF0000"/>
                </a:solidFill>
                <a:latin typeface="Energetika Maribor" panose="020F0503020203050203" pitchFamily="34" charset="-18"/>
              </a:rPr>
              <a:t>od 1. januarja 2035</a:t>
            </a:r>
            <a:r>
              <a:rPr lang="sl-SI" dirty="0">
                <a:solidFill>
                  <a:srgbClr val="FF0000"/>
                </a:solidFill>
                <a:latin typeface="Energetika Maribor" panose="020F0503020203050203" pitchFamily="34" charset="-18"/>
              </a:rPr>
              <a:t>:</a:t>
            </a:r>
          </a:p>
          <a:p>
            <a:pPr marL="457200" lvl="1" indent="0">
              <a:buNone/>
            </a:pPr>
            <a:r>
              <a:rPr lang="sv-SE" dirty="0">
                <a:latin typeface="Energetika Maribor" panose="020F0503020203050203" pitchFamily="34" charset="-18"/>
              </a:rPr>
              <a:t>vsaj 50 % </a:t>
            </a:r>
            <a:r>
              <a:rPr lang="sl-SI" dirty="0">
                <a:latin typeface="Energetika Maribor" panose="020F0503020203050203" pitchFamily="34" charset="-18"/>
              </a:rPr>
              <a:t>OVE</a:t>
            </a:r>
            <a:r>
              <a:rPr lang="sv-SE" dirty="0">
                <a:latin typeface="Energetika Maribor" panose="020F0503020203050203" pitchFamily="34" charset="-18"/>
              </a:rPr>
              <a:t>, 50 % odvečne toplote ali 50 % energije iz </a:t>
            </a:r>
            <a:r>
              <a:rPr lang="sl-SI" dirty="0">
                <a:latin typeface="Energetika Maribor" panose="020F0503020203050203" pitchFamily="34" charset="-18"/>
              </a:rPr>
              <a:t>OVE </a:t>
            </a:r>
            <a:r>
              <a:rPr lang="sv-SE" dirty="0">
                <a:latin typeface="Energetika Maribor" panose="020F0503020203050203" pitchFamily="34" charset="-18"/>
              </a:rPr>
              <a:t>in odvečne toplote, ali skupni delež energije </a:t>
            </a:r>
            <a:r>
              <a:rPr lang="sl-SI" dirty="0">
                <a:latin typeface="Energetika Maribor" panose="020F0503020203050203" pitchFamily="34" charset="-18"/>
              </a:rPr>
              <a:t>OVE</a:t>
            </a:r>
            <a:r>
              <a:rPr lang="sv-SE" dirty="0">
                <a:latin typeface="Energetika Maribor" panose="020F0503020203050203" pitchFamily="34" charset="-18"/>
              </a:rPr>
              <a:t>, odvečne toplote ali </a:t>
            </a:r>
            <a:r>
              <a:rPr lang="sl-SI" dirty="0">
                <a:latin typeface="Energetika Maribor" panose="020F0503020203050203" pitchFamily="34" charset="-18"/>
              </a:rPr>
              <a:t>SPTE</a:t>
            </a:r>
            <a:r>
              <a:rPr lang="sv-SE" dirty="0">
                <a:latin typeface="Energetika Maribor" panose="020F0503020203050203" pitchFamily="34" charset="-18"/>
              </a:rPr>
              <a:t> vsaj 80 %, skupni delež </a:t>
            </a:r>
            <a:r>
              <a:rPr lang="sl-SI" dirty="0">
                <a:latin typeface="Energetika Maribor" panose="020F0503020203050203" pitchFamily="34" charset="-18"/>
              </a:rPr>
              <a:t>OVE </a:t>
            </a:r>
            <a:r>
              <a:rPr lang="sv-SE" dirty="0">
                <a:latin typeface="Energetika Maribor" panose="020F0503020203050203" pitchFamily="34" charset="-18"/>
              </a:rPr>
              <a:t>in odvečne toplote pa vsaj 35 %;</a:t>
            </a:r>
          </a:p>
          <a:p>
            <a:pPr lvl="1"/>
            <a:r>
              <a:rPr lang="sv-SE" dirty="0">
                <a:solidFill>
                  <a:srgbClr val="FF0000"/>
                </a:solidFill>
                <a:latin typeface="Energetika Maribor" panose="020F0503020203050203" pitchFamily="34" charset="-18"/>
              </a:rPr>
              <a:t>od 1. januarja 2040</a:t>
            </a:r>
            <a:r>
              <a:rPr lang="sl-SI" dirty="0">
                <a:solidFill>
                  <a:srgbClr val="FF0000"/>
                </a:solidFill>
                <a:latin typeface="Energetika Maribor" panose="020F0503020203050203" pitchFamily="34" charset="-18"/>
              </a:rPr>
              <a:t>:</a:t>
            </a:r>
          </a:p>
          <a:p>
            <a:pPr marL="457200" lvl="1" indent="0">
              <a:buNone/>
            </a:pPr>
            <a:r>
              <a:rPr lang="sv-SE" dirty="0">
                <a:latin typeface="Energetika Maribor" panose="020F0503020203050203" pitchFamily="34" charset="-18"/>
              </a:rPr>
              <a:t>vsaj 75 % </a:t>
            </a:r>
            <a:r>
              <a:rPr lang="sl-SI" dirty="0">
                <a:latin typeface="Energetika Maribor" panose="020F0503020203050203" pitchFamily="34" charset="-18"/>
              </a:rPr>
              <a:t>OVE</a:t>
            </a:r>
            <a:r>
              <a:rPr lang="sv-SE" dirty="0">
                <a:latin typeface="Energetika Maribor" panose="020F0503020203050203" pitchFamily="34" charset="-18"/>
              </a:rPr>
              <a:t>, 75 % odvečne toplote ali 75 % </a:t>
            </a:r>
            <a:r>
              <a:rPr lang="sl-SI" dirty="0">
                <a:latin typeface="Energetika Maribor" panose="020F0503020203050203" pitchFamily="34" charset="-18"/>
              </a:rPr>
              <a:t>OVE</a:t>
            </a:r>
            <a:r>
              <a:rPr lang="sv-SE" dirty="0">
                <a:latin typeface="Energetika Maribor" panose="020F0503020203050203" pitchFamily="34" charset="-18"/>
              </a:rPr>
              <a:t> in odvečne toplote ali vsaj 95 % energije </a:t>
            </a:r>
            <a:r>
              <a:rPr lang="sl-SI" dirty="0">
                <a:latin typeface="Energetika Maribor" panose="020F0503020203050203" pitchFamily="34" charset="-18"/>
              </a:rPr>
              <a:t>OVE</a:t>
            </a:r>
            <a:r>
              <a:rPr lang="sv-SE" dirty="0">
                <a:latin typeface="Energetika Maribor" panose="020F0503020203050203" pitchFamily="34" charset="-18"/>
              </a:rPr>
              <a:t>, odvečne toplote in toplote iz </a:t>
            </a:r>
            <a:r>
              <a:rPr lang="sl-SI" dirty="0">
                <a:latin typeface="Energetika Maribor" panose="020F0503020203050203" pitchFamily="34" charset="-18"/>
              </a:rPr>
              <a:t>SPTE</a:t>
            </a:r>
            <a:r>
              <a:rPr lang="sv-SE" dirty="0">
                <a:latin typeface="Energetika Maribor" panose="020F0503020203050203" pitchFamily="34" charset="-18"/>
              </a:rPr>
              <a:t>, pri čemer je skupni delež </a:t>
            </a:r>
            <a:r>
              <a:rPr lang="sl-SI" dirty="0">
                <a:latin typeface="Energetika Maribor" panose="020F0503020203050203" pitchFamily="34" charset="-18"/>
              </a:rPr>
              <a:t>OVE </a:t>
            </a:r>
            <a:r>
              <a:rPr lang="sv-SE" dirty="0">
                <a:latin typeface="Energetika Maribor" panose="020F0503020203050203" pitchFamily="34" charset="-18"/>
              </a:rPr>
              <a:t>ali odvečne toplote vsaj 35 %;</a:t>
            </a:r>
          </a:p>
          <a:p>
            <a:pPr lvl="1"/>
            <a:r>
              <a:rPr lang="sv-SE" dirty="0">
                <a:solidFill>
                  <a:srgbClr val="FF0000"/>
                </a:solidFill>
                <a:latin typeface="Energetika Maribor" panose="020F0503020203050203" pitchFamily="34" charset="-18"/>
              </a:rPr>
              <a:t>od 1. januarja 2045</a:t>
            </a:r>
            <a:r>
              <a:rPr lang="sl-SI" dirty="0">
                <a:solidFill>
                  <a:srgbClr val="FF0000"/>
                </a:solidFill>
                <a:latin typeface="Energetika Maribor" panose="020F0503020203050203" pitchFamily="34" charset="-18"/>
              </a:rPr>
              <a:t>:</a:t>
            </a:r>
          </a:p>
          <a:p>
            <a:pPr marL="457200" lvl="1" indent="0">
              <a:buNone/>
            </a:pPr>
            <a:r>
              <a:rPr lang="sv-SE" dirty="0">
                <a:latin typeface="Energetika Maribor" panose="020F0503020203050203" pitchFamily="34" charset="-18"/>
              </a:rPr>
              <a:t>vsaj 75 % </a:t>
            </a:r>
            <a:r>
              <a:rPr lang="sl-SI" dirty="0">
                <a:latin typeface="Energetika Maribor" panose="020F0503020203050203" pitchFamily="34" charset="-18"/>
              </a:rPr>
              <a:t>OVE</a:t>
            </a:r>
            <a:r>
              <a:rPr lang="sv-SE" dirty="0">
                <a:latin typeface="Energetika Maribor" panose="020F0503020203050203" pitchFamily="34" charset="-18"/>
              </a:rPr>
              <a:t>, 75 % odvečne toplote ali 75 % </a:t>
            </a:r>
            <a:r>
              <a:rPr lang="sl-SI" dirty="0">
                <a:latin typeface="Energetika Maribor" panose="020F0503020203050203" pitchFamily="34" charset="-18"/>
              </a:rPr>
              <a:t>OVE</a:t>
            </a:r>
            <a:r>
              <a:rPr lang="sv-SE" dirty="0">
                <a:latin typeface="Energetika Maribor" panose="020F0503020203050203" pitchFamily="34" charset="-18"/>
              </a:rPr>
              <a:t> in odvečne toplote;</a:t>
            </a:r>
            <a:r>
              <a:rPr lang="sl-SI" dirty="0">
                <a:latin typeface="Energetika Maribor" panose="020F0503020203050203" pitchFamily="34" charset="-18"/>
              </a:rPr>
              <a:t> </a:t>
            </a:r>
            <a:endParaRPr lang="sv-SE" dirty="0">
              <a:latin typeface="Energetika Maribor" panose="020F0503020203050203" pitchFamily="34" charset="-18"/>
            </a:endParaRPr>
          </a:p>
          <a:p>
            <a:pPr lvl="1"/>
            <a:r>
              <a:rPr lang="sv-SE" dirty="0">
                <a:solidFill>
                  <a:srgbClr val="FF0000"/>
                </a:solidFill>
                <a:latin typeface="Energetika Maribor" panose="020F0503020203050203" pitchFamily="34" charset="-18"/>
              </a:rPr>
              <a:t>od 1. januarja 2050</a:t>
            </a:r>
            <a:r>
              <a:rPr lang="sl-SI" dirty="0">
                <a:solidFill>
                  <a:srgbClr val="FF0000"/>
                </a:solidFill>
                <a:latin typeface="Energetika Maribor" panose="020F0503020203050203" pitchFamily="34" charset="-18"/>
              </a:rPr>
              <a:t>:</a:t>
            </a:r>
          </a:p>
          <a:p>
            <a:pPr marL="457200" lvl="1" indent="0">
              <a:buNone/>
            </a:pPr>
            <a:r>
              <a:rPr lang="sv-SE" dirty="0">
                <a:latin typeface="Energetika Maribor" panose="020F0503020203050203" pitchFamily="34" charset="-18"/>
              </a:rPr>
              <a:t>samo </a:t>
            </a:r>
            <a:r>
              <a:rPr lang="sl-SI" dirty="0">
                <a:latin typeface="Energetika Maribor" panose="020F0503020203050203" pitchFamily="34" charset="-18"/>
              </a:rPr>
              <a:t>OVE</a:t>
            </a:r>
            <a:r>
              <a:rPr lang="sv-SE" dirty="0">
                <a:latin typeface="Energetika Maribor" panose="020F0503020203050203" pitchFamily="34" charset="-18"/>
              </a:rPr>
              <a:t>, samo odvečn</a:t>
            </a:r>
            <a:r>
              <a:rPr lang="sl-SI" dirty="0">
                <a:latin typeface="Energetika Maribor" panose="020F0503020203050203" pitchFamily="34" charset="-18"/>
              </a:rPr>
              <a:t>a</a:t>
            </a:r>
            <a:r>
              <a:rPr lang="sv-SE" dirty="0">
                <a:latin typeface="Energetika Maribor" panose="020F0503020203050203" pitchFamily="34" charset="-18"/>
              </a:rPr>
              <a:t> toplot</a:t>
            </a:r>
            <a:r>
              <a:rPr lang="sl-SI" dirty="0">
                <a:latin typeface="Energetika Maribor" panose="020F0503020203050203" pitchFamily="34" charset="-18"/>
              </a:rPr>
              <a:t>a</a:t>
            </a:r>
            <a:r>
              <a:rPr lang="sv-SE" dirty="0">
                <a:latin typeface="Energetika Maribor" panose="020F0503020203050203" pitchFamily="34" charset="-18"/>
              </a:rPr>
              <a:t> ali samo kombinacij</a:t>
            </a:r>
            <a:r>
              <a:rPr lang="sl-SI" dirty="0">
                <a:latin typeface="Energetika Maribor" panose="020F0503020203050203" pitchFamily="34" charset="-18"/>
              </a:rPr>
              <a:t>a</a:t>
            </a:r>
            <a:r>
              <a:rPr lang="sv-SE" dirty="0">
                <a:latin typeface="Energetika Maribor" panose="020F0503020203050203" pitchFamily="34" charset="-18"/>
              </a:rPr>
              <a:t> energije iz </a:t>
            </a:r>
            <a:r>
              <a:rPr lang="sl-SI" dirty="0">
                <a:latin typeface="Energetika Maribor" panose="020F0503020203050203" pitchFamily="34" charset="-18"/>
              </a:rPr>
              <a:t>OVE </a:t>
            </a:r>
            <a:r>
              <a:rPr lang="sv-SE" dirty="0">
                <a:latin typeface="Energetika Maribor" panose="020F0503020203050203" pitchFamily="34" charset="-18"/>
              </a:rPr>
              <a:t>in odvečne toplote.</a:t>
            </a:r>
          </a:p>
          <a:p>
            <a:endParaRPr lang="sl-SI" dirty="0"/>
          </a:p>
        </p:txBody>
      </p:sp>
      <p:graphicFrame>
        <p:nvGraphicFramePr>
          <p:cNvPr id="7" name="Grafikon 6">
            <a:extLst>
              <a:ext uri="{FF2B5EF4-FFF2-40B4-BE49-F238E27FC236}">
                <a16:creationId xmlns:a16="http://schemas.microsoft.com/office/drawing/2014/main" id="{37928AD7-36BC-FE6B-AA98-4765B4EFD6E9}"/>
              </a:ext>
            </a:extLst>
          </p:cNvPr>
          <p:cNvGraphicFramePr>
            <a:graphicFrameLocks/>
          </p:cNvGraphicFramePr>
          <p:nvPr>
            <p:extLst>
              <p:ext uri="{D42A27DB-BD31-4B8C-83A1-F6EECF244321}">
                <p14:modId xmlns:p14="http://schemas.microsoft.com/office/powerpoint/2010/main" val="2289583449"/>
              </p:ext>
            </p:extLst>
          </p:nvPr>
        </p:nvGraphicFramePr>
        <p:xfrm>
          <a:off x="6313189" y="1280517"/>
          <a:ext cx="5716886" cy="458849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52294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značba mesta vsebine 3">
            <a:extLst>
              <a:ext uri="{FF2B5EF4-FFF2-40B4-BE49-F238E27FC236}">
                <a16:creationId xmlns:a16="http://schemas.microsoft.com/office/drawing/2014/main" id="{13F63A89-89EB-5B32-7799-2144CD1A2805}"/>
              </a:ext>
            </a:extLst>
          </p:cNvPr>
          <p:cNvPicPr>
            <a:picLocks noGrp="1" noChangeAspect="1"/>
          </p:cNvPicPr>
          <p:nvPr>
            <p:ph idx="1"/>
          </p:nvPr>
        </p:nvPicPr>
        <p:blipFill>
          <a:blip r:embed="rId2"/>
          <a:stretch>
            <a:fillRect/>
          </a:stretch>
        </p:blipFill>
        <p:spPr>
          <a:xfrm>
            <a:off x="142875" y="1106787"/>
            <a:ext cx="7574289" cy="4821530"/>
          </a:xfrm>
          <a:prstGeom prst="rect">
            <a:avLst/>
          </a:prstGeom>
        </p:spPr>
      </p:pic>
      <p:sp>
        <p:nvSpPr>
          <p:cNvPr id="2" name="Naslov 1">
            <a:extLst>
              <a:ext uri="{FF2B5EF4-FFF2-40B4-BE49-F238E27FC236}">
                <a16:creationId xmlns:a16="http://schemas.microsoft.com/office/drawing/2014/main" id="{B7E441CA-0CFF-1191-88D7-9730E81C5B32}"/>
              </a:ext>
            </a:extLst>
          </p:cNvPr>
          <p:cNvSpPr>
            <a:spLocks noGrp="1"/>
          </p:cNvSpPr>
          <p:nvPr>
            <p:ph type="title"/>
          </p:nvPr>
        </p:nvSpPr>
        <p:spPr>
          <a:xfrm>
            <a:off x="142875" y="266901"/>
            <a:ext cx="11991800" cy="1325563"/>
          </a:xfrm>
        </p:spPr>
        <p:txBody>
          <a:bodyPr>
            <a:normAutofit/>
          </a:bodyPr>
          <a:lstStyle/>
          <a:p>
            <a:r>
              <a:rPr lang="sl-SI" sz="3600" b="1" dirty="0">
                <a:effectLst>
                  <a:outerShdw blurRad="38100" dist="38100" dir="2700000" algn="tl">
                    <a:srgbClr val="000000">
                      <a:alpha val="43137"/>
                    </a:srgbClr>
                  </a:outerShdw>
                </a:effectLst>
                <a:latin typeface="Energetika Maribor" panose="020F0503020203050203" pitchFamily="34" charset="-18"/>
              </a:rPr>
              <a:t>Realizirana vlaganja v ukrepe </a:t>
            </a:r>
            <a:r>
              <a:rPr lang="sl-SI" sz="3600" b="1" dirty="0" err="1">
                <a:effectLst>
                  <a:outerShdw blurRad="38100" dist="38100" dir="2700000" algn="tl">
                    <a:srgbClr val="000000">
                      <a:alpha val="43137"/>
                    </a:srgbClr>
                  </a:outerShdw>
                </a:effectLst>
                <a:latin typeface="Energetika Maribor" panose="020F0503020203050203" pitchFamily="34" charset="-18"/>
              </a:rPr>
              <a:t>ukrepe</a:t>
            </a:r>
            <a:r>
              <a:rPr lang="sl-SI" sz="3600" b="1" dirty="0">
                <a:effectLst>
                  <a:outerShdw blurRad="38100" dist="38100" dir="2700000" algn="tl">
                    <a:srgbClr val="000000">
                      <a:alpha val="43137"/>
                    </a:srgbClr>
                  </a:outerShdw>
                </a:effectLst>
                <a:latin typeface="Energetika Maribor" panose="020F0503020203050203" pitchFamily="34" charset="-18"/>
              </a:rPr>
              <a:t> učinkovite rabe energije (URE) in obnovljivih virov energije (OVE) </a:t>
            </a:r>
            <a:r>
              <a:rPr lang="sl-SI" sz="1600" b="1" dirty="0">
                <a:effectLst>
                  <a:outerShdw blurRad="38100" dist="38100" dir="2700000" algn="tl">
                    <a:srgbClr val="000000">
                      <a:alpha val="43137"/>
                    </a:srgbClr>
                  </a:outerShdw>
                </a:effectLst>
                <a:latin typeface="Energetika Maribor" panose="020F0503020203050203" pitchFamily="34" charset="-18"/>
              </a:rPr>
              <a:t>(skupina Energetike Maribor)</a:t>
            </a:r>
            <a:endParaRPr lang="sl-SI" sz="1600" dirty="0"/>
          </a:p>
        </p:txBody>
      </p:sp>
      <p:pic>
        <p:nvPicPr>
          <p:cNvPr id="6" name="Slika 5">
            <a:extLst>
              <a:ext uri="{FF2B5EF4-FFF2-40B4-BE49-F238E27FC236}">
                <a16:creationId xmlns:a16="http://schemas.microsoft.com/office/drawing/2014/main" id="{B04BB120-1EE0-2F0C-964F-226225F4C8D5}"/>
              </a:ext>
            </a:extLst>
          </p:cNvPr>
          <p:cNvPicPr>
            <a:picLocks noChangeAspect="1"/>
          </p:cNvPicPr>
          <p:nvPr/>
        </p:nvPicPr>
        <p:blipFill>
          <a:blip r:embed="rId3"/>
          <a:stretch>
            <a:fillRect/>
          </a:stretch>
        </p:blipFill>
        <p:spPr>
          <a:xfrm>
            <a:off x="6096000" y="1495426"/>
            <a:ext cx="6489168" cy="3637664"/>
          </a:xfrm>
          <a:prstGeom prst="rect">
            <a:avLst/>
          </a:prstGeom>
        </p:spPr>
      </p:pic>
      <p:sp>
        <p:nvSpPr>
          <p:cNvPr id="7" name="Označba mesta vsebine 1">
            <a:extLst>
              <a:ext uri="{FF2B5EF4-FFF2-40B4-BE49-F238E27FC236}">
                <a16:creationId xmlns:a16="http://schemas.microsoft.com/office/drawing/2014/main" id="{4D43F921-B500-F478-EC43-678DED0EC1B5}"/>
              </a:ext>
            </a:extLst>
          </p:cNvPr>
          <p:cNvSpPr txBox="1">
            <a:spLocks/>
          </p:cNvSpPr>
          <p:nvPr/>
        </p:nvSpPr>
        <p:spPr>
          <a:xfrm>
            <a:off x="7400925" y="5019966"/>
            <a:ext cx="4648200" cy="7321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sl-SI" sz="1600" dirty="0">
                <a:solidFill>
                  <a:prstClr val="black"/>
                </a:solidFill>
                <a:latin typeface="Energetika Maribor" panose="020F0503020203050203" pitchFamily="34" charset="-18"/>
              </a:rPr>
              <a:t>Investirana sredstva v ukrepe učinkovite rabe energije (URE) in </a:t>
            </a:r>
            <a:r>
              <a:rPr lang="sl-SI" sz="1600" dirty="0">
                <a:latin typeface="Energetika Maribor" panose="020F0503020203050203"/>
              </a:rPr>
              <a:t>obnovljivih virov energije (</a:t>
            </a:r>
            <a:r>
              <a:rPr lang="sl-SI" sz="1600" dirty="0">
                <a:solidFill>
                  <a:prstClr val="black"/>
                </a:solidFill>
                <a:latin typeface="Energetika Maribor" panose="020F0503020203050203" pitchFamily="34" charset="-18"/>
              </a:rPr>
              <a:t>OVE) 2017 - 2023: </a:t>
            </a:r>
          </a:p>
          <a:p>
            <a:pPr>
              <a:defRPr/>
            </a:pPr>
            <a:r>
              <a:rPr lang="sl-SI" sz="1600" b="1" dirty="0">
                <a:solidFill>
                  <a:prstClr val="black"/>
                </a:solidFill>
                <a:latin typeface="Energetika Maribor" panose="020F0503020203050203" pitchFamily="34" charset="-18"/>
              </a:rPr>
              <a:t>11,2 mio €</a:t>
            </a:r>
          </a:p>
          <a:p>
            <a:pPr lvl="1">
              <a:defRPr/>
            </a:pPr>
            <a:endParaRPr lang="sl-SI" sz="1600" dirty="0">
              <a:solidFill>
                <a:prstClr val="black"/>
              </a:solidFill>
              <a:latin typeface="Calibri" panose="020F0502020204030204"/>
            </a:endParaRPr>
          </a:p>
        </p:txBody>
      </p:sp>
    </p:spTree>
    <p:extLst>
      <p:ext uri="{BB962C8B-B14F-4D97-AF65-F5344CB8AC3E}">
        <p14:creationId xmlns:p14="http://schemas.microsoft.com/office/powerpoint/2010/main" val="15625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7747E67-37EE-882C-C4DA-8F65524A7A7A}"/>
              </a:ext>
            </a:extLst>
          </p:cNvPr>
          <p:cNvSpPr>
            <a:spLocks noGrp="1"/>
          </p:cNvSpPr>
          <p:nvPr>
            <p:ph type="title"/>
          </p:nvPr>
        </p:nvSpPr>
        <p:spPr>
          <a:xfrm>
            <a:off x="104775" y="182371"/>
            <a:ext cx="10515600" cy="1325563"/>
          </a:xfrm>
        </p:spPr>
        <p:txBody>
          <a:bodyPr/>
          <a:lstStyle/>
          <a:p>
            <a:r>
              <a:rPr lang="sl-SI" sz="3200" b="1" dirty="0">
                <a:effectLst>
                  <a:outerShdw blurRad="38100" dist="38100" dir="2700000" algn="tl">
                    <a:srgbClr val="000000">
                      <a:alpha val="43137"/>
                    </a:srgbClr>
                  </a:outerShdw>
                </a:effectLst>
                <a:latin typeface="Energetika Maribor" panose="020F0503020203050203" pitchFamily="34" charset="-18"/>
              </a:rPr>
              <a:t>Projekti obnovljivih virov energije v izvajanju </a:t>
            </a:r>
            <a:r>
              <a:rPr lang="sl-SI" sz="1400" b="1" dirty="0">
                <a:effectLst>
                  <a:outerShdw blurRad="38100" dist="38100" dir="2700000" algn="tl">
                    <a:srgbClr val="000000">
                      <a:alpha val="43137"/>
                    </a:srgbClr>
                  </a:outerShdw>
                </a:effectLst>
                <a:latin typeface="Energetika Maribor" panose="020F0503020203050203" pitchFamily="34" charset="-18"/>
              </a:rPr>
              <a:t>(skupina Energetike Maribor)</a:t>
            </a:r>
            <a:endParaRPr lang="sl-SI" sz="1400" cap="none" dirty="0"/>
          </a:p>
        </p:txBody>
      </p:sp>
      <p:sp>
        <p:nvSpPr>
          <p:cNvPr id="3" name="Označba mesta vsebine 2">
            <a:extLst>
              <a:ext uri="{FF2B5EF4-FFF2-40B4-BE49-F238E27FC236}">
                <a16:creationId xmlns:a16="http://schemas.microsoft.com/office/drawing/2014/main" id="{315FCEC2-C243-3AC4-FE22-1C7F9B584702}"/>
              </a:ext>
            </a:extLst>
          </p:cNvPr>
          <p:cNvSpPr>
            <a:spLocks noGrp="1"/>
          </p:cNvSpPr>
          <p:nvPr>
            <p:ph idx="1"/>
          </p:nvPr>
        </p:nvSpPr>
        <p:spPr>
          <a:xfrm>
            <a:off x="457200" y="1171575"/>
            <a:ext cx="7222976" cy="4987205"/>
          </a:xfrm>
        </p:spPr>
        <p:txBody>
          <a:bodyPr>
            <a:normAutofit/>
          </a:bodyPr>
          <a:lstStyle/>
          <a:p>
            <a:r>
              <a:rPr lang="sl-SI" sz="1800" b="1" dirty="0">
                <a:latin typeface="Energetika Maribor" panose="020F0503020203050203" pitchFamily="34" charset="-18"/>
              </a:rPr>
              <a:t>Lesno-</a:t>
            </a:r>
            <a:r>
              <a:rPr lang="sl-SI" sz="1800" b="1" dirty="0" err="1">
                <a:latin typeface="Energetika Maribor" panose="020F0503020203050203" pitchFamily="34" charset="-18"/>
              </a:rPr>
              <a:t>biomasni</a:t>
            </a:r>
            <a:r>
              <a:rPr lang="sl-SI" sz="1800" b="1" dirty="0">
                <a:latin typeface="Energetika Maribor" panose="020F0503020203050203" pitchFamily="34" charset="-18"/>
              </a:rPr>
              <a:t> kotel Jadranska </a:t>
            </a:r>
            <a:r>
              <a:rPr lang="sl-SI" sz="1800" dirty="0">
                <a:latin typeface="Energetika Maribor" panose="020F0503020203050203" pitchFamily="34" charset="-18"/>
              </a:rPr>
              <a:t>(</a:t>
            </a:r>
            <a:r>
              <a:rPr lang="sl-SI" sz="1800" dirty="0" err="1">
                <a:latin typeface="Energetika Maribor" panose="020F0503020203050203" pitchFamily="34" charset="-18"/>
              </a:rPr>
              <a:t>P</a:t>
            </a:r>
            <a:r>
              <a:rPr lang="sl-SI" sz="1800" kern="0" dirty="0" err="1">
                <a:solidFill>
                  <a:srgbClr val="000000"/>
                </a:solidFill>
                <a:latin typeface="Energetika Maribor" panose="020F0503020203050203" pitchFamily="34" charset="-18"/>
              </a:rPr>
              <a:t>tpl</a:t>
            </a:r>
            <a:r>
              <a:rPr lang="sl-SI" sz="1800" kern="0" dirty="0">
                <a:solidFill>
                  <a:srgbClr val="000000"/>
                </a:solidFill>
                <a:latin typeface="Energetika Maribor" panose="020F0503020203050203" pitchFamily="34" charset="-18"/>
              </a:rPr>
              <a:t> </a:t>
            </a:r>
            <a:r>
              <a:rPr lang="sl-SI" sz="1800" kern="0" dirty="0">
                <a:solidFill>
                  <a:srgbClr val="000000"/>
                </a:solidFill>
                <a:latin typeface="Energetika Maribor" panose="020F0503020203050203" pitchFamily="34" charset="-18"/>
                <a:sym typeface="Symbol" panose="05050102010706020507" pitchFamily="18" charset="2"/>
              </a:rPr>
              <a:t></a:t>
            </a:r>
            <a:r>
              <a:rPr lang="sl-SI" sz="1800" kern="0" dirty="0">
                <a:solidFill>
                  <a:srgbClr val="000000"/>
                </a:solidFill>
                <a:latin typeface="Energetika Maribor" panose="020F0503020203050203" pitchFamily="34" charset="-18"/>
              </a:rPr>
              <a:t> 5 MW )</a:t>
            </a:r>
          </a:p>
          <a:p>
            <a:pPr lvl="1"/>
            <a:r>
              <a:rPr lang="sl-SI" sz="1800" kern="0" dirty="0">
                <a:latin typeface="Energetika Maribor" panose="020F0503020203050203" pitchFamily="34" charset="-18"/>
              </a:rPr>
              <a:t>V izvedbi</a:t>
            </a:r>
            <a:endParaRPr lang="sl-SI" sz="1800" b="1" kern="0" dirty="0">
              <a:solidFill>
                <a:srgbClr val="000000"/>
              </a:solidFill>
              <a:latin typeface="Energetika Maribor" panose="020F0503020203050203" pitchFamily="34" charset="-18"/>
            </a:endParaRPr>
          </a:p>
          <a:p>
            <a:pPr lvl="1"/>
            <a:r>
              <a:rPr lang="sl-SI" sz="1800" b="1" kern="0" dirty="0">
                <a:solidFill>
                  <a:srgbClr val="000000"/>
                </a:solidFill>
                <a:latin typeface="Energetika Maribor" panose="020F0503020203050203" pitchFamily="34" charset="-18"/>
              </a:rPr>
              <a:t>Pridobljenih 1,3 mio. € nepovratnih sredstev NOO DO OVE 2023</a:t>
            </a:r>
          </a:p>
          <a:p>
            <a:pPr lvl="1"/>
            <a:r>
              <a:rPr lang="sl-SI" sz="1800" kern="0" dirty="0">
                <a:solidFill>
                  <a:srgbClr val="000000"/>
                </a:solidFill>
                <a:latin typeface="Energetika Maribor" panose="020F0503020203050203" pitchFamily="34" charset="-18"/>
              </a:rPr>
              <a:t>Investicija 3,6 mio. €</a:t>
            </a:r>
          </a:p>
          <a:p>
            <a:pPr lvl="1"/>
            <a:r>
              <a:rPr lang="sl-SI" sz="1800" kern="0" dirty="0">
                <a:solidFill>
                  <a:srgbClr val="000000"/>
                </a:solidFill>
                <a:latin typeface="Energetika Maribor" panose="020F0503020203050203" pitchFamily="34" charset="-18"/>
              </a:rPr>
              <a:t>Približno 15 % dodatne proizvodnje obnovljivih virov energije glede na leto 2024</a:t>
            </a:r>
          </a:p>
          <a:p>
            <a:endParaRPr lang="sl-SI" sz="1800" dirty="0"/>
          </a:p>
        </p:txBody>
      </p:sp>
      <p:pic>
        <p:nvPicPr>
          <p:cNvPr id="4" name="Slika 3" descr="Slika, ki vsebuje besede nebo, oblak, na prostem, cesta&#10;&#10;Opis je samodejno ustvarjen">
            <a:extLst>
              <a:ext uri="{FF2B5EF4-FFF2-40B4-BE49-F238E27FC236}">
                <a16:creationId xmlns:a16="http://schemas.microsoft.com/office/drawing/2014/main" id="{5EBD47A7-5B55-5DC0-765A-90711EF4D8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5694" y="2827341"/>
            <a:ext cx="4177147" cy="3132861"/>
          </a:xfrm>
          <a:prstGeom prst="rect">
            <a:avLst/>
          </a:prstGeom>
        </p:spPr>
      </p:pic>
      <p:pic>
        <p:nvPicPr>
          <p:cNvPr id="6" name="Slika 5">
            <a:extLst>
              <a:ext uri="{FF2B5EF4-FFF2-40B4-BE49-F238E27FC236}">
                <a16:creationId xmlns:a16="http://schemas.microsoft.com/office/drawing/2014/main" id="{085C1E4A-2FD7-00D7-F6E0-1C0B80CAFE67}"/>
              </a:ext>
            </a:extLst>
          </p:cNvPr>
          <p:cNvPicPr>
            <a:picLocks noChangeAspect="1"/>
          </p:cNvPicPr>
          <p:nvPr/>
        </p:nvPicPr>
        <p:blipFill>
          <a:blip r:embed="rId3"/>
          <a:stretch>
            <a:fillRect/>
          </a:stretch>
        </p:blipFill>
        <p:spPr>
          <a:xfrm>
            <a:off x="6199506" y="1676401"/>
            <a:ext cx="6790280" cy="4561594"/>
          </a:xfrm>
          <a:prstGeom prst="rect">
            <a:avLst/>
          </a:prstGeom>
        </p:spPr>
      </p:pic>
    </p:spTree>
    <p:extLst>
      <p:ext uri="{BB962C8B-B14F-4D97-AF65-F5344CB8AC3E}">
        <p14:creationId xmlns:p14="http://schemas.microsoft.com/office/powerpoint/2010/main" val="3134846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E25F4F6-9032-4C59-FE32-C8D6FB912CE2}"/>
              </a:ext>
            </a:extLst>
          </p:cNvPr>
          <p:cNvSpPr>
            <a:spLocks noGrp="1"/>
          </p:cNvSpPr>
          <p:nvPr>
            <p:ph type="title"/>
          </p:nvPr>
        </p:nvSpPr>
        <p:spPr>
          <a:xfrm>
            <a:off x="171450" y="279400"/>
            <a:ext cx="10515600" cy="760835"/>
          </a:xfrm>
        </p:spPr>
        <p:txBody>
          <a:bodyPr>
            <a:normAutofit/>
          </a:bodyPr>
          <a:lstStyle/>
          <a:p>
            <a:r>
              <a:rPr lang="sl-SI" sz="3200" b="1" dirty="0">
                <a:effectLst>
                  <a:outerShdw blurRad="38100" dist="38100" dir="2700000" algn="tl">
                    <a:srgbClr val="000000">
                      <a:alpha val="43137"/>
                    </a:srgbClr>
                  </a:outerShdw>
                </a:effectLst>
                <a:latin typeface="Energetika Maribor" panose="020F0503020203050203" pitchFamily="34" charset="-18"/>
              </a:rPr>
              <a:t>Projekti obnovljivih virov energije v načrtovanju </a:t>
            </a:r>
            <a:r>
              <a:rPr lang="sl-SI" sz="1600" b="1" dirty="0">
                <a:effectLst>
                  <a:outerShdw blurRad="38100" dist="38100" dir="2700000" algn="tl">
                    <a:srgbClr val="000000">
                      <a:alpha val="43137"/>
                    </a:srgbClr>
                  </a:outerShdw>
                </a:effectLst>
                <a:latin typeface="Energetika Maribor" panose="020F0503020203050203" pitchFamily="34" charset="-18"/>
              </a:rPr>
              <a:t>(</a:t>
            </a:r>
            <a:r>
              <a:rPr lang="sl-SI" sz="1400" b="1" dirty="0">
                <a:effectLst>
                  <a:outerShdw blurRad="38100" dist="38100" dir="2700000" algn="tl">
                    <a:srgbClr val="000000">
                      <a:alpha val="43137"/>
                    </a:srgbClr>
                  </a:outerShdw>
                </a:effectLst>
                <a:latin typeface="Energetika Maribor" panose="020F0503020203050203" pitchFamily="34" charset="-18"/>
              </a:rPr>
              <a:t>skupina Energetike Maribor</a:t>
            </a:r>
            <a:r>
              <a:rPr lang="sl-SI" sz="1600" b="1" dirty="0">
                <a:effectLst>
                  <a:outerShdw blurRad="38100" dist="38100" dir="2700000" algn="tl">
                    <a:srgbClr val="000000">
                      <a:alpha val="43137"/>
                    </a:srgbClr>
                  </a:outerShdw>
                </a:effectLst>
                <a:latin typeface="Energetika Maribor" panose="020F0503020203050203" pitchFamily="34" charset="-18"/>
              </a:rPr>
              <a:t>)</a:t>
            </a:r>
            <a:endParaRPr lang="sl-SI" sz="1600" cap="none" dirty="0"/>
          </a:p>
        </p:txBody>
      </p:sp>
      <p:sp>
        <p:nvSpPr>
          <p:cNvPr id="3" name="Označba mesta vsebine 2">
            <a:extLst>
              <a:ext uri="{FF2B5EF4-FFF2-40B4-BE49-F238E27FC236}">
                <a16:creationId xmlns:a16="http://schemas.microsoft.com/office/drawing/2014/main" id="{CBE15E6B-1C19-A700-C9F3-9CBC01193642}"/>
              </a:ext>
            </a:extLst>
          </p:cNvPr>
          <p:cNvSpPr>
            <a:spLocks noGrp="1"/>
          </p:cNvSpPr>
          <p:nvPr>
            <p:ph idx="1"/>
          </p:nvPr>
        </p:nvSpPr>
        <p:spPr>
          <a:xfrm>
            <a:off x="425514" y="1257300"/>
            <a:ext cx="7023036" cy="5471930"/>
          </a:xfrm>
        </p:spPr>
        <p:txBody>
          <a:bodyPr>
            <a:normAutofit/>
          </a:bodyPr>
          <a:lstStyle/>
          <a:p>
            <a:pPr marL="342900" indent="-342900" fontAlgn="base">
              <a:lnSpc>
                <a:spcPct val="100000"/>
              </a:lnSpc>
              <a:spcBef>
                <a:spcPct val="20000"/>
              </a:spcBef>
              <a:spcAft>
                <a:spcPct val="0"/>
              </a:spcAft>
              <a:defRPr/>
            </a:pPr>
            <a:r>
              <a:rPr lang="sl-SI" sz="1400" b="1" dirty="0">
                <a:effectLst>
                  <a:outerShdw blurRad="38100" dist="38100" dir="2700000" algn="tl">
                    <a:srgbClr val="000000">
                      <a:alpha val="43137"/>
                    </a:srgbClr>
                  </a:outerShdw>
                </a:effectLst>
                <a:latin typeface="Energetika Maribor" panose="020F0503020203050203" pitchFamily="34" charset="-18"/>
              </a:rPr>
              <a:t>Energijska izraba odpadkov (EIOM) </a:t>
            </a:r>
            <a:r>
              <a:rPr lang="sl-SI" sz="1400" dirty="0">
                <a:effectLst>
                  <a:outerShdw blurRad="38100" dist="38100" dir="2700000" algn="tl">
                    <a:srgbClr val="000000">
                      <a:alpha val="43137"/>
                    </a:srgbClr>
                  </a:outerShdw>
                </a:effectLst>
                <a:latin typeface="Energetika Maribor" panose="020F0503020203050203" pitchFamily="34" charset="-18"/>
              </a:rPr>
              <a:t>(</a:t>
            </a:r>
            <a:r>
              <a:rPr lang="sl-SI" sz="1400" dirty="0" err="1">
                <a:effectLst>
                  <a:outerShdw blurRad="38100" dist="38100" dir="2700000" algn="tl">
                    <a:srgbClr val="000000">
                      <a:alpha val="43137"/>
                    </a:srgbClr>
                  </a:outerShdw>
                </a:effectLst>
                <a:latin typeface="Energetika Maribor" panose="020F0503020203050203" pitchFamily="34" charset="-18"/>
              </a:rPr>
              <a:t>Ptpl</a:t>
            </a:r>
            <a:r>
              <a:rPr lang="sl-SI" sz="1400" b="1" dirty="0">
                <a:effectLst>
                  <a:outerShdw blurRad="38100" dist="38100" dir="2700000" algn="tl">
                    <a:srgbClr val="000000">
                      <a:alpha val="43137"/>
                    </a:srgbClr>
                  </a:outerShdw>
                </a:effectLst>
                <a:latin typeface="Energetika Maribor" panose="020F0503020203050203" pitchFamily="34" charset="-18"/>
              </a:rPr>
              <a:t> </a:t>
            </a:r>
            <a:r>
              <a:rPr lang="sl-SI" sz="1400" kern="0" dirty="0">
                <a:solidFill>
                  <a:srgbClr val="000000"/>
                </a:solidFill>
                <a:latin typeface="Energetika Maribor" panose="020F0503020203050203" pitchFamily="34" charset="-18"/>
                <a:sym typeface="Symbol" panose="05050102010706020507" pitchFamily="18" charset="2"/>
              </a:rPr>
              <a:t> 25 MW in Pel  5 MW)</a:t>
            </a:r>
            <a:endParaRPr lang="sl-SI" sz="1400" b="1" kern="0" dirty="0">
              <a:solidFill>
                <a:srgbClr val="000000"/>
              </a:solidFill>
              <a:latin typeface="Energetika Maribor" pitchFamily="34" charset="-18"/>
            </a:endParaRPr>
          </a:p>
          <a:p>
            <a:pPr marL="800100" lvl="1" indent="-342900" fontAlgn="base">
              <a:spcBef>
                <a:spcPct val="20000"/>
              </a:spcBef>
              <a:spcAft>
                <a:spcPct val="0"/>
              </a:spcAft>
              <a:defRPr/>
            </a:pPr>
            <a:r>
              <a:rPr lang="sl-SI" sz="1400" kern="0" dirty="0">
                <a:solidFill>
                  <a:srgbClr val="000000"/>
                </a:solidFill>
                <a:latin typeface="Energetika Maribor" pitchFamily="34" charset="-18"/>
              </a:rPr>
              <a:t>Rešitev nacionalnega in lokalnega problema</a:t>
            </a:r>
            <a:r>
              <a:rPr lang="sl-SI" sz="1400" b="1" kern="0" dirty="0">
                <a:solidFill>
                  <a:srgbClr val="000000"/>
                </a:solidFill>
                <a:latin typeface="Energetika Maribor" pitchFamily="34" charset="-18"/>
              </a:rPr>
              <a:t> </a:t>
            </a:r>
            <a:r>
              <a:rPr lang="sl-SI" sz="1400" kern="0" dirty="0">
                <a:solidFill>
                  <a:srgbClr val="000000"/>
                </a:solidFill>
                <a:latin typeface="Energetika Maribor" pitchFamily="34" charset="-18"/>
              </a:rPr>
              <a:t>končne predelave odpadkov</a:t>
            </a:r>
          </a:p>
          <a:p>
            <a:pPr marL="800100" lvl="1" indent="-342900" fontAlgn="base">
              <a:spcBef>
                <a:spcPct val="20000"/>
              </a:spcBef>
              <a:spcAft>
                <a:spcPct val="0"/>
              </a:spcAft>
              <a:defRPr/>
            </a:pPr>
            <a:r>
              <a:rPr lang="sl-SI" sz="1400" kern="0" dirty="0">
                <a:solidFill>
                  <a:srgbClr val="000000"/>
                </a:solidFill>
                <a:latin typeface="Energetika Maribor" pitchFamily="34" charset="-18"/>
              </a:rPr>
              <a:t>Odpadki – lasten energijski vir (50 % obnovljivih virov energije)</a:t>
            </a:r>
          </a:p>
          <a:p>
            <a:pPr marL="800100" lvl="1" indent="-342900" fontAlgn="base">
              <a:spcBef>
                <a:spcPct val="20000"/>
              </a:spcBef>
              <a:spcAft>
                <a:spcPct val="0"/>
              </a:spcAft>
              <a:defRPr/>
            </a:pPr>
            <a:r>
              <a:rPr lang="sl-SI" sz="1400" kern="0" dirty="0">
                <a:solidFill>
                  <a:srgbClr val="000000"/>
                </a:solidFill>
                <a:latin typeface="Energetika Maribor" pitchFamily="34" charset="-18"/>
              </a:rPr>
              <a:t>Visoko učinkovita soproizvodnja toplote in električne energije</a:t>
            </a:r>
          </a:p>
          <a:p>
            <a:pPr marL="800100" lvl="1" indent="-342900" fontAlgn="base">
              <a:spcBef>
                <a:spcPct val="20000"/>
              </a:spcBef>
              <a:spcAft>
                <a:spcPct val="0"/>
              </a:spcAft>
              <a:defRPr/>
            </a:pPr>
            <a:r>
              <a:rPr lang="sl-SI" sz="1400" b="1" kern="0" dirty="0">
                <a:solidFill>
                  <a:srgbClr val="000000"/>
                </a:solidFill>
                <a:latin typeface="Energetika Maribor" pitchFamily="34" charset="-18"/>
              </a:rPr>
              <a:t>Ocenjena vrednost: 60 mio. €</a:t>
            </a:r>
          </a:p>
          <a:p>
            <a:pPr marL="342900" indent="-342900" fontAlgn="base">
              <a:lnSpc>
                <a:spcPct val="100000"/>
              </a:lnSpc>
              <a:spcBef>
                <a:spcPct val="20000"/>
              </a:spcBef>
              <a:spcAft>
                <a:spcPct val="0"/>
              </a:spcAft>
              <a:defRPr/>
            </a:pPr>
            <a:endParaRPr lang="sl-SI" sz="1400" kern="0" dirty="0">
              <a:solidFill>
                <a:srgbClr val="000000"/>
              </a:solidFill>
              <a:latin typeface="Energetika Maribor" pitchFamily="34" charset="-18"/>
            </a:endParaRPr>
          </a:p>
          <a:p>
            <a:pPr fontAlgn="base">
              <a:lnSpc>
                <a:spcPct val="100000"/>
              </a:lnSpc>
              <a:spcBef>
                <a:spcPct val="20000"/>
              </a:spcBef>
              <a:spcAft>
                <a:spcPct val="0"/>
              </a:spcAft>
              <a:defRPr/>
            </a:pPr>
            <a:endParaRPr lang="sl-SI" sz="1400" kern="0" dirty="0">
              <a:solidFill>
                <a:srgbClr val="000000"/>
              </a:solidFill>
              <a:latin typeface="Energetika Maribor" pitchFamily="34" charset="-18"/>
            </a:endParaRPr>
          </a:p>
          <a:p>
            <a:pPr marL="285750" indent="-285750"/>
            <a:r>
              <a:rPr lang="sl-SI" sz="1400" b="1" dirty="0">
                <a:latin typeface="Energetika Maribor" panose="020F0503020203050203" pitchFamily="34" charset="-18"/>
              </a:rPr>
              <a:t>Lesno-</a:t>
            </a:r>
            <a:r>
              <a:rPr lang="sl-SI" sz="1400" b="1" dirty="0" err="1">
                <a:latin typeface="Energetika Maribor" panose="020F0503020203050203" pitchFamily="34" charset="-18"/>
              </a:rPr>
              <a:t>biomasni</a:t>
            </a:r>
            <a:r>
              <a:rPr lang="sl-SI" sz="1400" b="1" dirty="0">
                <a:latin typeface="Energetika Maribor" panose="020F0503020203050203" pitchFamily="34" charset="-18"/>
              </a:rPr>
              <a:t> kotel s hranilniki toplote Melje </a:t>
            </a:r>
            <a:r>
              <a:rPr lang="sl-SI" sz="1400" dirty="0">
                <a:latin typeface="Energetika Maribor" panose="020F0503020203050203" pitchFamily="34" charset="-18"/>
              </a:rPr>
              <a:t>(</a:t>
            </a:r>
            <a:r>
              <a:rPr lang="sl-SI" sz="1400" dirty="0" err="1">
                <a:latin typeface="Energetika Maribor" panose="020F0503020203050203" pitchFamily="34" charset="-18"/>
              </a:rPr>
              <a:t>P</a:t>
            </a:r>
            <a:r>
              <a:rPr lang="sl-SI" sz="1400" kern="0" dirty="0" err="1">
                <a:solidFill>
                  <a:srgbClr val="000000"/>
                </a:solidFill>
                <a:latin typeface="Energetika Maribor" panose="020F0503020203050203" pitchFamily="34" charset="-18"/>
              </a:rPr>
              <a:t>tpl</a:t>
            </a:r>
            <a:r>
              <a:rPr lang="sl-SI" sz="1400" kern="0" dirty="0">
                <a:solidFill>
                  <a:srgbClr val="000000"/>
                </a:solidFill>
                <a:latin typeface="Energetika Maribor" panose="020F0503020203050203" pitchFamily="34" charset="-18"/>
              </a:rPr>
              <a:t> </a:t>
            </a:r>
            <a:r>
              <a:rPr lang="sl-SI" sz="1400" kern="0" dirty="0">
                <a:solidFill>
                  <a:srgbClr val="000000"/>
                </a:solidFill>
                <a:latin typeface="Energetika Maribor" panose="020F0503020203050203" pitchFamily="34" charset="-18"/>
                <a:sym typeface="Symbol" panose="05050102010706020507" pitchFamily="18" charset="2"/>
              </a:rPr>
              <a:t></a:t>
            </a:r>
            <a:r>
              <a:rPr lang="sl-SI" sz="1400" kern="0" dirty="0">
                <a:solidFill>
                  <a:srgbClr val="000000"/>
                </a:solidFill>
                <a:latin typeface="Energetika Maribor" pitchFamily="34" charset="-18"/>
              </a:rPr>
              <a:t> 5 </a:t>
            </a:r>
            <a:r>
              <a:rPr lang="sl-SI" sz="1400" kern="0" dirty="0" err="1">
                <a:solidFill>
                  <a:srgbClr val="000000"/>
                </a:solidFill>
                <a:latin typeface="Energetika Maribor" panose="020F0503020203050203" pitchFamily="34" charset="-18"/>
              </a:rPr>
              <a:t>MWt</a:t>
            </a:r>
            <a:r>
              <a:rPr lang="sl-SI" sz="1400" kern="0" dirty="0">
                <a:solidFill>
                  <a:srgbClr val="000000"/>
                </a:solidFill>
                <a:latin typeface="Energetika Maribor" panose="020F0503020203050203" pitchFamily="34" charset="-18"/>
              </a:rPr>
              <a:t> )</a:t>
            </a:r>
          </a:p>
          <a:p>
            <a:pPr marL="742950" lvl="1" indent="-285750"/>
            <a:r>
              <a:rPr lang="sl-SI" sz="1400" kern="0" dirty="0">
                <a:latin typeface="Energetika Maribor" panose="020F0503020203050203" pitchFamily="34" charset="-18"/>
              </a:rPr>
              <a:t>v načrtovanju</a:t>
            </a:r>
            <a:endParaRPr lang="sl-SI" sz="1400" b="1" kern="0" dirty="0">
              <a:solidFill>
                <a:srgbClr val="000000"/>
              </a:solidFill>
              <a:latin typeface="Energetika Maribor" panose="020F0503020203050203" pitchFamily="34" charset="-18"/>
            </a:endParaRPr>
          </a:p>
          <a:p>
            <a:pPr marL="742950" lvl="1" indent="-285750"/>
            <a:r>
              <a:rPr lang="sl-SI" sz="1400" kern="0" dirty="0">
                <a:solidFill>
                  <a:srgbClr val="000000"/>
                </a:solidFill>
                <a:latin typeface="Energetika Maribor" pitchFamily="34" charset="-18"/>
              </a:rPr>
              <a:t>prijava na razpis Borzen</a:t>
            </a:r>
          </a:p>
          <a:p>
            <a:pPr marL="742950" lvl="1" indent="-285750"/>
            <a:r>
              <a:rPr lang="sl-SI" sz="1400" kern="0" dirty="0">
                <a:solidFill>
                  <a:srgbClr val="000000"/>
                </a:solidFill>
                <a:latin typeface="Energetika Maribor" pitchFamily="34" charset="-18"/>
              </a:rPr>
              <a:t>predviden zagon 2026</a:t>
            </a:r>
          </a:p>
          <a:p>
            <a:pPr marL="742950" lvl="1" indent="-285750"/>
            <a:r>
              <a:rPr lang="sl-SI" sz="1400" b="1" kern="0" dirty="0">
                <a:solidFill>
                  <a:srgbClr val="000000"/>
                </a:solidFill>
                <a:latin typeface="Energetika Maribor" pitchFamily="34" charset="-18"/>
              </a:rPr>
              <a:t>Ocenjena vrednost 5 mio. €</a:t>
            </a:r>
          </a:p>
          <a:p>
            <a:pPr marL="742950" lvl="1" indent="-285750"/>
            <a:r>
              <a:rPr lang="sl-SI" sz="1400" kern="0" dirty="0">
                <a:solidFill>
                  <a:srgbClr val="000000"/>
                </a:solidFill>
                <a:latin typeface="Energetika Maribor" pitchFamily="34" charset="-18"/>
              </a:rPr>
              <a:t>Približno 12 % dodatne proizvodnje OVE glede na leto 2024</a:t>
            </a:r>
          </a:p>
          <a:p>
            <a:pPr lvl="1" fontAlgn="base">
              <a:lnSpc>
                <a:spcPct val="100000"/>
              </a:lnSpc>
              <a:spcBef>
                <a:spcPct val="20000"/>
              </a:spcBef>
              <a:spcAft>
                <a:spcPct val="0"/>
              </a:spcAft>
              <a:defRPr/>
            </a:pPr>
            <a:endParaRPr lang="sl-SI" sz="1400" kern="0" dirty="0">
              <a:solidFill>
                <a:srgbClr val="000000"/>
              </a:solidFill>
              <a:latin typeface="Energetika Maribor" pitchFamily="34" charset="-18"/>
            </a:endParaRPr>
          </a:p>
          <a:p>
            <a:pPr marL="285750" indent="-285750" fontAlgn="base">
              <a:spcBef>
                <a:spcPct val="20000"/>
              </a:spcBef>
              <a:spcAft>
                <a:spcPct val="0"/>
              </a:spcAft>
              <a:defRPr/>
            </a:pPr>
            <a:r>
              <a:rPr lang="sl-SI" sz="1400" kern="0" dirty="0">
                <a:solidFill>
                  <a:srgbClr val="000000"/>
                </a:solidFill>
                <a:latin typeface="Energetika Maribor" pitchFamily="34" charset="-18"/>
              </a:rPr>
              <a:t>Trajnostni načrt predvideva možnost koriščenja odvečne toplote iz Super računalnika na lokaciji DEM</a:t>
            </a:r>
          </a:p>
          <a:p>
            <a:endParaRPr lang="sl-SI" dirty="0"/>
          </a:p>
        </p:txBody>
      </p:sp>
      <p:graphicFrame>
        <p:nvGraphicFramePr>
          <p:cNvPr id="5" name="Grafikon 4">
            <a:extLst>
              <a:ext uri="{FF2B5EF4-FFF2-40B4-BE49-F238E27FC236}">
                <a16:creationId xmlns:a16="http://schemas.microsoft.com/office/drawing/2014/main" id="{8DD64955-E09E-8A0C-9901-055C6CD41C72}"/>
              </a:ext>
            </a:extLst>
          </p:cNvPr>
          <p:cNvGraphicFramePr>
            <a:graphicFrameLocks/>
          </p:cNvGraphicFramePr>
          <p:nvPr>
            <p:extLst>
              <p:ext uri="{D42A27DB-BD31-4B8C-83A1-F6EECF244321}">
                <p14:modId xmlns:p14="http://schemas.microsoft.com/office/powerpoint/2010/main" val="3844185359"/>
              </p:ext>
            </p:extLst>
          </p:nvPr>
        </p:nvGraphicFramePr>
        <p:xfrm>
          <a:off x="6933501" y="808194"/>
          <a:ext cx="5696648" cy="524161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58951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D1ED647-AB82-52BA-B537-6E263F57BE02}"/>
              </a:ext>
            </a:extLst>
          </p:cNvPr>
          <p:cNvSpPr>
            <a:spLocks noGrp="1"/>
          </p:cNvSpPr>
          <p:nvPr>
            <p:ph type="title"/>
          </p:nvPr>
        </p:nvSpPr>
        <p:spPr>
          <a:xfrm>
            <a:off x="53829" y="135136"/>
            <a:ext cx="10515600" cy="1325563"/>
          </a:xfrm>
        </p:spPr>
        <p:txBody>
          <a:bodyPr/>
          <a:lstStyle/>
          <a:p>
            <a:r>
              <a:rPr lang="sl-SI" sz="3600" b="1" dirty="0">
                <a:solidFill>
                  <a:prstClr val="black"/>
                </a:solidFill>
                <a:effectLst>
                  <a:outerShdw blurRad="38100" dist="38100" dir="2700000" algn="tl">
                    <a:srgbClr val="000000">
                      <a:alpha val="43137"/>
                    </a:srgbClr>
                  </a:outerShdw>
                </a:effectLst>
                <a:latin typeface="Energetika Maribor" panose="020F0503020203050203" pitchFamily="34" charset="-18"/>
              </a:rPr>
              <a:t>Razvoj proizvodnih virov </a:t>
            </a:r>
            <a:r>
              <a:rPr lang="sl-SI" sz="1400" b="1" dirty="0">
                <a:effectLst>
                  <a:outerShdw blurRad="38100" dist="38100" dir="2700000" algn="tl">
                    <a:srgbClr val="000000">
                      <a:alpha val="43137"/>
                    </a:srgbClr>
                  </a:outerShdw>
                </a:effectLst>
                <a:latin typeface="Energetika Maribor" panose="020F0503020203050203" pitchFamily="34" charset="-18"/>
              </a:rPr>
              <a:t>(skupina Energetike Maribor)</a:t>
            </a:r>
            <a:br>
              <a:rPr lang="sl-SI" sz="1400" b="1" dirty="0">
                <a:solidFill>
                  <a:prstClr val="black"/>
                </a:solidFill>
                <a:effectLst>
                  <a:outerShdw blurRad="38100" dist="38100" dir="2700000" algn="tl">
                    <a:srgbClr val="000000">
                      <a:alpha val="43137"/>
                    </a:srgbClr>
                  </a:outerShdw>
                </a:effectLst>
                <a:latin typeface="Energetika Maribor" panose="020F0503020203050203" pitchFamily="34" charset="-18"/>
              </a:rPr>
            </a:br>
            <a:r>
              <a:rPr lang="sl-SI" sz="1800" b="1" dirty="0">
                <a:solidFill>
                  <a:prstClr val="black"/>
                </a:solidFill>
                <a:effectLst>
                  <a:outerShdw blurRad="38100" dist="38100" dir="2700000" algn="tl">
                    <a:srgbClr val="000000">
                      <a:alpha val="43137"/>
                    </a:srgbClr>
                  </a:outerShdw>
                </a:effectLst>
                <a:latin typeface="Energetika Maribor" panose="020F0503020203050203" pitchFamily="34" charset="-18"/>
              </a:rPr>
              <a:t>Okvirna </a:t>
            </a:r>
            <a:r>
              <a:rPr lang="sl-SI" sz="1800" b="1" dirty="0" err="1">
                <a:solidFill>
                  <a:prstClr val="black"/>
                </a:solidFill>
                <a:effectLst>
                  <a:outerShdw blurRad="38100" dist="38100" dir="2700000" algn="tl">
                    <a:srgbClr val="000000">
                      <a:alpha val="43137"/>
                    </a:srgbClr>
                  </a:outerShdw>
                </a:effectLst>
                <a:latin typeface="Energetika Maribor" panose="020F0503020203050203" pitchFamily="34" charset="-18"/>
              </a:rPr>
              <a:t>časovnica</a:t>
            </a:r>
            <a:r>
              <a:rPr lang="sl-SI" sz="1800" b="1" dirty="0">
                <a:solidFill>
                  <a:prstClr val="black"/>
                </a:solidFill>
                <a:effectLst>
                  <a:outerShdw blurRad="38100" dist="38100" dir="2700000" algn="tl">
                    <a:srgbClr val="000000">
                      <a:alpha val="43137"/>
                    </a:srgbClr>
                  </a:outerShdw>
                </a:effectLst>
                <a:latin typeface="Energetika Maribor" panose="020F0503020203050203" pitchFamily="34" charset="-18"/>
              </a:rPr>
              <a:t>: 2023 - 2030</a:t>
            </a:r>
            <a:endParaRPr lang="sl-SI" dirty="0"/>
          </a:p>
        </p:txBody>
      </p:sp>
      <p:sp>
        <p:nvSpPr>
          <p:cNvPr id="3" name="Označba mesta vsebine 2">
            <a:extLst>
              <a:ext uri="{FF2B5EF4-FFF2-40B4-BE49-F238E27FC236}">
                <a16:creationId xmlns:a16="http://schemas.microsoft.com/office/drawing/2014/main" id="{B2D08F60-A2C4-8656-1C42-948F060C61F3}"/>
              </a:ext>
            </a:extLst>
          </p:cNvPr>
          <p:cNvSpPr>
            <a:spLocks noGrp="1"/>
          </p:cNvSpPr>
          <p:nvPr>
            <p:ph idx="1"/>
          </p:nvPr>
        </p:nvSpPr>
        <p:spPr>
          <a:xfrm>
            <a:off x="53829" y="1543051"/>
            <a:ext cx="6468611" cy="4314824"/>
          </a:xfrm>
        </p:spPr>
        <p:txBody>
          <a:bodyPr>
            <a:normAutofit/>
          </a:bodyPr>
          <a:lstStyle/>
          <a:p>
            <a:pPr fontAlgn="base">
              <a:lnSpc>
                <a:spcPct val="100000"/>
              </a:lnSpc>
              <a:spcBef>
                <a:spcPct val="20000"/>
              </a:spcBef>
              <a:spcAft>
                <a:spcPct val="0"/>
              </a:spcAft>
              <a:defRPr/>
            </a:pPr>
            <a:r>
              <a:rPr lang="sl-SI" sz="1800" kern="0" dirty="0">
                <a:solidFill>
                  <a:srgbClr val="000000"/>
                </a:solidFill>
                <a:latin typeface="Energetika Maribor" pitchFamily="34" charset="-18"/>
              </a:rPr>
              <a:t>Razvoj omrežja v odvisnosti od potreb</a:t>
            </a:r>
          </a:p>
          <a:p>
            <a:pPr fontAlgn="base">
              <a:lnSpc>
                <a:spcPct val="100000"/>
              </a:lnSpc>
              <a:spcBef>
                <a:spcPct val="20000"/>
              </a:spcBef>
              <a:spcAft>
                <a:spcPct val="0"/>
              </a:spcAft>
              <a:defRPr/>
            </a:pPr>
            <a:r>
              <a:rPr lang="sl-SI" sz="1800" kern="0" dirty="0">
                <a:solidFill>
                  <a:srgbClr val="000000"/>
                </a:solidFill>
                <a:latin typeface="Energetika Maribor" pitchFamily="34" charset="-18"/>
              </a:rPr>
              <a:t>Pasovna proizvodnja toplote:</a:t>
            </a:r>
          </a:p>
          <a:p>
            <a:pPr marL="800100" lvl="1" indent="-342900" fontAlgn="base">
              <a:spcBef>
                <a:spcPct val="20000"/>
              </a:spcBef>
              <a:spcAft>
                <a:spcPct val="0"/>
              </a:spcAft>
              <a:defRPr/>
            </a:pPr>
            <a:r>
              <a:rPr lang="sl-SI" sz="1800" b="1" kern="0" dirty="0">
                <a:solidFill>
                  <a:srgbClr val="000000"/>
                </a:solidFill>
                <a:latin typeface="Energetika Maribor" pitchFamily="34" charset="-18"/>
              </a:rPr>
              <a:t>Visoko temperaturna toplotna črpalka Pristan (2,4 mio. €)</a:t>
            </a:r>
          </a:p>
          <a:p>
            <a:pPr marL="800100" lvl="1" indent="-342900" fontAlgn="base">
              <a:spcBef>
                <a:spcPct val="20000"/>
              </a:spcBef>
              <a:spcAft>
                <a:spcPct val="0"/>
              </a:spcAft>
              <a:defRPr/>
            </a:pPr>
            <a:r>
              <a:rPr lang="sl-SI" sz="1800" b="1" kern="0" dirty="0" err="1">
                <a:solidFill>
                  <a:srgbClr val="000000"/>
                </a:solidFill>
                <a:latin typeface="Energetika Maribor" pitchFamily="34" charset="-18"/>
              </a:rPr>
              <a:t>Biomasni</a:t>
            </a:r>
            <a:r>
              <a:rPr lang="sl-SI" sz="1800" b="1" kern="0" dirty="0">
                <a:solidFill>
                  <a:srgbClr val="000000"/>
                </a:solidFill>
                <a:latin typeface="Energetika Maribor" pitchFamily="34" charset="-18"/>
              </a:rPr>
              <a:t> kotel Jadranska (3,6 mio. €)</a:t>
            </a:r>
          </a:p>
          <a:p>
            <a:pPr marL="800100" lvl="1" indent="-342900" fontAlgn="base">
              <a:spcBef>
                <a:spcPct val="20000"/>
              </a:spcBef>
              <a:spcAft>
                <a:spcPct val="0"/>
              </a:spcAft>
              <a:defRPr/>
            </a:pPr>
            <a:r>
              <a:rPr lang="sl-SI" sz="1800" b="1" kern="0" dirty="0">
                <a:solidFill>
                  <a:srgbClr val="000000"/>
                </a:solidFill>
                <a:latin typeface="Energetika Maribor" pitchFamily="34" charset="-18"/>
              </a:rPr>
              <a:t>Energijska izraba odpadkov Maribor (60 mio. €)</a:t>
            </a:r>
          </a:p>
          <a:p>
            <a:pPr marL="800100" lvl="1" indent="-342900" fontAlgn="base">
              <a:spcBef>
                <a:spcPct val="20000"/>
              </a:spcBef>
              <a:spcAft>
                <a:spcPct val="0"/>
              </a:spcAft>
              <a:defRPr/>
            </a:pPr>
            <a:r>
              <a:rPr lang="sl-SI" sz="1800" b="1" kern="0" dirty="0" err="1">
                <a:solidFill>
                  <a:srgbClr val="000000"/>
                </a:solidFill>
                <a:latin typeface="Energetika Maribor" pitchFamily="34" charset="-18"/>
              </a:rPr>
              <a:t>Biomasni</a:t>
            </a:r>
            <a:r>
              <a:rPr lang="sl-SI" sz="1800" b="1" kern="0" dirty="0">
                <a:solidFill>
                  <a:srgbClr val="000000"/>
                </a:solidFill>
                <a:latin typeface="Energetika Maribor" pitchFamily="34" charset="-18"/>
              </a:rPr>
              <a:t> kotel Melje (5 mio. €)</a:t>
            </a:r>
          </a:p>
          <a:p>
            <a:pPr marL="800100" lvl="1" indent="-342900" fontAlgn="base">
              <a:spcBef>
                <a:spcPct val="20000"/>
              </a:spcBef>
              <a:spcAft>
                <a:spcPct val="0"/>
              </a:spcAft>
              <a:defRPr/>
            </a:pPr>
            <a:endParaRPr lang="sl-SI" sz="1800" b="1" kern="0" dirty="0">
              <a:solidFill>
                <a:srgbClr val="000000"/>
              </a:solidFill>
              <a:latin typeface="Energetika Maribor" pitchFamily="34" charset="-18"/>
            </a:endParaRPr>
          </a:p>
          <a:p>
            <a:pPr fontAlgn="base">
              <a:spcBef>
                <a:spcPct val="20000"/>
              </a:spcBef>
              <a:spcAft>
                <a:spcPct val="0"/>
              </a:spcAft>
              <a:defRPr/>
            </a:pPr>
            <a:r>
              <a:rPr lang="sl-SI" sz="1800" b="1" kern="0" dirty="0">
                <a:solidFill>
                  <a:srgbClr val="000000"/>
                </a:solidFill>
                <a:latin typeface="Energetika Maribor" pitchFamily="34" charset="-18"/>
              </a:rPr>
              <a:t>Predviden strošek širitev omrežja do leta 2030:</a:t>
            </a:r>
          </a:p>
          <a:p>
            <a:pPr marL="800100" lvl="1" indent="-342900" fontAlgn="base">
              <a:spcBef>
                <a:spcPct val="20000"/>
              </a:spcBef>
              <a:spcAft>
                <a:spcPct val="0"/>
              </a:spcAft>
              <a:defRPr/>
            </a:pPr>
            <a:r>
              <a:rPr lang="sl-SI" sz="1800" b="1" kern="0" dirty="0">
                <a:solidFill>
                  <a:srgbClr val="000000"/>
                </a:solidFill>
                <a:latin typeface="Energetika Maribor" pitchFamily="34" charset="-18"/>
              </a:rPr>
              <a:t>7 mio. €</a:t>
            </a:r>
          </a:p>
          <a:p>
            <a:endParaRPr lang="sl-SI" sz="1800" dirty="0"/>
          </a:p>
        </p:txBody>
      </p:sp>
      <p:grpSp>
        <p:nvGrpSpPr>
          <p:cNvPr id="6" name="Skupina 5">
            <a:extLst>
              <a:ext uri="{FF2B5EF4-FFF2-40B4-BE49-F238E27FC236}">
                <a16:creationId xmlns:a16="http://schemas.microsoft.com/office/drawing/2014/main" id="{DDB24891-1AFC-1054-038A-1CF87B47CCB8}"/>
              </a:ext>
            </a:extLst>
          </p:cNvPr>
          <p:cNvGrpSpPr/>
          <p:nvPr/>
        </p:nvGrpSpPr>
        <p:grpSpPr>
          <a:xfrm>
            <a:off x="6751692" y="912564"/>
            <a:ext cx="5013160" cy="3606325"/>
            <a:chOff x="6340640" y="912564"/>
            <a:chExt cx="5013160" cy="3606325"/>
          </a:xfrm>
        </p:grpSpPr>
        <p:pic>
          <p:nvPicPr>
            <p:cNvPr id="9" name="Slika 8">
              <a:extLst>
                <a:ext uri="{FF2B5EF4-FFF2-40B4-BE49-F238E27FC236}">
                  <a16:creationId xmlns:a16="http://schemas.microsoft.com/office/drawing/2014/main" id="{741E5C68-A070-62A5-FD5B-B84454D1BF0D}"/>
                </a:ext>
              </a:extLst>
            </p:cNvPr>
            <p:cNvPicPr>
              <a:picLocks noChangeAspect="1"/>
            </p:cNvPicPr>
            <p:nvPr/>
          </p:nvPicPr>
          <p:blipFill>
            <a:blip r:embed="rId2"/>
            <a:stretch>
              <a:fillRect/>
            </a:stretch>
          </p:blipFill>
          <p:spPr>
            <a:xfrm>
              <a:off x="6340640" y="912564"/>
              <a:ext cx="5013160" cy="3606325"/>
            </a:xfrm>
            <a:prstGeom prst="rect">
              <a:avLst/>
            </a:prstGeom>
          </p:spPr>
        </p:pic>
        <mc:AlternateContent xmlns:mc="http://schemas.openxmlformats.org/markup-compatibility/2006" xmlns:p14="http://schemas.microsoft.com/office/powerpoint/2010/main">
          <mc:Choice Requires="p14">
            <p:contentPart p14:bwMode="auto" r:id="rId3">
              <p14:nvContentPartPr>
                <p14:cNvPr id="10" name="Rokopis 9">
                  <a:extLst>
                    <a:ext uri="{FF2B5EF4-FFF2-40B4-BE49-F238E27FC236}">
                      <a16:creationId xmlns:a16="http://schemas.microsoft.com/office/drawing/2014/main" id="{97EC9714-71B3-CCB1-27FC-E8CB3ADD6DA7}"/>
                    </a:ext>
                  </a:extLst>
                </p14:cNvPr>
                <p14:cNvContentPartPr/>
                <p14:nvPr/>
              </p14:nvContentPartPr>
              <p14:xfrm>
                <a:off x="6680077" y="1100659"/>
                <a:ext cx="1270129" cy="720080"/>
              </p14:xfrm>
            </p:contentPart>
          </mc:Choice>
          <mc:Fallback xmlns="">
            <p:pic>
              <p:nvPicPr>
                <p:cNvPr id="10" name="Rokopis 9">
                  <a:extLst>
                    <a:ext uri="{FF2B5EF4-FFF2-40B4-BE49-F238E27FC236}">
                      <a16:creationId xmlns:a16="http://schemas.microsoft.com/office/drawing/2014/main" id="{97EC9714-71B3-CCB1-27FC-E8CB3ADD6DA7}"/>
                    </a:ext>
                  </a:extLst>
                </p:cNvPr>
                <p:cNvPicPr/>
                <p:nvPr/>
              </p:nvPicPr>
              <p:blipFill>
                <a:blip r:embed="rId4"/>
                <a:stretch>
                  <a:fillRect/>
                </a:stretch>
              </p:blipFill>
              <p:spPr>
                <a:xfrm>
                  <a:off x="6671077" y="1091662"/>
                  <a:ext cx="1287770" cy="737713"/>
                </a:xfrm>
                <a:prstGeom prst="rect">
                  <a:avLst/>
                </a:prstGeom>
              </p:spPr>
            </p:pic>
          </mc:Fallback>
        </mc:AlternateContent>
      </p:grpSp>
      <p:sp>
        <p:nvSpPr>
          <p:cNvPr id="4" name="PoljeZBesedilom 3">
            <a:extLst>
              <a:ext uri="{FF2B5EF4-FFF2-40B4-BE49-F238E27FC236}">
                <a16:creationId xmlns:a16="http://schemas.microsoft.com/office/drawing/2014/main" id="{DF8F9075-12EF-6280-1A53-8C73B670701D}"/>
              </a:ext>
            </a:extLst>
          </p:cNvPr>
          <p:cNvSpPr txBox="1"/>
          <p:nvPr/>
        </p:nvSpPr>
        <p:spPr>
          <a:xfrm>
            <a:off x="6787194" y="4518889"/>
            <a:ext cx="3663632" cy="1169551"/>
          </a:xfrm>
          <a:prstGeom prst="rect">
            <a:avLst/>
          </a:prstGeom>
          <a:noFill/>
        </p:spPr>
        <p:txBody>
          <a:bodyPr wrap="none" rtlCol="0">
            <a:spAutoFit/>
          </a:bodyPr>
          <a:lstStyle/>
          <a:p>
            <a:r>
              <a:rPr lang="sl-SI" sz="1400" dirty="0">
                <a:latin typeface="Energetika Maribor" panose="020F0503020203050203" pitchFamily="34" charset="-18"/>
              </a:rPr>
              <a:t>Legenda: </a:t>
            </a:r>
          </a:p>
          <a:p>
            <a:pPr marL="285750" indent="-285750">
              <a:buClr>
                <a:srgbClr val="00B0F0"/>
              </a:buClr>
              <a:buFont typeface="Arial" panose="020B0604020202020204" pitchFamily="34" charset="0"/>
              <a:buChar char="•"/>
            </a:pPr>
            <a:r>
              <a:rPr lang="sl-SI" sz="1400" dirty="0">
                <a:latin typeface="Energetika Maribor" panose="020F0503020203050203" pitchFamily="34" charset="-18"/>
              </a:rPr>
              <a:t>Izvedeno</a:t>
            </a:r>
          </a:p>
          <a:p>
            <a:pPr marL="285750" indent="-285750">
              <a:buClr>
                <a:srgbClr val="FFFF00"/>
              </a:buClr>
              <a:buFont typeface="Arial" panose="020B0604020202020204" pitchFamily="34" charset="0"/>
              <a:buChar char="•"/>
            </a:pPr>
            <a:r>
              <a:rPr lang="sl-SI" sz="1400" dirty="0">
                <a:latin typeface="Energetika Maribor" panose="020F0503020203050203" pitchFamily="34" charset="-18"/>
              </a:rPr>
              <a:t>V izvajanju</a:t>
            </a:r>
          </a:p>
          <a:p>
            <a:pPr marL="285750" indent="-285750">
              <a:buClr>
                <a:srgbClr val="FFC000"/>
              </a:buClr>
              <a:buFont typeface="Arial" panose="020B0604020202020204" pitchFamily="34" charset="0"/>
              <a:buChar char="•"/>
            </a:pPr>
            <a:r>
              <a:rPr lang="sl-SI" sz="1400" dirty="0">
                <a:latin typeface="Energetika Maribor" panose="020F0503020203050203" pitchFamily="34" charset="-18"/>
              </a:rPr>
              <a:t>V planiranju</a:t>
            </a:r>
          </a:p>
          <a:p>
            <a:pPr marL="285750" indent="-285750">
              <a:buClr>
                <a:srgbClr val="FF0000"/>
              </a:buClr>
              <a:buFont typeface="Arial" panose="020B0604020202020204" pitchFamily="34" charset="0"/>
              <a:buChar char="•"/>
            </a:pPr>
            <a:r>
              <a:rPr lang="sl-SI" sz="1400" dirty="0">
                <a:latin typeface="Energetika Maribor" panose="020F0503020203050203" pitchFamily="34" charset="-18"/>
              </a:rPr>
              <a:t>Povezovalni vod do superračunalnika (2 km)</a:t>
            </a:r>
          </a:p>
        </p:txBody>
      </p:sp>
    </p:spTree>
    <p:extLst>
      <p:ext uri="{BB962C8B-B14F-4D97-AF65-F5344CB8AC3E}">
        <p14:creationId xmlns:p14="http://schemas.microsoft.com/office/powerpoint/2010/main" val="3929734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a:extLst>
              <a:ext uri="{FF2B5EF4-FFF2-40B4-BE49-F238E27FC236}">
                <a16:creationId xmlns:a16="http://schemas.microsoft.com/office/drawing/2014/main" id="{382978AD-70F3-4DF8-A090-6BAD0BC9221C}"/>
              </a:ext>
            </a:extLst>
          </p:cNvPr>
          <p:cNvSpPr>
            <a:spLocks noGrp="1"/>
          </p:cNvSpPr>
          <p:nvPr>
            <p:ph type="title"/>
          </p:nvPr>
        </p:nvSpPr>
        <p:spPr>
          <a:xfrm>
            <a:off x="50532" y="59926"/>
            <a:ext cx="10617367" cy="1325563"/>
          </a:xfrm>
        </p:spPr>
        <p:txBody>
          <a:bodyPr>
            <a:normAutofit/>
          </a:bodyPr>
          <a:lstStyle/>
          <a:p>
            <a:r>
              <a:rPr lang="sl-SI" sz="3600" b="1" dirty="0">
                <a:effectLst>
                  <a:outerShdw blurRad="38100" dist="38100" dir="2700000" algn="tl">
                    <a:srgbClr val="000000">
                      <a:alpha val="43137"/>
                    </a:srgbClr>
                  </a:outerShdw>
                </a:effectLst>
                <a:latin typeface="Energetika Maribor" panose="020F0503020203050203" pitchFamily="34" charset="-18"/>
              </a:rPr>
              <a:t>Razvoj proizvodnih virov</a:t>
            </a:r>
            <a:br>
              <a:rPr lang="sl-SI" sz="3600" b="1" dirty="0">
                <a:effectLst>
                  <a:outerShdw blurRad="38100" dist="38100" dir="2700000" algn="tl">
                    <a:srgbClr val="000000">
                      <a:alpha val="43137"/>
                    </a:srgbClr>
                  </a:outerShdw>
                </a:effectLst>
                <a:latin typeface="Energetika Maribor" panose="020F0503020203050203" pitchFamily="34" charset="-18"/>
              </a:rPr>
            </a:br>
            <a:r>
              <a:rPr lang="sl-SI" sz="1800" b="1" dirty="0">
                <a:solidFill>
                  <a:prstClr val="black"/>
                </a:solidFill>
                <a:effectLst>
                  <a:outerShdw blurRad="38100" dist="38100" dir="2700000" algn="tl">
                    <a:srgbClr val="000000">
                      <a:alpha val="43137"/>
                    </a:srgbClr>
                  </a:outerShdw>
                </a:effectLst>
                <a:latin typeface="Energetika Maribor" panose="020F0503020203050203" pitchFamily="34" charset="-18"/>
              </a:rPr>
              <a:t>Okvirna </a:t>
            </a:r>
            <a:r>
              <a:rPr lang="sl-SI" sz="1800" b="1" dirty="0" err="1">
                <a:solidFill>
                  <a:prstClr val="black"/>
                </a:solidFill>
                <a:effectLst>
                  <a:outerShdw blurRad="38100" dist="38100" dir="2700000" algn="tl">
                    <a:srgbClr val="000000">
                      <a:alpha val="43137"/>
                    </a:srgbClr>
                  </a:outerShdw>
                </a:effectLst>
                <a:latin typeface="Energetika Maribor" panose="020F0503020203050203" pitchFamily="34" charset="-18"/>
              </a:rPr>
              <a:t>časovnica</a:t>
            </a:r>
            <a:r>
              <a:rPr lang="sl-SI" sz="1800" b="1" dirty="0">
                <a:solidFill>
                  <a:prstClr val="black"/>
                </a:solidFill>
                <a:effectLst>
                  <a:outerShdw blurRad="38100" dist="38100" dir="2700000" algn="tl">
                    <a:srgbClr val="000000">
                      <a:alpha val="43137"/>
                    </a:srgbClr>
                  </a:outerShdw>
                </a:effectLst>
                <a:latin typeface="Energetika Maribor" panose="020F0503020203050203" pitchFamily="34" charset="-18"/>
              </a:rPr>
              <a:t>: 2023 - 2030</a:t>
            </a:r>
            <a:endParaRPr lang="en-GB" sz="1800" b="1" dirty="0">
              <a:effectLst>
                <a:outerShdw blurRad="38100" dist="38100" dir="2700000" algn="tl">
                  <a:srgbClr val="000000">
                    <a:alpha val="43137"/>
                  </a:srgbClr>
                </a:outerShdw>
              </a:effectLst>
              <a:latin typeface="Energetika Maribor" panose="020F0503020203050203" pitchFamily="34" charset="-18"/>
            </a:endParaRPr>
          </a:p>
        </p:txBody>
      </p:sp>
      <p:sp>
        <p:nvSpPr>
          <p:cNvPr id="5" name="Označba mesta vsebine 2">
            <a:extLst>
              <a:ext uri="{FF2B5EF4-FFF2-40B4-BE49-F238E27FC236}">
                <a16:creationId xmlns:a16="http://schemas.microsoft.com/office/drawing/2014/main" id="{8B251405-757D-4D70-9D8E-51F28C87F78C}"/>
              </a:ext>
            </a:extLst>
          </p:cNvPr>
          <p:cNvSpPr>
            <a:spLocks noGrp="1"/>
          </p:cNvSpPr>
          <p:nvPr>
            <p:ph idx="1"/>
          </p:nvPr>
        </p:nvSpPr>
        <p:spPr>
          <a:xfrm>
            <a:off x="838200" y="1315415"/>
            <a:ext cx="10515600" cy="4781775"/>
          </a:xfrm>
        </p:spPr>
        <p:txBody>
          <a:bodyPr>
            <a:normAutofit/>
          </a:bodyPr>
          <a:lstStyle/>
          <a:p>
            <a:pPr fontAlgn="base">
              <a:lnSpc>
                <a:spcPct val="100000"/>
              </a:lnSpc>
              <a:spcBef>
                <a:spcPct val="20000"/>
              </a:spcBef>
              <a:spcAft>
                <a:spcPct val="0"/>
              </a:spcAft>
              <a:defRPr/>
            </a:pPr>
            <a:endParaRPr kumimoji="0" lang="sl-SI" sz="2000" b="0" i="0" u="none" strike="noStrike" kern="0" cap="none" spc="0" normalizeH="0" baseline="0" noProof="0" dirty="0">
              <a:ln>
                <a:noFill/>
              </a:ln>
              <a:solidFill>
                <a:srgbClr val="000000"/>
              </a:solidFill>
              <a:effectLst/>
              <a:uLnTx/>
              <a:uFillTx/>
              <a:latin typeface="Energetika Maribor" pitchFamily="34" charset="-18"/>
              <a:ea typeface="+mn-ea"/>
              <a:cs typeface="+mn-cs"/>
            </a:endParaRPr>
          </a:p>
          <a:p>
            <a:pPr fontAlgn="base">
              <a:lnSpc>
                <a:spcPct val="100000"/>
              </a:lnSpc>
              <a:spcBef>
                <a:spcPct val="20000"/>
              </a:spcBef>
              <a:spcAft>
                <a:spcPct val="0"/>
              </a:spcAft>
              <a:defRPr/>
            </a:pPr>
            <a:endParaRPr lang="sl-SI" sz="2000" kern="0" dirty="0">
              <a:solidFill>
                <a:srgbClr val="000000"/>
              </a:solidFill>
              <a:latin typeface="Energetika Maribor" pitchFamily="34" charset="-18"/>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lang="sl-SI" sz="2200" kern="0" dirty="0">
              <a:solidFill>
                <a:srgbClr val="000000"/>
              </a:solidFill>
              <a:latin typeface="Energetika Maribor" pitchFamily="34" charset="-18"/>
            </a:endParaRPr>
          </a:p>
        </p:txBody>
      </p:sp>
      <p:sp>
        <p:nvSpPr>
          <p:cNvPr id="6" name="PoljeZBesedilom 5">
            <a:extLst>
              <a:ext uri="{FF2B5EF4-FFF2-40B4-BE49-F238E27FC236}">
                <a16:creationId xmlns:a16="http://schemas.microsoft.com/office/drawing/2014/main" id="{65CDD290-E430-07D3-3BA4-29B2E17325D2}"/>
              </a:ext>
            </a:extLst>
          </p:cNvPr>
          <p:cNvSpPr txBox="1"/>
          <p:nvPr/>
        </p:nvSpPr>
        <p:spPr>
          <a:xfrm>
            <a:off x="607595" y="1626728"/>
            <a:ext cx="5140663" cy="3884140"/>
          </a:xfrm>
          <a:prstGeom prst="rect">
            <a:avLst/>
          </a:prstGeom>
          <a:noFill/>
        </p:spPr>
        <p:txBody>
          <a:bodyPr wrap="square">
            <a:spAutoFit/>
          </a:bodyPr>
          <a:lstStyle/>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sl-SI" sz="1600" i="0" u="none" strike="noStrike" kern="0" cap="none" spc="0" normalizeH="0" baseline="0" noProof="0" dirty="0">
                <a:ln>
                  <a:noFill/>
                </a:ln>
                <a:solidFill>
                  <a:srgbClr val="000000"/>
                </a:solidFill>
                <a:effectLst/>
                <a:uLnTx/>
                <a:uFillTx/>
                <a:latin typeface="Energetika Maribor" pitchFamily="34" charset="-18"/>
                <a:ea typeface="+mn-ea"/>
                <a:cs typeface="+mn-cs"/>
              </a:rPr>
              <a:t>Razvoj omrežja v odvisnosti od potreb</a:t>
            </a: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sl-SI" sz="1600" i="0" u="none" strike="noStrike" kern="0" cap="none" spc="0" normalizeH="0" baseline="0" noProof="0" dirty="0">
                <a:ln>
                  <a:noFill/>
                </a:ln>
                <a:solidFill>
                  <a:srgbClr val="000000"/>
                </a:solidFill>
                <a:effectLst/>
                <a:uLnTx/>
                <a:uFillTx/>
                <a:latin typeface="Energetika Maribor" pitchFamily="34" charset="-18"/>
                <a:ea typeface="+mn-ea"/>
                <a:cs typeface="+mn-cs"/>
              </a:rPr>
              <a:t>Pasovna proizvodnja toplote:</a:t>
            </a:r>
          </a:p>
          <a:p>
            <a:pPr marL="800100" lvl="1" indent="-342900" fontAlgn="base">
              <a:spcBef>
                <a:spcPct val="20000"/>
              </a:spcBef>
              <a:spcAft>
                <a:spcPct val="0"/>
              </a:spcAft>
              <a:buFont typeface="Arial" panose="020B0604020202020204" pitchFamily="34" charset="0"/>
              <a:buChar char="•"/>
              <a:defRPr/>
            </a:pPr>
            <a:r>
              <a:rPr kumimoji="0" lang="sl-SI" sz="1600" b="1" i="0" u="none" strike="noStrike" kern="0" cap="none" spc="0" normalizeH="0" baseline="0" noProof="0" dirty="0" err="1">
                <a:ln>
                  <a:noFill/>
                </a:ln>
                <a:solidFill>
                  <a:srgbClr val="000000"/>
                </a:solidFill>
                <a:effectLst/>
                <a:uLnTx/>
                <a:uFillTx/>
                <a:latin typeface="Energetika Maribor" pitchFamily="34" charset="-18"/>
                <a:ea typeface="+mn-ea"/>
                <a:cs typeface="+mn-cs"/>
              </a:rPr>
              <a:t>Biomasni</a:t>
            </a:r>
            <a:r>
              <a:rPr kumimoji="0" lang="sl-SI" sz="1600" b="1" i="0" u="none" strike="noStrike" kern="0" cap="none" spc="0" normalizeH="0" baseline="0" noProof="0" dirty="0">
                <a:ln>
                  <a:noFill/>
                </a:ln>
                <a:solidFill>
                  <a:srgbClr val="000000"/>
                </a:solidFill>
                <a:effectLst/>
                <a:uLnTx/>
                <a:uFillTx/>
                <a:latin typeface="Energetika Maribor" pitchFamily="34" charset="-18"/>
                <a:ea typeface="+mn-ea"/>
                <a:cs typeface="+mn-cs"/>
              </a:rPr>
              <a:t> kotel</a:t>
            </a:r>
          </a:p>
          <a:p>
            <a:pPr marL="800100" lvl="1" indent="-342900" fontAlgn="base">
              <a:spcBef>
                <a:spcPct val="20000"/>
              </a:spcBef>
              <a:spcAft>
                <a:spcPct val="0"/>
              </a:spcAft>
              <a:buFont typeface="Arial" panose="020B0604020202020204" pitchFamily="34" charset="0"/>
              <a:buChar char="•"/>
              <a:defRPr/>
            </a:pPr>
            <a:r>
              <a:rPr lang="sl-SI" sz="1600" b="1" kern="0" dirty="0">
                <a:solidFill>
                  <a:srgbClr val="000000"/>
                </a:solidFill>
                <a:latin typeface="Energetika Maribor" pitchFamily="34" charset="-18"/>
              </a:rPr>
              <a:t>Energijska izraba odpadkov Maribor</a:t>
            </a:r>
          </a:p>
          <a:p>
            <a:pPr marL="800100" lvl="1" indent="-342900" fontAlgn="base">
              <a:spcBef>
                <a:spcPct val="20000"/>
              </a:spcBef>
              <a:spcAft>
                <a:spcPct val="0"/>
              </a:spcAft>
              <a:buFont typeface="Arial" panose="020B0604020202020204" pitchFamily="34" charset="0"/>
              <a:buChar char="•"/>
              <a:defRPr/>
            </a:pPr>
            <a:r>
              <a:rPr kumimoji="0" lang="sl-SI" sz="1600" b="1" i="0" u="none" strike="noStrike" kern="0" cap="none" spc="0" normalizeH="0" baseline="0" noProof="0" dirty="0">
                <a:ln>
                  <a:noFill/>
                </a:ln>
                <a:solidFill>
                  <a:srgbClr val="000000"/>
                </a:solidFill>
                <a:effectLst/>
                <a:uLnTx/>
                <a:uFillTx/>
                <a:latin typeface="Energetika Maribor" pitchFamily="34" charset="-18"/>
                <a:ea typeface="+mn-ea"/>
                <a:cs typeface="+mn-cs"/>
              </a:rPr>
              <a:t>Toplotna črpalka Pristan</a:t>
            </a:r>
          </a:p>
          <a:p>
            <a:pPr marL="800100" lvl="1" indent="-342900" fontAlgn="base">
              <a:spcBef>
                <a:spcPct val="20000"/>
              </a:spcBef>
              <a:spcAft>
                <a:spcPct val="0"/>
              </a:spcAft>
              <a:buFont typeface="Arial" panose="020B0604020202020204" pitchFamily="34" charset="0"/>
              <a:buChar char="•"/>
              <a:defRPr/>
            </a:pPr>
            <a:r>
              <a:rPr lang="sl-SI" sz="1600" b="1" kern="0" dirty="0">
                <a:solidFill>
                  <a:srgbClr val="000000"/>
                </a:solidFill>
                <a:latin typeface="Energetika Maribor" pitchFamily="34" charset="-18"/>
              </a:rPr>
              <a:t>Koriščenje odvečne toplote iz DEM</a:t>
            </a:r>
          </a:p>
          <a:p>
            <a:pPr marL="342900" indent="-342900" fontAlgn="base">
              <a:spcBef>
                <a:spcPct val="20000"/>
              </a:spcBef>
              <a:spcAft>
                <a:spcPct val="0"/>
              </a:spcAft>
              <a:buFont typeface="Arial" panose="020B0604020202020204" pitchFamily="34" charset="0"/>
              <a:buChar char="•"/>
              <a:defRPr/>
            </a:pPr>
            <a:r>
              <a:rPr kumimoji="0" lang="sl-SI" sz="1600" b="0" i="0" u="none" strike="noStrike" kern="0" cap="none" spc="0" normalizeH="0" baseline="0" noProof="0" dirty="0">
                <a:ln>
                  <a:noFill/>
                </a:ln>
                <a:solidFill>
                  <a:srgbClr val="000000"/>
                </a:solidFill>
                <a:effectLst/>
                <a:uLnTx/>
                <a:uFillTx/>
                <a:latin typeface="Energetika Maribor" pitchFamily="34" charset="-18"/>
                <a:ea typeface="+mn-ea"/>
                <a:cs typeface="+mn-cs"/>
              </a:rPr>
              <a:t>Vršni viri:</a:t>
            </a:r>
          </a:p>
          <a:p>
            <a:pPr marL="800100" lvl="1" indent="-342900" fontAlgn="base">
              <a:spcBef>
                <a:spcPct val="20000"/>
              </a:spcBef>
              <a:spcAft>
                <a:spcPct val="0"/>
              </a:spcAft>
              <a:buFont typeface="Arial" panose="020B0604020202020204" pitchFamily="34" charset="0"/>
              <a:buChar char="•"/>
              <a:defRPr/>
            </a:pPr>
            <a:r>
              <a:rPr kumimoji="0" lang="sl-SI" sz="1600" b="0" i="0" u="none" strike="noStrike" kern="0" cap="none" spc="0" normalizeH="0" baseline="0" noProof="0" dirty="0">
                <a:ln>
                  <a:noFill/>
                </a:ln>
                <a:solidFill>
                  <a:srgbClr val="000000"/>
                </a:solidFill>
                <a:effectLst/>
                <a:uLnTx/>
                <a:uFillTx/>
                <a:latin typeface="Energetika Maribor" pitchFamily="34" charset="-18"/>
                <a:ea typeface="+mn-ea"/>
                <a:cs typeface="+mn-cs"/>
              </a:rPr>
              <a:t>Vršne ko</a:t>
            </a:r>
            <a:r>
              <a:rPr lang="sl-SI" sz="1600" kern="0" dirty="0" err="1">
                <a:solidFill>
                  <a:srgbClr val="000000"/>
                </a:solidFill>
                <a:latin typeface="Energetika Maribor" pitchFamily="34" charset="-18"/>
              </a:rPr>
              <a:t>tlovnice</a:t>
            </a:r>
            <a:r>
              <a:rPr lang="sl-SI" sz="1600" kern="0" dirty="0">
                <a:solidFill>
                  <a:srgbClr val="000000"/>
                </a:solidFill>
                <a:latin typeface="Energetika Maribor" pitchFamily="34" charset="-18"/>
              </a:rPr>
              <a:t> na območju centra mesta</a:t>
            </a:r>
          </a:p>
          <a:p>
            <a:pPr marL="800100" lvl="1" indent="-342900" fontAlgn="base">
              <a:spcBef>
                <a:spcPct val="20000"/>
              </a:spcBef>
              <a:spcAft>
                <a:spcPct val="0"/>
              </a:spcAft>
              <a:buFont typeface="Arial" panose="020B0604020202020204" pitchFamily="34" charset="0"/>
              <a:buChar char="•"/>
              <a:defRPr/>
            </a:pPr>
            <a:r>
              <a:rPr kumimoji="0" lang="sl-SI" sz="1600" b="0" i="0" u="none" strike="noStrike" kern="0" cap="none" spc="0" normalizeH="0" baseline="0" noProof="0" dirty="0">
                <a:ln>
                  <a:noFill/>
                </a:ln>
                <a:solidFill>
                  <a:srgbClr val="000000"/>
                </a:solidFill>
                <a:effectLst/>
                <a:uLnTx/>
                <a:uFillTx/>
                <a:latin typeface="Energetika Maribor" pitchFamily="34" charset="-18"/>
                <a:ea typeface="+mn-ea"/>
                <a:cs typeface="+mn-cs"/>
              </a:rPr>
              <a:t>Vršna kotlovnica Pobrežje</a:t>
            </a:r>
          </a:p>
          <a:p>
            <a:pPr marL="800100" lvl="1" indent="-342900" fontAlgn="base">
              <a:spcBef>
                <a:spcPct val="20000"/>
              </a:spcBef>
              <a:spcAft>
                <a:spcPct val="0"/>
              </a:spcAft>
              <a:buFont typeface="Arial" panose="020B0604020202020204" pitchFamily="34" charset="0"/>
              <a:buChar char="•"/>
              <a:defRPr/>
            </a:pPr>
            <a:r>
              <a:rPr lang="sl-SI" sz="1600" b="1" kern="0" dirty="0">
                <a:solidFill>
                  <a:srgbClr val="000000"/>
                </a:solidFill>
                <a:latin typeface="Energetika Maribor" pitchFamily="34" charset="-18"/>
              </a:rPr>
              <a:t>Uporaba hranilnikov toplote</a:t>
            </a:r>
          </a:p>
          <a:p>
            <a:pPr marL="800100" lvl="1" indent="-342900" fontAlgn="base">
              <a:spcBef>
                <a:spcPct val="20000"/>
              </a:spcBef>
              <a:spcAft>
                <a:spcPct val="0"/>
              </a:spcAft>
              <a:buFont typeface="Arial" panose="020B0604020202020204" pitchFamily="34" charset="0"/>
              <a:buChar char="•"/>
              <a:defRPr/>
            </a:pPr>
            <a:endParaRPr kumimoji="0" lang="sl-SI" sz="1600" b="0" i="0" u="none" strike="noStrike" kern="0" cap="none" spc="0" normalizeH="0" baseline="0" noProof="0" dirty="0">
              <a:ln>
                <a:noFill/>
              </a:ln>
              <a:solidFill>
                <a:srgbClr val="000000"/>
              </a:solidFill>
              <a:effectLst/>
              <a:uLnTx/>
              <a:uFillTx/>
              <a:latin typeface="Energetika Maribor" pitchFamily="34" charset="-18"/>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sl-SI" sz="1600" b="0" i="0" u="none" strike="noStrike" kern="0" cap="none" spc="0" normalizeH="0" baseline="0" noProof="0" dirty="0">
              <a:ln>
                <a:noFill/>
              </a:ln>
              <a:solidFill>
                <a:srgbClr val="000000"/>
              </a:solidFill>
              <a:effectLst/>
              <a:uLnTx/>
              <a:uFillTx/>
              <a:latin typeface="Energetika Maribor" pitchFamily="34" charset="-18"/>
              <a:ea typeface="+mn-ea"/>
              <a:cs typeface="+mn-cs"/>
            </a:endParaRPr>
          </a:p>
          <a:p>
            <a:pPr marL="457200" marR="0" lvl="1" indent="0" algn="l" defTabSz="914400" rtl="0" eaLnBrk="1" fontAlgn="base" latinLnBrk="0" hangingPunct="1">
              <a:lnSpc>
                <a:spcPct val="100000"/>
              </a:lnSpc>
              <a:spcBef>
                <a:spcPct val="20000"/>
              </a:spcBef>
              <a:spcAft>
                <a:spcPct val="0"/>
              </a:spcAft>
              <a:buClrTx/>
              <a:buSzTx/>
              <a:buFontTx/>
              <a:buNone/>
              <a:tabLst/>
              <a:defRPr/>
            </a:pPr>
            <a:endParaRPr kumimoji="0" lang="sl-SI" sz="1600" b="0" i="0" u="none" strike="noStrike" kern="0" cap="none" spc="0" normalizeH="0" baseline="0" noProof="0" dirty="0">
              <a:ln>
                <a:noFill/>
              </a:ln>
              <a:solidFill>
                <a:srgbClr val="000000"/>
              </a:solidFill>
              <a:effectLst/>
              <a:uLnTx/>
              <a:uFillTx/>
              <a:latin typeface="Energetika Maribor" pitchFamily="34" charset="-18"/>
              <a:ea typeface="+mn-ea"/>
              <a:cs typeface="+mn-cs"/>
            </a:endParaRPr>
          </a:p>
        </p:txBody>
      </p:sp>
      <p:graphicFrame>
        <p:nvGraphicFramePr>
          <p:cNvPr id="2" name="Grafikon 1">
            <a:extLst>
              <a:ext uri="{FF2B5EF4-FFF2-40B4-BE49-F238E27FC236}">
                <a16:creationId xmlns:a16="http://schemas.microsoft.com/office/drawing/2014/main" id="{4BCEFDE6-3819-1C62-7282-399B3176603F}"/>
              </a:ext>
            </a:extLst>
          </p:cNvPr>
          <p:cNvGraphicFramePr>
            <a:graphicFrameLocks/>
          </p:cNvGraphicFramePr>
          <p:nvPr>
            <p:extLst>
              <p:ext uri="{D42A27DB-BD31-4B8C-83A1-F6EECF244321}">
                <p14:modId xmlns:p14="http://schemas.microsoft.com/office/powerpoint/2010/main" val="2239504096"/>
              </p:ext>
            </p:extLst>
          </p:nvPr>
        </p:nvGraphicFramePr>
        <p:xfrm>
          <a:off x="7744968" y="1455564"/>
          <a:ext cx="4396500" cy="3162156"/>
        </p:xfrm>
        <a:graphic>
          <a:graphicData uri="http://schemas.openxmlformats.org/drawingml/2006/chart">
            <c:chart xmlns:c="http://schemas.openxmlformats.org/drawingml/2006/chart" xmlns:r="http://schemas.openxmlformats.org/officeDocument/2006/relationships" r:id="rId2"/>
          </a:graphicData>
        </a:graphic>
      </p:graphicFrame>
      <p:pic>
        <p:nvPicPr>
          <p:cNvPr id="7" name="Slika 6">
            <a:extLst>
              <a:ext uri="{FF2B5EF4-FFF2-40B4-BE49-F238E27FC236}">
                <a16:creationId xmlns:a16="http://schemas.microsoft.com/office/drawing/2014/main" id="{5A1476FF-959B-8E4B-6750-2F292ADB1C99}"/>
              </a:ext>
            </a:extLst>
          </p:cNvPr>
          <p:cNvPicPr>
            <a:picLocks noChangeAspect="1"/>
          </p:cNvPicPr>
          <p:nvPr/>
        </p:nvPicPr>
        <p:blipFill>
          <a:blip r:embed="rId3"/>
          <a:stretch>
            <a:fillRect/>
          </a:stretch>
        </p:blipFill>
        <p:spPr>
          <a:xfrm>
            <a:off x="5748258" y="1630318"/>
            <a:ext cx="6084780" cy="3581494"/>
          </a:xfrm>
          <a:prstGeom prst="rect">
            <a:avLst/>
          </a:prstGeom>
        </p:spPr>
      </p:pic>
    </p:spTree>
    <p:extLst>
      <p:ext uri="{BB962C8B-B14F-4D97-AF65-F5344CB8AC3E}">
        <p14:creationId xmlns:p14="http://schemas.microsoft.com/office/powerpoint/2010/main" val="2863996676"/>
      </p:ext>
    </p:extLst>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Pisarna">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isarna">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Pisarna">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isarna">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PristopCorpo">
    <a:dk1>
      <a:srgbClr val="000000"/>
    </a:dk1>
    <a:lt1>
      <a:srgbClr val="FFFFFF"/>
    </a:lt1>
    <a:dk2>
      <a:srgbClr val="C9C2B5"/>
    </a:dk2>
    <a:lt2>
      <a:srgbClr val="FFFFFF"/>
    </a:lt2>
    <a:accent1>
      <a:srgbClr val="0000FF"/>
    </a:accent1>
    <a:accent2>
      <a:srgbClr val="FF1900"/>
    </a:accent2>
    <a:accent3>
      <a:srgbClr val="FFCC00"/>
    </a:accent3>
    <a:accent4>
      <a:srgbClr val="000000"/>
    </a:accent4>
    <a:accent5>
      <a:srgbClr val="6E00FF"/>
    </a:accent5>
    <a:accent6>
      <a:srgbClr val="00DBFF"/>
    </a:accent6>
    <a:hlink>
      <a:srgbClr val="0563C1"/>
    </a:hlink>
    <a:folHlink>
      <a:srgbClr val="954F72"/>
    </a:folHlink>
  </a:clrScheme>
  <a:fontScheme name="Pristop202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50403A0A6A1474E8D650A1C4ED635C8" ma:contentTypeVersion="8" ma:contentTypeDescription="Create a new document." ma:contentTypeScope="" ma:versionID="8152a165a4887a7388b9e9562ae14263">
  <xsd:schema xmlns:xsd="http://www.w3.org/2001/XMLSchema" xmlns:xs="http://www.w3.org/2001/XMLSchema" xmlns:p="http://schemas.microsoft.com/office/2006/metadata/properties" xmlns:ns3="3a679aa5-c969-4249-b98d-92d59d9b2981" xmlns:ns4="dbad97e7-20fb-453f-a0d1-51079445602c" targetNamespace="http://schemas.microsoft.com/office/2006/metadata/properties" ma:root="true" ma:fieldsID="c5a03caa68dbbe2567e9d8031360e49d" ns3:_="" ns4:_="">
    <xsd:import namespace="3a679aa5-c969-4249-b98d-92d59d9b2981"/>
    <xsd:import namespace="dbad97e7-20fb-453f-a0d1-51079445602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679aa5-c969-4249-b98d-92d59d9b298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bad97e7-20fb-453f-a0d1-51079445602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00F1992-8F86-4661-95D8-A2114ECFBE58}">
  <ds:schemaRefs>
    <ds:schemaRef ds:uri="http://schemas.microsoft.com/office/2006/metadata/properties"/>
    <ds:schemaRef ds:uri="http://www.w3.org/XML/1998/namespace"/>
    <ds:schemaRef ds:uri="http://schemas.microsoft.com/office/2006/documentManagement/types"/>
    <ds:schemaRef ds:uri="http://purl.org/dc/elements/1.1/"/>
    <ds:schemaRef ds:uri="http://purl.org/dc/terms/"/>
    <ds:schemaRef ds:uri="http://schemas.microsoft.com/office/infopath/2007/PartnerControls"/>
    <ds:schemaRef ds:uri="http://purl.org/dc/dcmitype/"/>
    <ds:schemaRef ds:uri="http://schemas.openxmlformats.org/package/2006/metadata/core-properties"/>
    <ds:schemaRef ds:uri="dbad97e7-20fb-453f-a0d1-51079445602c"/>
    <ds:schemaRef ds:uri="3a679aa5-c969-4249-b98d-92d59d9b2981"/>
  </ds:schemaRefs>
</ds:datastoreItem>
</file>

<file path=customXml/itemProps2.xml><?xml version="1.0" encoding="utf-8"?>
<ds:datastoreItem xmlns:ds="http://schemas.openxmlformats.org/officeDocument/2006/customXml" ds:itemID="{9DEAF259-D8E2-4E96-AEEF-37C361CD7146}">
  <ds:schemaRefs>
    <ds:schemaRef ds:uri="3a679aa5-c969-4249-b98d-92d59d9b2981"/>
    <ds:schemaRef ds:uri="dbad97e7-20fb-453f-a0d1-51079445602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5F32D8C-1E64-48C4-8086-4ECCE0CD4F9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1348</TotalTime>
  <Words>2618</Words>
  <Application>Microsoft Office PowerPoint</Application>
  <PresentationFormat>Širokozaslonsko</PresentationFormat>
  <Paragraphs>218</Paragraphs>
  <Slides>24</Slides>
  <Notes>0</Notes>
  <HiddenSlides>0</HiddenSlides>
  <MMClips>0</MMClips>
  <ScaleCrop>false</ScaleCrop>
  <HeadingPairs>
    <vt:vector size="6" baseType="variant">
      <vt:variant>
        <vt:lpstr>Uporabljene pisave</vt:lpstr>
      </vt:variant>
      <vt:variant>
        <vt:i4>5</vt:i4>
      </vt:variant>
      <vt:variant>
        <vt:lpstr>Tema</vt:lpstr>
      </vt:variant>
      <vt:variant>
        <vt:i4>2</vt:i4>
      </vt:variant>
      <vt:variant>
        <vt:lpstr>Naslovi diapozitivov</vt:lpstr>
      </vt:variant>
      <vt:variant>
        <vt:i4>24</vt:i4>
      </vt:variant>
    </vt:vector>
  </HeadingPairs>
  <TitlesOfParts>
    <vt:vector size="31" baseType="lpstr">
      <vt:lpstr>Arial</vt:lpstr>
      <vt:lpstr>Calibri</vt:lpstr>
      <vt:lpstr>Calibri Light</vt:lpstr>
      <vt:lpstr>Energetika Maribor</vt:lpstr>
      <vt:lpstr>Source Sans Pro</vt:lpstr>
      <vt:lpstr>Officeova tema</vt:lpstr>
      <vt:lpstr>1_Officeova tema</vt:lpstr>
      <vt:lpstr>PowerPointova predstavitev</vt:lpstr>
      <vt:lpstr>Sistem daljinskega ogrevanja v mestu Maribor</vt:lpstr>
      <vt:lpstr>Analiza proizvodnje toplote v sistemu daljinskega ogrevanja Maribor</vt:lpstr>
      <vt:lpstr>Evropske usmeritve za sisteme daljinskih ogrevanj do 2050</vt:lpstr>
      <vt:lpstr>Realizirana vlaganja v ukrepe ukrepe učinkovite rabe energije (URE) in obnovljivih virov energije (OVE) (skupina Energetike Maribor)</vt:lpstr>
      <vt:lpstr>Projekti obnovljivih virov energije v izvajanju (skupina Energetike Maribor)</vt:lpstr>
      <vt:lpstr>Projekti obnovljivih virov energije v načrtovanju (skupina Energetike Maribor)</vt:lpstr>
      <vt:lpstr>Razvoj proizvodnih virov (skupina Energetike Maribor) Okvirna časovnica: 2023 - 2030</vt:lpstr>
      <vt:lpstr>Razvoj proizvodnih virov Okvirna časovnica: 2023 - 2030</vt:lpstr>
      <vt:lpstr>Sončne elektrarne (SE) (skupina Energetike Maribor)</vt:lpstr>
      <vt:lpstr>V Sloveniji z odpadki ne ravnamo trajnostno </vt:lpstr>
      <vt:lpstr>Količine komunalnih odpadkov v kg na prebivalca </vt:lpstr>
      <vt:lpstr>Slovenija bi se morala zgledovati po razvitih državah </vt:lpstr>
      <vt:lpstr>PowerPointova predstavitev</vt:lpstr>
      <vt:lpstr>Delež proizvedene energije iz odpadkov je v Sloveniji daleč za razvitejšimi državami EU </vt:lpstr>
      <vt:lpstr>Obrati za proizvodnjo energije iz odpadkov v EU*</vt:lpstr>
      <vt:lpstr>Zakaj Maribor in Energetika Maribor?</vt:lpstr>
      <vt:lpstr>Kakšne koristi bi projekt prinesel Mariboru? </vt:lpstr>
      <vt:lpstr>Tehnologija energijske izrabe odpadkov</vt:lpstr>
      <vt:lpstr>Vpliv na okolje in zdravje</vt:lpstr>
      <vt:lpstr>Lokacija in objekt energijske izrabe odpadkov Maribor (EIOM)</vt:lpstr>
      <vt:lpstr>Umestitev objekta v prostor</vt:lpstr>
      <vt:lpstr>Energijska bilanca projekta energijske izrabe odpadkov Maribor</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Miran Rožman</dc:creator>
  <cp:lastModifiedBy>Joze Hebar I EM</cp:lastModifiedBy>
  <cp:revision>33</cp:revision>
  <dcterms:created xsi:type="dcterms:W3CDTF">2020-11-04T07:05:08Z</dcterms:created>
  <dcterms:modified xsi:type="dcterms:W3CDTF">2024-10-16T07:47:52Z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0x010100750403A0A6A1474E8D650A1C4ED635C8</vt:lpwstr>
  </property>
</Properties>
</file>