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8" r:id="rId2"/>
    <p:sldId id="260" r:id="rId3"/>
    <p:sldId id="295" r:id="rId4"/>
    <p:sldId id="283" r:id="rId5"/>
    <p:sldId id="285" r:id="rId6"/>
    <p:sldId id="282" r:id="rId7"/>
    <p:sldId id="292" r:id="rId8"/>
    <p:sldId id="269" r:id="rId9"/>
    <p:sldId id="286" r:id="rId10"/>
    <p:sldId id="287" r:id="rId11"/>
    <p:sldId id="288" r:id="rId12"/>
    <p:sldId id="289" r:id="rId13"/>
    <p:sldId id="290" r:id="rId14"/>
    <p:sldId id="291" r:id="rId15"/>
    <p:sldId id="294" r:id="rId16"/>
    <p:sldId id="272" r:id="rId17"/>
    <p:sldId id="274" r:id="rId18"/>
    <p:sldId id="275" r:id="rId19"/>
    <p:sldId id="276" r:id="rId20"/>
    <p:sldId id="278" r:id="rId21"/>
    <p:sldId id="293" r:id="rId22"/>
    <p:sldId id="279" r:id="rId23"/>
    <p:sldId id="259" r:id="rId24"/>
    <p:sldId id="270" r:id="rId25"/>
    <p:sldId id="271" r:id="rId26"/>
    <p:sldId id="273" r:id="rId27"/>
    <p:sldId id="277" r:id="rId28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5463"/>
    <a:srgbClr val="C2836C"/>
    <a:srgbClr val="D4F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20" autoAdjust="0"/>
    <p:restoredTop sz="94699"/>
  </p:normalViewPr>
  <p:slideViewPr>
    <p:cSldViewPr snapToGrid="0">
      <p:cViewPr varScale="1">
        <p:scale>
          <a:sx n="116" d="100"/>
          <a:sy n="116" d="100"/>
        </p:scale>
        <p:origin x="11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54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60F63-A8E5-4106-BA65-DE7E150F1EBF}" type="datetimeFigureOut">
              <a:rPr lang="hr-HR" smtClean="0"/>
              <a:t>8.10.2024.</a:t>
            </a:fld>
            <a:endParaRPr lang="hr-HR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hr-HR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6246B-943A-4D9D-92C3-E36A2753F8C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5991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7DB71-AFF0-46E0-B1E4-D53109056219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3243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ACA58-A807-4692-B033-76505729EE88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969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ide">
    <p:bg>
      <p:bgPr>
        <a:solidFill>
          <a:srgbClr val="0D5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0B6A8-3F64-4F80-F751-584E5F23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rgbClr val="D4F5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87559-579C-03EF-ACF5-22F5EB749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4742"/>
            <a:ext cx="9144000" cy="42762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4F5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pic>
        <p:nvPicPr>
          <p:cNvPr id="9" name="Picture 8" descr="A yellow and blue logo&#10;&#10;Description automatically generated">
            <a:extLst>
              <a:ext uri="{FF2B5EF4-FFF2-40B4-BE49-F238E27FC236}">
                <a16:creationId xmlns:a16="http://schemas.microsoft.com/office/drawing/2014/main" id="{2BA6EE4C-89E4-3BB0-EBAC-3515F9A3F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949"/>
          <a:stretch/>
        </p:blipFill>
        <p:spPr>
          <a:xfrm>
            <a:off x="4708102" y="355981"/>
            <a:ext cx="2775796" cy="1290089"/>
          </a:xfrm>
          <a:prstGeom prst="rect">
            <a:avLst/>
          </a:prstGeom>
        </p:spPr>
      </p:pic>
      <p:grpSp>
        <p:nvGrpSpPr>
          <p:cNvPr id="13" name="Skupina 12"/>
          <p:cNvGrpSpPr/>
          <p:nvPr userDrawn="1"/>
        </p:nvGrpSpPr>
        <p:grpSpPr>
          <a:xfrm>
            <a:off x="2920151" y="5767469"/>
            <a:ext cx="6456971" cy="942452"/>
            <a:chOff x="2920151" y="5767469"/>
            <a:chExt cx="6456971" cy="942452"/>
          </a:xfrm>
        </p:grpSpPr>
        <p:grpSp>
          <p:nvGrpSpPr>
            <p:cNvPr id="14" name="Skupina 13"/>
            <p:cNvGrpSpPr/>
            <p:nvPr userDrawn="1"/>
          </p:nvGrpSpPr>
          <p:grpSpPr>
            <a:xfrm>
              <a:off x="2920151" y="5767469"/>
              <a:ext cx="4701030" cy="942452"/>
              <a:chOff x="3858114" y="5767469"/>
              <a:chExt cx="4701030" cy="942452"/>
            </a:xfrm>
          </p:grpSpPr>
          <p:grpSp>
            <p:nvGrpSpPr>
              <p:cNvPr id="16" name="Group 27">
                <a:extLst>
                  <a:ext uri="{FF2B5EF4-FFF2-40B4-BE49-F238E27FC236}">
                    <a16:creationId xmlns:a16="http://schemas.microsoft.com/office/drawing/2014/main" id="{652B3B8B-79BF-C99C-E90E-9D26BC90B51F}"/>
                  </a:ext>
                </a:extLst>
              </p:cNvPr>
              <p:cNvGrpSpPr/>
              <p:nvPr userDrawn="1"/>
            </p:nvGrpSpPr>
            <p:grpSpPr>
              <a:xfrm>
                <a:off x="3858114" y="6040983"/>
                <a:ext cx="2935728" cy="461036"/>
                <a:chOff x="5095101" y="6087665"/>
                <a:chExt cx="2935728" cy="461036"/>
              </a:xfrm>
            </p:grpSpPr>
            <p:pic>
              <p:nvPicPr>
                <p:cNvPr id="18" name="Picture 25">
                  <a:extLst>
                    <a:ext uri="{FF2B5EF4-FFF2-40B4-BE49-F238E27FC236}">
                      <a16:creationId xmlns:a16="http://schemas.microsoft.com/office/drawing/2014/main" id="{6689B5B5-DF5A-F0EA-0A75-8A834B37185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95101" y="6087665"/>
                  <a:ext cx="1844144" cy="461036"/>
                </a:xfrm>
                <a:prstGeom prst="rect">
                  <a:avLst/>
                </a:prstGeom>
              </p:spPr>
            </p:pic>
            <p:pic>
              <p:nvPicPr>
                <p:cNvPr id="19" name="Picture 26">
                  <a:extLst>
                    <a:ext uri="{FF2B5EF4-FFF2-40B4-BE49-F238E27FC236}">
                      <a16:creationId xmlns:a16="http://schemas.microsoft.com/office/drawing/2014/main" id="{75F52F8A-F0C2-922D-5F7A-0F56F341667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21455" y="6087665"/>
                  <a:ext cx="809374" cy="461036"/>
                </a:xfrm>
                <a:prstGeom prst="rect">
                  <a:avLst/>
                </a:prstGeom>
              </p:spPr>
            </p:pic>
          </p:grpSp>
          <p:pic>
            <p:nvPicPr>
              <p:cNvPr id="17" name="Slika 16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8127" y="5767469"/>
                <a:ext cx="1621017" cy="942452"/>
              </a:xfrm>
              <a:prstGeom prst="rect">
                <a:avLst/>
              </a:prstGeom>
            </p:spPr>
          </p:pic>
        </p:grpSp>
        <p:pic>
          <p:nvPicPr>
            <p:cNvPr id="15" name="Slika 14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849" y="5830480"/>
              <a:ext cx="1560273" cy="788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56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redelni slide_v3">
    <p:bg>
      <p:bgPr>
        <a:solidFill>
          <a:srgbClr val="D4F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865F555-2E70-A6EF-F3FD-5B9AA05553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70" t="16503" r="65720" b="9041"/>
          <a:stretch/>
        </p:blipFill>
        <p:spPr>
          <a:xfrm>
            <a:off x="0" y="0"/>
            <a:ext cx="3595816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DD734C-9D37-1F82-8EAA-0F3BE7F8F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179" t="16503" r="8819" b="19300"/>
          <a:stretch/>
        </p:blipFill>
        <p:spPr>
          <a:xfrm rot="16200000">
            <a:off x="6627681" y="203375"/>
            <a:ext cx="5767700" cy="5360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3659D-ADDD-F3B9-7091-3AE9FA895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572000"/>
            <a:ext cx="10515600" cy="1114428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D546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7B3E1-AB58-684B-8F90-A3E958D7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848971"/>
            <a:ext cx="10515600" cy="3167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D546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313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valni slide">
    <p:bg>
      <p:bgPr>
        <a:solidFill>
          <a:srgbClr val="0D5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CDF227-2FFB-4313-BB7F-EA5FDA621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2210"/>
          <a:stretch/>
        </p:blipFill>
        <p:spPr>
          <a:xfrm>
            <a:off x="-1" y="1898663"/>
            <a:ext cx="12192001" cy="3743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60B6A8-3F64-4F80-F751-584E5F23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89097" y="2298355"/>
            <a:ext cx="2648691" cy="1249405"/>
          </a:xfrm>
        </p:spPr>
        <p:txBody>
          <a:bodyPr anchor="ctr"/>
          <a:lstStyle>
            <a:lvl1pPr algn="ctr">
              <a:defRPr sz="6000">
                <a:solidFill>
                  <a:srgbClr val="D4F500"/>
                </a:solidFill>
              </a:defRPr>
            </a:lvl1pPr>
          </a:lstStyle>
          <a:p>
            <a:r>
              <a:rPr lang="en-GB" dirty="0" err="1"/>
              <a:t>Hvala</a:t>
            </a:r>
            <a:r>
              <a:rPr lang="en-GB" dirty="0"/>
              <a:t>.</a:t>
            </a:r>
            <a:endParaRPr lang="en-SI" dirty="0"/>
          </a:p>
        </p:txBody>
      </p:sp>
      <p:grpSp>
        <p:nvGrpSpPr>
          <p:cNvPr id="4" name="Skupina 3"/>
          <p:cNvGrpSpPr/>
          <p:nvPr userDrawn="1"/>
        </p:nvGrpSpPr>
        <p:grpSpPr>
          <a:xfrm>
            <a:off x="2920151" y="5767469"/>
            <a:ext cx="6456971" cy="942452"/>
            <a:chOff x="2920151" y="5767469"/>
            <a:chExt cx="6456971" cy="942452"/>
          </a:xfrm>
        </p:grpSpPr>
        <p:grpSp>
          <p:nvGrpSpPr>
            <p:cNvPr id="19" name="Skupina 18"/>
            <p:cNvGrpSpPr/>
            <p:nvPr userDrawn="1"/>
          </p:nvGrpSpPr>
          <p:grpSpPr>
            <a:xfrm>
              <a:off x="2920151" y="5767469"/>
              <a:ext cx="4701030" cy="942452"/>
              <a:chOff x="3858114" y="5767469"/>
              <a:chExt cx="4701030" cy="942452"/>
            </a:xfrm>
          </p:grpSpPr>
          <p:grpSp>
            <p:nvGrpSpPr>
              <p:cNvPr id="20" name="Group 27">
                <a:extLst>
                  <a:ext uri="{FF2B5EF4-FFF2-40B4-BE49-F238E27FC236}">
                    <a16:creationId xmlns:a16="http://schemas.microsoft.com/office/drawing/2014/main" id="{652B3B8B-79BF-C99C-E90E-9D26BC90B51F}"/>
                  </a:ext>
                </a:extLst>
              </p:cNvPr>
              <p:cNvGrpSpPr/>
              <p:nvPr userDrawn="1"/>
            </p:nvGrpSpPr>
            <p:grpSpPr>
              <a:xfrm>
                <a:off x="3858114" y="6040983"/>
                <a:ext cx="2935728" cy="461036"/>
                <a:chOff x="5095101" y="6087665"/>
                <a:chExt cx="2935728" cy="461036"/>
              </a:xfrm>
            </p:grpSpPr>
            <p:pic>
              <p:nvPicPr>
                <p:cNvPr id="22" name="Picture 25">
                  <a:extLst>
                    <a:ext uri="{FF2B5EF4-FFF2-40B4-BE49-F238E27FC236}">
                      <a16:creationId xmlns:a16="http://schemas.microsoft.com/office/drawing/2014/main" id="{6689B5B5-DF5A-F0EA-0A75-8A834B37185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95101" y="6087665"/>
                  <a:ext cx="1844144" cy="461036"/>
                </a:xfrm>
                <a:prstGeom prst="rect">
                  <a:avLst/>
                </a:prstGeom>
              </p:spPr>
            </p:pic>
            <p:pic>
              <p:nvPicPr>
                <p:cNvPr id="23" name="Picture 26">
                  <a:extLst>
                    <a:ext uri="{FF2B5EF4-FFF2-40B4-BE49-F238E27FC236}">
                      <a16:creationId xmlns:a16="http://schemas.microsoft.com/office/drawing/2014/main" id="{75F52F8A-F0C2-922D-5F7A-0F56F341667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21455" y="6087665"/>
                  <a:ext cx="809374" cy="461036"/>
                </a:xfrm>
                <a:prstGeom prst="rect">
                  <a:avLst/>
                </a:prstGeom>
              </p:spPr>
            </p:pic>
          </p:grpSp>
          <p:pic>
            <p:nvPicPr>
              <p:cNvPr id="21" name="Slika 20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8127" y="5767469"/>
                <a:ext cx="1621017" cy="942452"/>
              </a:xfrm>
              <a:prstGeom prst="rect">
                <a:avLst/>
              </a:prstGeom>
            </p:spPr>
          </p:pic>
        </p:grpSp>
        <p:pic>
          <p:nvPicPr>
            <p:cNvPr id="3" name="Slika 2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849" y="5830480"/>
              <a:ext cx="1560273" cy="788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56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ide predlog 2">
    <p:bg>
      <p:bgPr>
        <a:solidFill>
          <a:srgbClr val="0D5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0B6A8-3F64-4F80-F751-584E5F23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rgbClr val="D4F5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87559-579C-03EF-ACF5-22F5EB749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4742"/>
            <a:ext cx="9144000" cy="42762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4F5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pic>
        <p:nvPicPr>
          <p:cNvPr id="7" name="Picture 6" descr="A white letter s on a black background&#10;&#10;Description automatically generated">
            <a:extLst>
              <a:ext uri="{FF2B5EF4-FFF2-40B4-BE49-F238E27FC236}">
                <a16:creationId xmlns:a16="http://schemas.microsoft.com/office/drawing/2014/main" id="{2CACE1B3-D743-BB2C-B7AF-42251DEB6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1085" y="246184"/>
            <a:ext cx="1169830" cy="520212"/>
          </a:xfrm>
          <a:prstGeom prst="rect">
            <a:avLst/>
          </a:prstGeom>
        </p:spPr>
      </p:pic>
      <p:grpSp>
        <p:nvGrpSpPr>
          <p:cNvPr id="14" name="Skupina 13"/>
          <p:cNvGrpSpPr/>
          <p:nvPr userDrawn="1"/>
        </p:nvGrpSpPr>
        <p:grpSpPr>
          <a:xfrm>
            <a:off x="2920151" y="5767469"/>
            <a:ext cx="6456971" cy="942452"/>
            <a:chOff x="2920151" y="5767469"/>
            <a:chExt cx="6456971" cy="942452"/>
          </a:xfrm>
        </p:grpSpPr>
        <p:grpSp>
          <p:nvGrpSpPr>
            <p:cNvPr id="15" name="Skupina 14"/>
            <p:cNvGrpSpPr/>
            <p:nvPr userDrawn="1"/>
          </p:nvGrpSpPr>
          <p:grpSpPr>
            <a:xfrm>
              <a:off x="2920151" y="5767469"/>
              <a:ext cx="4701030" cy="942452"/>
              <a:chOff x="3858114" y="5767469"/>
              <a:chExt cx="4701030" cy="942452"/>
            </a:xfrm>
          </p:grpSpPr>
          <p:grpSp>
            <p:nvGrpSpPr>
              <p:cNvPr id="17" name="Group 27">
                <a:extLst>
                  <a:ext uri="{FF2B5EF4-FFF2-40B4-BE49-F238E27FC236}">
                    <a16:creationId xmlns:a16="http://schemas.microsoft.com/office/drawing/2014/main" id="{652B3B8B-79BF-C99C-E90E-9D26BC90B51F}"/>
                  </a:ext>
                </a:extLst>
              </p:cNvPr>
              <p:cNvGrpSpPr/>
              <p:nvPr userDrawn="1"/>
            </p:nvGrpSpPr>
            <p:grpSpPr>
              <a:xfrm>
                <a:off x="3858114" y="6040983"/>
                <a:ext cx="2935728" cy="461036"/>
                <a:chOff x="5095101" y="6087665"/>
                <a:chExt cx="2935728" cy="461036"/>
              </a:xfrm>
            </p:grpSpPr>
            <p:pic>
              <p:nvPicPr>
                <p:cNvPr id="19" name="Picture 25">
                  <a:extLst>
                    <a:ext uri="{FF2B5EF4-FFF2-40B4-BE49-F238E27FC236}">
                      <a16:creationId xmlns:a16="http://schemas.microsoft.com/office/drawing/2014/main" id="{6689B5B5-DF5A-F0EA-0A75-8A834B37185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95101" y="6087665"/>
                  <a:ext cx="1844144" cy="461036"/>
                </a:xfrm>
                <a:prstGeom prst="rect">
                  <a:avLst/>
                </a:prstGeom>
              </p:spPr>
            </p:pic>
            <p:pic>
              <p:nvPicPr>
                <p:cNvPr id="20" name="Picture 26">
                  <a:extLst>
                    <a:ext uri="{FF2B5EF4-FFF2-40B4-BE49-F238E27FC236}">
                      <a16:creationId xmlns:a16="http://schemas.microsoft.com/office/drawing/2014/main" id="{75F52F8A-F0C2-922D-5F7A-0F56F341667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21455" y="6087665"/>
                  <a:ext cx="809374" cy="461036"/>
                </a:xfrm>
                <a:prstGeom prst="rect">
                  <a:avLst/>
                </a:prstGeom>
              </p:spPr>
            </p:pic>
          </p:grpSp>
          <p:pic>
            <p:nvPicPr>
              <p:cNvPr id="18" name="Slika 17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8127" y="5767469"/>
                <a:ext cx="1621017" cy="942452"/>
              </a:xfrm>
              <a:prstGeom prst="rect">
                <a:avLst/>
              </a:prstGeom>
            </p:spPr>
          </p:pic>
        </p:grpSp>
        <p:pic>
          <p:nvPicPr>
            <p:cNvPr id="16" name="Slika 15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849" y="5830480"/>
              <a:ext cx="1560273" cy="788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93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8652C-0F91-B200-B251-85FE9B25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ECDBC-D890-443B-A742-6117981F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69AB-FDD7-2043-AE8E-E17106C3D474}" type="slidenum">
              <a:rPr lang="en-SI" smtClean="0"/>
              <a:t>‹#›</a:t>
            </a:fld>
            <a:endParaRPr lang="en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8A022C-9596-7CF3-34B0-113D7DCE9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470" b="48213"/>
          <a:stretch/>
        </p:blipFill>
        <p:spPr>
          <a:xfrm>
            <a:off x="9278805" y="4717996"/>
            <a:ext cx="2913195" cy="2140004"/>
          </a:xfrm>
          <a:prstGeom prst="rect">
            <a:avLst/>
          </a:prstGeom>
        </p:spPr>
      </p:pic>
      <p:grpSp>
        <p:nvGrpSpPr>
          <p:cNvPr id="9" name="Skupina 8"/>
          <p:cNvGrpSpPr/>
          <p:nvPr userDrawn="1"/>
        </p:nvGrpSpPr>
        <p:grpSpPr>
          <a:xfrm>
            <a:off x="838199" y="6136407"/>
            <a:ext cx="5084270" cy="731521"/>
            <a:chOff x="838199" y="6136407"/>
            <a:chExt cx="5084270" cy="7315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23A8D0-58BC-6CE4-CE93-211EF53BA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38199" y="6374106"/>
              <a:ext cx="1142916" cy="2857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F9D9DC-A1FD-9A4C-660B-7A5B7FE9B1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239873" y="6372215"/>
              <a:ext cx="505008" cy="287620"/>
            </a:xfrm>
            <a:prstGeom prst="rect">
              <a:avLst/>
            </a:prstGeom>
          </p:spPr>
        </p:pic>
        <p:pic>
          <p:nvPicPr>
            <p:cNvPr id="2" name="Slika 1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908" y="6231036"/>
              <a:ext cx="1636779" cy="569977"/>
            </a:xfrm>
            <a:prstGeom prst="rect">
              <a:avLst/>
            </a:prstGeom>
          </p:spPr>
        </p:pic>
        <p:pic>
          <p:nvPicPr>
            <p:cNvPr id="7" name="Slika 6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714" y="6136407"/>
              <a:ext cx="1444755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57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572F8-25EE-3B54-CBE5-BDA8FF880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26A23-FFA1-1444-4D34-957B127AA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4C4C7-13F8-0690-CEDC-ACF065AD0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23D8C-B945-8D82-EBCC-792FEAED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69AB-FDD7-2043-AE8E-E17106C3D474}" type="slidenum">
              <a:rPr lang="en-SI" smtClean="0"/>
              <a:t>‹#›</a:t>
            </a:fld>
            <a:endParaRPr lang="en-SI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F56C03-973D-DF4A-FD87-7E58EF7BF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470" b="48213"/>
          <a:stretch/>
        </p:blipFill>
        <p:spPr>
          <a:xfrm>
            <a:off x="9278805" y="4717996"/>
            <a:ext cx="2913195" cy="2140004"/>
          </a:xfrm>
          <a:prstGeom prst="rect">
            <a:avLst/>
          </a:prstGeom>
        </p:spPr>
      </p:pic>
      <p:grpSp>
        <p:nvGrpSpPr>
          <p:cNvPr id="11" name="Skupina 10"/>
          <p:cNvGrpSpPr/>
          <p:nvPr userDrawn="1"/>
        </p:nvGrpSpPr>
        <p:grpSpPr>
          <a:xfrm>
            <a:off x="838199" y="6136407"/>
            <a:ext cx="5084270" cy="731521"/>
            <a:chOff x="838199" y="6136407"/>
            <a:chExt cx="5084270" cy="731521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BF23A8D0-58BC-6CE4-CE93-211EF53BA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38199" y="6374106"/>
              <a:ext cx="1142916" cy="285729"/>
            </a:xfrm>
            <a:prstGeom prst="rect">
              <a:avLst/>
            </a:prstGeom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96F9D9DC-A1FD-9A4C-660B-7A5B7FE9B1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239873" y="6372215"/>
              <a:ext cx="505008" cy="287620"/>
            </a:xfrm>
            <a:prstGeom prst="rect">
              <a:avLst/>
            </a:prstGeom>
          </p:spPr>
        </p:pic>
        <p:pic>
          <p:nvPicPr>
            <p:cNvPr id="15" name="Slika 14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908" y="6231036"/>
              <a:ext cx="1636779" cy="569977"/>
            </a:xfrm>
            <a:prstGeom prst="rect">
              <a:avLst/>
            </a:prstGeom>
          </p:spPr>
        </p:pic>
        <p:pic>
          <p:nvPicPr>
            <p:cNvPr id="16" name="Slika 15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714" y="6136407"/>
              <a:ext cx="1444755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539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 + slika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2B94B5-74E9-61B0-1BA7-62EAE4B30B75}"/>
              </a:ext>
            </a:extLst>
          </p:cNvPr>
          <p:cNvSpPr/>
          <p:nvPr userDrawn="1"/>
        </p:nvSpPr>
        <p:spPr>
          <a:xfrm>
            <a:off x="5370152" y="0"/>
            <a:ext cx="6821848" cy="6858000"/>
          </a:xfrm>
          <a:prstGeom prst="rect">
            <a:avLst/>
          </a:prstGeom>
          <a:solidFill>
            <a:srgbClr val="0D54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7581A-63CA-218F-CBD5-6FC98976F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57200"/>
            <a:ext cx="4324111" cy="108223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S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672DF-EF43-4DDF-D4A1-55C8E5614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1750" y="457200"/>
            <a:ext cx="51386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B3832-84F7-AAED-EE4E-A60372032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2057400"/>
            <a:ext cx="432411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6E1FD-6202-283D-7DE6-3F67712A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D7452-E704-836F-EC2D-A5763353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69AB-FDD7-2043-AE8E-E17106C3D474}" type="slidenum">
              <a:rPr lang="en-SI" smtClean="0"/>
              <a:t>‹#›</a:t>
            </a:fld>
            <a:endParaRPr lang="en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FF0EFF-7E31-5166-3784-8577D816A3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74106"/>
            <a:ext cx="1142916" cy="285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677BC2-37AC-6AA1-3AA1-C0EE5D221D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39873" y="6372215"/>
            <a:ext cx="505008" cy="28762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08" y="6231036"/>
            <a:ext cx="1636779" cy="5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2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 + slika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2B94B5-74E9-61B0-1BA7-62EAE4B30B75}"/>
              </a:ext>
            </a:extLst>
          </p:cNvPr>
          <p:cNvSpPr/>
          <p:nvPr userDrawn="1"/>
        </p:nvSpPr>
        <p:spPr>
          <a:xfrm>
            <a:off x="5370152" y="0"/>
            <a:ext cx="6821848" cy="6858000"/>
          </a:xfrm>
          <a:prstGeom prst="rect">
            <a:avLst/>
          </a:prstGeom>
          <a:solidFill>
            <a:srgbClr val="D4F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7581A-63CA-218F-CBD5-6FC98976F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57200"/>
            <a:ext cx="4324111" cy="108223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S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672DF-EF43-4DDF-D4A1-55C8E5614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1750" y="457200"/>
            <a:ext cx="51386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B3832-84F7-AAED-EE4E-A60372032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2057400"/>
            <a:ext cx="432411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6E1FD-6202-283D-7DE6-3F67712A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D7452-E704-836F-EC2D-A5763353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69AB-FDD7-2043-AE8E-E17106C3D474}" type="slidenum">
              <a:rPr lang="en-SI" smtClean="0"/>
              <a:t>‹#›</a:t>
            </a:fld>
            <a:endParaRPr lang="en-SI"/>
          </a:p>
        </p:txBody>
      </p:sp>
      <p:grpSp>
        <p:nvGrpSpPr>
          <p:cNvPr id="13" name="Skupina 12"/>
          <p:cNvGrpSpPr/>
          <p:nvPr userDrawn="1"/>
        </p:nvGrpSpPr>
        <p:grpSpPr>
          <a:xfrm>
            <a:off x="397624" y="6136407"/>
            <a:ext cx="5084270" cy="731521"/>
            <a:chOff x="838199" y="6136407"/>
            <a:chExt cx="5084270" cy="731521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F23A8D0-58BC-6CE4-CE93-211EF53BA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38199" y="6374106"/>
              <a:ext cx="1142916" cy="285729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96F9D9DC-A1FD-9A4C-660B-7A5B7FE9B1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239873" y="6372215"/>
              <a:ext cx="505008" cy="287620"/>
            </a:xfrm>
            <a:prstGeom prst="rect">
              <a:avLst/>
            </a:prstGeom>
          </p:spPr>
        </p:pic>
        <p:pic>
          <p:nvPicPr>
            <p:cNvPr id="16" name="Slika 1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908" y="6231036"/>
              <a:ext cx="1636779" cy="569977"/>
            </a:xfrm>
            <a:prstGeom prst="rect">
              <a:avLst/>
            </a:prstGeom>
          </p:spPr>
        </p:pic>
        <p:pic>
          <p:nvPicPr>
            <p:cNvPr id="17" name="Slika 1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714" y="6136407"/>
              <a:ext cx="1444755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434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 + slika slid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2B94B5-74E9-61B0-1BA7-62EAE4B30B75}"/>
              </a:ext>
            </a:extLst>
          </p:cNvPr>
          <p:cNvSpPr/>
          <p:nvPr userDrawn="1"/>
        </p:nvSpPr>
        <p:spPr>
          <a:xfrm>
            <a:off x="5370152" y="0"/>
            <a:ext cx="6821848" cy="6858000"/>
          </a:xfrm>
          <a:prstGeom prst="rect">
            <a:avLst/>
          </a:prstGeom>
          <a:solidFill>
            <a:srgbClr val="C28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7581A-63CA-218F-CBD5-6FC98976F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57200"/>
            <a:ext cx="4324111" cy="108223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S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672DF-EF43-4DDF-D4A1-55C8E5614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1750" y="457200"/>
            <a:ext cx="51386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B3832-84F7-AAED-EE4E-A60372032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2057400"/>
            <a:ext cx="432411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6E1FD-6202-283D-7DE6-3F67712A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D7452-E704-836F-EC2D-A5763353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69AB-FDD7-2043-AE8E-E17106C3D474}" type="slidenum">
              <a:rPr lang="en-SI" smtClean="0"/>
              <a:t>‹#›</a:t>
            </a:fld>
            <a:endParaRPr lang="en-SI"/>
          </a:p>
        </p:txBody>
      </p:sp>
      <p:grpSp>
        <p:nvGrpSpPr>
          <p:cNvPr id="13" name="Skupina 12"/>
          <p:cNvGrpSpPr/>
          <p:nvPr userDrawn="1"/>
        </p:nvGrpSpPr>
        <p:grpSpPr>
          <a:xfrm>
            <a:off x="397621" y="6136407"/>
            <a:ext cx="5084270" cy="731521"/>
            <a:chOff x="838199" y="6136407"/>
            <a:chExt cx="5084270" cy="731521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F23A8D0-58BC-6CE4-CE93-211EF53BA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38199" y="6374106"/>
              <a:ext cx="1142916" cy="285729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96F9D9DC-A1FD-9A4C-660B-7A5B7FE9B1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239873" y="6372215"/>
              <a:ext cx="505008" cy="287620"/>
            </a:xfrm>
            <a:prstGeom prst="rect">
              <a:avLst/>
            </a:prstGeom>
          </p:spPr>
        </p:pic>
        <p:pic>
          <p:nvPicPr>
            <p:cNvPr id="16" name="Slika 1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908" y="6231036"/>
              <a:ext cx="1636779" cy="569977"/>
            </a:xfrm>
            <a:prstGeom prst="rect">
              <a:avLst/>
            </a:prstGeom>
          </p:spPr>
        </p:pic>
        <p:pic>
          <p:nvPicPr>
            <p:cNvPr id="17" name="Slika 1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714" y="6136407"/>
              <a:ext cx="1444755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006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redelni slide_v1">
    <p:bg>
      <p:bgPr>
        <a:solidFill>
          <a:srgbClr val="0D5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072D1A-E9A3-42BF-8707-3DE5234E6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334" t="6984" b="8629"/>
          <a:stretch/>
        </p:blipFill>
        <p:spPr>
          <a:xfrm>
            <a:off x="-1" y="-1"/>
            <a:ext cx="857644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3659D-ADDD-F3B9-7091-3AE9FA895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572000"/>
            <a:ext cx="10515600" cy="1114428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D4F5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7B3E1-AB58-684B-8F90-A3E958D7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848971"/>
            <a:ext cx="10515600" cy="3167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4F5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060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redelni slide_v2">
    <p:bg>
      <p:bgPr>
        <a:solidFill>
          <a:srgbClr val="C28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4820BE-10F7-B16B-5FF9-35DF0B3BEE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96" t="26659"/>
          <a:stretch/>
        </p:blipFill>
        <p:spPr>
          <a:xfrm>
            <a:off x="0" y="0"/>
            <a:ext cx="11023600" cy="5268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3659D-ADDD-F3B9-7091-3AE9FA895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572000"/>
            <a:ext cx="10515600" cy="1114428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7B3E1-AB58-684B-8F90-A3E958D7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848971"/>
            <a:ext cx="10515600" cy="3167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050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85B898-0535-F927-E426-753601CB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AEA00-3D4C-05E1-EEA0-2A14F6ECC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32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E62B0-2B08-9A06-C77A-344273526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052471"/>
            <a:ext cx="9573349" cy="139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D9B16-FA3A-53C2-4BCE-AA2357B3D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7039" y="6052472"/>
            <a:ext cx="743363" cy="139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0B69AB-FDD7-2043-AE8E-E17106C3D474}" type="slidenum">
              <a:rPr lang="en-SI" smtClean="0"/>
              <a:pPr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3977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5" r:id="rId3"/>
    <p:sldLayoutId id="2147483650" r:id="rId4"/>
    <p:sldLayoutId id="2147483662" r:id="rId5"/>
    <p:sldLayoutId id="2147483657" r:id="rId6"/>
    <p:sldLayoutId id="2147483663" r:id="rId7"/>
    <p:sldLayoutId id="2147483651" r:id="rId8"/>
    <p:sldLayoutId id="2147483660" r:id="rId9"/>
    <p:sldLayoutId id="2147483661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4B18-B87E-8F28-93DC-4EEB19B310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Energijska izraba komunalnih odpadkov, TEO Ljubljana</a:t>
            </a: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81DE8-7D8E-11F4-0039-722B591B1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4742"/>
            <a:ext cx="9144000" cy="573993"/>
          </a:xfrm>
        </p:spPr>
        <p:txBody>
          <a:bodyPr>
            <a:normAutofit fontScale="62500" lnSpcReduction="20000"/>
          </a:bodyPr>
          <a:lstStyle/>
          <a:p>
            <a:r>
              <a:rPr lang="sl-SI" dirty="0"/>
              <a:t>Gregor Golja, Energetika Ljubljana</a:t>
            </a:r>
          </a:p>
          <a:p>
            <a:r>
              <a:rPr lang="sl-SI" dirty="0"/>
              <a:t>Rimske Toplice, 17. 10. 2024</a:t>
            </a:r>
            <a:endParaRPr lang="en-SI" dirty="0"/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37941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3BEB3-A7AB-4F7F-811A-F7D45A89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0" y="457200"/>
            <a:ext cx="4684789" cy="1082233"/>
          </a:xfrm>
        </p:spPr>
        <p:txBody>
          <a:bodyPr/>
          <a:lstStyle/>
          <a:p>
            <a:r>
              <a:rPr lang="sl-SI" dirty="0"/>
              <a:t>Lokacija TEO Ljubljana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8A0A11A-EF28-452B-AFC6-64DBD834B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240" y="1539433"/>
            <a:ext cx="4766069" cy="43295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l-SI" sz="2000" dirty="0">
                <a:effectLst/>
                <a:ea typeface="Calibri" panose="020F0502020204030204" pitchFamily="34" charset="0"/>
              </a:rPr>
              <a:t>Energijska izraba odpadkov je mogoča le </a:t>
            </a:r>
            <a:r>
              <a:rPr lang="sl-SI" sz="2000" b="1" dirty="0">
                <a:effectLst/>
                <a:ea typeface="Calibri" panose="020F0502020204030204" pitchFamily="34" charset="0"/>
              </a:rPr>
              <a:t>v napravah z visoko energijsko učinkovitostjo</a:t>
            </a:r>
            <a:r>
              <a:rPr lang="sl-SI" sz="2000" dirty="0">
                <a:effectLst/>
                <a:ea typeface="Calibri" panose="020F0502020204030204" pitchFamily="34" charset="0"/>
              </a:rPr>
              <a:t>, kar je mogoče doseči s procesom </a:t>
            </a:r>
            <a:r>
              <a:rPr lang="sl-SI" sz="2000" b="1" dirty="0">
                <a:effectLst/>
                <a:ea typeface="Calibri" panose="020F0502020204030204" pitchFamily="34" charset="0"/>
              </a:rPr>
              <a:t>sočasne proizvodnje toplotne in električne energije</a:t>
            </a:r>
            <a:r>
              <a:rPr lang="sl-SI" sz="2000" dirty="0">
                <a:effectLst/>
                <a:ea typeface="Calibri" panose="020F0502020204030204" pitchFamily="34" charset="0"/>
              </a:rPr>
              <a:t>, ki morata imeti tudi </a:t>
            </a:r>
            <a:r>
              <a:rPr lang="sl-SI" sz="2000" b="1" dirty="0">
                <a:effectLst/>
                <a:ea typeface="Calibri" panose="020F0502020204030204" pitchFamily="34" charset="0"/>
              </a:rPr>
              <a:t>zagotovljen odjem</a:t>
            </a:r>
            <a:r>
              <a:rPr lang="sl-SI" sz="2000" dirty="0">
                <a:effectLst/>
                <a:ea typeface="Calibri" panose="020F0502020204030204" pitchFamily="34" charset="0"/>
              </a:rPr>
              <a:t>. </a:t>
            </a:r>
          </a:p>
          <a:p>
            <a:endParaRPr lang="sl-SI" sz="1800" dirty="0">
              <a:effectLst/>
              <a:ea typeface="Calibri" panose="020F0502020204030204" pitchFamily="34" charset="0"/>
            </a:endParaRPr>
          </a:p>
          <a:p>
            <a:endParaRPr lang="sl-SI" sz="2400" b="1" dirty="0">
              <a:solidFill>
                <a:srgbClr val="0D5463"/>
              </a:solidFill>
              <a:ea typeface="Calibri" panose="020F0502020204030204" pitchFamily="34" charset="0"/>
            </a:endParaRPr>
          </a:p>
          <a:p>
            <a:r>
              <a:rPr lang="sl-SI" sz="2400" b="1" dirty="0">
                <a:solidFill>
                  <a:srgbClr val="0D5463"/>
                </a:solidFill>
                <a:ea typeface="Calibri" panose="020F0502020204030204" pitchFamily="34" charset="0"/>
              </a:rPr>
              <a:t>Priključitev</a:t>
            </a:r>
            <a:r>
              <a:rPr lang="sl-SI" sz="2400" b="1" dirty="0">
                <a:solidFill>
                  <a:srgbClr val="0D5463"/>
                </a:solidFill>
                <a:effectLst/>
                <a:ea typeface="Calibri" panose="020F0502020204030204" pitchFamily="34" charset="0"/>
              </a:rPr>
              <a:t> na vročevodno in elektroenergetsko omrežje</a:t>
            </a:r>
            <a:r>
              <a:rPr lang="sl-SI" sz="2400" dirty="0">
                <a:solidFill>
                  <a:srgbClr val="0D5463"/>
                </a:solidFill>
                <a:effectLst/>
                <a:ea typeface="Calibri" panose="020F0502020204030204" pitchFamily="34" charset="0"/>
              </a:rPr>
              <a:t>. </a:t>
            </a:r>
          </a:p>
          <a:p>
            <a:endParaRPr lang="sl-SI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7905F59-603C-44B9-88F6-3F6952E6B873}"/>
              </a:ext>
            </a:extLst>
          </p:cNvPr>
          <p:cNvSpPr txBox="1"/>
          <p:nvPr/>
        </p:nvSpPr>
        <p:spPr>
          <a:xfrm>
            <a:off x="6229166" y="1469255"/>
            <a:ext cx="5699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D5463"/>
                </a:solidFill>
              </a:rPr>
              <a:t>V Ljubljani 3 lokacije</a:t>
            </a:r>
          </a:p>
          <a:p>
            <a:endParaRPr lang="sl-SI" dirty="0"/>
          </a:p>
          <a:p>
            <a:endParaRPr lang="sl-SI" sz="1800" dirty="0"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endParaRPr lang="sl-SI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l-SI" sz="2400" dirty="0">
                <a:solidFill>
                  <a:srgbClr val="0D54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Zaloška – </a:t>
            </a:r>
            <a:r>
              <a:rPr lang="sl-SI" sz="2400" dirty="0">
                <a:solidFill>
                  <a:srgbClr val="0D546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 enoti TE-TOL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l-SI" sz="2400" dirty="0">
                <a:solidFill>
                  <a:srgbClr val="0D546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Letališka – ob obvoznici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l-SI" sz="2400" dirty="0">
                <a:solidFill>
                  <a:srgbClr val="0D54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Barje – ob RCERO Ljubljana</a:t>
            </a:r>
            <a:r>
              <a:rPr lang="sl-SI" sz="2400" dirty="0">
                <a:solidFill>
                  <a:srgbClr val="0D546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sl-SI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735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430CFD-E04F-4022-B586-A90AABFAB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457200"/>
            <a:ext cx="4603509" cy="1082233"/>
          </a:xfrm>
        </p:spPr>
        <p:txBody>
          <a:bodyPr/>
          <a:lstStyle/>
          <a:p>
            <a:r>
              <a:rPr lang="sl-SI" dirty="0"/>
              <a:t>Lokacija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03501D3-ECA4-4DD6-8EE1-EC72DF300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8800" y="2057400"/>
            <a:ext cx="4603509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D5463"/>
                </a:solidFill>
              </a:rPr>
              <a:t>Zaloška – ob enoti TE-TOL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C42A88A-822B-4F10-A910-62B496785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634" y="995680"/>
            <a:ext cx="6791365" cy="49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67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430CFD-E04F-4022-B586-A90AABFA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Lokacija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03501D3-ECA4-4DD6-8EE1-EC72DF300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8800" y="2057400"/>
            <a:ext cx="4603509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D5463"/>
                </a:solidFill>
              </a:rPr>
              <a:t>Letališka – ob obvoznici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3CB7080-773E-4CB0-B33C-3D2CF41F21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403850" y="960313"/>
            <a:ext cx="6788150" cy="49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18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430CFD-E04F-4022-B586-A90AABFA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Lokacija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03501D3-ECA4-4DD6-8EE1-EC72DF300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8800" y="2057400"/>
            <a:ext cx="4603509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D5463"/>
                </a:solidFill>
              </a:rPr>
              <a:t>Barje – ob RCERO Ljubljana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2F68C29-38C4-44D1-A021-E0A14FE4EF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379075" y="1170304"/>
            <a:ext cx="6812925" cy="469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33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430CFD-E04F-4022-B586-A90AABFA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Lokacija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246" y="3567018"/>
            <a:ext cx="38" cy="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646" y="3719418"/>
            <a:ext cx="38" cy="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2" y="972780"/>
            <a:ext cx="7390857" cy="50703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avokotnik 8"/>
          <p:cNvSpPr/>
          <p:nvPr/>
        </p:nvSpPr>
        <p:spPr>
          <a:xfrm>
            <a:off x="3059628" y="5378916"/>
            <a:ext cx="184639" cy="1055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oljeZBesedilom 9"/>
          <p:cNvSpPr txBox="1"/>
          <p:nvPr/>
        </p:nvSpPr>
        <p:spPr>
          <a:xfrm>
            <a:off x="2673547" y="5075782"/>
            <a:ext cx="1456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RCERO Ljubljana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5945049" y="3266275"/>
            <a:ext cx="184639" cy="1055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oljeZBesedilom 11"/>
          <p:cNvSpPr txBox="1"/>
          <p:nvPr/>
        </p:nvSpPr>
        <p:spPr>
          <a:xfrm>
            <a:off x="5401489" y="2952257"/>
            <a:ext cx="1456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TE-TOL Ljubljana</a:t>
            </a:r>
          </a:p>
        </p:txBody>
      </p:sp>
      <p:sp>
        <p:nvSpPr>
          <p:cNvPr id="14" name="Pravokotnik 13"/>
          <p:cNvSpPr/>
          <p:nvPr/>
        </p:nvSpPr>
        <p:spPr>
          <a:xfrm>
            <a:off x="7036355" y="3053391"/>
            <a:ext cx="184639" cy="1055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oljeZBesedilom 14"/>
          <p:cNvSpPr txBox="1"/>
          <p:nvPr/>
        </p:nvSpPr>
        <p:spPr>
          <a:xfrm>
            <a:off x="6559092" y="2714016"/>
            <a:ext cx="1196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err="1"/>
              <a:t>Letališka</a:t>
            </a:r>
            <a:r>
              <a:rPr lang="hr-HR" sz="1600" b="1" dirty="0"/>
              <a:t> c.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8708539" y="3498831"/>
            <a:ext cx="3438479" cy="2544286"/>
            <a:chOff x="8127610" y="1897491"/>
            <a:chExt cx="3737482" cy="2544286"/>
          </a:xfrm>
        </p:grpSpPr>
        <p:sp>
          <p:nvSpPr>
            <p:cNvPr id="17" name="Pravokotnik 16"/>
            <p:cNvSpPr/>
            <p:nvPr/>
          </p:nvSpPr>
          <p:spPr>
            <a:xfrm>
              <a:off x="8149597" y="2359326"/>
              <a:ext cx="567901" cy="312259"/>
            </a:xfrm>
            <a:prstGeom prst="rect">
              <a:avLst/>
            </a:prstGeom>
            <a:solidFill>
              <a:srgbClr val="71FD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18" name="Raven povezovalnik 17"/>
            <p:cNvCxnSpPr/>
            <p:nvPr/>
          </p:nvCxnSpPr>
          <p:spPr>
            <a:xfrm>
              <a:off x="8127611" y="2937514"/>
              <a:ext cx="567901" cy="762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en povezovalnik 18"/>
            <p:cNvCxnSpPr/>
            <p:nvPr/>
          </p:nvCxnSpPr>
          <p:spPr>
            <a:xfrm>
              <a:off x="8127610" y="3386942"/>
              <a:ext cx="567901" cy="762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aven povezovalnik 19"/>
            <p:cNvCxnSpPr/>
            <p:nvPr/>
          </p:nvCxnSpPr>
          <p:spPr>
            <a:xfrm>
              <a:off x="8149598" y="3836371"/>
              <a:ext cx="567901" cy="762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oljeZBesedilom 20"/>
            <p:cNvSpPr txBox="1"/>
            <p:nvPr/>
          </p:nvSpPr>
          <p:spPr>
            <a:xfrm>
              <a:off x="8791692" y="1897491"/>
              <a:ext cx="3073400" cy="254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sl-SI" sz="1400" dirty="0"/>
                <a:t>LEGENDA: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sl-SI" sz="1400" dirty="0"/>
                <a:t>Področje zaščite okolja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sl-SI" sz="1400" dirty="0"/>
                <a:t>Vročevod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sl-SI" sz="1400" dirty="0"/>
                <a:t>Visokotlačni plinovod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sl-SI" sz="1400" dirty="0"/>
                <a:t>Nizkotlačni plinovod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sl-SI" sz="1400" dirty="0"/>
                <a:t>Potencialne lokacije OEIO Ljubljana</a:t>
              </a:r>
            </a:p>
          </p:txBody>
        </p:sp>
        <p:sp>
          <p:nvSpPr>
            <p:cNvPr id="22" name="Pravokotnik 21"/>
            <p:cNvSpPr/>
            <p:nvPr/>
          </p:nvSpPr>
          <p:spPr>
            <a:xfrm>
              <a:off x="8379069" y="4167554"/>
              <a:ext cx="219808" cy="14067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2571410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829962" y="258033"/>
            <a:ext cx="10515600" cy="6563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3600" dirty="0"/>
              <a:t>Čiščenje dimnih plinov v TEO Ljubljana</a:t>
            </a:r>
            <a:endParaRPr lang="en-SI" sz="3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62" y="1132532"/>
            <a:ext cx="10609453" cy="40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84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829962" y="258033"/>
            <a:ext cx="10515600" cy="65636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/>
              <a:t>Učinkovitost izločanja prahu in težkih kovin v TEO Ljubljana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5148"/>
            <a:ext cx="7948260" cy="4680000"/>
          </a:xfrm>
          <a:prstGeom prst="rect">
            <a:avLst/>
          </a:prstGeom>
          <a:noFill/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615396"/>
              </p:ext>
            </p:extLst>
          </p:nvPr>
        </p:nvGraphicFramePr>
        <p:xfrm>
          <a:off x="7948260" y="1280383"/>
          <a:ext cx="3767826" cy="255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942">
                  <a:extLst>
                    <a:ext uri="{9D8B030D-6E8A-4147-A177-3AD203B41FA5}">
                      <a16:colId xmlns:a16="http://schemas.microsoft.com/office/drawing/2014/main" val="4231913956"/>
                    </a:ext>
                  </a:extLst>
                </a:gridCol>
                <a:gridCol w="1255942">
                  <a:extLst>
                    <a:ext uri="{9D8B030D-6E8A-4147-A177-3AD203B41FA5}">
                      <a16:colId xmlns:a16="http://schemas.microsoft.com/office/drawing/2014/main" val="2401273975"/>
                    </a:ext>
                  </a:extLst>
                </a:gridCol>
                <a:gridCol w="1255942">
                  <a:extLst>
                    <a:ext uri="{9D8B030D-6E8A-4147-A177-3AD203B41FA5}">
                      <a16:colId xmlns:a16="http://schemas.microsoft.com/office/drawing/2014/main" val="3589310697"/>
                    </a:ext>
                  </a:extLst>
                </a:gridCol>
              </a:tblGrid>
              <a:tr h="455150">
                <a:tc>
                  <a:txBody>
                    <a:bodyPr/>
                    <a:lstStyle/>
                    <a:p>
                      <a:pPr algn="ctr"/>
                      <a:r>
                        <a:rPr lang="sl-SI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Onesnaževalo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Enota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BAT zaključki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2579971"/>
                  </a:ext>
                </a:extLst>
              </a:tr>
              <a:tr h="455150"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Prah*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l-SI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mg/Nm</a:t>
                      </a:r>
                      <a:r>
                        <a:rPr lang="sl-SI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 &lt; 2 –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6706754"/>
                  </a:ext>
                </a:extLst>
              </a:tr>
              <a:tr h="455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Cd</a:t>
                      </a:r>
                      <a:r>
                        <a:rPr lang="sl-SI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sl-SI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Tl</a:t>
                      </a:r>
                      <a:r>
                        <a:rPr lang="sl-SI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**</a:t>
                      </a:r>
                      <a:endParaRPr lang="sl-SI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kern="1200" baseline="0" dirty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lang="sl-SI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g/Nm</a:t>
                      </a:r>
                      <a:r>
                        <a:rPr lang="sl-SI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5 – 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855534"/>
                  </a:ext>
                </a:extLst>
              </a:tr>
              <a:tr h="455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As+Co+Cr</a:t>
                      </a:r>
                      <a:r>
                        <a:rPr lang="sl-SI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lang="sl-SI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Cu+Mn</a:t>
                      </a:r>
                      <a:r>
                        <a:rPr lang="sl-SI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br>
                        <a:rPr lang="sl-SI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l-SI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Ni+Pb+Sb+V</a:t>
                      </a:r>
                      <a:r>
                        <a:rPr lang="sl-SI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**</a:t>
                      </a:r>
                      <a:endParaRPr lang="sl-SI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kern="1200" baseline="0" dirty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lang="sl-SI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g/Nm</a:t>
                      </a:r>
                      <a:r>
                        <a:rPr lang="sl-SI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10 – 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3156168"/>
                  </a:ext>
                </a:extLst>
              </a:tr>
              <a:tr h="455150"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Hg**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kern="1200" baseline="0" dirty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lang="sl-SI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g/Nm</a:t>
                      </a:r>
                      <a:r>
                        <a:rPr lang="sl-SI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5 - 20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779062"/>
                  </a:ext>
                </a:extLst>
              </a:tr>
            </a:tbl>
          </a:graphicData>
        </a:graphic>
      </p:graphicFrame>
      <p:sp>
        <p:nvSpPr>
          <p:cNvPr id="6" name="PoljeZBesedilom 5"/>
          <p:cNvSpPr txBox="1"/>
          <p:nvPr/>
        </p:nvSpPr>
        <p:spPr>
          <a:xfrm>
            <a:off x="7948259" y="4028536"/>
            <a:ext cx="38785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Dopustne vrednosti emisij  v skladu z BAT zaključki</a:t>
            </a:r>
          </a:p>
          <a:p>
            <a:endParaRPr lang="sl-SI" sz="1400" dirty="0"/>
          </a:p>
          <a:p>
            <a:r>
              <a:rPr lang="sl-SI" sz="1400" dirty="0"/>
              <a:t>*    dnevno povprečje</a:t>
            </a:r>
          </a:p>
          <a:p>
            <a:r>
              <a:rPr lang="sl-SI" sz="1400" dirty="0"/>
              <a:t>**  povprečje v obdobju vzorčenja</a:t>
            </a:r>
          </a:p>
          <a:p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1356424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829962" y="258033"/>
            <a:ext cx="10515600" cy="6563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/>
              <a:t>Učinkovitost izločanja HCl</a:t>
            </a:r>
            <a:endParaRPr lang="en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2" y="1170096"/>
            <a:ext cx="8062809" cy="4680000"/>
          </a:xfrm>
          <a:prstGeom prst="rect">
            <a:avLst/>
          </a:prstGeom>
          <a:noFill/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343568"/>
              </p:ext>
            </p:extLst>
          </p:nvPr>
        </p:nvGraphicFramePr>
        <p:xfrm>
          <a:off x="7956886" y="1366647"/>
          <a:ext cx="3767826" cy="91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942">
                  <a:extLst>
                    <a:ext uri="{9D8B030D-6E8A-4147-A177-3AD203B41FA5}">
                      <a16:colId xmlns:a16="http://schemas.microsoft.com/office/drawing/2014/main" val="4231913956"/>
                    </a:ext>
                  </a:extLst>
                </a:gridCol>
                <a:gridCol w="1255942">
                  <a:extLst>
                    <a:ext uri="{9D8B030D-6E8A-4147-A177-3AD203B41FA5}">
                      <a16:colId xmlns:a16="http://schemas.microsoft.com/office/drawing/2014/main" val="2401273975"/>
                    </a:ext>
                  </a:extLst>
                </a:gridCol>
                <a:gridCol w="1255942">
                  <a:extLst>
                    <a:ext uri="{9D8B030D-6E8A-4147-A177-3AD203B41FA5}">
                      <a16:colId xmlns:a16="http://schemas.microsoft.com/office/drawing/2014/main" val="3589310697"/>
                    </a:ext>
                  </a:extLst>
                </a:gridCol>
              </a:tblGrid>
              <a:tr h="455150">
                <a:tc>
                  <a:txBody>
                    <a:bodyPr/>
                    <a:lstStyle/>
                    <a:p>
                      <a:pPr algn="ctr"/>
                      <a:r>
                        <a:rPr lang="sl-SI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Onesnaževalo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Enota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BAT zaključki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2579971"/>
                  </a:ext>
                </a:extLst>
              </a:tr>
              <a:tr h="455150"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HCl*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l-SI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mg/Nm</a:t>
                      </a:r>
                      <a:r>
                        <a:rPr lang="sl-SI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 &lt; 2 – 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6706754"/>
                  </a:ext>
                </a:extLst>
              </a:tr>
            </a:tbl>
          </a:graphicData>
        </a:graphic>
      </p:graphicFrame>
      <p:sp>
        <p:nvSpPr>
          <p:cNvPr id="5" name="PoljeZBesedilom 4"/>
          <p:cNvSpPr txBox="1"/>
          <p:nvPr/>
        </p:nvSpPr>
        <p:spPr>
          <a:xfrm>
            <a:off x="7956886" y="2532643"/>
            <a:ext cx="3878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Dopustne vrednosti emisij  v skladu z BAT zaključki</a:t>
            </a:r>
          </a:p>
          <a:p>
            <a:endParaRPr lang="sl-SI" sz="1400" dirty="0"/>
          </a:p>
          <a:p>
            <a:r>
              <a:rPr lang="sl-SI" sz="1400" dirty="0"/>
              <a:t>*    dnevno povprečje</a:t>
            </a:r>
          </a:p>
        </p:txBody>
      </p:sp>
    </p:spTree>
    <p:extLst>
      <p:ext uri="{BB962C8B-B14F-4D97-AF65-F5344CB8AC3E}">
        <p14:creationId xmlns:p14="http://schemas.microsoft.com/office/powerpoint/2010/main" val="2286053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829962" y="258033"/>
            <a:ext cx="10515600" cy="6563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/>
              <a:t>Učinkovitost izločanja HF</a:t>
            </a:r>
            <a:endParaRPr lang="en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0" y="1170873"/>
            <a:ext cx="8047330" cy="4680000"/>
          </a:xfrm>
          <a:prstGeom prst="rect">
            <a:avLst/>
          </a:prstGeom>
          <a:noFill/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467217"/>
              </p:ext>
            </p:extLst>
          </p:nvPr>
        </p:nvGraphicFramePr>
        <p:xfrm>
          <a:off x="7956886" y="1366647"/>
          <a:ext cx="3767826" cy="91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942">
                  <a:extLst>
                    <a:ext uri="{9D8B030D-6E8A-4147-A177-3AD203B41FA5}">
                      <a16:colId xmlns:a16="http://schemas.microsoft.com/office/drawing/2014/main" val="4231913956"/>
                    </a:ext>
                  </a:extLst>
                </a:gridCol>
                <a:gridCol w="1255942">
                  <a:extLst>
                    <a:ext uri="{9D8B030D-6E8A-4147-A177-3AD203B41FA5}">
                      <a16:colId xmlns:a16="http://schemas.microsoft.com/office/drawing/2014/main" val="2401273975"/>
                    </a:ext>
                  </a:extLst>
                </a:gridCol>
                <a:gridCol w="1255942">
                  <a:extLst>
                    <a:ext uri="{9D8B030D-6E8A-4147-A177-3AD203B41FA5}">
                      <a16:colId xmlns:a16="http://schemas.microsoft.com/office/drawing/2014/main" val="3589310697"/>
                    </a:ext>
                  </a:extLst>
                </a:gridCol>
              </a:tblGrid>
              <a:tr h="455150">
                <a:tc>
                  <a:txBody>
                    <a:bodyPr/>
                    <a:lstStyle/>
                    <a:p>
                      <a:pPr algn="ctr"/>
                      <a:r>
                        <a:rPr lang="sl-SI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Onesnaževalo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Enota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BAT zaključki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2579971"/>
                  </a:ext>
                </a:extLst>
              </a:tr>
              <a:tr h="455150"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HF*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l-SI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mg/Nm</a:t>
                      </a:r>
                      <a:r>
                        <a:rPr lang="sl-SI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 &lt; 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6706754"/>
                  </a:ext>
                </a:extLst>
              </a:tr>
            </a:tbl>
          </a:graphicData>
        </a:graphic>
      </p:graphicFrame>
      <p:sp>
        <p:nvSpPr>
          <p:cNvPr id="5" name="PoljeZBesedilom 4"/>
          <p:cNvSpPr txBox="1"/>
          <p:nvPr/>
        </p:nvSpPr>
        <p:spPr>
          <a:xfrm>
            <a:off x="7956886" y="2532643"/>
            <a:ext cx="3878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Dopustne vrednosti emisij  v skladu z BAT zaključki</a:t>
            </a:r>
          </a:p>
          <a:p>
            <a:endParaRPr lang="sl-SI" sz="1400" dirty="0"/>
          </a:p>
          <a:p>
            <a:r>
              <a:rPr lang="sl-SI" sz="1400" dirty="0"/>
              <a:t>*    dnevno povprečje</a:t>
            </a:r>
          </a:p>
        </p:txBody>
      </p:sp>
    </p:spTree>
    <p:extLst>
      <p:ext uri="{BB962C8B-B14F-4D97-AF65-F5344CB8AC3E}">
        <p14:creationId xmlns:p14="http://schemas.microsoft.com/office/powerpoint/2010/main" val="2898606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829962" y="258033"/>
            <a:ext cx="10515600" cy="6563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/>
              <a:t>Učinkovitost izločanja SO</a:t>
            </a:r>
            <a:r>
              <a:rPr lang="sl-SI" baseline="-25000" dirty="0"/>
              <a:t>2</a:t>
            </a:r>
            <a:endParaRPr lang="en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" y="1196363"/>
            <a:ext cx="8037010" cy="4680000"/>
          </a:xfrm>
          <a:prstGeom prst="rect">
            <a:avLst/>
          </a:prstGeom>
          <a:noFill/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498183"/>
              </p:ext>
            </p:extLst>
          </p:nvPr>
        </p:nvGraphicFramePr>
        <p:xfrm>
          <a:off x="7956886" y="1366647"/>
          <a:ext cx="3767826" cy="91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942">
                  <a:extLst>
                    <a:ext uri="{9D8B030D-6E8A-4147-A177-3AD203B41FA5}">
                      <a16:colId xmlns:a16="http://schemas.microsoft.com/office/drawing/2014/main" val="4231913956"/>
                    </a:ext>
                  </a:extLst>
                </a:gridCol>
                <a:gridCol w="1255942">
                  <a:extLst>
                    <a:ext uri="{9D8B030D-6E8A-4147-A177-3AD203B41FA5}">
                      <a16:colId xmlns:a16="http://schemas.microsoft.com/office/drawing/2014/main" val="2401273975"/>
                    </a:ext>
                  </a:extLst>
                </a:gridCol>
                <a:gridCol w="1255942">
                  <a:extLst>
                    <a:ext uri="{9D8B030D-6E8A-4147-A177-3AD203B41FA5}">
                      <a16:colId xmlns:a16="http://schemas.microsoft.com/office/drawing/2014/main" val="3589310697"/>
                    </a:ext>
                  </a:extLst>
                </a:gridCol>
              </a:tblGrid>
              <a:tr h="455150">
                <a:tc>
                  <a:txBody>
                    <a:bodyPr/>
                    <a:lstStyle/>
                    <a:p>
                      <a:pPr algn="ctr"/>
                      <a:r>
                        <a:rPr lang="sl-SI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Onesnaževalo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Enota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BAT zaključki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2579971"/>
                  </a:ext>
                </a:extLst>
              </a:tr>
              <a:tr h="455150"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HS*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l-SI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mg/Nm</a:t>
                      </a:r>
                      <a:r>
                        <a:rPr lang="sl-SI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 5 - 30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6706754"/>
                  </a:ext>
                </a:extLst>
              </a:tr>
            </a:tbl>
          </a:graphicData>
        </a:graphic>
      </p:graphicFrame>
      <p:sp>
        <p:nvSpPr>
          <p:cNvPr id="5" name="PoljeZBesedilom 4"/>
          <p:cNvSpPr txBox="1"/>
          <p:nvPr/>
        </p:nvSpPr>
        <p:spPr>
          <a:xfrm>
            <a:off x="7956886" y="2532643"/>
            <a:ext cx="3878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Dopustne vrednosti emisij  v skladu z BAT zaključki</a:t>
            </a:r>
          </a:p>
          <a:p>
            <a:endParaRPr lang="sl-SI" sz="1400" dirty="0"/>
          </a:p>
          <a:p>
            <a:r>
              <a:rPr lang="sl-SI" sz="1400" dirty="0"/>
              <a:t>*    dnevno povprečje</a:t>
            </a:r>
          </a:p>
        </p:txBody>
      </p:sp>
    </p:spTree>
    <p:extLst>
      <p:ext uri="{BB962C8B-B14F-4D97-AF65-F5344CB8AC3E}">
        <p14:creationId xmlns:p14="http://schemas.microsoft.com/office/powerpoint/2010/main" val="14361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593124" y="258033"/>
            <a:ext cx="11211698" cy="1431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/>
              <a:t>TEO Ljubljana</a:t>
            </a:r>
            <a:endParaRPr lang="en-SI" dirty="0"/>
          </a:p>
          <a:p>
            <a:pPr algn="ctr"/>
            <a:r>
              <a:rPr lang="sl-SI" sz="3200" dirty="0"/>
              <a:t>toplota in elektrika iz odpadkov</a:t>
            </a:r>
            <a:endParaRPr lang="en-SI" sz="3200" dirty="0"/>
          </a:p>
        </p:txBody>
      </p:sp>
      <p:sp>
        <p:nvSpPr>
          <p:cNvPr id="3" name="Označba mesta vsebine 2"/>
          <p:cNvSpPr txBox="1">
            <a:spLocks/>
          </p:cNvSpPr>
          <p:nvPr/>
        </p:nvSpPr>
        <p:spPr>
          <a:xfrm>
            <a:off x="838200" y="2067697"/>
            <a:ext cx="10719486" cy="3890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0"/>
              </a:spcBef>
            </a:pPr>
            <a:r>
              <a:rPr lang="sl-SI" sz="2000" dirty="0"/>
              <a:t>Izvor in količine komunalnih odpadkov</a:t>
            </a:r>
          </a:p>
          <a:p>
            <a:pPr>
              <a:spcBef>
                <a:spcPts val="3000"/>
              </a:spcBef>
            </a:pPr>
            <a:r>
              <a:rPr lang="sl-SI" sz="2000" dirty="0"/>
              <a:t>Lokacija postavitve</a:t>
            </a:r>
          </a:p>
          <a:p>
            <a:pPr>
              <a:spcBef>
                <a:spcPts val="3000"/>
              </a:spcBef>
            </a:pPr>
            <a:r>
              <a:rPr lang="sl-SI" sz="2000" dirty="0"/>
              <a:t>Tehnologija energijske izrabe</a:t>
            </a:r>
          </a:p>
          <a:p>
            <a:pPr>
              <a:spcBef>
                <a:spcPts val="3000"/>
              </a:spcBef>
            </a:pPr>
            <a:r>
              <a:rPr lang="sl-SI" sz="2000" dirty="0"/>
              <a:t>Raba produktov TEO Ljubljana</a:t>
            </a:r>
          </a:p>
          <a:p>
            <a:pPr>
              <a:spcBef>
                <a:spcPts val="3000"/>
              </a:spcBef>
            </a:pPr>
            <a:r>
              <a:rPr lang="sl-SI" sz="2000" dirty="0"/>
              <a:t>Tehnike in učinki čiščenja dimnih plinov</a:t>
            </a:r>
          </a:p>
        </p:txBody>
      </p:sp>
    </p:spTree>
    <p:extLst>
      <p:ext uri="{BB962C8B-B14F-4D97-AF65-F5344CB8AC3E}">
        <p14:creationId xmlns:p14="http://schemas.microsoft.com/office/powerpoint/2010/main" val="3660176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829962" y="258033"/>
            <a:ext cx="10515600" cy="6563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/>
              <a:t>Učinkovitost izločanja NO</a:t>
            </a:r>
            <a:r>
              <a:rPr lang="sl-SI" baseline="-25000" dirty="0"/>
              <a:t>X</a:t>
            </a:r>
            <a:endParaRPr lang="en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" y="1109628"/>
            <a:ext cx="8037010" cy="4680000"/>
          </a:xfrm>
          <a:prstGeom prst="rect">
            <a:avLst/>
          </a:prstGeom>
          <a:noFill/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785338"/>
              </p:ext>
            </p:extLst>
          </p:nvPr>
        </p:nvGraphicFramePr>
        <p:xfrm>
          <a:off x="7956886" y="1366647"/>
          <a:ext cx="3767826" cy="91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942">
                  <a:extLst>
                    <a:ext uri="{9D8B030D-6E8A-4147-A177-3AD203B41FA5}">
                      <a16:colId xmlns:a16="http://schemas.microsoft.com/office/drawing/2014/main" val="4231913956"/>
                    </a:ext>
                  </a:extLst>
                </a:gridCol>
                <a:gridCol w="1255942">
                  <a:extLst>
                    <a:ext uri="{9D8B030D-6E8A-4147-A177-3AD203B41FA5}">
                      <a16:colId xmlns:a16="http://schemas.microsoft.com/office/drawing/2014/main" val="2401273975"/>
                    </a:ext>
                  </a:extLst>
                </a:gridCol>
                <a:gridCol w="1255942">
                  <a:extLst>
                    <a:ext uri="{9D8B030D-6E8A-4147-A177-3AD203B41FA5}">
                      <a16:colId xmlns:a16="http://schemas.microsoft.com/office/drawing/2014/main" val="3589310697"/>
                    </a:ext>
                  </a:extLst>
                </a:gridCol>
              </a:tblGrid>
              <a:tr h="455150">
                <a:tc>
                  <a:txBody>
                    <a:bodyPr/>
                    <a:lstStyle/>
                    <a:p>
                      <a:pPr algn="ctr"/>
                      <a:r>
                        <a:rPr lang="sl-SI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Onesnaževalo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Enota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BAT zaključki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2579971"/>
                  </a:ext>
                </a:extLst>
              </a:tr>
              <a:tr h="455150"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NO</a:t>
                      </a:r>
                      <a:r>
                        <a:rPr lang="hr-HR" sz="1400" baseline="-25000" dirty="0">
                          <a:latin typeface="+mn-lt"/>
                        </a:rPr>
                        <a:t>X</a:t>
                      </a:r>
                      <a:r>
                        <a:rPr lang="hr-HR" sz="1400" dirty="0">
                          <a:latin typeface="+mn-lt"/>
                        </a:rPr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l-SI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mg/Nm</a:t>
                      </a:r>
                      <a:r>
                        <a:rPr lang="sl-SI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hr-H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400" dirty="0">
                          <a:latin typeface="+mn-lt"/>
                        </a:rPr>
                        <a:t> 50 - 120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6706754"/>
                  </a:ext>
                </a:extLst>
              </a:tr>
            </a:tbl>
          </a:graphicData>
        </a:graphic>
      </p:graphicFrame>
      <p:sp>
        <p:nvSpPr>
          <p:cNvPr id="9" name="PoljeZBesedilom 8"/>
          <p:cNvSpPr txBox="1"/>
          <p:nvPr/>
        </p:nvSpPr>
        <p:spPr>
          <a:xfrm>
            <a:off x="7956886" y="2532643"/>
            <a:ext cx="3878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Dopustne vrednosti emisij  v skladu z BAT zaključki</a:t>
            </a:r>
          </a:p>
          <a:p>
            <a:endParaRPr lang="sl-SI" sz="1400" dirty="0"/>
          </a:p>
          <a:p>
            <a:r>
              <a:rPr lang="sl-SI" sz="1400" dirty="0"/>
              <a:t>*    dnevno povprečje</a:t>
            </a:r>
          </a:p>
        </p:txBody>
      </p:sp>
    </p:spTree>
    <p:extLst>
      <p:ext uri="{BB962C8B-B14F-4D97-AF65-F5344CB8AC3E}">
        <p14:creationId xmlns:p14="http://schemas.microsoft.com/office/powerpoint/2010/main" val="7668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6734"/>
            <a:ext cx="12192000" cy="6948923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>
          <a:xfrm>
            <a:off x="1079770" y="2503328"/>
            <a:ext cx="885217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898187" y="1196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altLang="sl-SI" sz="3600" b="1" dirty="0">
                <a:solidFill>
                  <a:schemeClr val="bg1"/>
                </a:solidFill>
              </a:rPr>
              <a:t>ZIMSKE TEMPERATURNE INVERZIJE</a:t>
            </a:r>
            <a:endParaRPr lang="sl-SI" sz="3600" b="1" dirty="0">
              <a:solidFill>
                <a:schemeClr val="bg1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399495" y="1921001"/>
            <a:ext cx="404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FF0000"/>
                </a:solidFill>
                <a:latin typeface="+mj-lt"/>
              </a:rPr>
              <a:t>VIŠINA DIMNIKA?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633" y="3700812"/>
            <a:ext cx="4816167" cy="2003266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5623264" y="1621691"/>
            <a:ext cx="597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>
                <a:solidFill>
                  <a:srgbClr val="F9F907"/>
                </a:solidFill>
                <a:latin typeface="+mj-lt"/>
              </a:rPr>
              <a:t>ANALIZA METEOROLOŠKIH RAZMER</a:t>
            </a:r>
          </a:p>
          <a:p>
            <a:pPr algn="ctr"/>
            <a:r>
              <a:rPr lang="sl-SI" sz="2000" b="1" dirty="0">
                <a:solidFill>
                  <a:srgbClr val="F9F907"/>
                </a:solidFill>
                <a:latin typeface="+mj-lt"/>
              </a:rPr>
              <a:t>+ MODELIRANJE ŠIRJENJE ONESNAŽEVAL</a:t>
            </a:r>
          </a:p>
        </p:txBody>
      </p:sp>
      <p:pic>
        <p:nvPicPr>
          <p:cNvPr id="4" name="Josipa Lisac - Magl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8978" y="6221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8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829962" y="258033"/>
            <a:ext cx="10515600" cy="11176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dirty="0"/>
              <a:t>Emisije finega prahu pri proizvodnji 360 GWh ogrevne toplote v različnih virih ogrevanja</a:t>
            </a:r>
            <a:endParaRPr lang="en-SI" sz="4000" dirty="0"/>
          </a:p>
        </p:txBody>
      </p:sp>
      <p:pic>
        <p:nvPicPr>
          <p:cNvPr id="6" name="Slika 5"/>
          <p:cNvPicPr/>
          <p:nvPr/>
        </p:nvPicPr>
        <p:blipFill>
          <a:blip r:embed="rId2"/>
          <a:stretch>
            <a:fillRect/>
          </a:stretch>
        </p:blipFill>
        <p:spPr>
          <a:xfrm>
            <a:off x="1532285" y="1322379"/>
            <a:ext cx="8531834" cy="4728096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603115" y="5642975"/>
            <a:ext cx="3910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i="1" dirty="0"/>
              <a:t>Vir: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000" i="1" dirty="0" err="1"/>
              <a:t>Where</a:t>
            </a:r>
            <a:r>
              <a:rPr lang="hr-HR" sz="1000" i="1" dirty="0"/>
              <a:t> </a:t>
            </a:r>
            <a:r>
              <a:rPr lang="hr-HR" sz="1000" i="1" dirty="0" err="1"/>
              <a:t>there’s</a:t>
            </a:r>
            <a:r>
              <a:rPr lang="hr-HR" sz="1000" i="1" dirty="0"/>
              <a:t> </a:t>
            </a:r>
            <a:r>
              <a:rPr lang="hr-HR" sz="1000" i="1" dirty="0" err="1"/>
              <a:t>fire</a:t>
            </a:r>
            <a:r>
              <a:rPr lang="hr-HR" sz="1000" i="1" dirty="0"/>
              <a:t>, </a:t>
            </a:r>
            <a:r>
              <a:rPr lang="hr-HR" sz="1000" i="1" dirty="0" err="1"/>
              <a:t>there’s</a:t>
            </a:r>
            <a:r>
              <a:rPr lang="hr-HR" sz="1000" i="1" dirty="0"/>
              <a:t> smoke. European </a:t>
            </a:r>
            <a:r>
              <a:rPr lang="hr-HR" sz="1000" i="1" dirty="0" err="1"/>
              <a:t>Environmental</a:t>
            </a:r>
            <a:r>
              <a:rPr lang="hr-HR" sz="1000" i="1" dirty="0"/>
              <a:t> </a:t>
            </a:r>
            <a:r>
              <a:rPr lang="hr-HR" sz="1000" i="1" dirty="0" err="1"/>
              <a:t>Bureau</a:t>
            </a:r>
            <a:endParaRPr lang="hr-HR" sz="10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000" i="1" dirty="0"/>
              <a:t>Masna </a:t>
            </a:r>
            <a:r>
              <a:rPr lang="hr-HR" sz="1000" i="1" dirty="0" err="1"/>
              <a:t>in</a:t>
            </a:r>
            <a:r>
              <a:rPr lang="hr-HR" sz="1000" i="1" dirty="0"/>
              <a:t> energijska bilanca TEO Ljubljana, TBU Stubenvoll</a:t>
            </a:r>
          </a:p>
        </p:txBody>
      </p:sp>
    </p:spTree>
    <p:extLst>
      <p:ext uri="{BB962C8B-B14F-4D97-AF65-F5344CB8AC3E}">
        <p14:creationId xmlns:p14="http://schemas.microsoft.com/office/powerpoint/2010/main" val="12217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8E398-084B-AF60-F569-2E54A666AC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I" dirty="0"/>
              <a:t>Hvala</a:t>
            </a:r>
            <a:r>
              <a:rPr lang="sl-SI" dirty="0"/>
              <a:t>!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4643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829962" y="258033"/>
            <a:ext cx="10515600" cy="10600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3600" dirty="0"/>
              <a:t>Čiščenje dimnih plinov v TEO Ljubljana</a:t>
            </a:r>
            <a:endParaRPr lang="en-SI" sz="3600" dirty="0"/>
          </a:p>
        </p:txBody>
      </p:sp>
      <p:graphicFrame>
        <p:nvGraphicFramePr>
          <p:cNvPr id="3" name="Označba mesta vsebin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2818987"/>
              </p:ext>
            </p:extLst>
          </p:nvPr>
        </p:nvGraphicFramePr>
        <p:xfrm>
          <a:off x="829962" y="1161391"/>
          <a:ext cx="10515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432851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62563896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89013454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5602151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1832238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82119065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Onesnaževalo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46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Enota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4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BAT zaključki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46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Uredba o sežigalnicah in napravah za </a:t>
                      </a:r>
                      <a:r>
                        <a:rPr lang="sl-SI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sosežig</a:t>
                      </a:r>
                      <a:endParaRPr lang="sl-SI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4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4668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hr-H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46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4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Dnevno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4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Dnevno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4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4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4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57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Prah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mg/Nm</a:t>
                      </a:r>
                      <a:r>
                        <a:rPr lang="sl-SI" sz="14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sl-SI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 2 - 5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912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HCl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mg/Nm</a:t>
                      </a:r>
                      <a:r>
                        <a:rPr lang="sl-SI" sz="14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sl-SI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 2 –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899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mg/Nm</a:t>
                      </a:r>
                      <a:r>
                        <a:rPr lang="sl-SI" sz="14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sl-SI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369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sl-SI" sz="14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sl-SI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mg/Nm</a:t>
                      </a:r>
                      <a:r>
                        <a:rPr lang="sl-SI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sl-SI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5 - 30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061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sl-SI" sz="14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sl-SI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mg/Nm</a:t>
                      </a:r>
                      <a:r>
                        <a:rPr lang="sl-SI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sl-SI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50 - 120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l-SI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4256019"/>
                  </a:ext>
                </a:extLst>
              </a:tr>
            </a:tbl>
          </a:graphicData>
        </a:graphic>
      </p:graphicFrame>
      <p:sp>
        <p:nvSpPr>
          <p:cNvPr id="4" name="Pravokotnik 3"/>
          <p:cNvSpPr/>
          <p:nvPr/>
        </p:nvSpPr>
        <p:spPr>
          <a:xfrm>
            <a:off x="829962" y="3757271"/>
            <a:ext cx="6096000" cy="946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300"/>
              </a:spcAft>
              <a:tabLst>
                <a:tab pos="630555" algn="l"/>
              </a:tabLst>
            </a:pPr>
            <a:r>
              <a:rPr lang="sl-SI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Legenda: </a:t>
            </a:r>
          </a:p>
          <a:p>
            <a:pPr marL="180340" algn="just">
              <a:spcAft>
                <a:spcPts val="300"/>
              </a:spcAft>
              <a:tabLst>
                <a:tab pos="810260" algn="l"/>
              </a:tabLst>
            </a:pPr>
            <a:r>
              <a:rPr lang="sl-SI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Dnevno: 	Dnevne povprečne vrednosti</a:t>
            </a:r>
          </a:p>
          <a:p>
            <a:pPr marL="180340" algn="just">
              <a:spcAft>
                <a:spcPts val="300"/>
              </a:spcAft>
              <a:tabLst>
                <a:tab pos="810260" algn="l"/>
              </a:tabLst>
            </a:pPr>
            <a:r>
              <a:rPr lang="sl-SI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	velja za vse polurne povprečne vrednosti;</a:t>
            </a:r>
          </a:p>
          <a:p>
            <a:pPr marL="180340" algn="just">
              <a:spcAft>
                <a:spcPts val="300"/>
              </a:spcAft>
              <a:tabLst>
                <a:tab pos="810260" algn="l"/>
              </a:tabLst>
            </a:pPr>
            <a:r>
              <a:rPr lang="sl-SI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	velja za 97 % izmerjenih polurnih povprečnih vrednosti v enem letu.</a:t>
            </a:r>
            <a:endParaRPr lang="sl-SI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8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829962" y="258033"/>
            <a:ext cx="10515600" cy="6563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/>
              <a:t>Izločanje prahu in težkih kovin</a:t>
            </a:r>
            <a:endParaRPr lang="en-SI" dirty="0"/>
          </a:p>
        </p:txBody>
      </p:sp>
      <p:pic>
        <p:nvPicPr>
          <p:cNvPr id="3" name="Označba mesta vsebine 3" descr="https://energyeducation.ca/wiki/images/thumb/b/b6/2000px-Electrostatic_precipitator.png/360px-2000px-Electrostatic_precipitator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76" y="1295206"/>
            <a:ext cx="3429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912" y="1660267"/>
            <a:ext cx="3597937" cy="25410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avokotnik 4"/>
          <p:cNvSpPr/>
          <p:nvPr/>
        </p:nvSpPr>
        <p:spPr>
          <a:xfrm>
            <a:off x="1834612" y="4093575"/>
            <a:ext cx="3396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Princip delovanja elektrostatičnega filtra prahu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7117492" y="4385963"/>
            <a:ext cx="3591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Shema delovanja vrečastega filtra s pulznim izpihovanjem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829962" y="258033"/>
            <a:ext cx="10515600" cy="6563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/>
              <a:t>Izločanje HCl, HF in SO</a:t>
            </a:r>
            <a:r>
              <a:rPr lang="sl-SI" baseline="-25000" dirty="0"/>
              <a:t>2</a:t>
            </a:r>
            <a:endParaRPr lang="en-SI" dirty="0"/>
          </a:p>
        </p:txBody>
      </p:sp>
      <p:pic>
        <p:nvPicPr>
          <p:cNvPr id="3" name="Označba mesta vseb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111" y="1407812"/>
            <a:ext cx="5093388" cy="4132263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829962" y="1606550"/>
            <a:ext cx="41271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suhi postopki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l-SI" dirty="0" err="1">
                <a:latin typeface="Arial" panose="020B0604020202020204" pitchFamily="34" charset="0"/>
                <a:cs typeface="Arial" panose="020B0604020202020204" pitchFamily="34" charset="0"/>
              </a:rPr>
              <a:t>polmokri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 postopki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l-SI" b="1" u="sng" dirty="0">
                <a:latin typeface="Arial" panose="020B0604020202020204" pitchFamily="34" charset="0"/>
                <a:cs typeface="Arial" panose="020B0604020202020204" pitchFamily="34" charset="0"/>
              </a:rPr>
              <a:t>mokri postopki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64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829962" y="258033"/>
            <a:ext cx="10515600" cy="6563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/>
              <a:t>Izločanje NO</a:t>
            </a:r>
            <a:r>
              <a:rPr lang="sl-SI" baseline="-25000" dirty="0"/>
              <a:t>X</a:t>
            </a:r>
            <a:r>
              <a:rPr lang="sl-SI" dirty="0"/>
              <a:t> ter dioksinov in furanov</a:t>
            </a:r>
            <a:endParaRPr lang="en-SI" dirty="0"/>
          </a:p>
        </p:txBody>
      </p:sp>
      <p:sp>
        <p:nvSpPr>
          <p:cNvPr id="3" name="Označba mesta vsebine 2"/>
          <p:cNvSpPr txBox="1">
            <a:spLocks/>
          </p:cNvSpPr>
          <p:nvPr/>
        </p:nvSpPr>
        <p:spPr>
          <a:xfrm>
            <a:off x="838200" y="1499286"/>
            <a:ext cx="10515600" cy="44586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sl-SI" sz="2000"/>
              <a:t>Primarni ukrepi – večstopenjsko zgorevanje s kontrolo zgorevalnega zraka in recirkulacijo</a:t>
            </a:r>
          </a:p>
          <a:p>
            <a:pPr>
              <a:spcAft>
                <a:spcPts val="1200"/>
              </a:spcAft>
            </a:pPr>
            <a:r>
              <a:rPr lang="sl-SI" sz="2000"/>
              <a:t>Sekundarni ukrepi – SCR &amp; vpih aktivnega oglja (dioksini in furani)</a:t>
            </a:r>
            <a:endParaRPr lang="sl-SI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16" y="2821000"/>
            <a:ext cx="9738335" cy="26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5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E66DC0-A5A2-4D5E-85A0-98C729E1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457200"/>
            <a:ext cx="4704080" cy="1330960"/>
          </a:xfrm>
        </p:spPr>
        <p:txBody>
          <a:bodyPr>
            <a:normAutofit/>
          </a:bodyPr>
          <a:lstStyle/>
          <a:p>
            <a:r>
              <a:rPr lang="sl-SI" dirty="0"/>
              <a:t>Kam z našimi odpadki, ko nam bodo rekli „ne“?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2D134F4-147E-4235-BB12-F3F36D2AA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120" y="1788160"/>
            <a:ext cx="4704080" cy="411909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sl-SI" sz="2000" dirty="0">
                <a:effectLst/>
                <a:ea typeface="Times New Roman" panose="02020603050405020304" pitchFamily="18" charset="0"/>
              </a:rPr>
              <a:t>Kopičenje</a:t>
            </a:r>
            <a:r>
              <a:rPr lang="sl-S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ostankov obdelave komunalnih odpadkov (lahke frakcije) predstavlja </a:t>
            </a:r>
            <a:r>
              <a:rPr lang="sl-SI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veliko </a:t>
            </a:r>
            <a:r>
              <a:rPr lang="sl-SI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okoljsko</a:t>
            </a:r>
            <a:r>
              <a:rPr lang="sl-SI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tveganje </a:t>
            </a:r>
            <a:r>
              <a:rPr lang="sl-SI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(požari …), poleg tega pa</a:t>
            </a:r>
            <a:r>
              <a:rPr lang="sl-S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zahteva veliko prostornino glede na svojo težo</a:t>
            </a:r>
            <a:r>
              <a:rPr lang="sl-SI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endParaRPr lang="sl-SI" sz="2000" b="1" dirty="0">
              <a:solidFill>
                <a:srgbClr val="C2836C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sl-SI" sz="2000" b="1" dirty="0">
                <a:solidFill>
                  <a:srgbClr val="C2836C"/>
                </a:solidFill>
                <a:effectLst/>
                <a:ea typeface="Times New Roman" panose="02020603050405020304" pitchFamily="18" charset="0"/>
              </a:rPr>
              <a:t>Odlaganje je nesprejemljivo</a:t>
            </a:r>
            <a:r>
              <a:rPr lang="sl-SI" sz="2000" dirty="0">
                <a:solidFill>
                  <a:srgbClr val="C2836C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sl-SI" sz="2000" b="1" dirty="0">
                <a:solidFill>
                  <a:srgbClr val="C2836C"/>
                </a:solidFill>
                <a:ea typeface="Times New Roman" panose="02020603050405020304" pitchFamily="18" charset="0"/>
              </a:rPr>
              <a:t>Pretvorba v toploto in elektriko je možna rešitev in priložnost.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93D6DB-D387-4394-BA8C-00DADA70C03D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080" y="457200"/>
            <a:ext cx="6248399" cy="5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4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E66DC0-A5A2-4D5E-85A0-98C729E1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457200"/>
            <a:ext cx="4704080" cy="1330960"/>
          </a:xfrm>
        </p:spPr>
        <p:txBody>
          <a:bodyPr>
            <a:normAutofit/>
          </a:bodyPr>
          <a:lstStyle/>
          <a:p>
            <a:r>
              <a:rPr lang="sl-SI" dirty="0"/>
              <a:t>Je to res rešitev?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2D134F4-147E-4235-BB12-F3F36D2AA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120" y="1788160"/>
            <a:ext cx="4704080" cy="411909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sl-SI" sz="2000" dirty="0">
              <a:solidFill>
                <a:srgbClr val="C2836C"/>
              </a:solidFill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sl-SI" sz="2000" dirty="0">
                <a:solidFill>
                  <a:srgbClr val="C2836C"/>
                </a:solidFill>
                <a:ea typeface="Times New Roman" panose="02020603050405020304" pitchFamily="18" charset="0"/>
              </a:rPr>
              <a:t>Prevoz naših odpadkov v tujino povzroča </a:t>
            </a:r>
            <a:r>
              <a:rPr lang="sl-SI" sz="2000" b="1" dirty="0">
                <a:solidFill>
                  <a:srgbClr val="C2836C"/>
                </a:solidFill>
                <a:ea typeface="Times New Roman" panose="02020603050405020304" pitchFamily="18" charset="0"/>
              </a:rPr>
              <a:t>visok ogljični odtis</a:t>
            </a:r>
            <a:r>
              <a:rPr lang="sl-SI" sz="2000" dirty="0">
                <a:solidFill>
                  <a:srgbClr val="C2836C"/>
                </a:solidFill>
                <a:ea typeface="Times New Roman" panose="02020603050405020304" pitchFamily="18" charset="0"/>
              </a:rPr>
              <a:t> zaradi izpustov iz transporta in uvoza drugih energentov.</a:t>
            </a:r>
          </a:p>
          <a:p>
            <a:pPr>
              <a:lnSpc>
                <a:spcPct val="120000"/>
              </a:lnSpc>
            </a:pPr>
            <a:endParaRPr lang="sl-SI" sz="2000" dirty="0">
              <a:solidFill>
                <a:srgbClr val="C2836C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EE02356-71A7-4580-A389-EB8655C04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67" y="241177"/>
            <a:ext cx="6375646" cy="637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62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D3524E-8A16-43B4-9D2E-B1C0894B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69" y="348867"/>
            <a:ext cx="4324111" cy="1082233"/>
          </a:xfrm>
        </p:spPr>
        <p:txBody>
          <a:bodyPr/>
          <a:lstStyle/>
          <a:p>
            <a:r>
              <a:rPr lang="sl-SI" dirty="0"/>
              <a:t>Iz odpadka v energijo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88DB437-2AA6-4E49-B4BF-6DA850353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5" y="1236453"/>
            <a:ext cx="4731563" cy="4731563"/>
          </a:xfrm>
          <a:prstGeom prst="rect">
            <a:avLst/>
          </a:prstGeom>
        </p:spPr>
      </p:pic>
      <p:sp>
        <p:nvSpPr>
          <p:cNvPr id="8" name="Desna puščica 10">
            <a:extLst>
              <a:ext uri="{FF2B5EF4-FFF2-40B4-BE49-F238E27FC236}">
                <a16:creationId xmlns:a16="http://schemas.microsoft.com/office/drawing/2014/main" id="{26B8E5A1-BE34-49D8-BF7F-870CBCDA6621}"/>
              </a:ext>
            </a:extLst>
          </p:cNvPr>
          <p:cNvSpPr/>
          <p:nvPr/>
        </p:nvSpPr>
        <p:spPr>
          <a:xfrm>
            <a:off x="4943642" y="4727677"/>
            <a:ext cx="622657" cy="234940"/>
          </a:xfrm>
          <a:prstGeom prst="rightArrow">
            <a:avLst/>
          </a:prstGeom>
          <a:solidFill>
            <a:srgbClr val="0D5463"/>
          </a:solidFill>
          <a:ln>
            <a:solidFill>
              <a:srgbClr val="0D5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0D5463"/>
              </a:solidFill>
            </a:endParaRP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87F9D1B7-709F-41CD-A1FC-3E6D9E7570E3}"/>
              </a:ext>
            </a:extLst>
          </p:cNvPr>
          <p:cNvSpPr/>
          <p:nvPr/>
        </p:nvSpPr>
        <p:spPr>
          <a:xfrm>
            <a:off x="4084320" y="4643120"/>
            <a:ext cx="772160" cy="396240"/>
          </a:xfrm>
          <a:prstGeom prst="rect">
            <a:avLst/>
          </a:prstGeom>
          <a:noFill/>
          <a:ln w="28575">
            <a:solidFill>
              <a:srgbClr val="0D5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9F26FBA-84FB-443F-B2DC-08E581989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43"/>
          <a:stretch/>
        </p:blipFill>
        <p:spPr>
          <a:xfrm>
            <a:off x="5694642" y="1260368"/>
            <a:ext cx="6242482" cy="46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55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05E2141-CF7C-4AB1-BCA5-D2EE02E65072}"/>
              </a:ext>
            </a:extLst>
          </p:cNvPr>
          <p:cNvSpPr/>
          <p:nvPr/>
        </p:nvSpPr>
        <p:spPr>
          <a:xfrm>
            <a:off x="5800317" y="944880"/>
            <a:ext cx="6238240" cy="446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49C987D-86AF-4BBC-8DC7-B19754B4D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457200"/>
            <a:ext cx="5035295" cy="1082233"/>
          </a:xfrm>
        </p:spPr>
        <p:txBody>
          <a:bodyPr>
            <a:normAutofit/>
          </a:bodyPr>
          <a:lstStyle/>
          <a:p>
            <a:r>
              <a:rPr lang="sl-SI" sz="3200" dirty="0"/>
              <a:t>Predelava komunalnih odpadkov v SLO</a:t>
            </a:r>
            <a:endParaRPr lang="sl-SI" dirty="0"/>
          </a:p>
        </p:txBody>
      </p:sp>
      <p:pic>
        <p:nvPicPr>
          <p:cNvPr id="5" name="Slika 4" descr="Slika, ki vsebuje besede preslikava&#10;&#10;Opis je samodejno ustvarjen">
            <a:extLst>
              <a:ext uri="{FF2B5EF4-FFF2-40B4-BE49-F238E27FC236}">
                <a16:creationId xmlns:a16="http://schemas.microsoft.com/office/drawing/2014/main" id="{8CED9FFD-7043-44BD-9D2C-BEC60A908FE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B5B7B6"/>
              </a:clrFrom>
              <a:clrTo>
                <a:srgbClr val="B5B7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7" y="965200"/>
            <a:ext cx="6249443" cy="4355788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BCB1455-BB0F-4839-A571-8F0A78951D47}"/>
              </a:ext>
            </a:extLst>
          </p:cNvPr>
          <p:cNvSpPr txBox="1"/>
          <p:nvPr/>
        </p:nvSpPr>
        <p:spPr>
          <a:xfrm>
            <a:off x="345440" y="1907292"/>
            <a:ext cx="4907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latin typeface="Arial" panose="020B0604020202020204" pitchFamily="34" charset="0"/>
                <a:cs typeface="Arial" panose="020B0604020202020204" pitchFamily="34" charset="0"/>
              </a:rPr>
              <a:t>9 centrov 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b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mehansko predelavo komunalnih odpadkov</a:t>
            </a: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b="1" dirty="0">
                <a:latin typeface="Arial" panose="020B0604020202020204" pitchFamily="34" charset="0"/>
                <a:cs typeface="Arial" panose="020B0604020202020204" pitchFamily="34" charset="0"/>
              </a:rPr>
              <a:t>4 prispevna območja goriva 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iz komunalnih odpadkov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b="1" dirty="0">
                <a:latin typeface="Arial" panose="020B0604020202020204" pitchFamily="34" charset="0"/>
                <a:cs typeface="Arial" panose="020B0604020202020204" pitchFamily="34" charset="0"/>
              </a:rPr>
              <a:t>3 sežigalnice 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(obrati energijske izrabe odpadkov)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b="1" dirty="0">
                <a:solidFill>
                  <a:srgbClr val="C283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RCERO Ljubljana je največji obdelovalec komunalnih odpadkov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9808142" y="5553777"/>
            <a:ext cx="2230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/>
              <a:t>Vir: Operativni program ravnanja z odpadki, 2022</a:t>
            </a:r>
          </a:p>
        </p:txBody>
      </p:sp>
    </p:spTree>
    <p:extLst>
      <p:ext uri="{BB962C8B-B14F-4D97-AF65-F5344CB8AC3E}">
        <p14:creationId xmlns:p14="http://schemas.microsoft.com/office/powerpoint/2010/main" val="679035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D3524E-8A16-43B4-9D2E-B1C0894B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69" y="348867"/>
            <a:ext cx="4324111" cy="1082233"/>
          </a:xfrm>
        </p:spPr>
        <p:txBody>
          <a:bodyPr/>
          <a:lstStyle/>
          <a:p>
            <a:r>
              <a:rPr lang="sl-SI" dirty="0"/>
              <a:t>VIR ODPADKOV</a:t>
            </a:r>
          </a:p>
        </p:txBody>
      </p:sp>
      <p:sp>
        <p:nvSpPr>
          <p:cNvPr id="8" name="Desna puščica 10">
            <a:extLst>
              <a:ext uri="{FF2B5EF4-FFF2-40B4-BE49-F238E27FC236}">
                <a16:creationId xmlns:a16="http://schemas.microsoft.com/office/drawing/2014/main" id="{26B8E5A1-BE34-49D8-BF7F-870CBCDA6621}"/>
              </a:ext>
            </a:extLst>
          </p:cNvPr>
          <p:cNvSpPr/>
          <p:nvPr/>
        </p:nvSpPr>
        <p:spPr>
          <a:xfrm>
            <a:off x="5338842" y="4280421"/>
            <a:ext cx="622657" cy="234940"/>
          </a:xfrm>
          <a:prstGeom prst="rightArrow">
            <a:avLst/>
          </a:prstGeom>
          <a:solidFill>
            <a:srgbClr val="0D5463"/>
          </a:solidFill>
          <a:ln>
            <a:solidFill>
              <a:srgbClr val="0D5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0D5463"/>
              </a:solidFill>
            </a:endParaRP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87F9D1B7-709F-41CD-A1FC-3E6D9E7570E3}"/>
              </a:ext>
            </a:extLst>
          </p:cNvPr>
          <p:cNvSpPr/>
          <p:nvPr/>
        </p:nvSpPr>
        <p:spPr>
          <a:xfrm>
            <a:off x="4084320" y="4643120"/>
            <a:ext cx="772160" cy="396240"/>
          </a:xfrm>
          <a:prstGeom prst="rect">
            <a:avLst/>
          </a:prstGeom>
          <a:noFill/>
          <a:ln w="28575">
            <a:solidFill>
              <a:srgbClr val="0D5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" t="2612" r="3357" b="3093"/>
          <a:stretch/>
        </p:blipFill>
        <p:spPr>
          <a:xfrm>
            <a:off x="171337" y="1055837"/>
            <a:ext cx="5046174" cy="5075771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1039628" y="4162621"/>
            <a:ext cx="2622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FF00"/>
                </a:solidFill>
                <a:latin typeface="+mj-lt"/>
              </a:rPr>
              <a:t>140.000 t/</a:t>
            </a:r>
            <a:r>
              <a:rPr lang="hr-HR" sz="2400" b="1" dirty="0" err="1">
                <a:solidFill>
                  <a:srgbClr val="FFFF00"/>
                </a:solidFill>
                <a:latin typeface="+mj-lt"/>
              </a:rPr>
              <a:t>leto</a:t>
            </a:r>
            <a:r>
              <a:rPr lang="hr-HR" sz="2400" b="1" dirty="0">
                <a:solidFill>
                  <a:srgbClr val="FFFF00"/>
                </a:solidFill>
                <a:latin typeface="+mj-lt"/>
              </a:rPr>
              <a:t> RDF</a:t>
            </a: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84" y="1055837"/>
            <a:ext cx="5041258" cy="504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92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D6471F-FEED-BED6-491A-8FB49B69E190}"/>
              </a:ext>
            </a:extLst>
          </p:cNvPr>
          <p:cNvSpPr txBox="1">
            <a:spLocks/>
          </p:cNvSpPr>
          <p:nvPr/>
        </p:nvSpPr>
        <p:spPr>
          <a:xfrm>
            <a:off x="829962" y="258033"/>
            <a:ext cx="10515600" cy="6563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3600" dirty="0"/>
              <a:t>Energijska izraba komunalnih odpadkov v TEO Ljubljana</a:t>
            </a:r>
            <a:endParaRPr lang="en-SI" sz="3600" dirty="0"/>
          </a:p>
        </p:txBody>
      </p:sp>
      <p:pic>
        <p:nvPicPr>
          <p:cNvPr id="5" name="Označba mesta vsebin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67" y="914400"/>
            <a:ext cx="8270790" cy="53793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>
            <a:off x="4309352" y="3234722"/>
            <a:ext cx="146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 x 36,5 MW</a:t>
            </a:r>
          </a:p>
        </p:txBody>
      </p:sp>
    </p:spTree>
    <p:extLst>
      <p:ext uri="{BB962C8B-B14F-4D97-AF65-F5344CB8AC3E}">
        <p14:creationId xmlns:p14="http://schemas.microsoft.com/office/powerpoint/2010/main" val="572348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sl-SI" dirty="0"/>
              <a:t>25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727" y="663283"/>
            <a:ext cx="9097613" cy="548621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sl-SI" sz="3600" dirty="0"/>
              <a:t>Tehnološka shema – ena linija (3D model)</a:t>
            </a:r>
          </a:p>
        </p:txBody>
      </p:sp>
    </p:spTree>
    <p:extLst>
      <p:ext uri="{BB962C8B-B14F-4D97-AF65-F5344CB8AC3E}">
        <p14:creationId xmlns:p14="http://schemas.microsoft.com/office/powerpoint/2010/main" val="1571616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4620</TotalTime>
  <Words>672</Words>
  <Application>Microsoft Office PowerPoint</Application>
  <PresentationFormat>Širokozaslonsko</PresentationFormat>
  <Paragraphs>187</Paragraphs>
  <Slides>27</Slides>
  <Notes>2</Notes>
  <HiddenSlides>0</HiddenSlides>
  <MMClips>1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Open Sans</vt:lpstr>
      <vt:lpstr>Symbol</vt:lpstr>
      <vt:lpstr>Times New Roman</vt:lpstr>
      <vt:lpstr>Office Theme</vt:lpstr>
      <vt:lpstr>Energijska izraba komunalnih odpadkov, TEO Ljubljana</vt:lpstr>
      <vt:lpstr>PowerPointova predstavitev</vt:lpstr>
      <vt:lpstr>Kam z našimi odpadki, ko nam bodo rekli „ne“?</vt:lpstr>
      <vt:lpstr>Je to res rešitev?</vt:lpstr>
      <vt:lpstr>Iz odpadka v energijo</vt:lpstr>
      <vt:lpstr>Predelava komunalnih odpadkov v SLO</vt:lpstr>
      <vt:lpstr>VIR ODPADKOV</vt:lpstr>
      <vt:lpstr>PowerPointova predstavitev</vt:lpstr>
      <vt:lpstr>Tehnološka shema – ena linija (3D model)</vt:lpstr>
      <vt:lpstr>Lokacija TEO Ljubljana</vt:lpstr>
      <vt:lpstr>Lokacija</vt:lpstr>
      <vt:lpstr>Lokacija</vt:lpstr>
      <vt:lpstr>Lokacija</vt:lpstr>
      <vt:lpstr>Lokacija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Hvala!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Polina Shkolnikova</dc:creator>
  <cp:lastModifiedBy>Gregor Golja</cp:lastModifiedBy>
  <cp:revision>50</cp:revision>
  <dcterms:created xsi:type="dcterms:W3CDTF">2023-11-24T11:55:54Z</dcterms:created>
  <dcterms:modified xsi:type="dcterms:W3CDTF">2024-10-08T09:28:49Z</dcterms:modified>
</cp:coreProperties>
</file>