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17" r:id="rId5"/>
    <p:sldId id="319" r:id="rId6"/>
    <p:sldId id="316" r:id="rId7"/>
    <p:sldId id="274" r:id="rId8"/>
    <p:sldId id="1907" r:id="rId9"/>
    <p:sldId id="1908" r:id="rId10"/>
    <p:sldId id="1914" r:id="rId11"/>
    <p:sldId id="1903" r:id="rId12"/>
    <p:sldId id="1910" r:id="rId13"/>
    <p:sldId id="1911" r:id="rId14"/>
    <p:sldId id="1901" r:id="rId15"/>
    <p:sldId id="1894" r:id="rId16"/>
    <p:sldId id="314" r:id="rId17"/>
    <p:sldId id="1898" r:id="rId18"/>
    <p:sldId id="1912" r:id="rId19"/>
    <p:sldId id="1913" r:id="rId20"/>
    <p:sldId id="311" r:id="rId21"/>
    <p:sldId id="266" r:id="rId22"/>
    <p:sldId id="310" r:id="rId23"/>
    <p:sldId id="256" r:id="rId24"/>
    <p:sldId id="257" r:id="rId25"/>
    <p:sldId id="1904" r:id="rId26"/>
    <p:sldId id="1909" r:id="rId27"/>
    <p:sldId id="1915" r:id="rId28"/>
    <p:sldId id="1917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2E2592F1-4A78-45EB-BF5A-83D7A6FDF62A}">
          <p14:sldIdLst/>
        </p14:section>
        <p14:section name="Odsek brez naslova" id="{0BF6C9B2-1D16-44F5-AEFC-A034BB991021}">
          <p14:sldIdLst>
            <p14:sldId id="317"/>
            <p14:sldId id="319"/>
            <p14:sldId id="316"/>
            <p14:sldId id="274"/>
            <p14:sldId id="1907"/>
            <p14:sldId id="1908"/>
            <p14:sldId id="1914"/>
            <p14:sldId id="1903"/>
            <p14:sldId id="1910"/>
            <p14:sldId id="1911"/>
            <p14:sldId id="1901"/>
            <p14:sldId id="1894"/>
            <p14:sldId id="314"/>
            <p14:sldId id="1898"/>
            <p14:sldId id="1912"/>
            <p14:sldId id="1913"/>
            <p14:sldId id="311"/>
            <p14:sldId id="266"/>
            <p14:sldId id="310"/>
            <p14:sldId id="256"/>
            <p14:sldId id="257"/>
            <p14:sldId id="1904"/>
            <p14:sldId id="1909"/>
            <p14:sldId id="1915"/>
            <p14:sldId id="191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3C1"/>
    <a:srgbClr val="D5E3CF"/>
    <a:srgbClr val="999999"/>
    <a:srgbClr val="8C8C8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7EC585-09C4-4AC3-8B25-B65BD7C6C77B}" v="43" dt="2025-10-15T21:37:15.39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tski slog 1 – poudare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ematski slog 1 – poudarek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Temni slog 1 – poudarek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emni slog 1 – poudarek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emni slog 2 – poudarek 3/poudarek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etel slog 3 – poudarek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95" d="100"/>
          <a:sy n="95" d="100"/>
        </p:scale>
        <p:origin x="114" y="2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55:27.6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 0,'828'-78'0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55:45.7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0,'751'0'0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56:05.9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0,'830'52'0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56:35.0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0,'803'0'0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14T20:56:48.1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 0,'856'-26'0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BB6F-04DE-4119-ABD9-9148254C527D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F84C7-C755-4D98-949D-65B5B1D2F92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58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F84C7-C755-4D98-949D-65B5B1D2F92D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926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35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7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008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87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44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928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116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324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28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55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E0325-951B-434F-986E-9ED73B42B0C3}" type="datetimeFigureOut">
              <a:rPr lang="sl-SI" smtClean="0"/>
              <a:t>15. 10. 2025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4A46D-B5BE-4778-A990-BCCF4FCB559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0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5.xml"/><Relationship Id="rId3" Type="http://schemas.openxmlformats.org/officeDocument/2006/relationships/image" Target="../media/image1.jpg"/><Relationship Id="rId7" Type="http://schemas.openxmlformats.org/officeDocument/2006/relationships/customXml" Target="../ink/ink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4807EBF-4E08-E4E0-2F44-04CB0A87E2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41" y="1932222"/>
            <a:ext cx="2290763" cy="16859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032B516-DEFE-0F95-B3B5-F6FD32C7A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4" y="0"/>
            <a:ext cx="12196754" cy="178238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E8B3672-F70B-A4D0-18A0-11C1C5AD6BEA}"/>
              </a:ext>
            </a:extLst>
          </p:cNvPr>
          <p:cNvSpPr txBox="1"/>
          <p:nvPr/>
        </p:nvSpPr>
        <p:spPr>
          <a:xfrm>
            <a:off x="1487208" y="3767982"/>
            <a:ext cx="9212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12. konferenca Sekcije zbiralcev in predelovalcev kovinskih in nekovinskih odpadkov</a:t>
            </a:r>
            <a:endParaRPr lang="sl-SI" sz="20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E3A57A-787B-8227-E2F4-E015E111ADEB}"/>
              </a:ext>
            </a:extLst>
          </p:cNvPr>
          <p:cNvSpPr txBox="1"/>
          <p:nvPr/>
        </p:nvSpPr>
        <p:spPr>
          <a:xfrm>
            <a:off x="5141124" y="4168092"/>
            <a:ext cx="190499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300"/>
              </a:lnSpc>
              <a:spcAft>
                <a:spcPts val="750"/>
              </a:spcAft>
              <a:buNone/>
            </a:pPr>
            <a:r>
              <a:rPr lang="sl-SI" sz="30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REC 2025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4A7BEF1-A8B2-55DA-040C-E971F02FE1E9}"/>
              </a:ext>
            </a:extLst>
          </p:cNvPr>
          <p:cNvSpPr txBox="1"/>
          <p:nvPr/>
        </p:nvSpPr>
        <p:spPr>
          <a:xfrm>
            <a:off x="3458577" y="4814897"/>
            <a:ext cx="527009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ts val="3000"/>
              </a:lnSpc>
              <a:spcAft>
                <a:spcPts val="750"/>
              </a:spcAft>
              <a:buNone/>
            </a:pPr>
            <a:r>
              <a:rPr lang="pl-PL" sz="2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Kam pluje naša okoljska barka?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9BAC36E-4545-EC91-8EC8-2E702BADABDD}"/>
              </a:ext>
            </a:extLst>
          </p:cNvPr>
          <p:cNvSpPr txBox="1"/>
          <p:nvPr/>
        </p:nvSpPr>
        <p:spPr>
          <a:xfrm>
            <a:off x="5055087" y="5675407"/>
            <a:ext cx="248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16. in 17. oktober 2025</a:t>
            </a:r>
            <a:endParaRPr lang="sl-SI" dirty="0"/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BAF2A59-7B14-A1A4-4C6D-D240B76E2D50}"/>
              </a:ext>
            </a:extLst>
          </p:cNvPr>
          <p:cNvSpPr txBox="1"/>
          <p:nvPr/>
        </p:nvSpPr>
        <p:spPr>
          <a:xfrm>
            <a:off x="5463126" y="5969021"/>
            <a:ext cx="1671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Rimske terme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76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62975-15E7-BF38-DC00-976F4A25A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vrstica, grafični prikaz, rokopis">
            <a:extLst>
              <a:ext uri="{FF2B5EF4-FFF2-40B4-BE49-F238E27FC236}">
                <a16:creationId xmlns:a16="http://schemas.microsoft.com/office/drawing/2014/main" id="{ED0D664D-1C97-8577-70CD-AC265DE3C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7" y="1355233"/>
            <a:ext cx="7410061" cy="513764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0C40983-9370-010F-4D97-01DD84E4D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6EE18F36-ACD8-5AED-D2F3-0C29D8ED5CA6}"/>
              </a:ext>
            </a:extLst>
          </p:cNvPr>
          <p:cNvSpPr/>
          <p:nvPr/>
        </p:nvSpPr>
        <p:spPr>
          <a:xfrm>
            <a:off x="507555" y="5966688"/>
            <a:ext cx="2138367" cy="40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29B1D44A-F523-079A-9746-E84F6747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Železo - armature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3FEA4FC-1193-E1B0-4AB4-655A04B44A88}"/>
              </a:ext>
            </a:extLst>
          </p:cNvPr>
          <p:cNvSpPr txBox="1"/>
          <p:nvPr/>
        </p:nvSpPr>
        <p:spPr>
          <a:xfrm>
            <a:off x="8184075" y="1729858"/>
            <a:ext cx="72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CNY/t</a:t>
            </a:r>
          </a:p>
        </p:txBody>
      </p:sp>
    </p:spTree>
    <p:extLst>
      <p:ext uri="{BB962C8B-B14F-4D97-AF65-F5344CB8AC3E}">
        <p14:creationId xmlns:p14="http://schemas.microsoft.com/office/powerpoint/2010/main" val="2842333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4E20CE74-5559-068C-512A-394435F2D6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A0E172B-31E7-4E05-20C9-14F14C339F7C}"/>
              </a:ext>
            </a:extLst>
          </p:cNvPr>
          <p:cNvSpPr txBox="1">
            <a:spLocks/>
          </p:cNvSpPr>
          <p:nvPr/>
        </p:nvSpPr>
        <p:spPr>
          <a:xfrm>
            <a:off x="558282" y="68258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Nižanje cen kovin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A56298A-B560-3E07-A6E8-7AD135659D0D}"/>
              </a:ext>
            </a:extLst>
          </p:cNvPr>
          <p:cNvSpPr txBox="1"/>
          <p:nvPr/>
        </p:nvSpPr>
        <p:spPr>
          <a:xfrm>
            <a:off x="723549" y="5909400"/>
            <a:ext cx="6097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000" dirty="0"/>
              <a:t>https://www.bdsv.org/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895593B-1C4B-C697-7ED9-6E5D0132E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57" y="1495785"/>
            <a:ext cx="11353800" cy="41141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Rokopis 10">
                <a:extLst>
                  <a:ext uri="{FF2B5EF4-FFF2-40B4-BE49-F238E27FC236}">
                    <a16:creationId xmlns:a16="http://schemas.microsoft.com/office/drawing/2014/main" id="{E2DA743F-3E96-A28B-DFD6-614C8B1E5359}"/>
                  </a:ext>
                </a:extLst>
              </p14:cNvPr>
              <p14:cNvContentPartPr/>
              <p14:nvPr/>
            </p14:nvContentPartPr>
            <p14:xfrm>
              <a:off x="3088536" y="3955820"/>
              <a:ext cx="298440" cy="28440"/>
            </p14:xfrm>
          </p:contentPart>
        </mc:Choice>
        <mc:Fallback xmlns="">
          <p:pic>
            <p:nvPicPr>
              <p:cNvPr id="11" name="Rokopis 10">
                <a:extLst>
                  <a:ext uri="{FF2B5EF4-FFF2-40B4-BE49-F238E27FC236}">
                    <a16:creationId xmlns:a16="http://schemas.microsoft.com/office/drawing/2014/main" id="{E2DA743F-3E96-A28B-DFD6-614C8B1E53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4536" y="3847820"/>
                <a:ext cx="4060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Rokopis 14">
                <a:extLst>
                  <a:ext uri="{FF2B5EF4-FFF2-40B4-BE49-F238E27FC236}">
                    <a16:creationId xmlns:a16="http://schemas.microsoft.com/office/drawing/2014/main" id="{E5D56804-8FD6-1929-E047-9147E7595891}"/>
                  </a:ext>
                </a:extLst>
              </p14:cNvPr>
              <p14:cNvContentPartPr/>
              <p14:nvPr/>
            </p14:nvContentPartPr>
            <p14:xfrm>
              <a:off x="3088536" y="4292060"/>
              <a:ext cx="270720" cy="360"/>
            </p14:xfrm>
          </p:contentPart>
        </mc:Choice>
        <mc:Fallback xmlns="">
          <p:pic>
            <p:nvPicPr>
              <p:cNvPr id="15" name="Rokopis 14">
                <a:extLst>
                  <a:ext uri="{FF2B5EF4-FFF2-40B4-BE49-F238E27FC236}">
                    <a16:creationId xmlns:a16="http://schemas.microsoft.com/office/drawing/2014/main" id="{E5D56804-8FD6-1929-E047-9147E759589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4536" y="4184060"/>
                <a:ext cx="378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Rokopis 16">
                <a:extLst>
                  <a:ext uri="{FF2B5EF4-FFF2-40B4-BE49-F238E27FC236}">
                    <a16:creationId xmlns:a16="http://schemas.microsoft.com/office/drawing/2014/main" id="{2FD0F290-5FF0-604E-7211-4766B43986AD}"/>
                  </a:ext>
                </a:extLst>
              </p14:cNvPr>
              <p14:cNvContentPartPr/>
              <p14:nvPr/>
            </p14:nvContentPartPr>
            <p14:xfrm>
              <a:off x="3097536" y="4618580"/>
              <a:ext cx="299160" cy="19080"/>
            </p14:xfrm>
          </p:contentPart>
        </mc:Choice>
        <mc:Fallback xmlns="">
          <p:pic>
            <p:nvPicPr>
              <p:cNvPr id="17" name="Rokopis 16">
                <a:extLst>
                  <a:ext uri="{FF2B5EF4-FFF2-40B4-BE49-F238E27FC236}">
                    <a16:creationId xmlns:a16="http://schemas.microsoft.com/office/drawing/2014/main" id="{2FD0F290-5FF0-604E-7211-4766B43986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43536" y="4510580"/>
                <a:ext cx="4068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Rokopis 18">
                <a:extLst>
                  <a:ext uri="{FF2B5EF4-FFF2-40B4-BE49-F238E27FC236}">
                    <a16:creationId xmlns:a16="http://schemas.microsoft.com/office/drawing/2014/main" id="{C351A54C-5F0B-9FDF-D612-2B5E5FFBE276}"/>
                  </a:ext>
                </a:extLst>
              </p14:cNvPr>
              <p14:cNvContentPartPr/>
              <p14:nvPr/>
            </p14:nvContentPartPr>
            <p14:xfrm>
              <a:off x="3116256" y="4917020"/>
              <a:ext cx="289440" cy="360"/>
            </p14:xfrm>
          </p:contentPart>
        </mc:Choice>
        <mc:Fallback xmlns="">
          <p:pic>
            <p:nvPicPr>
              <p:cNvPr id="19" name="Rokopis 18">
                <a:extLst>
                  <a:ext uri="{FF2B5EF4-FFF2-40B4-BE49-F238E27FC236}">
                    <a16:creationId xmlns:a16="http://schemas.microsoft.com/office/drawing/2014/main" id="{C351A54C-5F0B-9FDF-D612-2B5E5FFBE2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2256" y="4809020"/>
                <a:ext cx="397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Rokopis 20">
                <a:extLst>
                  <a:ext uri="{FF2B5EF4-FFF2-40B4-BE49-F238E27FC236}">
                    <a16:creationId xmlns:a16="http://schemas.microsoft.com/office/drawing/2014/main" id="{C3A012D5-CAB6-9976-39B1-00D7CF877458}"/>
                  </a:ext>
                </a:extLst>
              </p14:cNvPr>
              <p14:cNvContentPartPr/>
              <p14:nvPr/>
            </p14:nvContentPartPr>
            <p14:xfrm>
              <a:off x="3106896" y="5252900"/>
              <a:ext cx="308520" cy="9720"/>
            </p14:xfrm>
          </p:contentPart>
        </mc:Choice>
        <mc:Fallback xmlns="">
          <p:pic>
            <p:nvPicPr>
              <p:cNvPr id="21" name="Rokopis 20">
                <a:extLst>
                  <a:ext uri="{FF2B5EF4-FFF2-40B4-BE49-F238E27FC236}">
                    <a16:creationId xmlns:a16="http://schemas.microsoft.com/office/drawing/2014/main" id="{C3A012D5-CAB6-9976-39B1-00D7CF8774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52896" y="5144900"/>
                <a:ext cx="41616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450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7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Cena elektrike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6EEC787-B9EF-E667-FB94-990E8B35D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124" y="1365161"/>
            <a:ext cx="8869624" cy="497024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480BBF0-7F8C-4C8A-0991-49DC814114D7}"/>
              </a:ext>
            </a:extLst>
          </p:cNvPr>
          <p:cNvSpPr txBox="1"/>
          <p:nvPr/>
        </p:nvSpPr>
        <p:spPr>
          <a:xfrm>
            <a:off x="1022124" y="6415931"/>
            <a:ext cx="107483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/>
              <a:t>https://hudex.hu/uploads/riportok/2024/HUDEX_Power_September_Report_2024.pdf</a:t>
            </a:r>
          </a:p>
        </p:txBody>
      </p:sp>
    </p:spTree>
    <p:extLst>
      <p:ext uri="{BB962C8B-B14F-4D97-AF65-F5344CB8AC3E}">
        <p14:creationId xmlns:p14="http://schemas.microsoft.com/office/powerpoint/2010/main" val="1100089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4B2ABCD-33A8-4353-B324-AFF56240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31A15471-EC01-6FCA-3EB1-B4FC570D31FB}"/>
              </a:ext>
            </a:extLst>
          </p:cNvPr>
          <p:cNvSpPr/>
          <p:nvPr/>
        </p:nvSpPr>
        <p:spPr>
          <a:xfrm>
            <a:off x="507555" y="5966688"/>
            <a:ext cx="2138367" cy="40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87CED4B-D06C-6000-D158-DEFB1D6F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CO2 kuponi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DB25575-D1FC-5DE2-47F9-386D81CEECB7}"/>
              </a:ext>
            </a:extLst>
          </p:cNvPr>
          <p:cNvSpPr txBox="1"/>
          <p:nvPr/>
        </p:nvSpPr>
        <p:spPr>
          <a:xfrm>
            <a:off x="838200" y="6308209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https://sandbag.be/carbon-price-viewer/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7688CF1-0AAA-63E4-55DF-2063BFD4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345" t="33900" r="22761" b="22837"/>
          <a:stretch>
            <a:fillRect/>
          </a:stretch>
        </p:blipFill>
        <p:spPr>
          <a:xfrm>
            <a:off x="838200" y="1345523"/>
            <a:ext cx="10386101" cy="44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6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Svetovna poraba energentov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40960DE-CDFB-43DC-B8E7-71A48F3CBC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3" name="Slika 2" descr="Slika, ki vsebuje besede besedilo, posnetek zaslona, krog, diagram&#10;&#10;Vsebina, ustvarjena z UI, morda ni pravilna.">
            <a:extLst>
              <a:ext uri="{FF2B5EF4-FFF2-40B4-BE49-F238E27FC236}">
                <a16:creationId xmlns:a16="http://schemas.microsoft.com/office/drawing/2014/main" id="{291263BF-1D37-A65F-53A1-737B5CBA9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51" y="1365161"/>
            <a:ext cx="7203279" cy="4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CA7E4-D458-1E50-DD23-EDAAF001F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002AED38-A815-F4A5-C26D-A2D9610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Svetovna poraba energentov (2)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EEC1EB0-5ACF-E054-3882-2B78D2C350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4" name="Slika 3" descr="Slika, ki vsebuje besede besedilo, posnetek zaslona, diagram, krog">
            <a:extLst>
              <a:ext uri="{FF2B5EF4-FFF2-40B4-BE49-F238E27FC236}">
                <a16:creationId xmlns:a16="http://schemas.microsoft.com/office/drawing/2014/main" id="{12682D3C-821A-D1F4-F56D-D35503F3F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 r="14534"/>
          <a:stretch>
            <a:fillRect/>
          </a:stretch>
        </p:blipFill>
        <p:spPr>
          <a:xfrm>
            <a:off x="562953" y="1884268"/>
            <a:ext cx="3442997" cy="3035527"/>
          </a:xfrm>
          <a:prstGeom prst="rect">
            <a:avLst/>
          </a:prstGeom>
        </p:spPr>
      </p:pic>
      <p:pic>
        <p:nvPicPr>
          <p:cNvPr id="6" name="Slika 5" descr="Slika, ki vsebuje besede besedilo, posnetek zaslona, krog, diagram&#10;&#10;Vsebina, ustvarjena z UI, morda ni pravilna.">
            <a:extLst>
              <a:ext uri="{FF2B5EF4-FFF2-40B4-BE49-F238E27FC236}">
                <a16:creationId xmlns:a16="http://schemas.microsoft.com/office/drawing/2014/main" id="{69060F8E-7233-6F94-C2EF-B6E5D68DC0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14380"/>
          <a:stretch>
            <a:fillRect/>
          </a:stretch>
        </p:blipFill>
        <p:spPr>
          <a:xfrm>
            <a:off x="4307396" y="1800807"/>
            <a:ext cx="3275763" cy="3045924"/>
          </a:xfrm>
          <a:prstGeom prst="rect">
            <a:avLst/>
          </a:prstGeom>
        </p:spPr>
      </p:pic>
      <p:pic>
        <p:nvPicPr>
          <p:cNvPr id="9" name="Slika 8" descr="Slika, ki vsebuje besede besedilo, posnetek zaslona, krog, diagram&#10;&#10;Vsebina, ustvarjena z UI, morda ni pravilna.">
            <a:extLst>
              <a:ext uri="{FF2B5EF4-FFF2-40B4-BE49-F238E27FC236}">
                <a16:creationId xmlns:a16="http://schemas.microsoft.com/office/drawing/2014/main" id="{413DFA33-C729-450B-5944-E8D8563601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9" r="14998" b="4029"/>
          <a:stretch>
            <a:fillRect/>
          </a:stretch>
        </p:blipFill>
        <p:spPr>
          <a:xfrm>
            <a:off x="7884605" y="1901752"/>
            <a:ext cx="3296534" cy="283363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6BA4620-826B-D1E1-E721-F23A08344B85}"/>
              </a:ext>
            </a:extLst>
          </p:cNvPr>
          <p:cNvSpPr txBox="1"/>
          <p:nvPr/>
        </p:nvSpPr>
        <p:spPr>
          <a:xfrm>
            <a:off x="1095272" y="5648593"/>
            <a:ext cx="9857432" cy="369332"/>
          </a:xfrm>
          <a:prstGeom prst="rect">
            <a:avLst/>
          </a:prstGeom>
          <a:solidFill>
            <a:srgbClr val="C7D3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Fosilna goriva predstavljajo pri vseh regijah krepko več kot 80% porabe energentov!!</a:t>
            </a:r>
          </a:p>
        </p:txBody>
      </p:sp>
    </p:spTree>
    <p:extLst>
      <p:ext uri="{BB962C8B-B14F-4D97-AF65-F5344CB8AC3E}">
        <p14:creationId xmlns:p14="http://schemas.microsoft.com/office/powerpoint/2010/main" val="35132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E28DD-B6F1-0192-0B3E-532E3DB9D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FE9757BA-5ABB-243C-A212-203727A81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Svetovna poraba energentov (3)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CD39F4C-21E1-EB7D-20EC-ECF22C14D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4" name="Slika 3" descr="Slika, ki vsebuje besede besedilo, posnetek zaslona, diagram, krog">
            <a:extLst>
              <a:ext uri="{FF2B5EF4-FFF2-40B4-BE49-F238E27FC236}">
                <a16:creationId xmlns:a16="http://schemas.microsoft.com/office/drawing/2014/main" id="{06ACA585-80C2-FA47-BE9D-6B9C8DB20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672" y="1377721"/>
            <a:ext cx="7203281" cy="480218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5C08990-0DEA-2BE9-D357-08B491EE9A6C}"/>
              </a:ext>
            </a:extLst>
          </p:cNvPr>
          <p:cNvSpPr txBox="1"/>
          <p:nvPr/>
        </p:nvSpPr>
        <p:spPr>
          <a:xfrm>
            <a:off x="9784082" y="2864827"/>
            <a:ext cx="1480457" cy="1477328"/>
          </a:xfrm>
          <a:prstGeom prst="rect">
            <a:avLst/>
          </a:prstGeom>
          <a:solidFill>
            <a:srgbClr val="C7D3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Fosilna goriva predstavljajo manj kot 75% porabe energentov!!</a:t>
            </a:r>
          </a:p>
        </p:txBody>
      </p:sp>
    </p:spTree>
    <p:extLst>
      <p:ext uri="{BB962C8B-B14F-4D97-AF65-F5344CB8AC3E}">
        <p14:creationId xmlns:p14="http://schemas.microsoft.com/office/powerpoint/2010/main" val="172666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95" y="365125"/>
            <a:ext cx="9693983" cy="1325563"/>
          </a:xfrm>
        </p:spPr>
        <p:txBody>
          <a:bodyPr>
            <a:normAutofit/>
          </a:bodyPr>
          <a:lstStyle/>
          <a:p>
            <a:r>
              <a:rPr lang="sl-SI" dirty="0"/>
              <a:t>Trenutna situacija v domačem okolju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32FA65FB-945D-41D0-86AB-B141C10D06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3095" y="1628774"/>
            <a:ext cx="11344589" cy="5053380"/>
          </a:xfrm>
        </p:spPr>
        <p:txBody>
          <a:bodyPr>
            <a:normAutofit fontScale="92500" lnSpcReduction="10000"/>
          </a:bodyPr>
          <a:lstStyle/>
          <a:p>
            <a:r>
              <a:rPr lang="sl-SI" dirty="0">
                <a:latin typeface="+mj-lt"/>
              </a:rPr>
              <a:t>Nadaljnje zniževanje gospodarske aktivnosti v industriji;</a:t>
            </a:r>
          </a:p>
          <a:p>
            <a:r>
              <a:rPr lang="sl-SI" dirty="0">
                <a:latin typeface="+mj-lt"/>
              </a:rPr>
              <a:t>Zahtevne razmere v slovenski železarski industriji se nadaljujejo;</a:t>
            </a:r>
          </a:p>
          <a:p>
            <a:r>
              <a:rPr lang="sl-SI" dirty="0">
                <a:latin typeface="+mj-lt"/>
              </a:rPr>
              <a:t>Cene elektrike stabilne okrog 100 EUR/MWh, problem konkurenčnosti Evrope; </a:t>
            </a:r>
          </a:p>
          <a:p>
            <a:r>
              <a:rPr lang="sl-SI" dirty="0">
                <a:latin typeface="+mj-lt"/>
              </a:rPr>
              <a:t>Kontinuirani dvigi plač v javnem sektorju in gospodarstvu, dodatna bremena (božičnica, trajna oskrba, nobenega znižanja obremenitev bruto plač,…) - predvolilno obdobje se je že začelo….</a:t>
            </a:r>
          </a:p>
          <a:p>
            <a:r>
              <a:rPr lang="sl-SI" dirty="0">
                <a:latin typeface="+mj-lt"/>
              </a:rPr>
              <a:t>Ukinitev proizvodnje papirja na Hrvaškem, ki je bila pomemben odjemalec slovenskega embalažnega papirja;</a:t>
            </a:r>
          </a:p>
          <a:p>
            <a:r>
              <a:rPr lang="sl-SI" dirty="0" err="1">
                <a:latin typeface="+mj-lt"/>
              </a:rPr>
              <a:t>Okoljska</a:t>
            </a:r>
            <a:r>
              <a:rPr lang="sl-SI" dirty="0">
                <a:latin typeface="+mj-lt"/>
              </a:rPr>
              <a:t> zakonodaja: ZVO 2 - v ustavni presoji (ROP), čakamo na US =&gt; ZVO 3; vrsta zakonodajnih sprememb;</a:t>
            </a:r>
          </a:p>
          <a:p>
            <a:r>
              <a:rPr lang="sl-SI" dirty="0">
                <a:latin typeface="+mj-lt"/>
              </a:rPr>
              <a:t>Pomanjkanje sežigalniških kapacitet – problematika kontinuitete </a:t>
            </a:r>
            <a:r>
              <a:rPr lang="sl-SI" dirty="0" err="1">
                <a:latin typeface="+mj-lt"/>
              </a:rPr>
              <a:t>plasmana</a:t>
            </a:r>
            <a:r>
              <a:rPr lang="sl-SI" dirty="0">
                <a:latin typeface="+mj-lt"/>
              </a:rPr>
              <a:t> gorljivih frakcij, v 2026 zviševanje cen sežiga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F94DAE-6C17-4902-9FA1-1B8E2DEFC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6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8CFBC250-1D3A-46E2-A9F6-8FE4F67E4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8939" y="304800"/>
            <a:ext cx="10515600" cy="1325563"/>
          </a:xfrm>
        </p:spPr>
        <p:txBody>
          <a:bodyPr>
            <a:normAutofit/>
          </a:bodyPr>
          <a:lstStyle/>
          <a:p>
            <a:r>
              <a:rPr lang="sl-SI"/>
              <a:t>Trenutna situacija v branži reciklaže surovin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748939" y="1474237"/>
            <a:ext cx="11088019" cy="5078963"/>
          </a:xfrm>
        </p:spPr>
        <p:txBody>
          <a:bodyPr>
            <a:normAutofit lnSpcReduction="10000"/>
          </a:bodyPr>
          <a:lstStyle/>
          <a:p>
            <a:r>
              <a:rPr lang="sl-SI" dirty="0">
                <a:latin typeface="+mj-lt"/>
              </a:rPr>
              <a:t>Težave avtomobilske industrije v EU in padec gospodarske aktivnosti – slaba prodaja EV (zapiranje tovarn, Audi, VW, BMW,….);</a:t>
            </a:r>
          </a:p>
          <a:p>
            <a:r>
              <a:rPr lang="sl-SI" dirty="0">
                <a:latin typeface="+mj-lt"/>
              </a:rPr>
              <a:t>Težave v evropski jeklarski industriji, nestabilnost naročil, zmanjšan odjem v železarnah, livarnah;</a:t>
            </a:r>
          </a:p>
          <a:p>
            <a:r>
              <a:rPr lang="sl-SI" dirty="0">
                <a:latin typeface="+mj-lt"/>
              </a:rPr>
              <a:t>Praktično vse cene </a:t>
            </a:r>
            <a:r>
              <a:rPr lang="sl-SI" dirty="0" err="1">
                <a:latin typeface="+mj-lt"/>
              </a:rPr>
              <a:t>reciklatov</a:t>
            </a:r>
            <a:r>
              <a:rPr lang="sl-SI" dirty="0">
                <a:latin typeface="+mj-lt"/>
              </a:rPr>
              <a:t> se znižujejo;</a:t>
            </a:r>
          </a:p>
          <a:p>
            <a:r>
              <a:rPr lang="sl-SI" dirty="0">
                <a:latin typeface="+mj-lt"/>
              </a:rPr>
              <a:t>Trgovinske vojne povečujejo nestabilnost cen </a:t>
            </a:r>
            <a:r>
              <a:rPr lang="sl-SI" dirty="0" err="1">
                <a:latin typeface="+mj-lt"/>
              </a:rPr>
              <a:t>reciklatov</a:t>
            </a:r>
            <a:r>
              <a:rPr lang="sl-SI" dirty="0">
                <a:latin typeface="+mj-lt"/>
              </a:rPr>
              <a:t>: </a:t>
            </a:r>
          </a:p>
          <a:p>
            <a:pPr lvl="1"/>
            <a:r>
              <a:rPr lang="sl-SI" dirty="0">
                <a:latin typeface="+mj-lt"/>
              </a:rPr>
              <a:t>Trump dviguje carine…. 100%, 50%, 39%, 15%,…. !! ;</a:t>
            </a:r>
          </a:p>
          <a:p>
            <a:pPr lvl="1"/>
            <a:r>
              <a:rPr lang="sl-SI" dirty="0">
                <a:latin typeface="+mj-lt"/>
              </a:rPr>
              <a:t>Kitajska odgovarja z omejevanjem prodaje redkih kovin;</a:t>
            </a:r>
          </a:p>
          <a:p>
            <a:pPr lvl="1"/>
            <a:r>
              <a:rPr lang="sl-SI" dirty="0">
                <a:latin typeface="+mj-lt"/>
              </a:rPr>
              <a:t>EU zahteva 50% carine na uvoz kitajskega jekla v EU;</a:t>
            </a:r>
          </a:p>
          <a:p>
            <a:r>
              <a:rPr lang="sl-SI" dirty="0">
                <a:latin typeface="+mj-lt"/>
              </a:rPr>
              <a:t>Izkrivljanje trga s strani določenih akterjev z nezakonitimi praksami pri njihovem delovanju;</a:t>
            </a:r>
          </a:p>
          <a:p>
            <a:r>
              <a:rPr lang="sl-SI" b="1" dirty="0">
                <a:latin typeface="+mj-lt"/>
              </a:rPr>
              <a:t>Zeleni prehod!?</a:t>
            </a:r>
          </a:p>
          <a:p>
            <a:pPr marL="0" indent="0">
              <a:buNone/>
            </a:pPr>
            <a:endParaRPr lang="sl-SI" dirty="0">
              <a:latin typeface="+mj-lt"/>
            </a:endParaRPr>
          </a:p>
          <a:p>
            <a:endParaRPr lang="sl-SI" dirty="0">
              <a:latin typeface="+mj-lt"/>
            </a:endParaRPr>
          </a:p>
          <a:p>
            <a:pPr marL="0" indent="0">
              <a:buNone/>
            </a:pPr>
            <a:endParaRPr lang="sl-S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2842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E057A7A7-C1CA-458F-9809-B5C57D82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>
            <a:normAutofit/>
          </a:bodyPr>
          <a:lstStyle/>
          <a:p>
            <a:r>
              <a:rPr lang="sl-SI" dirty="0"/>
              <a:t>Dogajanje v mednarodnem okolju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A2DB9CF-A720-4411-A51C-92E95C560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3530" y="1365161"/>
            <a:ext cx="11458470" cy="5216392"/>
          </a:xfrm>
        </p:spPr>
        <p:txBody>
          <a:bodyPr>
            <a:normAutofit/>
          </a:bodyPr>
          <a:lstStyle/>
          <a:p>
            <a:r>
              <a:rPr lang="sl-SI" dirty="0">
                <a:latin typeface="+mj-lt"/>
              </a:rPr>
              <a:t>Geopolitični faktorji:</a:t>
            </a:r>
          </a:p>
          <a:p>
            <a:pPr lvl="1"/>
            <a:r>
              <a:rPr lang="sl-SI" dirty="0">
                <a:latin typeface="+mj-lt"/>
              </a:rPr>
              <a:t>Rusko – ukrajinska vojna – še traja!!; </a:t>
            </a:r>
          </a:p>
          <a:p>
            <a:pPr lvl="1"/>
            <a:r>
              <a:rPr lang="sl-SI" dirty="0">
                <a:latin typeface="+mj-lt"/>
              </a:rPr>
              <a:t>Izraelsko – palestinski konflikt v Gazi – trenutno premirje…;</a:t>
            </a:r>
          </a:p>
          <a:p>
            <a:pPr lvl="1"/>
            <a:r>
              <a:rPr lang="sl-SI" dirty="0">
                <a:latin typeface="+mj-lt"/>
              </a:rPr>
              <a:t>Gospodarske napetosti EU – Kitajska – carine na električne avte, jeklo,…; itn.</a:t>
            </a:r>
          </a:p>
          <a:p>
            <a:r>
              <a:rPr lang="sl-SI" dirty="0">
                <a:latin typeface="+mj-lt"/>
              </a:rPr>
              <a:t>Trgovinske vojne;</a:t>
            </a:r>
          </a:p>
          <a:p>
            <a:r>
              <a:rPr lang="sl-SI" dirty="0">
                <a:latin typeface="+mj-lt"/>
              </a:rPr>
              <a:t>Cene energije (C0</a:t>
            </a:r>
            <a:r>
              <a:rPr lang="sl-SI" sz="1400" dirty="0">
                <a:latin typeface="+mj-lt"/>
              </a:rPr>
              <a:t>2</a:t>
            </a:r>
            <a:r>
              <a:rPr lang="sl-SI" dirty="0">
                <a:latin typeface="+mj-lt"/>
              </a:rPr>
              <a:t> kuponi , nafta, premog, plin, …) – v EU so višje kot v ZDA in Kitajski;</a:t>
            </a:r>
          </a:p>
          <a:p>
            <a:r>
              <a:rPr lang="sl-SI" dirty="0">
                <a:latin typeface="+mj-lt"/>
              </a:rPr>
              <a:t>EU: dvig izdatkov za obrambo – 5% GDP??</a:t>
            </a:r>
          </a:p>
          <a:p>
            <a:r>
              <a:rPr lang="sl-SI" dirty="0">
                <a:latin typeface="+mj-lt"/>
              </a:rPr>
              <a:t>Zeleni prehod v EU = </a:t>
            </a:r>
            <a:r>
              <a:rPr lang="sl-SI" dirty="0" err="1">
                <a:latin typeface="+mj-lt"/>
              </a:rPr>
              <a:t>deindustrializacija</a:t>
            </a:r>
            <a:r>
              <a:rPr lang="sl-SI" dirty="0">
                <a:latin typeface="+mj-lt"/>
              </a:rPr>
              <a:t>????? </a:t>
            </a:r>
          </a:p>
          <a:p>
            <a:r>
              <a:rPr lang="sl-SI" b="1" dirty="0" err="1">
                <a:latin typeface="+mj-lt"/>
              </a:rPr>
              <a:t>Draghi</a:t>
            </a:r>
            <a:r>
              <a:rPr lang="sl-SI" b="1" dirty="0">
                <a:latin typeface="+mj-lt"/>
              </a:rPr>
              <a:t> – Poročilo o prihodnosti Evrope, sept24 =&gt; </a:t>
            </a:r>
            <a:r>
              <a:rPr lang="sl-SI" b="1" dirty="0" err="1">
                <a:latin typeface="+mj-lt"/>
              </a:rPr>
              <a:t>Draghi</a:t>
            </a:r>
            <a:r>
              <a:rPr lang="sl-SI" b="1" dirty="0">
                <a:latin typeface="+mj-lt"/>
              </a:rPr>
              <a:t> – </a:t>
            </a:r>
            <a:r>
              <a:rPr lang="sl-SI" b="1" dirty="0" err="1">
                <a:latin typeface="+mj-lt"/>
              </a:rPr>
              <a:t>follow</a:t>
            </a:r>
            <a:r>
              <a:rPr lang="sl-SI" b="1" dirty="0">
                <a:latin typeface="+mj-lt"/>
              </a:rPr>
              <a:t> up, sept25)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86606A7-3368-4D7A-98FD-0C1B89D9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A38457D-C0AB-407D-8576-F21345D3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Poslovanje članov Sekcije zbiralcev in predelovalcev odpadkov  (201</a:t>
            </a:r>
            <a:r>
              <a:rPr lang="sl-SI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-202</a:t>
            </a:r>
            <a:r>
              <a:rPr lang="sl-SI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E30306-5D5C-4F6E-B58D-C56B9D557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649BDB50-3CE9-6812-9AAE-1563FB301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844387"/>
              </p:ext>
            </p:extLst>
          </p:nvPr>
        </p:nvGraphicFramePr>
        <p:xfrm>
          <a:off x="217553" y="1961656"/>
          <a:ext cx="11753846" cy="3974322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{5C22544A-7EE6-4342-B048-85BDC9FD1C3A}</a:tableStyleId>
              </a:tblPr>
              <a:tblGrid>
                <a:gridCol w="888594">
                  <a:extLst>
                    <a:ext uri="{9D8B030D-6E8A-4147-A177-3AD203B41FA5}">
                      <a16:colId xmlns:a16="http://schemas.microsoft.com/office/drawing/2014/main" val="2137315949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3606236390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1112196056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774978389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1297216500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3235405778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528011494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3951865723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709795965"/>
                    </a:ext>
                  </a:extLst>
                </a:gridCol>
                <a:gridCol w="1081642">
                  <a:extLst>
                    <a:ext uri="{9D8B030D-6E8A-4147-A177-3AD203B41FA5}">
                      <a16:colId xmlns:a16="http://schemas.microsoft.com/office/drawing/2014/main" val="3199161225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2065912278"/>
                    </a:ext>
                  </a:extLst>
                </a:gridCol>
                <a:gridCol w="978361">
                  <a:extLst>
                    <a:ext uri="{9D8B030D-6E8A-4147-A177-3AD203B41FA5}">
                      <a16:colId xmlns:a16="http://schemas.microsoft.com/office/drawing/2014/main" val="3115983358"/>
                    </a:ext>
                  </a:extLst>
                </a:gridCol>
              </a:tblGrid>
              <a:tr h="400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4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Rezultati</a:t>
                      </a:r>
                      <a:endParaRPr lang="sl-SI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2015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2016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2017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2018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2019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2020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2021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  <a:endParaRPr lang="sl-SI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50000"/>
                        <a:alpha val="6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26161"/>
                  </a:ext>
                </a:extLst>
              </a:tr>
              <a:tr h="576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Poslovni prihodki</a:t>
                      </a:r>
                      <a:endParaRPr lang="sl-SI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501.880.832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445.172.000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410.535.577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570.758.575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691.030.025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616.530.601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597.012.882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965.663.913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1.085.330.617</a:t>
                      </a:r>
                      <a:endParaRPr lang="sl-SI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965.732.335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960.932.695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2302"/>
                  </a:ext>
                </a:extLst>
              </a:tr>
              <a:tr h="57656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Poslovni odhodki</a:t>
                      </a:r>
                      <a:endParaRPr lang="sl-SI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490.541.440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439.832.969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469.102.433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534.925.896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659.992.108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609.458.469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572.237.097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899.963.263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1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1.035.774.026</a:t>
                      </a:r>
                      <a:endParaRPr lang="sl-SI" sz="11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932.012.300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936.920.856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63098"/>
                  </a:ext>
                </a:extLst>
              </a:tr>
              <a:tr h="50795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Povpr. št. zaposlenih</a:t>
                      </a:r>
                      <a:endParaRPr lang="sl-SI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1.735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1.929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2.150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2.546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2.312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2.487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2.456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2.564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2.591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2.650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2.405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644411"/>
                  </a:ext>
                </a:extLst>
              </a:tr>
              <a:tr h="7526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Poslovni izid dejavnosti</a:t>
                      </a:r>
                      <a:endParaRPr lang="sl-SI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11.339.392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5.339.031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-58.566.856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35.832.679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31.037.917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7.072.132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24.775.785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65.700.650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49.556.591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33.720.035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24.011.839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67971"/>
                  </a:ext>
                </a:extLst>
              </a:tr>
              <a:tr h="40050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EBITDA</a:t>
                      </a:r>
                      <a:endParaRPr lang="sl-SI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22.568.590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17.579.356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34.084.177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29.093.372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32.712.637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34.044.973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39.616.023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73.449.433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59.081.531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49.827.089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45.093.013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195278"/>
                  </a:ext>
                </a:extLst>
              </a:tr>
              <a:tr h="7526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Čisti poslovni izid</a:t>
                      </a:r>
                      <a:endParaRPr lang="sl-SI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b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4.211.953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-587.630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-3.511.203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12.856.870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14.606.828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12.927.763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17.234.431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41.441.009</a:t>
                      </a:r>
                      <a:endParaRPr lang="sl-SI" sz="1200" b="0" i="0" u="none" strike="noStrike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29.075.300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16.063.223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13.611.972</a:t>
                      </a:r>
                      <a:endParaRPr lang="sl-SI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4315" marR="74589" marT="74589" marB="74589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754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762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425087-BA3D-5367-38AC-679BD043C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79610E-BA43-540C-E761-4915E5F3D6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0A6826-EF93-F25F-1A68-3D979670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358" y="0"/>
            <a:ext cx="10261283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377A496F-A493-97C5-3425-82777CA7D493}"/>
              </a:ext>
            </a:extLst>
          </p:cNvPr>
          <p:cNvSpPr txBox="1"/>
          <p:nvPr/>
        </p:nvSpPr>
        <p:spPr>
          <a:xfrm>
            <a:off x="1931949" y="500281"/>
            <a:ext cx="4688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 err="1">
                <a:solidFill>
                  <a:schemeClr val="bg1"/>
                </a:solidFill>
              </a:rPr>
              <a:t>Prihodnost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evropske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konkurenčnosti</a:t>
            </a:r>
            <a:endParaRPr lang="sl-SI" sz="2800" b="1" dirty="0">
              <a:solidFill>
                <a:schemeClr val="bg1"/>
              </a:solidFill>
            </a:endParaRPr>
          </a:p>
          <a:p>
            <a:pPr algn="l"/>
            <a:r>
              <a:rPr lang="sl-SI" sz="2800" b="1" dirty="0">
                <a:solidFill>
                  <a:schemeClr val="bg1"/>
                </a:solidFill>
              </a:rPr>
              <a:t>9. September 2024</a:t>
            </a:r>
          </a:p>
          <a:p>
            <a:r>
              <a:rPr lang="sl-SI" sz="2800" b="1" dirty="0">
                <a:solidFill>
                  <a:schemeClr val="bg1"/>
                </a:solidFill>
              </a:rPr>
              <a:t>(M. </a:t>
            </a:r>
            <a:r>
              <a:rPr lang="sl-SI" sz="2800" b="1" dirty="0" err="1">
                <a:solidFill>
                  <a:schemeClr val="bg1"/>
                </a:solidFill>
              </a:rPr>
              <a:t>Draghi</a:t>
            </a:r>
            <a:r>
              <a:rPr lang="sl-SI" sz="28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9096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A05631-94D6-7218-3079-963D8C1B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816"/>
            <a:ext cx="10515600" cy="1325563"/>
          </a:xfrm>
        </p:spPr>
        <p:txBody>
          <a:bodyPr/>
          <a:lstStyle/>
          <a:p>
            <a:r>
              <a:rPr lang="sl-SI" dirty="0"/>
              <a:t>Ugotovitve – Mario </a:t>
            </a:r>
            <a:r>
              <a:rPr lang="sl-SI" dirty="0" err="1"/>
              <a:t>Draghi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23A8B5-B877-D64E-4B12-2E78C12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8146"/>
            <a:ext cx="10781371" cy="53302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sl-SI" sz="2000" b="1" dirty="0"/>
              <a:t>Smo najbolj odprti</a:t>
            </a:r>
            <a:r>
              <a:rPr lang="sl-SI" sz="2000" dirty="0"/>
              <a:t>: razmerje med trgovino in BDP presega 50 % v primerjavi z 37 % na Kitajskem in 27 % v ZDA.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Najbolj smo odvisni</a:t>
            </a:r>
            <a:r>
              <a:rPr lang="sl-SI" sz="2000" dirty="0"/>
              <a:t>: za kritične surovine se zanašamo na peščico dobaviteljev materialov in uvozimo več kot 80 % naše digitalne tehnologije.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Imamo najvišje cene energije</a:t>
            </a:r>
            <a:r>
              <a:rPr lang="sl-SI" sz="2000" dirty="0"/>
              <a:t>: podjetja v EU se soočajo s cenami električne energije, ki so 2- do 3-krat višje od tistih v ZDA in na Kitajskem.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Pri novih tehnologijah močno zaostajamo</a:t>
            </a:r>
            <a:r>
              <a:rPr lang="sl-SI" sz="2000" dirty="0"/>
              <a:t>: samo štiri od 50 svetovno najboljših tehnoloških podjetij so evropska.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In najmanj smo se pripravljeni braniti</a:t>
            </a:r>
            <a:r>
              <a:rPr lang="sl-SI" sz="2000" dirty="0"/>
              <a:t>: le deset držav članic porabi več kot ali enako 2 % BDP za obrambo, v skladu z zavezami Nata.</a:t>
            </a:r>
          </a:p>
          <a:p>
            <a:pPr>
              <a:lnSpc>
                <a:spcPct val="120000"/>
              </a:lnSpc>
            </a:pPr>
            <a:r>
              <a:rPr lang="sl-SI" sz="2000" b="1" dirty="0"/>
              <a:t>Vsi smo zaskrbljeni glede prihodnosti Evrope.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030C60-86FB-A621-0E80-04E16FF5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99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51306A2-D6F2-BEA2-F52E-9EBEE25D8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88"/>
          <a:stretch>
            <a:fillRect/>
          </a:stretch>
        </p:blipFill>
        <p:spPr>
          <a:xfrm>
            <a:off x="1333500" y="224446"/>
            <a:ext cx="8831905" cy="6175200"/>
          </a:xfrm>
          <a:prstGeom prst="rect">
            <a:avLst/>
          </a:pr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F23A8B5-B877-D64E-4B12-2E78C12B3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162" y="881517"/>
            <a:ext cx="3628417" cy="509496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l-SI" sz="2400" b="1" dirty="0">
                <a:solidFill>
                  <a:schemeClr val="bg1"/>
                </a:solidFill>
              </a:rPr>
              <a:t>MARIO DRAGHI (sept 2025): Ključne ugotovitve leto dni po poročilu</a:t>
            </a:r>
            <a:br>
              <a:rPr lang="sl-SI" sz="2400" b="1" dirty="0">
                <a:solidFill>
                  <a:schemeClr val="bg1"/>
                </a:solidFill>
              </a:rPr>
            </a:br>
            <a:r>
              <a:rPr lang="sl-SI" sz="2000" b="1" dirty="0">
                <a:solidFill>
                  <a:schemeClr val="bg1"/>
                </a:solidFill>
              </a:rPr>
              <a:t>1. </a:t>
            </a:r>
            <a:r>
              <a:rPr lang="sl-SI" sz="2000" b="1" u="sng" dirty="0">
                <a:solidFill>
                  <a:schemeClr val="bg1"/>
                </a:solidFill>
              </a:rPr>
              <a:t>Prepočasno ukrepanje</a:t>
            </a:r>
            <a:r>
              <a:rPr lang="sl-SI" sz="2000" b="1" dirty="0">
                <a:solidFill>
                  <a:schemeClr val="bg1"/>
                </a:solidFill>
              </a:rPr>
              <a:t>: od 383 priporočil jih je bilo v celoti izvedenih samo 43 (11%);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sz="2000" b="1" dirty="0">
                <a:solidFill>
                  <a:schemeClr val="bg1"/>
                </a:solidFill>
              </a:rPr>
              <a:t>2. </a:t>
            </a:r>
            <a:r>
              <a:rPr lang="sl-SI" sz="2000" b="1" u="sng" dirty="0">
                <a:solidFill>
                  <a:schemeClr val="bg1"/>
                </a:solidFill>
              </a:rPr>
              <a:t>Izzivi na področju podnebja, digitalizacije in varnosti postajajo še bolj akutni: </a:t>
            </a:r>
            <a:r>
              <a:rPr lang="sl-SI" sz="2000" b="1" dirty="0">
                <a:solidFill>
                  <a:schemeClr val="bg1"/>
                </a:solidFill>
              </a:rPr>
              <a:t>ocena potrebnih   investicij za obdobje 2025-31 je povečana iz 800 mrd EUR na 1200 mrd EUR;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030C60-86FB-A621-0E80-04E16FF5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8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02056-93A6-6939-1663-200C4D16B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21B727-B4D0-07AE-E914-683B420A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563" y="1734602"/>
            <a:ext cx="10781371" cy="4170088"/>
          </a:xfrm>
          <a:solidFill>
            <a:srgbClr val="D5E3CF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sl-SI" i="1" dirty="0"/>
              <a:t>"Bolj kot si bomo prizadevali za reforme, več zasebnega kapitala bo priteklo in manj javnih sredstev bomo potrebovali. Seveda bomo s takšno potjo prekinili dolgoletne tabuje, a preostali svet je to že storil pred nami. Za preživetje Evrope moramo storiti nekaj novega in se ne pustiti omejevati s pravili, ki si jih sami nalagamo!“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l-SI" i="1" dirty="0"/>
              <a:t>								Mario </a:t>
            </a:r>
            <a:r>
              <a:rPr lang="sl-SI" i="1" dirty="0" err="1"/>
              <a:t>Draghi</a:t>
            </a:r>
            <a:endParaRPr lang="sl-SI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206F9C-1D53-405A-F25A-266791F9B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0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B7FF-A411-136D-2264-84562C624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69D90A-3A61-6CDF-56A6-45AF5026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6816"/>
            <a:ext cx="10515600" cy="1325563"/>
          </a:xfrm>
        </p:spPr>
        <p:txBody>
          <a:bodyPr/>
          <a:lstStyle/>
          <a:p>
            <a:r>
              <a:rPr lang="sl-SI" dirty="0"/>
              <a:t>Obeti?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CDEA441-339F-FC5E-C9B6-A0518163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CC69DD7-695D-2143-8205-4A98804F3DC4}"/>
              </a:ext>
            </a:extLst>
          </p:cNvPr>
          <p:cNvSpPr txBox="1"/>
          <p:nvPr/>
        </p:nvSpPr>
        <p:spPr>
          <a:xfrm>
            <a:off x="1024932" y="2260879"/>
            <a:ext cx="1467059" cy="707886"/>
          </a:xfrm>
          <a:prstGeom prst="rect">
            <a:avLst/>
          </a:prstGeom>
          <a:solidFill>
            <a:srgbClr val="C7D3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2025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9813C60-0F79-9C73-41EF-6EC2572A33FC}"/>
              </a:ext>
            </a:extLst>
          </p:cNvPr>
          <p:cNvSpPr txBox="1"/>
          <p:nvPr/>
        </p:nvSpPr>
        <p:spPr>
          <a:xfrm>
            <a:off x="1024931" y="3503322"/>
            <a:ext cx="1467059" cy="707886"/>
          </a:xfrm>
          <a:prstGeom prst="rect">
            <a:avLst/>
          </a:prstGeom>
          <a:solidFill>
            <a:srgbClr val="C7D3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/>
              <a:t>2026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8AED6BE-6D21-6C39-8080-2302EE20BC6A}"/>
              </a:ext>
            </a:extLst>
          </p:cNvPr>
          <p:cNvSpPr txBox="1"/>
          <p:nvPr/>
        </p:nvSpPr>
        <p:spPr>
          <a:xfrm>
            <a:off x="2914021" y="2322434"/>
            <a:ext cx="625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u="sng" dirty="0"/>
              <a:t>Zadnji kvartal</a:t>
            </a:r>
            <a:r>
              <a:rPr lang="sl-SI" sz="3600" dirty="0"/>
              <a:t>: nič spodbudnega!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123C94A-7349-32CF-7A10-2A548B6714C4}"/>
              </a:ext>
            </a:extLst>
          </p:cNvPr>
          <p:cNvSpPr txBox="1"/>
          <p:nvPr/>
        </p:nvSpPr>
        <p:spPr>
          <a:xfrm>
            <a:off x="2914021" y="3525931"/>
            <a:ext cx="886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u="sng" dirty="0"/>
              <a:t>Prvi kvartal</a:t>
            </a:r>
            <a:r>
              <a:rPr lang="sl-SI" sz="3600" dirty="0"/>
              <a:t>: nič spodbudnega, nato </a:t>
            </a:r>
            <a:r>
              <a:rPr lang="sl-SI" sz="3600" i="1" dirty="0"/>
              <a:t>boljši časi</a:t>
            </a:r>
            <a:r>
              <a:rPr lang="sl-SI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3542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8D15A-4CDA-3DDA-4DAD-66653CE2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AF11CF-4D38-80E4-08ED-C545D578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023" y="3061322"/>
            <a:ext cx="10515600" cy="1325563"/>
          </a:xfrm>
        </p:spPr>
        <p:txBody>
          <a:bodyPr/>
          <a:lstStyle/>
          <a:p>
            <a:pPr algn="ctr"/>
            <a:r>
              <a:rPr lang="sl-SI" b="1" dirty="0">
                <a:solidFill>
                  <a:schemeClr val="accent6"/>
                </a:solidFill>
              </a:rPr>
              <a:t>Hvala za pozornost in uspešno delo!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7E1346-4C4C-2A84-C52C-342F82989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55" y="81048"/>
            <a:ext cx="1853345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4D58-21E1-3220-197F-579BC2E4C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42D2A1-B8C0-27C3-AEB6-878627D7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169" y="228778"/>
            <a:ext cx="7015498" cy="1235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Poslovanje IJS (2014-2024)</a:t>
            </a:r>
            <a:endParaRPr 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 descr="Slika, ki vsebuje besede besedilo, pisava, posnetek zaslona, oblikovanje&#10;&#10;Vsebina, ustvarjena z UI, morda ni pravilna.">
            <a:extLst>
              <a:ext uri="{FF2B5EF4-FFF2-40B4-BE49-F238E27FC236}">
                <a16:creationId xmlns:a16="http://schemas.microsoft.com/office/drawing/2014/main" id="{5EF02D78-8E3E-FA5C-8921-B7CBDFA4AD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CF8F6C7-C96A-F4DA-34C6-3AB42AA0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490857"/>
              </p:ext>
            </p:extLst>
          </p:nvPr>
        </p:nvGraphicFramePr>
        <p:xfrm>
          <a:off x="264161" y="1464003"/>
          <a:ext cx="11653514" cy="4968964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60000"/>
                    <a:lumOff val="40000"/>
                  </a:schemeClr>
                </a:solidFill>
                <a:tableStyleId>{93296810-A885-4BE3-A3E7-6D5BEEA58F35}</a:tableStyleId>
              </a:tblPr>
              <a:tblGrid>
                <a:gridCol w="1441829">
                  <a:extLst>
                    <a:ext uri="{9D8B030D-6E8A-4147-A177-3AD203B41FA5}">
                      <a16:colId xmlns:a16="http://schemas.microsoft.com/office/drawing/2014/main" val="1691226751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2844228679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1187045027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2383711165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68619588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3447993848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1378716377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2701021957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2442118005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2949908964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3290406163"/>
                    </a:ext>
                  </a:extLst>
                </a:gridCol>
                <a:gridCol w="928335">
                  <a:extLst>
                    <a:ext uri="{9D8B030D-6E8A-4147-A177-3AD203B41FA5}">
                      <a16:colId xmlns:a16="http://schemas.microsoft.com/office/drawing/2014/main" val="642950108"/>
                    </a:ext>
                  </a:extLst>
                </a:gridCol>
              </a:tblGrid>
              <a:tr h="42064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Rezultati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2014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2015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2016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2017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2018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2019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2020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2021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600" b="1" i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  <a:endParaRPr lang="sl-SI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46588"/>
                  </a:ext>
                </a:extLst>
              </a:tr>
              <a:tr h="46209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 prihodki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468.268.263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483.696.036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469.179.570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508.917.301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539.378.900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588.082.270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604.326.315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683.631.508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755.789.771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835.375.481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869.792.116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46868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 odhodki</a:t>
                      </a:r>
                      <a:endParaRPr lang="sl-SI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456.175.786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473.034.715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462.888.253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500.116.027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531.304.104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576.636.435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595.328.376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664.439.085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741.371.547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806.567.504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821.558.078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83973"/>
                  </a:ext>
                </a:extLst>
              </a:tr>
              <a:tr h="6676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 izid iz poslovanja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12.092.477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9.188.893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6.291.317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8.801.274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8.074.799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11.421.312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8.997.936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19.192.421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14.418.226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26.622.257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48.234.038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486151"/>
                  </a:ext>
                </a:extLst>
              </a:tr>
              <a:tr h="7093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Izid pred davki, obrestmi in amortiz. (EBITDA)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35.550.395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33.326.655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29.836.754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32.724.492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37.237.243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47.214.654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45.449.409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54.613.738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49.787.922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65.730.231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55.938.482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80779"/>
                  </a:ext>
                </a:extLst>
              </a:tr>
              <a:tr h="6676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Poslovni izid iz poslovanja (EBIT)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12.225.330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9.501.624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7.716.561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8.326.948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8.518.066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10.234.184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10.676.161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17.529.201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14.386.039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28.693.941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17.957.466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546796"/>
                  </a:ext>
                </a:extLst>
              </a:tr>
              <a:tr h="371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Celotni poslovni izid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14.233.004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15.193.293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8.655.719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9.270.706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8.185.498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10.267.716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13.274.640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17.591.854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14.224.356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26.064.245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17.847.070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60894"/>
                  </a:ext>
                </a:extLst>
              </a:tr>
              <a:tr h="6676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Povprečno št. zaposlenih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5.102,49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5.171,68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5.197,73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5.207,56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5.351,28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5.856,29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5.886,41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6.311,40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6.458,82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6.467,98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6.533,87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74378"/>
                  </a:ext>
                </a:extLst>
              </a:tr>
              <a:tr h="49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Povprečno št. Zaposlenih</a:t>
                      </a:r>
                      <a:endParaRPr lang="sl-SI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5.181,49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5.251,68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5.278,73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5.289,56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5.385,28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5.893,29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5.923,41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6.398,40</a:t>
                      </a:r>
                      <a:endParaRPr lang="sl-SI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6.535,82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6.555,31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6.625,87</a:t>
                      </a:r>
                      <a:endParaRPr lang="sl-SI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93" marR="8993" marT="8993" marB="0" anchor="ctr">
                    <a:solidFill>
                      <a:schemeClr val="accent6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063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42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Obeti 2025/2026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4294967295"/>
          </p:nvPr>
        </p:nvSpPr>
        <p:spPr>
          <a:xfrm>
            <a:off x="985421" y="1515583"/>
            <a:ext cx="10276137" cy="5062770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+mj-lt"/>
              </a:rPr>
              <a:t>Gospodarska rast v Sloveniji – </a:t>
            </a:r>
            <a:r>
              <a:rPr lang="sl-SI" sz="1500" dirty="0" err="1">
                <a:latin typeface="+mj-lt"/>
              </a:rPr>
              <a:t>Umar</a:t>
            </a:r>
            <a:r>
              <a:rPr lang="sl-SI" sz="1500" dirty="0">
                <a:latin typeface="+mj-lt"/>
              </a:rPr>
              <a:t>: n</a:t>
            </a:r>
            <a:r>
              <a:rPr lang="it-IT" sz="1500" dirty="0" err="1">
                <a:latin typeface="+mj-lt"/>
              </a:rPr>
              <a:t>apoved</a:t>
            </a:r>
            <a:r>
              <a:rPr lang="it-IT" sz="1500" dirty="0">
                <a:latin typeface="+mj-lt"/>
              </a:rPr>
              <a:t> </a:t>
            </a:r>
            <a:r>
              <a:rPr lang="it-IT" sz="1500" dirty="0" err="1">
                <a:latin typeface="+mj-lt"/>
              </a:rPr>
              <a:t>rasti</a:t>
            </a:r>
            <a:r>
              <a:rPr lang="it-IT" sz="1500" dirty="0">
                <a:latin typeface="+mj-lt"/>
              </a:rPr>
              <a:t> BD</a:t>
            </a:r>
            <a:r>
              <a:rPr lang="sl-SI" sz="1500" dirty="0">
                <a:latin typeface="+mj-lt"/>
              </a:rPr>
              <a:t>P</a:t>
            </a:r>
            <a:endParaRPr lang="sl-SI" sz="900" dirty="0">
              <a:latin typeface="+mj-lt"/>
            </a:endParaRPr>
          </a:p>
          <a:p>
            <a:pPr lvl="2"/>
            <a:r>
              <a:rPr lang="sl-SI" sz="1800" dirty="0">
                <a:latin typeface="+mj-lt"/>
              </a:rPr>
              <a:t>2022		2,5 %</a:t>
            </a:r>
          </a:p>
          <a:p>
            <a:pPr lvl="2"/>
            <a:r>
              <a:rPr lang="sl-SI" sz="1800" b="1" dirty="0">
                <a:latin typeface="+mj-lt"/>
              </a:rPr>
              <a:t>2023		2,1 %</a:t>
            </a:r>
          </a:p>
          <a:p>
            <a:pPr lvl="2"/>
            <a:r>
              <a:rPr lang="sl-SI" sz="1800" b="1" dirty="0">
                <a:latin typeface="+mj-lt"/>
              </a:rPr>
              <a:t>2024		1,7%</a:t>
            </a:r>
          </a:p>
          <a:p>
            <a:pPr lvl="2"/>
            <a:r>
              <a:rPr lang="sl-SI" sz="1800" b="1" dirty="0">
                <a:latin typeface="+mj-lt"/>
              </a:rPr>
              <a:t>2025		0,8% - jesenska napoved (pomladanska napoved 2,1%!!, lanska pa celo 2,4%)</a:t>
            </a:r>
          </a:p>
          <a:p>
            <a:pPr lvl="2"/>
            <a:r>
              <a:rPr lang="sl-SI" sz="1800" dirty="0">
                <a:latin typeface="+mj-lt"/>
              </a:rPr>
              <a:t>2026		2,0%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Ključni razlog za to je:</a:t>
            </a:r>
          </a:p>
          <a:p>
            <a:pPr marL="457200" lvl="1" indent="0">
              <a:buNone/>
            </a:pPr>
            <a:r>
              <a:rPr lang="sl-SI" i="1" u="sng" dirty="0"/>
              <a:t>upad aktivnosti v izvoznem sektorju</a:t>
            </a:r>
            <a:r>
              <a:rPr lang="sl-SI" dirty="0"/>
              <a:t>, zlasti v prvi polovici leta, kar povezujemo z </a:t>
            </a:r>
            <a:r>
              <a:rPr lang="sl-SI" i="1" dirty="0"/>
              <a:t>relativno močno izpostavljenostjo težavam v evropski industriji</a:t>
            </a:r>
            <a:r>
              <a:rPr lang="sl-SI" dirty="0"/>
              <a:t>.</a:t>
            </a:r>
          </a:p>
          <a:p>
            <a:pPr marL="457200" lvl="1" indent="0">
              <a:buNone/>
            </a:pPr>
            <a:endParaRPr lang="sl-SI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r>
              <a:rPr lang="sl-SI" sz="1800" dirty="0"/>
              <a:t>Vir: www.umar.gov.si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665C09C-DB30-460B-AE23-0C0263A75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32632-E24D-FA0A-6FA0-B24557C1A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369F0F-2F32-65B8-9D7A-02147EB5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Ključni kazalniki v EU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46E571B-2033-5863-99DA-2A880E1FF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87841FD-5B26-CA22-C192-3C3F44FF8D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94" b="1"/>
          <a:stretch>
            <a:fillRect/>
          </a:stretch>
        </p:blipFill>
        <p:spPr>
          <a:xfrm>
            <a:off x="953902" y="1567543"/>
            <a:ext cx="9207133" cy="4233712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E945BA1-2DD5-ECBC-75A3-48AC46CE951D}"/>
              </a:ext>
            </a:extLst>
          </p:cNvPr>
          <p:cNvSpPr txBox="1"/>
          <p:nvPr/>
        </p:nvSpPr>
        <p:spPr>
          <a:xfrm>
            <a:off x="953902" y="5969655"/>
            <a:ext cx="100047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/>
              <a:t>Vir: https://economy-finance.ec.europa.eu/economic-forecast-and-surveys/economic-forecasts/spring-2025-economic-forecast-moderate-growth-amid-global-economic-uncertainty_en#executive-summary</a:t>
            </a:r>
          </a:p>
        </p:txBody>
      </p:sp>
    </p:spTree>
    <p:extLst>
      <p:ext uri="{BB962C8B-B14F-4D97-AF65-F5344CB8AC3E}">
        <p14:creationId xmlns:p14="http://schemas.microsoft.com/office/powerpoint/2010/main" val="111414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EC1EE-268B-0674-258C-C10B2D66C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A7A0AB-2B1D-54A0-B668-45D50650E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Gospodarska rast - ZDA, Kitajska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569E26-11F8-5027-E808-9A963AE22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D7FBB11-A5BF-256A-5340-9247C2F0A6F4}"/>
              </a:ext>
            </a:extLst>
          </p:cNvPr>
          <p:cNvSpPr txBox="1"/>
          <p:nvPr/>
        </p:nvSpPr>
        <p:spPr>
          <a:xfrm>
            <a:off x="838200" y="6185098"/>
            <a:ext cx="109277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/>
              <a:t>Vir: https://economy-finance.ec.europa.eu/document/download/e9de23c8-b161-40d0-9ad7-e04a25500023_en?filename=ip318_en.pdf#page=184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FAFBB12-6419-B542-D4B4-AC15A2989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432910"/>
              </p:ext>
            </p:extLst>
          </p:nvPr>
        </p:nvGraphicFramePr>
        <p:xfrm>
          <a:off x="1388187" y="1945639"/>
          <a:ext cx="9537959" cy="391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08">
                  <a:extLst>
                    <a:ext uri="{9D8B030D-6E8A-4147-A177-3AD203B41FA5}">
                      <a16:colId xmlns:a16="http://schemas.microsoft.com/office/drawing/2014/main" val="3307035664"/>
                    </a:ext>
                  </a:extLst>
                </a:gridCol>
                <a:gridCol w="3801648">
                  <a:extLst>
                    <a:ext uri="{9D8B030D-6E8A-4147-A177-3AD203B41FA5}">
                      <a16:colId xmlns:a16="http://schemas.microsoft.com/office/drawing/2014/main" val="3287900104"/>
                    </a:ext>
                  </a:extLst>
                </a:gridCol>
                <a:gridCol w="4715303">
                  <a:extLst>
                    <a:ext uri="{9D8B030D-6E8A-4147-A177-3AD203B41FA5}">
                      <a16:colId xmlns:a16="http://schemas.microsoft.com/office/drawing/2014/main" val="3567646618"/>
                    </a:ext>
                  </a:extLst>
                </a:gridCol>
              </a:tblGrid>
              <a:tr h="978483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ZDA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KITAJSKA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329685"/>
                  </a:ext>
                </a:extLst>
              </a:tr>
              <a:tr h="978483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5,0%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6589219"/>
                  </a:ext>
                </a:extLst>
              </a:tr>
              <a:tr h="978483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87798"/>
                  </a:ext>
                </a:extLst>
              </a:tr>
              <a:tr h="978483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1,6%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4,0%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359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61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D6C3-797C-2BF7-0E94-67AD603B0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26B3D-4084-74D5-B24C-FC593C20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Cenovna dogajanja na trgu surovin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AD1CFF4-C2CA-B707-6992-A2C3E650D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Železo – ruda, odpad, proizvodi…</a:t>
            </a:r>
          </a:p>
          <a:p>
            <a:r>
              <a:rPr lang="sl-SI" dirty="0"/>
              <a:t>CO2 kuponi…</a:t>
            </a:r>
          </a:p>
          <a:p>
            <a:r>
              <a:rPr lang="sl-SI" dirty="0"/>
              <a:t>Elektrika – cene, poraba energentov po svetovnih regijah…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C54BD3A-EADA-A49E-7692-FB296C1A30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78" y="0"/>
            <a:ext cx="1854922" cy="13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3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4B2ABCD-33A8-4353-B324-AFF5624095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31A15471-EC01-6FCA-3EB1-B4FC570D31FB}"/>
              </a:ext>
            </a:extLst>
          </p:cNvPr>
          <p:cNvSpPr/>
          <p:nvPr/>
        </p:nvSpPr>
        <p:spPr>
          <a:xfrm>
            <a:off x="507555" y="5966688"/>
            <a:ext cx="2138367" cy="40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087CED4B-D06C-6000-D158-DEFB1D6F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Železova ruda</a:t>
            </a:r>
          </a:p>
        </p:txBody>
      </p:sp>
      <p:pic>
        <p:nvPicPr>
          <p:cNvPr id="3" name="Slika 2" descr="Slika, ki vsebuje besede besedilo, vrstica, grafični prikaz, diagram&#10;&#10;Vsebina, ustvarjena z UI, morda ni pravilna.">
            <a:extLst>
              <a:ext uri="{FF2B5EF4-FFF2-40B4-BE49-F238E27FC236}">
                <a16:creationId xmlns:a16="http://schemas.microsoft.com/office/drawing/2014/main" id="{8158C337-36B9-5E0F-EA47-F79AAFB64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96" y="1425389"/>
            <a:ext cx="7814583" cy="49477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41C8019-0582-7FE2-D805-E299B55378CB}"/>
              </a:ext>
            </a:extLst>
          </p:cNvPr>
          <p:cNvSpPr txBox="1"/>
          <p:nvPr/>
        </p:nvSpPr>
        <p:spPr>
          <a:xfrm>
            <a:off x="8034659" y="1690688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USD/t</a:t>
            </a:r>
          </a:p>
        </p:txBody>
      </p:sp>
    </p:spTree>
    <p:extLst>
      <p:ext uri="{BB962C8B-B14F-4D97-AF65-F5344CB8AC3E}">
        <p14:creationId xmlns:p14="http://schemas.microsoft.com/office/powerpoint/2010/main" val="56932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DECA0-EFB3-0FB6-7601-6147277A6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34E07FE-D556-630F-E9A1-E7B11580FA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43" y="1"/>
            <a:ext cx="1936756" cy="1425388"/>
          </a:xfrm>
          <a:prstGeom prst="rect">
            <a:avLst/>
          </a:prstGeo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89EE47EB-768F-6A83-3578-0FE5A7818DF1}"/>
              </a:ext>
            </a:extLst>
          </p:cNvPr>
          <p:cNvSpPr/>
          <p:nvPr/>
        </p:nvSpPr>
        <p:spPr>
          <a:xfrm>
            <a:off x="507555" y="5966688"/>
            <a:ext cx="2138367" cy="406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Naslov 1">
            <a:extLst>
              <a:ext uri="{FF2B5EF4-FFF2-40B4-BE49-F238E27FC236}">
                <a16:creationId xmlns:a16="http://schemas.microsoft.com/office/drawing/2014/main" id="{5ED7446D-73DA-77CB-0DC7-69A6FB183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dirty="0"/>
              <a:t>Odpadno železo</a:t>
            </a:r>
          </a:p>
        </p:txBody>
      </p:sp>
      <p:pic>
        <p:nvPicPr>
          <p:cNvPr id="3" name="Slika 2" descr="Slika, ki vsebuje besede besedilo, grafični prikaz, vrstica, diagram">
            <a:extLst>
              <a:ext uri="{FF2B5EF4-FFF2-40B4-BE49-F238E27FC236}">
                <a16:creationId xmlns:a16="http://schemas.microsoft.com/office/drawing/2014/main" id="{E4C5280A-4529-3DC9-A311-CE3CB7291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6" y="1487592"/>
            <a:ext cx="7312737" cy="507016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F1E388C-C047-E450-FF78-052C22182EC3}"/>
              </a:ext>
            </a:extLst>
          </p:cNvPr>
          <p:cNvSpPr txBox="1"/>
          <p:nvPr/>
        </p:nvSpPr>
        <p:spPr>
          <a:xfrm>
            <a:off x="7541489" y="168648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USD/t</a:t>
            </a:r>
          </a:p>
        </p:txBody>
      </p:sp>
    </p:spTree>
    <p:extLst>
      <p:ext uri="{BB962C8B-B14F-4D97-AF65-F5344CB8AC3E}">
        <p14:creationId xmlns:p14="http://schemas.microsoft.com/office/powerpoint/2010/main" val="2486622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ddf057-8939-4f94-bc37-c3dd337c4987">
      <Terms xmlns="http://schemas.microsoft.com/office/infopath/2007/PartnerControls"/>
    </lcf76f155ced4ddcb4097134ff3c332f>
    <_dlc_DocIdUrl xmlns="39bb32d6-79e4-461f-9135-309bf6a13534">
      <Url xsi:nil="true"/>
      <Description xsi:nil="true"/>
    </_dlc_DocIdUrl>
    <_dlc_DocId xmlns="39bb32d6-79e4-461f-9135-309bf6a13534" xsi:nil="true"/>
    <TaxCatchAll xmlns="39bb32d6-79e4-461f-9135-309bf6a13534" xsi:nil="true"/>
    <_dlc_DocIdPersistId xmlns="39bb32d6-79e4-461f-9135-309bf6a135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79D6579B9DB246AA134A5C48F9FD6F" ma:contentTypeVersion="40" ma:contentTypeDescription="Ustvari nov dokument." ma:contentTypeScope="" ma:versionID="e6ebff22c1c41cc4f99cd1a0ecf7a9c7">
  <xsd:schema xmlns:xsd="http://www.w3.org/2001/XMLSchema" xmlns:xs="http://www.w3.org/2001/XMLSchema" xmlns:p="http://schemas.microsoft.com/office/2006/metadata/properties" xmlns:ns2="39bb32d6-79e4-461f-9135-309bf6a13534" xmlns:ns3="99ddf057-8939-4f94-bc37-c3dd337c4987" targetNamespace="http://schemas.microsoft.com/office/2006/metadata/properties" ma:root="true" ma:fieldsID="66adaf0dfcc83316d25a514cd894e1df" ns2:_="" ns3:_="">
    <xsd:import namespace="39bb32d6-79e4-461f-9135-309bf6a13534"/>
    <xsd:import namespace="99ddf057-8939-4f94-bc37-c3dd337c49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b32d6-79e4-461f-9135-309bf6a135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ednost ID-ja dokumenta" ma:description="Vrednost ID-ja dokumenta, dodeljenega temu elementu." ma:internalName="_dlc_DocId" ma:readOnly="false">
      <xsd:simpleType>
        <xsd:restriction base="dms:Text"/>
      </xsd:simpleType>
    </xsd:element>
    <xsd:element name="_dlc_DocIdUrl" ma:index="9" nillable="true" ma:displayName="ID dokumenta" ma:description="Trajna povezava do tega dokumenta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11" nillable="true" ma:displayName="V skupni rabi z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V skupni rabi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442494d-61b7-48b6-b7ec-8b91d4eb779c}" ma:internalName="TaxCatchAll" ma:showField="CatchAllData" ma:web="39bb32d6-79e4-461f-9135-309bf6a135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f057-8939-4f94-bc37-c3dd337c49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7f495ae2-0fa0-4026-92f2-b2d289d28e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E9881D-D15C-4072-9136-BC6C703F27A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c1e98dc0-6ddb-40b5-b64e-97f982da18cb"/>
    <ds:schemaRef ds:uri="http://purl.org/dc/dcmitype/"/>
    <ds:schemaRef ds:uri="http://purl.org/dc/elements/1.1/"/>
    <ds:schemaRef ds:uri="1c71a65a-88a6-440f-a540-077954fc1b62"/>
    <ds:schemaRef ds:uri="http://schemas.microsoft.com/office/infopath/2007/PartnerControls"/>
    <ds:schemaRef ds:uri="http://schemas.microsoft.com/office/2006/metadata/properties"/>
    <ds:schemaRef ds:uri="http://purl.org/dc/terms/"/>
    <ds:schemaRef ds:uri="99ddf057-8939-4f94-bc37-c3dd337c4987"/>
    <ds:schemaRef ds:uri="39bb32d6-79e4-461f-9135-309bf6a13534"/>
  </ds:schemaRefs>
</ds:datastoreItem>
</file>

<file path=customXml/itemProps2.xml><?xml version="1.0" encoding="utf-8"?>
<ds:datastoreItem xmlns:ds="http://schemas.openxmlformats.org/officeDocument/2006/customXml" ds:itemID="{2524A5CA-349E-4137-AA86-96D79ED6E8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79A954-01C0-4D8B-9391-7CDE0680A5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b32d6-79e4-461f-9135-309bf6a13534"/>
    <ds:schemaRef ds:uri="99ddf057-8939-4f94-bc37-c3dd337c49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1212</Words>
  <Application>Microsoft Office PowerPoint</Application>
  <PresentationFormat>Širokozaslonsko</PresentationFormat>
  <Paragraphs>299</Paragraphs>
  <Slides>25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Source Sans Pro</vt:lpstr>
      <vt:lpstr>Officeova tema</vt:lpstr>
      <vt:lpstr>PowerPointova predstavitev</vt:lpstr>
      <vt:lpstr>Poslovanje članov Sekcije zbiralcev in predelovalcev odpadkov  (2014-2024)</vt:lpstr>
      <vt:lpstr>Poslovanje IJS (2014-2024)</vt:lpstr>
      <vt:lpstr>Obeti 2025/2026</vt:lpstr>
      <vt:lpstr>Ključni kazalniki v EU</vt:lpstr>
      <vt:lpstr>Gospodarska rast - ZDA, Kitajska</vt:lpstr>
      <vt:lpstr>Cenovna dogajanja na trgu surovin</vt:lpstr>
      <vt:lpstr>Železova ruda</vt:lpstr>
      <vt:lpstr>Odpadno železo</vt:lpstr>
      <vt:lpstr>Železo - armature</vt:lpstr>
      <vt:lpstr>PowerPointova predstavitev</vt:lpstr>
      <vt:lpstr>Cena elektrike</vt:lpstr>
      <vt:lpstr>CO2 kuponi</vt:lpstr>
      <vt:lpstr>Svetovna poraba energentov</vt:lpstr>
      <vt:lpstr>Svetovna poraba energentov (2)</vt:lpstr>
      <vt:lpstr>Svetovna poraba energentov (3)</vt:lpstr>
      <vt:lpstr>Trenutna situacija v domačem okolju</vt:lpstr>
      <vt:lpstr>Trenutna situacija v branži reciklaže surovin</vt:lpstr>
      <vt:lpstr>Dogajanje v mednarodnem okolju</vt:lpstr>
      <vt:lpstr>PowerPointova predstavitev</vt:lpstr>
      <vt:lpstr>Ugotovitve – Mario Draghi</vt:lpstr>
      <vt:lpstr>PowerPointova predstavitev</vt:lpstr>
      <vt:lpstr>PowerPointova predstavitev</vt:lpstr>
      <vt:lpstr>Obeti?</vt:lpstr>
      <vt:lpstr>Hvala za pozornost in uspešno delo!</vt:lpstr>
    </vt:vector>
  </TitlesOfParts>
  <Company>Gorenje d.d.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Fišer Jure</dc:creator>
  <cp:lastModifiedBy>Jure Fišer</cp:lastModifiedBy>
  <cp:revision>80</cp:revision>
  <dcterms:created xsi:type="dcterms:W3CDTF">2014-09-19T22:59:17Z</dcterms:created>
  <dcterms:modified xsi:type="dcterms:W3CDTF">2025-10-15T21:42:15Z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0x01010013F705ECAD279743A6A8DCA9A13B02D5</vt:lpwstr>
  </property>
</Properties>
</file>