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343" r:id="rId2"/>
    <p:sldId id="338" r:id="rId3"/>
    <p:sldId id="347" r:id="rId4"/>
    <p:sldId id="348" r:id="rId5"/>
    <p:sldId id="349" r:id="rId6"/>
    <p:sldId id="354" r:id="rId7"/>
    <p:sldId id="351" r:id="rId8"/>
    <p:sldId id="355" r:id="rId9"/>
    <p:sldId id="350" r:id="rId10"/>
    <p:sldId id="352" r:id="rId11"/>
    <p:sldId id="642" r:id="rId12"/>
    <p:sldId id="643" r:id="rId13"/>
    <p:sldId id="340" r:id="rId14"/>
    <p:sldId id="356" r:id="rId15"/>
    <p:sldId id="345" r:id="rId16"/>
    <p:sldId id="332" r:id="rId17"/>
    <p:sldId id="646" r:id="rId18"/>
    <p:sldId id="339" r:id="rId19"/>
    <p:sldId id="337" r:id="rId20"/>
    <p:sldId id="341" r:id="rId21"/>
    <p:sldId id="272" r:id="rId22"/>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E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48" autoAdjust="0"/>
    <p:restoredTop sz="94660"/>
  </p:normalViewPr>
  <p:slideViewPr>
    <p:cSldViewPr snapToGrid="0">
      <p:cViewPr>
        <p:scale>
          <a:sx n="80" d="100"/>
          <a:sy n="80" d="100"/>
        </p:scale>
        <p:origin x="619" y="3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66A6B1-EBC3-4926-9365-81661246AC08}" type="datetimeFigureOut">
              <a:rPr lang="sl-SI" smtClean="0"/>
              <a:t>16. 10. 2025</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C573B8-78C5-41CF-ADCC-32ED3FE22B03}" type="slidenum">
              <a:rPr lang="sl-SI" smtClean="0"/>
              <a:t>‹#›</a:t>
            </a:fld>
            <a:endParaRPr lang="sl-SI"/>
          </a:p>
        </p:txBody>
      </p:sp>
    </p:spTree>
    <p:extLst>
      <p:ext uri="{BB962C8B-B14F-4D97-AF65-F5344CB8AC3E}">
        <p14:creationId xmlns:p14="http://schemas.microsoft.com/office/powerpoint/2010/main" val="1314192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CF9395E-25B8-51F2-9463-C0BF1D2B97F7}"/>
              </a:ext>
            </a:extLst>
          </p:cNvPr>
          <p:cNvSpPr>
            <a:spLocks noGrp="1"/>
          </p:cNvSpPr>
          <p:nvPr>
            <p:ph type="ctrTitle"/>
          </p:nvPr>
        </p:nvSpPr>
        <p:spPr>
          <a:xfrm>
            <a:off x="1524000" y="1122363"/>
            <a:ext cx="9144000" cy="2387600"/>
          </a:xfrm>
        </p:spPr>
        <p:txBody>
          <a:bodyPr anchor="b"/>
          <a:lstStyle>
            <a:lvl1pPr algn="ctr">
              <a:defRPr sz="6000"/>
            </a:lvl1pPr>
          </a:lstStyle>
          <a:p>
            <a:r>
              <a:rPr lang="sl-SI"/>
              <a:t>Kliknite, če želite urediti slog naslova matrice</a:t>
            </a:r>
          </a:p>
        </p:txBody>
      </p:sp>
      <p:sp>
        <p:nvSpPr>
          <p:cNvPr id="3" name="Podnaslov 2">
            <a:extLst>
              <a:ext uri="{FF2B5EF4-FFF2-40B4-BE49-F238E27FC236}">
                <a16:creationId xmlns:a16="http://schemas.microsoft.com/office/drawing/2014/main" id="{7B6839B3-E6AF-3E36-4485-E17A5859B9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p>
        </p:txBody>
      </p:sp>
      <p:sp>
        <p:nvSpPr>
          <p:cNvPr id="4" name="Označba mesta datuma 3">
            <a:extLst>
              <a:ext uri="{FF2B5EF4-FFF2-40B4-BE49-F238E27FC236}">
                <a16:creationId xmlns:a16="http://schemas.microsoft.com/office/drawing/2014/main" id="{42393BBD-3633-5B3E-EB25-68329352CE21}"/>
              </a:ext>
            </a:extLst>
          </p:cNvPr>
          <p:cNvSpPr>
            <a:spLocks noGrp="1"/>
          </p:cNvSpPr>
          <p:nvPr>
            <p:ph type="dt" sz="half" idx="10"/>
          </p:nvPr>
        </p:nvSpPr>
        <p:spPr/>
        <p:txBody>
          <a:bodyPr/>
          <a:lstStyle/>
          <a:p>
            <a:endParaRPr lang="sl-SI"/>
          </a:p>
        </p:txBody>
      </p:sp>
      <p:sp>
        <p:nvSpPr>
          <p:cNvPr id="5" name="Označba mesta noge 4">
            <a:extLst>
              <a:ext uri="{FF2B5EF4-FFF2-40B4-BE49-F238E27FC236}">
                <a16:creationId xmlns:a16="http://schemas.microsoft.com/office/drawing/2014/main" id="{C14FD85E-6E87-0FE2-EAA2-727E94F4613A}"/>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8684C379-318C-DA5F-ECE0-563D02EC6CCD}"/>
              </a:ext>
            </a:extLst>
          </p:cNvPr>
          <p:cNvSpPr>
            <a:spLocks noGrp="1"/>
          </p:cNvSpPr>
          <p:nvPr>
            <p:ph type="sldNum" sz="quarter" idx="12"/>
          </p:nvPr>
        </p:nvSpPr>
        <p:spPr/>
        <p:txBody>
          <a:bodyPr/>
          <a:lstStyle/>
          <a:p>
            <a:fld id="{42A87732-3261-41E5-B183-3AA4B2C95D39}" type="slidenum">
              <a:rPr lang="sl-SI" smtClean="0"/>
              <a:t>‹#›</a:t>
            </a:fld>
            <a:endParaRPr lang="sl-SI"/>
          </a:p>
        </p:txBody>
      </p:sp>
    </p:spTree>
    <p:extLst>
      <p:ext uri="{BB962C8B-B14F-4D97-AF65-F5344CB8AC3E}">
        <p14:creationId xmlns:p14="http://schemas.microsoft.com/office/powerpoint/2010/main" val="1523770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60DB5A2-724C-3F51-8375-14C25DF03404}"/>
              </a:ext>
            </a:extLst>
          </p:cNvPr>
          <p:cNvSpPr>
            <a:spLocks noGrp="1"/>
          </p:cNvSpPr>
          <p:nvPr>
            <p:ph type="title"/>
          </p:nvPr>
        </p:nvSpPr>
        <p:spPr/>
        <p:txBody>
          <a:bodyPr/>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4B2A5C2B-50DD-4596-446F-C160D9A94A0E}"/>
              </a:ext>
            </a:extLst>
          </p:cNvPr>
          <p:cNvSpPr>
            <a:spLocks noGrp="1"/>
          </p:cNvSpPr>
          <p:nvPr>
            <p:ph type="body" orient="vert" idx="1"/>
          </p:nvPr>
        </p:nvSpPr>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E0A953EB-6CD5-4730-386C-11E0EBF8D87B}"/>
              </a:ext>
            </a:extLst>
          </p:cNvPr>
          <p:cNvSpPr>
            <a:spLocks noGrp="1"/>
          </p:cNvSpPr>
          <p:nvPr>
            <p:ph type="dt" sz="half" idx="10"/>
          </p:nvPr>
        </p:nvSpPr>
        <p:spPr/>
        <p:txBody>
          <a:bodyPr/>
          <a:lstStyle/>
          <a:p>
            <a:endParaRPr lang="sl-SI"/>
          </a:p>
        </p:txBody>
      </p:sp>
      <p:sp>
        <p:nvSpPr>
          <p:cNvPr id="5" name="Označba mesta noge 4">
            <a:extLst>
              <a:ext uri="{FF2B5EF4-FFF2-40B4-BE49-F238E27FC236}">
                <a16:creationId xmlns:a16="http://schemas.microsoft.com/office/drawing/2014/main" id="{2462C145-44C5-7ED8-AD11-9D2B2EABDF62}"/>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1E7BAB2B-6615-AD52-BA98-2F36B1261860}"/>
              </a:ext>
            </a:extLst>
          </p:cNvPr>
          <p:cNvSpPr>
            <a:spLocks noGrp="1"/>
          </p:cNvSpPr>
          <p:nvPr>
            <p:ph type="sldNum" sz="quarter" idx="12"/>
          </p:nvPr>
        </p:nvSpPr>
        <p:spPr/>
        <p:txBody>
          <a:bodyPr/>
          <a:lstStyle/>
          <a:p>
            <a:fld id="{42A87732-3261-41E5-B183-3AA4B2C95D39}" type="slidenum">
              <a:rPr lang="sl-SI" smtClean="0"/>
              <a:t>‹#›</a:t>
            </a:fld>
            <a:endParaRPr lang="sl-SI"/>
          </a:p>
        </p:txBody>
      </p:sp>
    </p:spTree>
    <p:extLst>
      <p:ext uri="{BB962C8B-B14F-4D97-AF65-F5344CB8AC3E}">
        <p14:creationId xmlns:p14="http://schemas.microsoft.com/office/powerpoint/2010/main" val="2669955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DDCC36D3-5F2A-1782-E8EF-9DF1CF5EF163}"/>
              </a:ext>
            </a:extLst>
          </p:cNvPr>
          <p:cNvSpPr>
            <a:spLocks noGrp="1"/>
          </p:cNvSpPr>
          <p:nvPr>
            <p:ph type="title" orient="vert"/>
          </p:nvPr>
        </p:nvSpPr>
        <p:spPr>
          <a:xfrm>
            <a:off x="8724900" y="365125"/>
            <a:ext cx="2628900" cy="5811838"/>
          </a:xfrm>
        </p:spPr>
        <p:txBody>
          <a:bodyPr vert="eaVert"/>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8035DE1D-630B-D63E-C84D-BAE045F5945E}"/>
              </a:ext>
            </a:extLst>
          </p:cNvPr>
          <p:cNvSpPr>
            <a:spLocks noGrp="1"/>
          </p:cNvSpPr>
          <p:nvPr>
            <p:ph type="body" orient="vert" idx="1"/>
          </p:nvPr>
        </p:nvSpPr>
        <p:spPr>
          <a:xfrm>
            <a:off x="838200" y="365125"/>
            <a:ext cx="7734300" cy="5811838"/>
          </a:xfrm>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0EA9CFCB-06CC-04E4-FD9B-C409658A61F2}"/>
              </a:ext>
            </a:extLst>
          </p:cNvPr>
          <p:cNvSpPr>
            <a:spLocks noGrp="1"/>
          </p:cNvSpPr>
          <p:nvPr>
            <p:ph type="dt" sz="half" idx="10"/>
          </p:nvPr>
        </p:nvSpPr>
        <p:spPr/>
        <p:txBody>
          <a:bodyPr/>
          <a:lstStyle/>
          <a:p>
            <a:endParaRPr lang="sl-SI"/>
          </a:p>
        </p:txBody>
      </p:sp>
      <p:sp>
        <p:nvSpPr>
          <p:cNvPr id="5" name="Označba mesta noge 4">
            <a:extLst>
              <a:ext uri="{FF2B5EF4-FFF2-40B4-BE49-F238E27FC236}">
                <a16:creationId xmlns:a16="http://schemas.microsoft.com/office/drawing/2014/main" id="{94B49886-E91A-68DC-2A5A-479739E09EA4}"/>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10999AF2-13EE-0829-2FCF-49A4108F350D}"/>
              </a:ext>
            </a:extLst>
          </p:cNvPr>
          <p:cNvSpPr>
            <a:spLocks noGrp="1"/>
          </p:cNvSpPr>
          <p:nvPr>
            <p:ph type="sldNum" sz="quarter" idx="12"/>
          </p:nvPr>
        </p:nvSpPr>
        <p:spPr/>
        <p:txBody>
          <a:bodyPr/>
          <a:lstStyle/>
          <a:p>
            <a:fld id="{42A87732-3261-41E5-B183-3AA4B2C95D39}" type="slidenum">
              <a:rPr lang="sl-SI" smtClean="0"/>
              <a:t>‹#›</a:t>
            </a:fld>
            <a:endParaRPr lang="sl-SI"/>
          </a:p>
        </p:txBody>
      </p:sp>
    </p:spTree>
    <p:extLst>
      <p:ext uri="{BB962C8B-B14F-4D97-AF65-F5344CB8AC3E}">
        <p14:creationId xmlns:p14="http://schemas.microsoft.com/office/powerpoint/2010/main" val="4848955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Naslov in vsebina z ozadjem">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16C49B0-D803-F31F-FC56-714AE002F349}"/>
              </a:ext>
            </a:extLst>
          </p:cNvPr>
          <p:cNvPicPr>
            <a:picLocks noChangeAspect="1"/>
          </p:cNvPicPr>
          <p:nvPr userDrawn="1"/>
        </p:nvPicPr>
        <p:blipFill>
          <a:blip r:embed="rId2"/>
          <a:stretch>
            <a:fillRect/>
          </a:stretch>
        </p:blipFill>
        <p:spPr>
          <a:xfrm>
            <a:off x="4063999" y="0"/>
            <a:ext cx="8128001" cy="6858000"/>
          </a:xfrm>
          <a:prstGeom prst="rect">
            <a:avLst/>
          </a:prstGeom>
        </p:spPr>
      </p:pic>
      <p:sp>
        <p:nvSpPr>
          <p:cNvPr id="3" name="Content Placeholder 2"/>
          <p:cNvSpPr>
            <a:spLocks noGrp="1"/>
          </p:cNvSpPr>
          <p:nvPr>
            <p:ph idx="1"/>
          </p:nvPr>
        </p:nvSpPr>
        <p:spPr>
          <a:xfrm>
            <a:off x="5145086" y="1756876"/>
            <a:ext cx="6054274" cy="4411239"/>
          </a:xfrm>
        </p:spPr>
        <p:txBody>
          <a:bodyPr>
            <a:normAutofit/>
          </a:bodyPr>
          <a:lstStyle>
            <a:lvl1pPr marL="0" indent="0">
              <a:buNone/>
              <a:defRPr sz="1600">
                <a:solidFill>
                  <a:schemeClr val="tx1">
                    <a:lumMod val="65000"/>
                    <a:lumOff val="35000"/>
                  </a:schemeClr>
                </a:solidFill>
              </a:defRPr>
            </a:lvl1pPr>
          </a:lstStyle>
          <a:p>
            <a:pPr lvl="0"/>
            <a:r>
              <a:rPr lang="sl-SI"/>
              <a:t>Kliknite za urejanje slogov besedila matrice</a:t>
            </a:r>
          </a:p>
        </p:txBody>
      </p:sp>
      <p:sp>
        <p:nvSpPr>
          <p:cNvPr id="7" name="Title 1">
            <a:extLst>
              <a:ext uri="{FF2B5EF4-FFF2-40B4-BE49-F238E27FC236}">
                <a16:creationId xmlns:a16="http://schemas.microsoft.com/office/drawing/2014/main" id="{FA81B781-03C0-3CAA-07D7-968898E34925}"/>
              </a:ext>
            </a:extLst>
          </p:cNvPr>
          <p:cNvSpPr>
            <a:spLocks noGrp="1"/>
          </p:cNvSpPr>
          <p:nvPr>
            <p:ph type="ctrTitle" hasCustomPrompt="1"/>
          </p:nvPr>
        </p:nvSpPr>
        <p:spPr>
          <a:xfrm>
            <a:off x="738447" y="1717351"/>
            <a:ext cx="3033713" cy="1424161"/>
          </a:xfrm>
          <a:prstGeom prst="rect">
            <a:avLst/>
          </a:prstGeom>
        </p:spPr>
        <p:txBody>
          <a:bodyPr anchor="t">
            <a:normAutofit/>
          </a:bodyPr>
          <a:lstStyle>
            <a:lvl1pPr algn="l">
              <a:defRPr sz="2800">
                <a:solidFill>
                  <a:schemeClr val="tx1">
                    <a:lumMod val="65000"/>
                    <a:lumOff val="35000"/>
                  </a:schemeClr>
                </a:solidFill>
                <a:latin typeface="Arial" panose="020B0604020202020204" pitchFamily="34" charset="0"/>
                <a:cs typeface="Arial" panose="020B0604020202020204" pitchFamily="34" charset="0"/>
              </a:defRPr>
            </a:lvl1pPr>
          </a:lstStyle>
          <a:p>
            <a:r>
              <a:rPr lang="en-GB" dirty="0" err="1"/>
              <a:t>Naslov</a:t>
            </a:r>
            <a:r>
              <a:rPr lang="en-GB" dirty="0"/>
              <a:t> </a:t>
            </a:r>
            <a:br>
              <a:rPr lang="en-GB" dirty="0"/>
            </a:br>
            <a:r>
              <a:rPr lang="en-GB" dirty="0" err="1"/>
              <a:t>poglavja</a:t>
            </a:r>
            <a:endParaRPr lang="en-US" dirty="0"/>
          </a:p>
        </p:txBody>
      </p:sp>
      <p:sp>
        <p:nvSpPr>
          <p:cNvPr id="8" name="Subtitle 2">
            <a:extLst>
              <a:ext uri="{FF2B5EF4-FFF2-40B4-BE49-F238E27FC236}">
                <a16:creationId xmlns:a16="http://schemas.microsoft.com/office/drawing/2014/main" id="{7948E04F-ABFC-9C5F-D6FF-7CD670740BD6}"/>
              </a:ext>
            </a:extLst>
          </p:cNvPr>
          <p:cNvSpPr>
            <a:spLocks noGrp="1"/>
          </p:cNvSpPr>
          <p:nvPr>
            <p:ph type="subTitle" idx="13" hasCustomPrompt="1"/>
          </p:nvPr>
        </p:nvSpPr>
        <p:spPr>
          <a:xfrm>
            <a:off x="738447" y="3365398"/>
            <a:ext cx="3033713" cy="1424161"/>
          </a:xfrm>
        </p:spPr>
        <p:txBody>
          <a:bodyPr>
            <a:normAutofit/>
          </a:bodyPr>
          <a:lstStyle>
            <a:lvl1pPr marL="0" indent="0" algn="l">
              <a:buNone/>
              <a:defRPr sz="1800">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err="1"/>
              <a:t>Podnaslov</a:t>
            </a:r>
            <a:r>
              <a:rPr lang="en-GB" dirty="0"/>
              <a:t> </a:t>
            </a:r>
          </a:p>
          <a:p>
            <a:r>
              <a:rPr lang="en-GB" dirty="0" err="1"/>
              <a:t>ali</a:t>
            </a:r>
            <a:r>
              <a:rPr lang="en-GB" dirty="0"/>
              <a:t> </a:t>
            </a:r>
            <a:r>
              <a:rPr lang="en-GB" dirty="0" err="1"/>
              <a:t>poudarek</a:t>
            </a:r>
            <a:endParaRPr lang="en-US" dirty="0"/>
          </a:p>
        </p:txBody>
      </p:sp>
      <p:sp>
        <p:nvSpPr>
          <p:cNvPr id="2" name="Slide Number Placeholder 3">
            <a:extLst>
              <a:ext uri="{FF2B5EF4-FFF2-40B4-BE49-F238E27FC236}">
                <a16:creationId xmlns:a16="http://schemas.microsoft.com/office/drawing/2014/main" id="{E7852889-228F-E724-CEB3-3ABE164376C7}"/>
              </a:ext>
            </a:extLst>
          </p:cNvPr>
          <p:cNvSpPr>
            <a:spLocks noGrp="1"/>
          </p:cNvSpPr>
          <p:nvPr>
            <p:ph type="sldNum" sz="quarter" idx="4"/>
          </p:nvPr>
        </p:nvSpPr>
        <p:spPr>
          <a:xfrm>
            <a:off x="738447" y="590222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r>
              <a:rPr lang="en-SI" dirty="0"/>
              <a:t>| </a:t>
            </a:r>
            <a:fld id="{B2E9B04A-BB73-0D45-BD26-C8C851B8E118}" type="slidenum">
              <a:rPr lang="en-SI" smtClean="0"/>
              <a:pPr algn="l"/>
              <a:t>‹#›</a:t>
            </a:fld>
            <a:endParaRPr lang="en-SI" dirty="0"/>
          </a:p>
        </p:txBody>
      </p:sp>
    </p:spTree>
    <p:extLst>
      <p:ext uri="{BB962C8B-B14F-4D97-AF65-F5344CB8AC3E}">
        <p14:creationId xmlns:p14="http://schemas.microsoft.com/office/powerpoint/2010/main" val="21522089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Naslovnica - fotografija">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E8B6DA4-7780-D8BC-32B9-E8A860D3811F}"/>
              </a:ext>
            </a:extLst>
          </p:cNvPr>
          <p:cNvPicPr>
            <a:picLocks noChangeAspect="1"/>
          </p:cNvPicPr>
          <p:nvPr userDrawn="1"/>
        </p:nvPicPr>
        <p:blipFill rotWithShape="1">
          <a:blip r:embed="rId2"/>
          <a:srcRect t="3767" b="3767"/>
          <a:stretch/>
        </p:blipFill>
        <p:spPr>
          <a:xfrm>
            <a:off x="7" y="4"/>
            <a:ext cx="12191984" cy="6857991"/>
          </a:xfrm>
          <a:prstGeom prst="rect">
            <a:avLst/>
          </a:prstGeom>
        </p:spPr>
      </p:pic>
      <p:sp>
        <p:nvSpPr>
          <p:cNvPr id="6" name="Title 1">
            <a:extLst>
              <a:ext uri="{FF2B5EF4-FFF2-40B4-BE49-F238E27FC236}">
                <a16:creationId xmlns:a16="http://schemas.microsoft.com/office/drawing/2014/main" id="{AB2651B6-1BFF-3A6D-8B7B-EC89A11ACD37}"/>
              </a:ext>
            </a:extLst>
          </p:cNvPr>
          <p:cNvSpPr>
            <a:spLocks noGrp="1"/>
          </p:cNvSpPr>
          <p:nvPr>
            <p:ph type="ctrTitle" hasCustomPrompt="1"/>
          </p:nvPr>
        </p:nvSpPr>
        <p:spPr>
          <a:xfrm>
            <a:off x="730133" y="1717351"/>
            <a:ext cx="5257800" cy="1063171"/>
          </a:xfrm>
          <a:prstGeom prst="rect">
            <a:avLst/>
          </a:prstGeom>
        </p:spPr>
        <p:txBody>
          <a:bodyPr anchor="t">
            <a:normAutofit/>
          </a:bodyPr>
          <a:lstStyle>
            <a:lvl1pPr algn="l">
              <a:defRPr sz="3400">
                <a:solidFill>
                  <a:schemeClr val="bg1"/>
                </a:solidFill>
                <a:latin typeface="Arial" panose="020B0604020202020204" pitchFamily="34" charset="0"/>
                <a:cs typeface="Arial" panose="020B0604020202020204" pitchFamily="34" charset="0"/>
              </a:defRPr>
            </a:lvl1pPr>
          </a:lstStyle>
          <a:p>
            <a:r>
              <a:rPr lang="en-GB" dirty="0" err="1"/>
              <a:t>Naslov</a:t>
            </a:r>
            <a:r>
              <a:rPr lang="en-GB" dirty="0"/>
              <a:t> </a:t>
            </a:r>
            <a:r>
              <a:rPr lang="en-GB" dirty="0" err="1"/>
              <a:t>predstavitve</a:t>
            </a:r>
            <a:endParaRPr lang="en-US" dirty="0"/>
          </a:p>
        </p:txBody>
      </p:sp>
      <p:sp>
        <p:nvSpPr>
          <p:cNvPr id="7" name="Subtitle 2">
            <a:extLst>
              <a:ext uri="{FF2B5EF4-FFF2-40B4-BE49-F238E27FC236}">
                <a16:creationId xmlns:a16="http://schemas.microsoft.com/office/drawing/2014/main" id="{7A4E9E17-B51D-96F6-63C4-BB5838E75204}"/>
              </a:ext>
            </a:extLst>
          </p:cNvPr>
          <p:cNvSpPr>
            <a:spLocks noGrp="1"/>
          </p:cNvSpPr>
          <p:nvPr>
            <p:ph type="subTitle" idx="1" hasCustomPrompt="1"/>
          </p:nvPr>
        </p:nvSpPr>
        <p:spPr>
          <a:xfrm>
            <a:off x="730136" y="3015668"/>
            <a:ext cx="5257800" cy="1424161"/>
          </a:xfrm>
        </p:spPr>
        <p:txBody>
          <a:bodyPr>
            <a:normAutofit/>
          </a:bodyPr>
          <a:lstStyle>
            <a:lvl1pPr marL="0" indent="0" algn="l">
              <a:buNone/>
              <a:defRPr sz="20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err="1"/>
              <a:t>Podnaslov</a:t>
            </a:r>
            <a:r>
              <a:rPr lang="en-GB" dirty="0"/>
              <a:t> </a:t>
            </a:r>
            <a:r>
              <a:rPr lang="en-GB" dirty="0" err="1"/>
              <a:t>ali</a:t>
            </a:r>
            <a:r>
              <a:rPr lang="en-GB" dirty="0"/>
              <a:t> </a:t>
            </a:r>
            <a:r>
              <a:rPr lang="en-GB" dirty="0" err="1"/>
              <a:t>poudarek</a:t>
            </a:r>
            <a:endParaRPr lang="en-US" dirty="0"/>
          </a:p>
        </p:txBody>
      </p:sp>
      <p:pic>
        <p:nvPicPr>
          <p:cNvPr id="9" name="Picture 8">
            <a:extLst>
              <a:ext uri="{FF2B5EF4-FFF2-40B4-BE49-F238E27FC236}">
                <a16:creationId xmlns:a16="http://schemas.microsoft.com/office/drawing/2014/main" id="{A5E5D120-10DE-158D-A959-B9C6562993F9}"/>
              </a:ext>
            </a:extLst>
          </p:cNvPr>
          <p:cNvPicPr>
            <a:picLocks noChangeAspect="1"/>
          </p:cNvPicPr>
          <p:nvPr userDrawn="1"/>
        </p:nvPicPr>
        <p:blipFill>
          <a:blip r:embed="rId3"/>
          <a:stretch>
            <a:fillRect/>
          </a:stretch>
        </p:blipFill>
        <p:spPr>
          <a:xfrm>
            <a:off x="392774" y="589728"/>
            <a:ext cx="2946400" cy="279400"/>
          </a:xfrm>
          <a:prstGeom prst="rect">
            <a:avLst/>
          </a:prstGeom>
        </p:spPr>
      </p:pic>
      <p:sp>
        <p:nvSpPr>
          <p:cNvPr id="12" name="Footer Placeholder 4">
            <a:extLst>
              <a:ext uri="{FF2B5EF4-FFF2-40B4-BE49-F238E27FC236}">
                <a16:creationId xmlns:a16="http://schemas.microsoft.com/office/drawing/2014/main" id="{8048CBD1-4C4A-38BC-8942-7A321531CE28}"/>
              </a:ext>
            </a:extLst>
          </p:cNvPr>
          <p:cNvSpPr txBox="1">
            <a:spLocks/>
          </p:cNvSpPr>
          <p:nvPr userDrawn="1"/>
        </p:nvSpPr>
        <p:spPr>
          <a:xfrm>
            <a:off x="755073" y="6085709"/>
            <a:ext cx="4114800" cy="365125"/>
          </a:xfrm>
          <a:prstGeom prst="rect">
            <a:avLst/>
          </a:prstGeom>
        </p:spPr>
        <p:txBody>
          <a:bodyPr vert="horz" lIns="91440" tIns="45720" rIns="91440" bIns="45720" rtlCol="0" anchor="t"/>
          <a:lstStyle>
            <a:defPPr>
              <a:defRPr lang="en-US"/>
            </a:defPPr>
            <a:lvl1pPr marL="0" algn="l" defTabSz="457200" rtl="0" eaLnBrk="1" latinLnBrk="0" hangingPunct="1">
              <a:defRPr sz="1000" b="1"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SI" dirty="0"/>
              <a:t>Zelenimo jutri.</a:t>
            </a:r>
          </a:p>
        </p:txBody>
      </p:sp>
    </p:spTree>
    <p:extLst>
      <p:ext uri="{BB962C8B-B14F-4D97-AF65-F5344CB8AC3E}">
        <p14:creationId xmlns:p14="http://schemas.microsoft.com/office/powerpoint/2010/main" val="29257508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razno - splošno ozadj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AD1424-A7CA-440C-EF9B-4DBB78B99D3E}"/>
              </a:ext>
            </a:extLst>
          </p:cNvPr>
          <p:cNvPicPr>
            <a:picLocks noChangeAspect="1"/>
          </p:cNvPicPr>
          <p:nvPr userDrawn="1"/>
        </p:nvPicPr>
        <p:blipFill rotWithShape="1">
          <a:blip r:embed="rId2"/>
          <a:srcRect b="1414"/>
          <a:stretch/>
        </p:blipFill>
        <p:spPr>
          <a:xfrm>
            <a:off x="0" y="0"/>
            <a:ext cx="12128269" cy="6858000"/>
          </a:xfrm>
          <a:prstGeom prst="rect">
            <a:avLst/>
          </a:prstGeom>
        </p:spPr>
      </p:pic>
      <p:pic>
        <p:nvPicPr>
          <p:cNvPr id="7" name="Picture 6">
            <a:extLst>
              <a:ext uri="{FF2B5EF4-FFF2-40B4-BE49-F238E27FC236}">
                <a16:creationId xmlns:a16="http://schemas.microsoft.com/office/drawing/2014/main" id="{0EC1B19B-3ED3-4C45-3F9A-36B014B22758}"/>
              </a:ext>
            </a:extLst>
          </p:cNvPr>
          <p:cNvPicPr>
            <a:picLocks noChangeAspect="1"/>
          </p:cNvPicPr>
          <p:nvPr userDrawn="1"/>
        </p:nvPicPr>
        <p:blipFill>
          <a:blip r:embed="rId3"/>
          <a:stretch>
            <a:fillRect/>
          </a:stretch>
        </p:blipFill>
        <p:spPr>
          <a:xfrm>
            <a:off x="392774" y="589728"/>
            <a:ext cx="2946400" cy="279400"/>
          </a:xfrm>
          <a:prstGeom prst="rect">
            <a:avLst/>
          </a:prstGeom>
        </p:spPr>
      </p:pic>
    </p:spTree>
    <p:extLst>
      <p:ext uri="{BB962C8B-B14F-4D97-AF65-F5344CB8AC3E}">
        <p14:creationId xmlns:p14="http://schemas.microsoft.com/office/powerpoint/2010/main" val="2303671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F997914-F9C1-D16C-D27C-1DB760A070AE}"/>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54C3B471-29C4-6A45-D76B-337DCA9B1CF6}"/>
              </a:ext>
            </a:extLst>
          </p:cNvPr>
          <p:cNvSpPr>
            <a:spLocks noGrp="1"/>
          </p:cNvSpPr>
          <p:nvPr>
            <p:ph idx="1"/>
          </p:nvPr>
        </p:nvSpPr>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254DAC2C-C56A-E230-099B-619C45EACEF9}"/>
              </a:ext>
            </a:extLst>
          </p:cNvPr>
          <p:cNvSpPr>
            <a:spLocks noGrp="1"/>
          </p:cNvSpPr>
          <p:nvPr>
            <p:ph type="dt" sz="half" idx="10"/>
          </p:nvPr>
        </p:nvSpPr>
        <p:spPr/>
        <p:txBody>
          <a:bodyPr/>
          <a:lstStyle/>
          <a:p>
            <a:endParaRPr lang="sl-SI"/>
          </a:p>
        </p:txBody>
      </p:sp>
      <p:sp>
        <p:nvSpPr>
          <p:cNvPr id="5" name="Označba mesta noge 4">
            <a:extLst>
              <a:ext uri="{FF2B5EF4-FFF2-40B4-BE49-F238E27FC236}">
                <a16:creationId xmlns:a16="http://schemas.microsoft.com/office/drawing/2014/main" id="{EEC1E988-00FA-9B9C-3E8C-11C5DCCD0466}"/>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102BF535-94F0-2B35-0D65-A2D47F41C52D}"/>
              </a:ext>
            </a:extLst>
          </p:cNvPr>
          <p:cNvSpPr>
            <a:spLocks noGrp="1"/>
          </p:cNvSpPr>
          <p:nvPr>
            <p:ph type="sldNum" sz="quarter" idx="12"/>
          </p:nvPr>
        </p:nvSpPr>
        <p:spPr/>
        <p:txBody>
          <a:bodyPr/>
          <a:lstStyle/>
          <a:p>
            <a:fld id="{42A87732-3261-41E5-B183-3AA4B2C95D39}" type="slidenum">
              <a:rPr lang="sl-SI" smtClean="0"/>
              <a:t>‹#›</a:t>
            </a:fld>
            <a:endParaRPr lang="sl-SI"/>
          </a:p>
        </p:txBody>
      </p:sp>
    </p:spTree>
    <p:extLst>
      <p:ext uri="{BB962C8B-B14F-4D97-AF65-F5344CB8AC3E}">
        <p14:creationId xmlns:p14="http://schemas.microsoft.com/office/powerpoint/2010/main" val="1378108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1010A5D-0B51-997A-DCAC-24383CCD8315}"/>
              </a:ext>
            </a:extLst>
          </p:cNvPr>
          <p:cNvSpPr>
            <a:spLocks noGrp="1"/>
          </p:cNvSpPr>
          <p:nvPr>
            <p:ph type="title"/>
          </p:nvPr>
        </p:nvSpPr>
        <p:spPr>
          <a:xfrm>
            <a:off x="831850" y="1709738"/>
            <a:ext cx="10515600" cy="2852737"/>
          </a:xfrm>
        </p:spPr>
        <p:txBody>
          <a:bodyPr anchor="b"/>
          <a:lstStyle>
            <a:lvl1pPr>
              <a:defRPr sz="6000"/>
            </a:lvl1pPr>
          </a:lstStyle>
          <a:p>
            <a:r>
              <a:rPr lang="sl-SI"/>
              <a:t>Kliknite, če želite urediti slog naslova matrice</a:t>
            </a:r>
          </a:p>
        </p:txBody>
      </p:sp>
      <p:sp>
        <p:nvSpPr>
          <p:cNvPr id="3" name="Označba mesta besedila 2">
            <a:extLst>
              <a:ext uri="{FF2B5EF4-FFF2-40B4-BE49-F238E27FC236}">
                <a16:creationId xmlns:a16="http://schemas.microsoft.com/office/drawing/2014/main" id="{01A5494F-9F2C-9840-FBC8-AD6B0D28438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l-SI"/>
              <a:t>Kliknite za urejanje slogov besedila matrice</a:t>
            </a:r>
          </a:p>
        </p:txBody>
      </p:sp>
      <p:sp>
        <p:nvSpPr>
          <p:cNvPr id="4" name="Označba mesta datuma 3">
            <a:extLst>
              <a:ext uri="{FF2B5EF4-FFF2-40B4-BE49-F238E27FC236}">
                <a16:creationId xmlns:a16="http://schemas.microsoft.com/office/drawing/2014/main" id="{BD4B5D54-B2EA-64F7-C964-8113E20B314C}"/>
              </a:ext>
            </a:extLst>
          </p:cNvPr>
          <p:cNvSpPr>
            <a:spLocks noGrp="1"/>
          </p:cNvSpPr>
          <p:nvPr>
            <p:ph type="dt" sz="half" idx="10"/>
          </p:nvPr>
        </p:nvSpPr>
        <p:spPr/>
        <p:txBody>
          <a:bodyPr/>
          <a:lstStyle/>
          <a:p>
            <a:endParaRPr lang="sl-SI"/>
          </a:p>
        </p:txBody>
      </p:sp>
      <p:sp>
        <p:nvSpPr>
          <p:cNvPr id="5" name="Označba mesta noge 4">
            <a:extLst>
              <a:ext uri="{FF2B5EF4-FFF2-40B4-BE49-F238E27FC236}">
                <a16:creationId xmlns:a16="http://schemas.microsoft.com/office/drawing/2014/main" id="{253A6784-7FA9-319D-2D2A-913022F8D731}"/>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77B1E63E-C0BF-1C69-8E53-F240A28D6CD3}"/>
              </a:ext>
            </a:extLst>
          </p:cNvPr>
          <p:cNvSpPr>
            <a:spLocks noGrp="1"/>
          </p:cNvSpPr>
          <p:nvPr>
            <p:ph type="sldNum" sz="quarter" idx="12"/>
          </p:nvPr>
        </p:nvSpPr>
        <p:spPr/>
        <p:txBody>
          <a:bodyPr/>
          <a:lstStyle/>
          <a:p>
            <a:fld id="{42A87732-3261-41E5-B183-3AA4B2C95D39}" type="slidenum">
              <a:rPr lang="sl-SI" smtClean="0"/>
              <a:t>‹#›</a:t>
            </a:fld>
            <a:endParaRPr lang="sl-SI"/>
          </a:p>
        </p:txBody>
      </p:sp>
    </p:spTree>
    <p:extLst>
      <p:ext uri="{BB962C8B-B14F-4D97-AF65-F5344CB8AC3E}">
        <p14:creationId xmlns:p14="http://schemas.microsoft.com/office/powerpoint/2010/main" val="2829690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0C3B800-72A9-9FED-BABB-92852204F454}"/>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AE13AE56-55B0-9AB2-1039-3A7B7793E4C7}"/>
              </a:ext>
            </a:extLst>
          </p:cNvPr>
          <p:cNvSpPr>
            <a:spLocks noGrp="1"/>
          </p:cNvSpPr>
          <p:nvPr>
            <p:ph sz="half" idx="1"/>
          </p:nvPr>
        </p:nvSpPr>
        <p:spPr>
          <a:xfrm>
            <a:off x="838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6F361631-8EA3-7BF4-59D8-804572964228}"/>
              </a:ext>
            </a:extLst>
          </p:cNvPr>
          <p:cNvSpPr>
            <a:spLocks noGrp="1"/>
          </p:cNvSpPr>
          <p:nvPr>
            <p:ph sz="half" idx="2"/>
          </p:nvPr>
        </p:nvSpPr>
        <p:spPr>
          <a:xfrm>
            <a:off x="6172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3063A86A-B7E4-D1F9-BDE4-5572A4FE32B2}"/>
              </a:ext>
            </a:extLst>
          </p:cNvPr>
          <p:cNvSpPr>
            <a:spLocks noGrp="1"/>
          </p:cNvSpPr>
          <p:nvPr>
            <p:ph type="dt" sz="half" idx="10"/>
          </p:nvPr>
        </p:nvSpPr>
        <p:spPr/>
        <p:txBody>
          <a:bodyPr/>
          <a:lstStyle/>
          <a:p>
            <a:endParaRPr lang="sl-SI"/>
          </a:p>
        </p:txBody>
      </p:sp>
      <p:sp>
        <p:nvSpPr>
          <p:cNvPr id="6" name="Označba mesta noge 5">
            <a:extLst>
              <a:ext uri="{FF2B5EF4-FFF2-40B4-BE49-F238E27FC236}">
                <a16:creationId xmlns:a16="http://schemas.microsoft.com/office/drawing/2014/main" id="{8B755ADA-693D-1290-E1B6-7CE283D692A5}"/>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ADD69570-BAD3-619D-BDB1-696AA3712DFC}"/>
              </a:ext>
            </a:extLst>
          </p:cNvPr>
          <p:cNvSpPr>
            <a:spLocks noGrp="1"/>
          </p:cNvSpPr>
          <p:nvPr>
            <p:ph type="sldNum" sz="quarter" idx="12"/>
          </p:nvPr>
        </p:nvSpPr>
        <p:spPr/>
        <p:txBody>
          <a:bodyPr/>
          <a:lstStyle/>
          <a:p>
            <a:fld id="{42A87732-3261-41E5-B183-3AA4B2C95D39}" type="slidenum">
              <a:rPr lang="sl-SI" smtClean="0"/>
              <a:t>‹#›</a:t>
            </a:fld>
            <a:endParaRPr lang="sl-SI"/>
          </a:p>
        </p:txBody>
      </p:sp>
    </p:spTree>
    <p:extLst>
      <p:ext uri="{BB962C8B-B14F-4D97-AF65-F5344CB8AC3E}">
        <p14:creationId xmlns:p14="http://schemas.microsoft.com/office/powerpoint/2010/main" val="952086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7872EB0-6B35-59D1-A0FA-61F39FEC3551}"/>
              </a:ext>
            </a:extLst>
          </p:cNvPr>
          <p:cNvSpPr>
            <a:spLocks noGrp="1"/>
          </p:cNvSpPr>
          <p:nvPr>
            <p:ph type="title"/>
          </p:nvPr>
        </p:nvSpPr>
        <p:spPr>
          <a:xfrm>
            <a:off x="839788" y="365125"/>
            <a:ext cx="10515600" cy="1325563"/>
          </a:xfrm>
        </p:spPr>
        <p:txBody>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D9C533A8-D3AB-496F-03FF-097433995A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4DCF7014-EF7E-7D9C-63CA-02D276A24DF9}"/>
              </a:ext>
            </a:extLst>
          </p:cNvPr>
          <p:cNvSpPr>
            <a:spLocks noGrp="1"/>
          </p:cNvSpPr>
          <p:nvPr>
            <p:ph sz="half" idx="2"/>
          </p:nvPr>
        </p:nvSpPr>
        <p:spPr>
          <a:xfrm>
            <a:off x="839788" y="2505075"/>
            <a:ext cx="5157787"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1173BAD2-995C-086B-43BF-C4FF232FC7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6" name="Označba mesta vsebine 5">
            <a:extLst>
              <a:ext uri="{FF2B5EF4-FFF2-40B4-BE49-F238E27FC236}">
                <a16:creationId xmlns:a16="http://schemas.microsoft.com/office/drawing/2014/main" id="{DAC71229-CA32-B125-68B1-A9B10417D4CE}"/>
              </a:ext>
            </a:extLst>
          </p:cNvPr>
          <p:cNvSpPr>
            <a:spLocks noGrp="1"/>
          </p:cNvSpPr>
          <p:nvPr>
            <p:ph sz="quarter" idx="4"/>
          </p:nvPr>
        </p:nvSpPr>
        <p:spPr>
          <a:xfrm>
            <a:off x="6172200" y="2505075"/>
            <a:ext cx="5183188"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750E3D48-C1C4-2CAF-A52E-EE2493D4F642}"/>
              </a:ext>
            </a:extLst>
          </p:cNvPr>
          <p:cNvSpPr>
            <a:spLocks noGrp="1"/>
          </p:cNvSpPr>
          <p:nvPr>
            <p:ph type="dt" sz="half" idx="10"/>
          </p:nvPr>
        </p:nvSpPr>
        <p:spPr/>
        <p:txBody>
          <a:bodyPr/>
          <a:lstStyle/>
          <a:p>
            <a:endParaRPr lang="sl-SI"/>
          </a:p>
        </p:txBody>
      </p:sp>
      <p:sp>
        <p:nvSpPr>
          <p:cNvPr id="8" name="Označba mesta noge 7">
            <a:extLst>
              <a:ext uri="{FF2B5EF4-FFF2-40B4-BE49-F238E27FC236}">
                <a16:creationId xmlns:a16="http://schemas.microsoft.com/office/drawing/2014/main" id="{DB716506-6CAB-19FB-FF92-F2D397B3A2E0}"/>
              </a:ext>
            </a:extLst>
          </p:cNvPr>
          <p:cNvSpPr>
            <a:spLocks noGrp="1"/>
          </p:cNvSpPr>
          <p:nvPr>
            <p:ph type="ftr" sz="quarter" idx="11"/>
          </p:nvPr>
        </p:nvSpPr>
        <p:spPr/>
        <p:txBody>
          <a:bodyPr/>
          <a:lstStyle/>
          <a:p>
            <a:endParaRPr lang="sl-SI"/>
          </a:p>
        </p:txBody>
      </p:sp>
      <p:sp>
        <p:nvSpPr>
          <p:cNvPr id="9" name="Označba mesta številke diapozitiva 8">
            <a:extLst>
              <a:ext uri="{FF2B5EF4-FFF2-40B4-BE49-F238E27FC236}">
                <a16:creationId xmlns:a16="http://schemas.microsoft.com/office/drawing/2014/main" id="{BFC34920-CC43-0B79-D0EB-1ED5AC87EB37}"/>
              </a:ext>
            </a:extLst>
          </p:cNvPr>
          <p:cNvSpPr>
            <a:spLocks noGrp="1"/>
          </p:cNvSpPr>
          <p:nvPr>
            <p:ph type="sldNum" sz="quarter" idx="12"/>
          </p:nvPr>
        </p:nvSpPr>
        <p:spPr/>
        <p:txBody>
          <a:bodyPr/>
          <a:lstStyle/>
          <a:p>
            <a:fld id="{42A87732-3261-41E5-B183-3AA4B2C95D39}" type="slidenum">
              <a:rPr lang="sl-SI" smtClean="0"/>
              <a:t>‹#›</a:t>
            </a:fld>
            <a:endParaRPr lang="sl-SI"/>
          </a:p>
        </p:txBody>
      </p:sp>
    </p:spTree>
    <p:extLst>
      <p:ext uri="{BB962C8B-B14F-4D97-AF65-F5344CB8AC3E}">
        <p14:creationId xmlns:p14="http://schemas.microsoft.com/office/powerpoint/2010/main" val="2880415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2E06E10-86E7-2A1F-BFF2-CB860BDE0F67}"/>
              </a:ext>
            </a:extLst>
          </p:cNvPr>
          <p:cNvSpPr>
            <a:spLocks noGrp="1"/>
          </p:cNvSpPr>
          <p:nvPr>
            <p:ph type="title"/>
          </p:nvPr>
        </p:nvSpPr>
        <p:spPr/>
        <p:txBody>
          <a:bodyPr/>
          <a:lstStyle/>
          <a:p>
            <a:r>
              <a:rPr lang="sl-SI"/>
              <a:t>Kliknite, če želite urediti slog naslova matrice</a:t>
            </a:r>
          </a:p>
        </p:txBody>
      </p:sp>
      <p:sp>
        <p:nvSpPr>
          <p:cNvPr id="3" name="Označba mesta datuma 2">
            <a:extLst>
              <a:ext uri="{FF2B5EF4-FFF2-40B4-BE49-F238E27FC236}">
                <a16:creationId xmlns:a16="http://schemas.microsoft.com/office/drawing/2014/main" id="{7D852079-6F83-78D0-54AA-178A07CF34E9}"/>
              </a:ext>
            </a:extLst>
          </p:cNvPr>
          <p:cNvSpPr>
            <a:spLocks noGrp="1"/>
          </p:cNvSpPr>
          <p:nvPr>
            <p:ph type="dt" sz="half" idx="10"/>
          </p:nvPr>
        </p:nvSpPr>
        <p:spPr/>
        <p:txBody>
          <a:bodyPr/>
          <a:lstStyle/>
          <a:p>
            <a:endParaRPr lang="sl-SI"/>
          </a:p>
        </p:txBody>
      </p:sp>
      <p:sp>
        <p:nvSpPr>
          <p:cNvPr id="4" name="Označba mesta noge 3">
            <a:extLst>
              <a:ext uri="{FF2B5EF4-FFF2-40B4-BE49-F238E27FC236}">
                <a16:creationId xmlns:a16="http://schemas.microsoft.com/office/drawing/2014/main" id="{CA13F241-D162-A9AF-8C68-A2C47B28B86C}"/>
              </a:ext>
            </a:extLst>
          </p:cNvPr>
          <p:cNvSpPr>
            <a:spLocks noGrp="1"/>
          </p:cNvSpPr>
          <p:nvPr>
            <p:ph type="ftr" sz="quarter" idx="11"/>
          </p:nvPr>
        </p:nvSpPr>
        <p:spPr/>
        <p:txBody>
          <a:bodyPr/>
          <a:lstStyle/>
          <a:p>
            <a:endParaRPr lang="sl-SI"/>
          </a:p>
        </p:txBody>
      </p:sp>
      <p:sp>
        <p:nvSpPr>
          <p:cNvPr id="5" name="Označba mesta številke diapozitiva 4">
            <a:extLst>
              <a:ext uri="{FF2B5EF4-FFF2-40B4-BE49-F238E27FC236}">
                <a16:creationId xmlns:a16="http://schemas.microsoft.com/office/drawing/2014/main" id="{DBC3920A-844B-93CF-BE93-EA094D388F82}"/>
              </a:ext>
            </a:extLst>
          </p:cNvPr>
          <p:cNvSpPr>
            <a:spLocks noGrp="1"/>
          </p:cNvSpPr>
          <p:nvPr>
            <p:ph type="sldNum" sz="quarter" idx="12"/>
          </p:nvPr>
        </p:nvSpPr>
        <p:spPr/>
        <p:txBody>
          <a:bodyPr/>
          <a:lstStyle/>
          <a:p>
            <a:fld id="{42A87732-3261-41E5-B183-3AA4B2C95D39}" type="slidenum">
              <a:rPr lang="sl-SI" smtClean="0"/>
              <a:t>‹#›</a:t>
            </a:fld>
            <a:endParaRPr lang="sl-SI"/>
          </a:p>
        </p:txBody>
      </p:sp>
    </p:spTree>
    <p:extLst>
      <p:ext uri="{BB962C8B-B14F-4D97-AF65-F5344CB8AC3E}">
        <p14:creationId xmlns:p14="http://schemas.microsoft.com/office/powerpoint/2010/main" val="3293395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7347D6C2-C8A6-BF2D-8876-61F6CBF5D02C}"/>
              </a:ext>
            </a:extLst>
          </p:cNvPr>
          <p:cNvSpPr>
            <a:spLocks noGrp="1"/>
          </p:cNvSpPr>
          <p:nvPr>
            <p:ph type="dt" sz="half" idx="10"/>
          </p:nvPr>
        </p:nvSpPr>
        <p:spPr/>
        <p:txBody>
          <a:bodyPr/>
          <a:lstStyle/>
          <a:p>
            <a:endParaRPr lang="sl-SI"/>
          </a:p>
        </p:txBody>
      </p:sp>
      <p:sp>
        <p:nvSpPr>
          <p:cNvPr id="3" name="Označba mesta noge 2">
            <a:extLst>
              <a:ext uri="{FF2B5EF4-FFF2-40B4-BE49-F238E27FC236}">
                <a16:creationId xmlns:a16="http://schemas.microsoft.com/office/drawing/2014/main" id="{0D0F094F-18F0-8850-8A91-11C1CC4F9B52}"/>
              </a:ext>
            </a:extLst>
          </p:cNvPr>
          <p:cNvSpPr>
            <a:spLocks noGrp="1"/>
          </p:cNvSpPr>
          <p:nvPr>
            <p:ph type="ftr" sz="quarter" idx="11"/>
          </p:nvPr>
        </p:nvSpPr>
        <p:spPr/>
        <p:txBody>
          <a:bodyPr/>
          <a:lstStyle/>
          <a:p>
            <a:endParaRPr lang="sl-SI"/>
          </a:p>
        </p:txBody>
      </p:sp>
      <p:sp>
        <p:nvSpPr>
          <p:cNvPr id="4" name="Označba mesta številke diapozitiva 3">
            <a:extLst>
              <a:ext uri="{FF2B5EF4-FFF2-40B4-BE49-F238E27FC236}">
                <a16:creationId xmlns:a16="http://schemas.microsoft.com/office/drawing/2014/main" id="{0D39A563-AAF8-3B44-5113-4EB2FADC37E2}"/>
              </a:ext>
            </a:extLst>
          </p:cNvPr>
          <p:cNvSpPr>
            <a:spLocks noGrp="1"/>
          </p:cNvSpPr>
          <p:nvPr>
            <p:ph type="sldNum" sz="quarter" idx="12"/>
          </p:nvPr>
        </p:nvSpPr>
        <p:spPr/>
        <p:txBody>
          <a:bodyPr/>
          <a:lstStyle/>
          <a:p>
            <a:fld id="{42A87732-3261-41E5-B183-3AA4B2C95D39}" type="slidenum">
              <a:rPr lang="sl-SI" smtClean="0"/>
              <a:t>‹#›</a:t>
            </a:fld>
            <a:endParaRPr lang="sl-SI"/>
          </a:p>
        </p:txBody>
      </p:sp>
    </p:spTree>
    <p:extLst>
      <p:ext uri="{BB962C8B-B14F-4D97-AF65-F5344CB8AC3E}">
        <p14:creationId xmlns:p14="http://schemas.microsoft.com/office/powerpoint/2010/main" val="1620572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6639A5C-514C-8478-C922-9B745744E262}"/>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vsebine 2">
            <a:extLst>
              <a:ext uri="{FF2B5EF4-FFF2-40B4-BE49-F238E27FC236}">
                <a16:creationId xmlns:a16="http://schemas.microsoft.com/office/drawing/2014/main" id="{6F7573BA-5268-1F52-28E7-C8C522C5A2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C14AE387-ACC8-C60F-AC99-BE0B301691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FF7D2CA6-48C5-F6CD-C63C-AB243B06E60E}"/>
              </a:ext>
            </a:extLst>
          </p:cNvPr>
          <p:cNvSpPr>
            <a:spLocks noGrp="1"/>
          </p:cNvSpPr>
          <p:nvPr>
            <p:ph type="dt" sz="half" idx="10"/>
          </p:nvPr>
        </p:nvSpPr>
        <p:spPr/>
        <p:txBody>
          <a:bodyPr/>
          <a:lstStyle/>
          <a:p>
            <a:endParaRPr lang="sl-SI"/>
          </a:p>
        </p:txBody>
      </p:sp>
      <p:sp>
        <p:nvSpPr>
          <p:cNvPr id="6" name="Označba mesta noge 5">
            <a:extLst>
              <a:ext uri="{FF2B5EF4-FFF2-40B4-BE49-F238E27FC236}">
                <a16:creationId xmlns:a16="http://schemas.microsoft.com/office/drawing/2014/main" id="{E500BD9E-1537-1CBD-9CB1-4E76EBC23934}"/>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1737FEEE-FE8B-4B39-1B72-1E8ADA3E3559}"/>
              </a:ext>
            </a:extLst>
          </p:cNvPr>
          <p:cNvSpPr>
            <a:spLocks noGrp="1"/>
          </p:cNvSpPr>
          <p:nvPr>
            <p:ph type="sldNum" sz="quarter" idx="12"/>
          </p:nvPr>
        </p:nvSpPr>
        <p:spPr/>
        <p:txBody>
          <a:bodyPr/>
          <a:lstStyle/>
          <a:p>
            <a:fld id="{42A87732-3261-41E5-B183-3AA4B2C95D39}" type="slidenum">
              <a:rPr lang="sl-SI" smtClean="0"/>
              <a:t>‹#›</a:t>
            </a:fld>
            <a:endParaRPr lang="sl-SI"/>
          </a:p>
        </p:txBody>
      </p:sp>
    </p:spTree>
    <p:extLst>
      <p:ext uri="{BB962C8B-B14F-4D97-AF65-F5344CB8AC3E}">
        <p14:creationId xmlns:p14="http://schemas.microsoft.com/office/powerpoint/2010/main" val="2897088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20A894F-06C9-9CCD-AE0F-C4BCB53876EB}"/>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slike 2">
            <a:extLst>
              <a:ext uri="{FF2B5EF4-FFF2-40B4-BE49-F238E27FC236}">
                <a16:creationId xmlns:a16="http://schemas.microsoft.com/office/drawing/2014/main" id="{9151C209-E932-C439-F3DE-AC04CE0D3A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a:extLst>
              <a:ext uri="{FF2B5EF4-FFF2-40B4-BE49-F238E27FC236}">
                <a16:creationId xmlns:a16="http://schemas.microsoft.com/office/drawing/2014/main" id="{35001EA5-1215-B59E-F852-B8F3BF3926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C3B99425-EDED-2173-CFF9-FF1E883E082B}"/>
              </a:ext>
            </a:extLst>
          </p:cNvPr>
          <p:cNvSpPr>
            <a:spLocks noGrp="1"/>
          </p:cNvSpPr>
          <p:nvPr>
            <p:ph type="dt" sz="half" idx="10"/>
          </p:nvPr>
        </p:nvSpPr>
        <p:spPr/>
        <p:txBody>
          <a:bodyPr/>
          <a:lstStyle/>
          <a:p>
            <a:endParaRPr lang="sl-SI"/>
          </a:p>
        </p:txBody>
      </p:sp>
      <p:sp>
        <p:nvSpPr>
          <p:cNvPr id="6" name="Označba mesta noge 5">
            <a:extLst>
              <a:ext uri="{FF2B5EF4-FFF2-40B4-BE49-F238E27FC236}">
                <a16:creationId xmlns:a16="http://schemas.microsoft.com/office/drawing/2014/main" id="{528D22F6-0C63-DC21-19F3-DE1D3B6ADF92}"/>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9CD39997-C47B-AB27-9031-597871D13FA2}"/>
              </a:ext>
            </a:extLst>
          </p:cNvPr>
          <p:cNvSpPr>
            <a:spLocks noGrp="1"/>
          </p:cNvSpPr>
          <p:nvPr>
            <p:ph type="sldNum" sz="quarter" idx="12"/>
          </p:nvPr>
        </p:nvSpPr>
        <p:spPr/>
        <p:txBody>
          <a:bodyPr/>
          <a:lstStyle/>
          <a:p>
            <a:fld id="{42A87732-3261-41E5-B183-3AA4B2C95D39}" type="slidenum">
              <a:rPr lang="sl-SI" smtClean="0"/>
              <a:t>‹#›</a:t>
            </a:fld>
            <a:endParaRPr lang="sl-SI"/>
          </a:p>
        </p:txBody>
      </p:sp>
    </p:spTree>
    <p:extLst>
      <p:ext uri="{BB962C8B-B14F-4D97-AF65-F5344CB8AC3E}">
        <p14:creationId xmlns:p14="http://schemas.microsoft.com/office/powerpoint/2010/main" val="1222254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B88F19B1-633F-1750-505B-02C0B9CC9E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22E6085F-D4BD-9F10-4678-3BE0A1B304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8DCD2C41-C523-C81E-6FDC-E9E0667CD4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sl-SI"/>
          </a:p>
        </p:txBody>
      </p:sp>
      <p:sp>
        <p:nvSpPr>
          <p:cNvPr id="5" name="Označba mesta noge 4">
            <a:extLst>
              <a:ext uri="{FF2B5EF4-FFF2-40B4-BE49-F238E27FC236}">
                <a16:creationId xmlns:a16="http://schemas.microsoft.com/office/drawing/2014/main" id="{7A9F7E39-1E23-F209-281C-FD5C29EA9C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sl-SI"/>
          </a:p>
        </p:txBody>
      </p:sp>
      <p:sp>
        <p:nvSpPr>
          <p:cNvPr id="6" name="Označba mesta številke diapozitiva 5">
            <a:extLst>
              <a:ext uri="{FF2B5EF4-FFF2-40B4-BE49-F238E27FC236}">
                <a16:creationId xmlns:a16="http://schemas.microsoft.com/office/drawing/2014/main" id="{2C2B4089-70B6-FEE7-E9FB-B7B4485DDE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2A87732-3261-41E5-B183-3AA4B2C95D39}" type="slidenum">
              <a:rPr lang="sl-SI" smtClean="0"/>
              <a:t>‹#›</a:t>
            </a:fld>
            <a:endParaRPr lang="sl-SI"/>
          </a:p>
        </p:txBody>
      </p:sp>
    </p:spTree>
    <p:extLst>
      <p:ext uri="{BB962C8B-B14F-4D97-AF65-F5344CB8AC3E}">
        <p14:creationId xmlns:p14="http://schemas.microsoft.com/office/powerpoint/2010/main" val="38160793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hyperlink" Target="https://eur-lex.europa.eu/legal-content/SL/TXT/?uri=CELEX:32025R0040#ntr57-L_202500040SL.000101-E0057" TargetMode="External"/><Relationship Id="rId7" Type="http://schemas.openxmlformats.org/officeDocument/2006/relationships/hyperlink" Target="https://eur-lex.europa.eu/legal-content/SL/TXT/?uri=CELEX:32025R0040#ntr61-L_202500040SL.000101-E0061" TargetMode="External"/><Relationship Id="rId2" Type="http://schemas.openxmlformats.org/officeDocument/2006/relationships/hyperlink" Target="https://eur-lex.europa.eu/legal-content/SL/TXT/?uri=CELEX:32025R0040#ntr56-L_202500040SL.000101-E0056" TargetMode="External"/><Relationship Id="rId1" Type="http://schemas.openxmlformats.org/officeDocument/2006/relationships/slideLayout" Target="../slideLayouts/slideLayout12.xml"/><Relationship Id="rId6" Type="http://schemas.openxmlformats.org/officeDocument/2006/relationships/hyperlink" Target="https://eur-lex.europa.eu/legal-content/SL/TXT/?uri=CELEX:32025R0040#ntr60-L_202500040SL.000101-E0060" TargetMode="External"/><Relationship Id="rId5" Type="http://schemas.openxmlformats.org/officeDocument/2006/relationships/hyperlink" Target="https://eur-lex.europa.eu/legal-content/SL/TXT/?uri=CELEX:32025R0040#ntr59-L_202500040SL.000101-E0059" TargetMode="External"/><Relationship Id="rId4" Type="http://schemas.openxmlformats.org/officeDocument/2006/relationships/hyperlink" Target="https://eur-lex.europa.eu/legal-content/SL/TXT/?uri=CELEX:32025R0040#ntr58-L_202500040SL.000101-E0058"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77B13-E3CF-EB13-4475-9BA546660B3C}"/>
              </a:ext>
            </a:extLst>
          </p:cNvPr>
          <p:cNvSpPr>
            <a:spLocks noGrp="1"/>
          </p:cNvSpPr>
          <p:nvPr>
            <p:ph type="ctrTitle"/>
          </p:nvPr>
        </p:nvSpPr>
        <p:spPr>
          <a:xfrm>
            <a:off x="108809" y="1717351"/>
            <a:ext cx="5365867" cy="1063171"/>
          </a:xfrm>
        </p:spPr>
        <p:txBody>
          <a:bodyPr>
            <a:noAutofit/>
          </a:bodyPr>
          <a:lstStyle/>
          <a:p>
            <a:r>
              <a:rPr lang="pt-BR" sz="4000" b="1" dirty="0">
                <a:latin typeface="Aptos" panose="020B0004020202020204" pitchFamily="34" charset="0"/>
              </a:rPr>
              <a:t>UREDBA (EU) 2025/40 O EMBALAŽI IN ODPADNI EMBALAŽI</a:t>
            </a:r>
          </a:p>
        </p:txBody>
      </p:sp>
      <p:sp>
        <p:nvSpPr>
          <p:cNvPr id="3" name="Podnaslov 2">
            <a:extLst>
              <a:ext uri="{FF2B5EF4-FFF2-40B4-BE49-F238E27FC236}">
                <a16:creationId xmlns:a16="http://schemas.microsoft.com/office/drawing/2014/main" id="{F5642052-6F25-EC26-F062-4A2196939BA2}"/>
              </a:ext>
            </a:extLst>
          </p:cNvPr>
          <p:cNvSpPr>
            <a:spLocks noGrp="1"/>
          </p:cNvSpPr>
          <p:nvPr>
            <p:ph type="subTitle" idx="1"/>
          </p:nvPr>
        </p:nvSpPr>
        <p:spPr>
          <a:xfrm>
            <a:off x="8347484" y="5430743"/>
            <a:ext cx="3695359" cy="1521700"/>
          </a:xfrm>
        </p:spPr>
        <p:txBody>
          <a:bodyPr/>
          <a:lstStyle/>
          <a:p>
            <a:r>
              <a:rPr lang="sl-SI" dirty="0"/>
              <a:t>mag. Jana Miklavčič</a:t>
            </a:r>
          </a:p>
          <a:p>
            <a:r>
              <a:rPr lang="sl-SI" dirty="0"/>
              <a:t>Sektor za ravnanje z odpadki</a:t>
            </a:r>
          </a:p>
        </p:txBody>
      </p:sp>
    </p:spTree>
    <p:extLst>
      <p:ext uri="{BB962C8B-B14F-4D97-AF65-F5344CB8AC3E}">
        <p14:creationId xmlns:p14="http://schemas.microsoft.com/office/powerpoint/2010/main" val="3110516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značba mesta številke diapozitiva 4">
            <a:extLst>
              <a:ext uri="{FF2B5EF4-FFF2-40B4-BE49-F238E27FC236}">
                <a16:creationId xmlns:a16="http://schemas.microsoft.com/office/drawing/2014/main" id="{A78BF342-0D7E-CE5D-4D02-9D3FACB69263}"/>
              </a:ext>
            </a:extLst>
          </p:cNvPr>
          <p:cNvSpPr>
            <a:spLocks noGrp="1"/>
          </p:cNvSpPr>
          <p:nvPr>
            <p:ph type="sldNum" sz="quarter" idx="4"/>
          </p:nvPr>
        </p:nvSpPr>
        <p:spPr/>
        <p:txBody>
          <a:bodyPr/>
          <a:lstStyle/>
          <a:p>
            <a:pPr algn="l"/>
            <a:r>
              <a:rPr lang="en-SI"/>
              <a:t>| </a:t>
            </a:r>
            <a:fld id="{B2E9B04A-BB73-0D45-BD26-C8C851B8E118}" type="slidenum">
              <a:rPr lang="en-SI" smtClean="0"/>
              <a:pPr algn="l"/>
              <a:t>10</a:t>
            </a:fld>
            <a:endParaRPr lang="en-SI" dirty="0"/>
          </a:p>
        </p:txBody>
      </p:sp>
      <p:sp>
        <p:nvSpPr>
          <p:cNvPr id="7" name="Naslov 2">
            <a:extLst>
              <a:ext uri="{FF2B5EF4-FFF2-40B4-BE49-F238E27FC236}">
                <a16:creationId xmlns:a16="http://schemas.microsoft.com/office/drawing/2014/main" id="{4754E831-BDD1-6422-96C8-43EE2D632F56}"/>
              </a:ext>
            </a:extLst>
          </p:cNvPr>
          <p:cNvSpPr txBox="1">
            <a:spLocks/>
          </p:cNvSpPr>
          <p:nvPr/>
        </p:nvSpPr>
        <p:spPr>
          <a:xfrm>
            <a:off x="506719" y="1850230"/>
            <a:ext cx="3033713" cy="14241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kern="1200">
                <a:solidFill>
                  <a:schemeClr val="tx1">
                    <a:lumMod val="65000"/>
                    <a:lumOff val="35000"/>
                  </a:schemeClr>
                </a:solidFill>
                <a:latin typeface="Arial" panose="020B0604020202020204" pitchFamily="34" charset="0"/>
                <a:ea typeface="+mj-ea"/>
                <a:cs typeface="Arial" panose="020B0604020202020204" pitchFamily="34" charset="0"/>
              </a:defRPr>
            </a:lvl1pPr>
          </a:lstStyle>
          <a:p>
            <a:r>
              <a:rPr lang="sl-SI" sz="2500" dirty="0">
                <a:latin typeface="Aptos" panose="020B0004020202020204" pitchFamily="34" charset="0"/>
              </a:rPr>
              <a:t>PRO OBVEZNOSTI</a:t>
            </a:r>
            <a:br>
              <a:rPr lang="sl-SI" sz="2500" dirty="0">
                <a:latin typeface="Aptos" panose="020B0004020202020204" pitchFamily="34" charset="0"/>
              </a:rPr>
            </a:br>
            <a:br>
              <a:rPr lang="sl-SI" sz="2500" dirty="0">
                <a:latin typeface="Aptos" panose="020B0004020202020204" pitchFamily="34" charset="0"/>
              </a:rPr>
            </a:br>
            <a:r>
              <a:rPr lang="sl-SI" sz="2500" dirty="0">
                <a:latin typeface="Aptos" panose="020B0004020202020204" pitchFamily="34" charset="0"/>
              </a:rPr>
              <a:t>STROŠKI</a:t>
            </a:r>
            <a:br>
              <a:rPr lang="sl-SI" sz="2500" dirty="0">
                <a:latin typeface="Aptos" panose="020B0004020202020204" pitchFamily="34" charset="0"/>
              </a:rPr>
            </a:br>
            <a:br>
              <a:rPr lang="sl-SI" sz="2500" dirty="0">
                <a:latin typeface="Aptos" panose="020B0004020202020204" pitchFamily="34" charset="0"/>
              </a:rPr>
            </a:br>
            <a:br>
              <a:rPr lang="sl-SI" sz="2500" dirty="0">
                <a:latin typeface="Aptos" panose="020B0004020202020204" pitchFamily="34" charset="0"/>
              </a:rPr>
            </a:br>
            <a:endParaRPr lang="sl-SI" sz="2500" dirty="0">
              <a:latin typeface="Aptos" panose="020B0004020202020204" pitchFamily="34" charset="0"/>
            </a:endParaRPr>
          </a:p>
        </p:txBody>
      </p:sp>
      <p:sp>
        <p:nvSpPr>
          <p:cNvPr id="9" name="PoljeZBesedilom 8">
            <a:extLst>
              <a:ext uri="{FF2B5EF4-FFF2-40B4-BE49-F238E27FC236}">
                <a16:creationId xmlns:a16="http://schemas.microsoft.com/office/drawing/2014/main" id="{70D99B56-E1A0-4D93-04F4-FC3FD0ACC1B6}"/>
              </a:ext>
            </a:extLst>
          </p:cNvPr>
          <p:cNvSpPr txBox="1"/>
          <p:nvPr/>
        </p:nvSpPr>
        <p:spPr>
          <a:xfrm>
            <a:off x="4200278" y="95465"/>
            <a:ext cx="7655118" cy="6740307"/>
          </a:xfrm>
          <a:prstGeom prst="rect">
            <a:avLst/>
          </a:prstGeom>
          <a:noFill/>
        </p:spPr>
        <p:txBody>
          <a:bodyPr wrap="square">
            <a:spAutoFit/>
          </a:bodyPr>
          <a:lstStyle/>
          <a:p>
            <a:pPr algn="just">
              <a:spcBef>
                <a:spcPts val="600"/>
              </a:spcBef>
              <a:buNone/>
            </a:pPr>
            <a:r>
              <a:rPr lang="sl-SI" dirty="0">
                <a:solidFill>
                  <a:srgbClr val="000000"/>
                </a:solidFill>
                <a:latin typeface="Times New Roman" panose="02020603050405020304" pitchFamily="18" charset="0"/>
              </a:rPr>
              <a:t>F</a:t>
            </a:r>
            <a:r>
              <a:rPr lang="sl-SI" b="0" i="0" dirty="0">
                <a:solidFill>
                  <a:srgbClr val="000000"/>
                </a:solidFill>
                <a:effectLst/>
                <a:latin typeface="Times New Roman" panose="02020603050405020304" pitchFamily="18" charset="0"/>
              </a:rPr>
              <a:t>inančni prispevki posameznega proizvajalca obveznost PRO morajo kriti naslednje stroške </a:t>
            </a:r>
            <a:r>
              <a:rPr lang="sl-SI" b="1" i="0" dirty="0">
                <a:solidFill>
                  <a:srgbClr val="0070C0"/>
                </a:solidFill>
                <a:effectLst/>
                <a:latin typeface="Times New Roman" panose="02020603050405020304" pitchFamily="18" charset="0"/>
              </a:rPr>
              <a:t>((4) a) 8a. člen Direktive o odpadkih):</a:t>
            </a:r>
          </a:p>
          <a:p>
            <a:pPr marL="285750" indent="-285750" algn="just">
              <a:buFont typeface="Wingdings" panose="05000000000000000000" pitchFamily="2" charset="2"/>
              <a:buChar char="Ø"/>
            </a:pPr>
            <a:r>
              <a:rPr lang="sl-SI" dirty="0"/>
              <a:t>ločenega zbiranja odpadkov in poznejšega prevoza in obdelave, vključno z obdelavo, ki je potrebna za izpolnjevanje ciljev Unije glede ravnanja z odpadki, in stroške, potrebne za izpolnjevanje drugih ciljev (če določimo nacionalne cilje), ob upoštevanju prihodkov iz ponovne uporabe, prodaje sekundarnih surovin iz njegovih proizvodov in iz nevrnjenih kavcij,</a:t>
            </a:r>
          </a:p>
          <a:p>
            <a:pPr marL="285750" indent="-285750" algn="just">
              <a:buFont typeface="Wingdings" panose="05000000000000000000" pitchFamily="2" charset="2"/>
              <a:buChar char="Ø"/>
            </a:pPr>
            <a:r>
              <a:rPr lang="sl-SI" dirty="0"/>
              <a:t>zagotavljanja ustreznih informacij imetnikom odpadkov v skladu s hierarhijo odpadkov (ukrepi za preprečevanje, CPU, ločeno zbiranje,..),</a:t>
            </a:r>
          </a:p>
          <a:p>
            <a:pPr marL="285750" indent="-285750" algn="just">
              <a:buFont typeface="Wingdings" panose="05000000000000000000" pitchFamily="2" charset="2"/>
              <a:buChar char="Ø"/>
            </a:pPr>
            <a:r>
              <a:rPr lang="sl-SI" dirty="0"/>
              <a:t>zbiranja in sporočanja podatkov  (za zbiranje podatkov o proizvodih ter zbiranje in predelave odpadkov).</a:t>
            </a:r>
          </a:p>
          <a:p>
            <a:pPr algn="just"/>
            <a:endParaRPr lang="sl-SI" b="0" i="0" dirty="0">
              <a:solidFill>
                <a:srgbClr val="000000"/>
              </a:solidFill>
              <a:effectLst/>
              <a:latin typeface="inherit"/>
            </a:endParaRPr>
          </a:p>
          <a:p>
            <a:pPr algn="just"/>
            <a:r>
              <a:rPr lang="sl-SI" b="0" i="0" dirty="0">
                <a:solidFill>
                  <a:srgbClr val="0070C0"/>
                </a:solidFill>
                <a:effectLst/>
                <a:latin typeface="Times New Roman" panose="02020603050405020304" pitchFamily="18" charset="0"/>
              </a:rPr>
              <a:t> (4) i) 8a. člen Direktive o odpadkih:</a:t>
            </a:r>
          </a:p>
          <a:p>
            <a:pPr algn="just"/>
            <a:r>
              <a:rPr lang="sl-SI" dirty="0">
                <a:solidFill>
                  <a:srgbClr val="0070C0"/>
                </a:solidFill>
                <a:latin typeface="Times New Roman" panose="02020603050405020304" pitchFamily="18" charset="0"/>
              </a:rPr>
              <a:t> 100 % kritje stroškov ali v razmerju 80:20</a:t>
            </a:r>
          </a:p>
          <a:p>
            <a:pPr algn="just"/>
            <a:endParaRPr lang="sl-SI" dirty="0">
              <a:solidFill>
                <a:srgbClr val="0070C0"/>
              </a:solidFill>
              <a:latin typeface="Times New Roman" panose="02020603050405020304" pitchFamily="18" charset="0"/>
            </a:endParaRPr>
          </a:p>
          <a:p>
            <a:pPr algn="just"/>
            <a:r>
              <a:rPr lang="sl-SI" dirty="0">
                <a:solidFill>
                  <a:srgbClr val="000000"/>
                </a:solidFill>
                <a:latin typeface="Times New Roman" panose="02020603050405020304" pitchFamily="18" charset="0"/>
              </a:rPr>
              <a:t>F</a:t>
            </a:r>
            <a:r>
              <a:rPr lang="sl-SI" b="0" i="0" dirty="0">
                <a:solidFill>
                  <a:srgbClr val="000000"/>
                </a:solidFill>
                <a:effectLst/>
                <a:latin typeface="Times New Roman" panose="02020603050405020304" pitchFamily="18" charset="0"/>
              </a:rPr>
              <a:t>inančni prispevki posameznega proizvajalca obveznost PRO morajo kriti naslednje stroške </a:t>
            </a:r>
            <a:r>
              <a:rPr lang="sl-SI" b="1" i="0" dirty="0">
                <a:solidFill>
                  <a:srgbClr val="0070C0"/>
                </a:solidFill>
                <a:effectLst/>
                <a:latin typeface="Times New Roman" panose="02020603050405020304" pitchFamily="18" charset="0"/>
              </a:rPr>
              <a:t>((2) 45. člen PPWR):</a:t>
            </a:r>
          </a:p>
          <a:p>
            <a:pPr marL="285750" indent="-285750" algn="just">
              <a:buFont typeface="Wingdings" panose="05000000000000000000" pitchFamily="2" charset="2"/>
              <a:buChar char="Ø"/>
            </a:pPr>
            <a:r>
              <a:rPr lang="sl-SI" dirty="0"/>
              <a:t>stroške označevanja vsebnikov za odpadke za zbiranje odpadne embalaže (13. člen – harmonizirane oznake v 2028) ter</a:t>
            </a:r>
          </a:p>
          <a:p>
            <a:pPr marL="285750" indent="-285750" algn="just">
              <a:buFont typeface="Wingdings" panose="05000000000000000000" pitchFamily="2" charset="2"/>
              <a:buChar char="Ø"/>
            </a:pPr>
            <a:r>
              <a:rPr lang="sl-SI" dirty="0"/>
              <a:t>stroške izvajanja raziskav o sestavi zbranih mešanih komunalnih odpadkov v skladu z Izvedbeno uredbo Komisije (EU) 2023/595 in izvedbenimi akti, ki se sprejmejo na podlagi člena 56(7), točka (a), te uredbe, kadar navedeni izvedbeni akti določajo obveznost izvajanja takih raziskav.</a:t>
            </a:r>
            <a:endParaRPr lang="sl-SI" b="0" i="0" dirty="0">
              <a:solidFill>
                <a:srgbClr val="000000"/>
              </a:solidFill>
              <a:effectLst/>
              <a:latin typeface="inherit"/>
            </a:endParaRPr>
          </a:p>
        </p:txBody>
      </p:sp>
    </p:spTree>
    <p:extLst>
      <p:ext uri="{BB962C8B-B14F-4D97-AF65-F5344CB8AC3E}">
        <p14:creationId xmlns:p14="http://schemas.microsoft.com/office/powerpoint/2010/main" val="437759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1">
            <a:extLst>
              <a:ext uri="{FF2B5EF4-FFF2-40B4-BE49-F238E27FC236}">
                <a16:creationId xmlns:a16="http://schemas.microsoft.com/office/drawing/2014/main" id="{0F0B228D-E581-96EA-8395-5D1296A73A3D}"/>
              </a:ext>
            </a:extLst>
          </p:cNvPr>
          <p:cNvSpPr>
            <a:spLocks noGrp="1"/>
          </p:cNvSpPr>
          <p:nvPr>
            <p:ph idx="1"/>
          </p:nvPr>
        </p:nvSpPr>
        <p:spPr>
          <a:xfrm>
            <a:off x="4219018" y="143950"/>
            <a:ext cx="7585544" cy="4727080"/>
          </a:xfrm>
        </p:spPr>
        <p:txBody>
          <a:bodyPr>
            <a:noAutofit/>
          </a:bodyPr>
          <a:lstStyle/>
          <a:p>
            <a:pPr algn="just"/>
            <a:r>
              <a:rPr lang="sl-SI" sz="2000" dirty="0"/>
              <a:t>POOBLASTILO PROIZVAJALCA ORGANIZACIJI</a:t>
            </a:r>
          </a:p>
          <a:p>
            <a:pPr algn="just"/>
            <a:r>
              <a:rPr lang="sl-SI" sz="2000" dirty="0"/>
              <a:t>ORGANIZACIJA 1 ALI VEČ (NEODVISNA TRETJA OSEBA)</a:t>
            </a:r>
          </a:p>
          <a:p>
            <a:pPr algn="just"/>
            <a:r>
              <a:rPr lang="sl-SI" sz="2000" dirty="0"/>
              <a:t>ZAUPNOST PODATKOV PROIZVAJALCEV</a:t>
            </a:r>
          </a:p>
          <a:p>
            <a:pPr algn="just"/>
            <a:r>
              <a:rPr lang="sl-SI" sz="2000" dirty="0"/>
              <a:t>ENAKA OBRAVNAVA PROIZVAJALCEV</a:t>
            </a:r>
          </a:p>
          <a:p>
            <a:pPr algn="just"/>
            <a:endParaRPr lang="sl-SI" sz="2000" dirty="0"/>
          </a:p>
          <a:p>
            <a:pPr algn="just"/>
            <a:r>
              <a:rPr lang="sl-SI" sz="2000" dirty="0"/>
              <a:t>OBJAVA KOLIČINE EMBALAŽE, DELEŽI RECIKLIRANE IN PREDELANE ODPADNE EMBALAŽE/MATERIALOV V EMBALAŽI na spletu</a:t>
            </a:r>
          </a:p>
          <a:p>
            <a:pPr algn="just"/>
            <a:r>
              <a:rPr lang="sl-SI" sz="2000" dirty="0"/>
              <a:t>POROČANJE</a:t>
            </a:r>
          </a:p>
          <a:p>
            <a:pPr algn="just"/>
            <a:endParaRPr lang="sl-SI" sz="2000" dirty="0"/>
          </a:p>
          <a:p>
            <a:pPr algn="just"/>
            <a:r>
              <a:rPr lang="sl-SI" sz="2000" dirty="0"/>
              <a:t>ORGANIZACIJA in samostojni sistemi ODOBRITEV ZA IZPOLNJEVANJE PRO</a:t>
            </a:r>
          </a:p>
          <a:p>
            <a:pPr algn="just"/>
            <a:r>
              <a:rPr lang="sl-SI" sz="2000" dirty="0"/>
              <a:t>ZAGOTOVITEV USTREZNEGA FINANČNEGA JAMSTVA</a:t>
            </a:r>
          </a:p>
          <a:p>
            <a:pPr algn="just"/>
            <a:endParaRPr lang="sl-SI" sz="2000" dirty="0"/>
          </a:p>
          <a:p>
            <a:pPr algn="just"/>
            <a:r>
              <a:rPr lang="sl-SI" sz="2000" dirty="0"/>
              <a:t>INFORMACIJE O PREPREČEVANJU ODPADNE EMBALAŽE IN RAVNANJU Z NJO (vloga končnega uporabnika pri preprečevanju in najboljše prakse ter ravnanje z OE, ureditve ponovne uporabe, pomen oznak in simbolov, vpliv neustreznega zavrženja OE,  (ne) hišno kompostiranje)</a:t>
            </a:r>
          </a:p>
          <a:p>
            <a:pPr algn="just"/>
            <a:endParaRPr lang="sl-SI" sz="2000" dirty="0"/>
          </a:p>
        </p:txBody>
      </p:sp>
      <p:sp>
        <p:nvSpPr>
          <p:cNvPr id="5" name="Označba mesta številke diapozitiva 4">
            <a:extLst>
              <a:ext uri="{FF2B5EF4-FFF2-40B4-BE49-F238E27FC236}">
                <a16:creationId xmlns:a16="http://schemas.microsoft.com/office/drawing/2014/main" id="{D66E97A2-593F-FA83-08E8-CB2726CDCB0D}"/>
              </a:ext>
            </a:extLst>
          </p:cNvPr>
          <p:cNvSpPr>
            <a:spLocks noGrp="1"/>
          </p:cNvSpPr>
          <p:nvPr>
            <p:ph type="sldNum" sz="quarter" idx="4"/>
          </p:nvPr>
        </p:nvSpPr>
        <p:spPr/>
        <p:txBody>
          <a:bodyPr/>
          <a:lstStyle/>
          <a:p>
            <a:pPr algn="l"/>
            <a:r>
              <a:rPr lang="en-SI"/>
              <a:t>| </a:t>
            </a:r>
            <a:fld id="{B2E9B04A-BB73-0D45-BD26-C8C851B8E118}" type="slidenum">
              <a:rPr lang="en-SI" smtClean="0"/>
              <a:pPr algn="l"/>
              <a:t>11</a:t>
            </a:fld>
            <a:endParaRPr lang="en-SI" dirty="0"/>
          </a:p>
        </p:txBody>
      </p:sp>
      <p:sp>
        <p:nvSpPr>
          <p:cNvPr id="6" name="Naslov 2">
            <a:extLst>
              <a:ext uri="{FF2B5EF4-FFF2-40B4-BE49-F238E27FC236}">
                <a16:creationId xmlns:a16="http://schemas.microsoft.com/office/drawing/2014/main" id="{4E9D8DB4-A625-46F7-736B-B50D081D1BBE}"/>
              </a:ext>
            </a:extLst>
          </p:cNvPr>
          <p:cNvSpPr txBox="1">
            <a:spLocks noGrp="1"/>
          </p:cNvSpPr>
          <p:nvPr>
            <p:ph type="ctrTitle"/>
          </p:nvPr>
        </p:nvSpPr>
        <p:spPr>
          <a:xfrm>
            <a:off x="593191" y="1795496"/>
            <a:ext cx="3033712" cy="142398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kern="1200">
                <a:solidFill>
                  <a:schemeClr val="tx1">
                    <a:lumMod val="65000"/>
                    <a:lumOff val="35000"/>
                  </a:schemeClr>
                </a:solidFill>
                <a:latin typeface="Arial" panose="020B0604020202020204" pitchFamily="34" charset="0"/>
                <a:ea typeface="+mj-ea"/>
                <a:cs typeface="Arial" panose="020B0604020202020204" pitchFamily="34" charset="0"/>
              </a:defRPr>
            </a:lvl1pPr>
          </a:lstStyle>
          <a:p>
            <a:r>
              <a:rPr lang="sl-SI" sz="2500" dirty="0">
                <a:latin typeface="Aptos" panose="020B0004020202020204" pitchFamily="34" charset="0"/>
              </a:rPr>
              <a:t>PRO OBVEZNOSTI</a:t>
            </a:r>
            <a:br>
              <a:rPr lang="sl-SI" sz="2500" dirty="0">
                <a:latin typeface="Aptos" panose="020B0004020202020204" pitchFamily="34" charset="0"/>
              </a:rPr>
            </a:br>
            <a:br>
              <a:rPr lang="sl-SI" sz="2500" dirty="0">
                <a:latin typeface="Aptos" panose="020B0004020202020204" pitchFamily="34" charset="0"/>
              </a:rPr>
            </a:br>
            <a:r>
              <a:rPr lang="sl-SI" sz="2500" dirty="0">
                <a:latin typeface="Aptos" panose="020B0004020202020204" pitchFamily="34" charset="0"/>
              </a:rPr>
              <a:t>ORGANIZACIJA</a:t>
            </a:r>
            <a:br>
              <a:rPr lang="sl-SI" sz="2500" dirty="0">
                <a:latin typeface="Aptos" panose="020B0004020202020204" pitchFamily="34" charset="0"/>
              </a:rPr>
            </a:br>
            <a:br>
              <a:rPr lang="sl-SI" sz="2500" dirty="0">
                <a:latin typeface="Aptos" panose="020B0004020202020204" pitchFamily="34" charset="0"/>
              </a:rPr>
            </a:br>
            <a:br>
              <a:rPr lang="sl-SI" sz="2500" dirty="0">
                <a:latin typeface="Aptos" panose="020B0004020202020204" pitchFamily="34" charset="0"/>
              </a:rPr>
            </a:br>
            <a:endParaRPr lang="sl-SI" sz="2500" dirty="0">
              <a:latin typeface="Aptos" panose="020B0004020202020204" pitchFamily="34" charset="0"/>
            </a:endParaRPr>
          </a:p>
        </p:txBody>
      </p:sp>
    </p:spTree>
    <p:extLst>
      <p:ext uri="{BB962C8B-B14F-4D97-AF65-F5344CB8AC3E}">
        <p14:creationId xmlns:p14="http://schemas.microsoft.com/office/powerpoint/2010/main" val="271724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1">
            <a:extLst>
              <a:ext uri="{FF2B5EF4-FFF2-40B4-BE49-F238E27FC236}">
                <a16:creationId xmlns:a16="http://schemas.microsoft.com/office/drawing/2014/main" id="{7684A19B-6BEB-F84D-EDA7-5726EC367C85}"/>
              </a:ext>
            </a:extLst>
          </p:cNvPr>
          <p:cNvSpPr>
            <a:spLocks noGrp="1"/>
          </p:cNvSpPr>
          <p:nvPr>
            <p:ph idx="1"/>
          </p:nvPr>
        </p:nvSpPr>
        <p:spPr>
          <a:xfrm>
            <a:off x="4262492" y="82289"/>
            <a:ext cx="7929508" cy="6775711"/>
          </a:xfrm>
        </p:spPr>
        <p:txBody>
          <a:bodyPr>
            <a:noAutofit/>
          </a:bodyPr>
          <a:lstStyle/>
          <a:p>
            <a:pPr algn="just"/>
            <a:r>
              <a:rPr lang="sl-SI" sz="1800" b="1" dirty="0">
                <a:solidFill>
                  <a:schemeClr val="tx1"/>
                </a:solidFill>
                <a:latin typeface="Aptos" panose="020B0004020202020204" pitchFamily="34" charset="0"/>
              </a:rPr>
              <a:t>INFRASTRUKTURA RAVNANJA Z ODPADNO EMBALAŽO: </a:t>
            </a:r>
          </a:p>
          <a:p>
            <a:pPr marL="285750" indent="-285750" algn="just">
              <a:buFont typeface="Wingdings" panose="05000000000000000000" pitchFamily="2" charset="2"/>
              <a:buChar char="Ø"/>
            </a:pPr>
            <a:r>
              <a:rPr lang="sl-SI" sz="1800" dirty="0">
                <a:solidFill>
                  <a:schemeClr val="tx1"/>
                </a:solidFill>
                <a:latin typeface="Aptos" panose="020B0004020202020204" pitchFamily="34" charset="0"/>
              </a:rPr>
              <a:t>ZA VRAČANJE EMBALAŽE</a:t>
            </a:r>
          </a:p>
          <a:p>
            <a:pPr marL="285750" indent="-285750" algn="just">
              <a:buFont typeface="Wingdings" panose="05000000000000000000" pitchFamily="2" charset="2"/>
              <a:buChar char="Ø"/>
            </a:pPr>
            <a:r>
              <a:rPr lang="sl-SI" sz="1800" dirty="0">
                <a:solidFill>
                  <a:schemeClr val="tx1"/>
                </a:solidFill>
                <a:latin typeface="Aptos" panose="020B0004020202020204" pitchFamily="34" charset="0"/>
              </a:rPr>
              <a:t>ZA LOČENO ZBIRANJE ODPADNE EMBALAŽE</a:t>
            </a:r>
          </a:p>
          <a:p>
            <a:pPr marL="285750" indent="-285750" algn="just">
              <a:buFont typeface="Wingdings" panose="05000000000000000000" pitchFamily="2" charset="2"/>
              <a:buChar char="Ø"/>
            </a:pPr>
            <a:r>
              <a:rPr lang="sl-SI" sz="1800" dirty="0">
                <a:solidFill>
                  <a:schemeClr val="tx1"/>
                </a:solidFill>
                <a:latin typeface="Aptos" panose="020B0004020202020204" pitchFamily="34" charset="0"/>
              </a:rPr>
              <a:t>SORTIRANJE ODPADNE EMBALAŽE (za pripravo za ponovno uporabo in visokokakovostno recikliranje)</a:t>
            </a:r>
          </a:p>
          <a:p>
            <a:pPr algn="just"/>
            <a:endParaRPr lang="sl-SI" sz="1800" dirty="0">
              <a:solidFill>
                <a:schemeClr val="tx1"/>
              </a:solidFill>
              <a:latin typeface="Aptos" panose="020B0004020202020204" pitchFamily="34" charset="0"/>
            </a:endParaRPr>
          </a:p>
          <a:p>
            <a:pPr algn="just"/>
            <a:r>
              <a:rPr lang="sl-SI" sz="1800" dirty="0">
                <a:solidFill>
                  <a:srgbClr val="0070C0"/>
                </a:solidFill>
                <a:latin typeface="Aptos" panose="020B0004020202020204" pitchFamily="34" charset="0"/>
              </a:rPr>
              <a:t>SEŽIGANJE IN ODLAGANJE LOČENO ZBRANE ODPADNE EMBALAŽE JE PREPOVEDANO.</a:t>
            </a:r>
            <a:endParaRPr lang="sl-SI" sz="1800" dirty="0">
              <a:solidFill>
                <a:schemeClr val="tx1"/>
              </a:solidFill>
              <a:latin typeface="Aptos" panose="020B0004020202020204" pitchFamily="34" charset="0"/>
            </a:endParaRPr>
          </a:p>
          <a:p>
            <a:pPr algn="just"/>
            <a:endParaRPr lang="sl-SI" sz="1800" dirty="0">
              <a:solidFill>
                <a:schemeClr val="tx1"/>
              </a:solidFill>
              <a:latin typeface="Aptos" panose="020B0004020202020204" pitchFamily="34" charset="0"/>
            </a:endParaRPr>
          </a:p>
          <a:p>
            <a:pPr algn="just"/>
            <a:r>
              <a:rPr lang="sl-SI" sz="1800" b="1" dirty="0">
                <a:solidFill>
                  <a:srgbClr val="7030A0"/>
                </a:solidFill>
                <a:latin typeface="Aptos" panose="020B0004020202020204" pitchFamily="34" charset="0"/>
              </a:rPr>
              <a:t>CILJ LOČENEGA ZBIRANJA ODPADNIH PLASTENK in PLOČEVINK PIJAČ JE že določen</a:t>
            </a:r>
            <a:r>
              <a:rPr lang="sl-SI" sz="1800" dirty="0">
                <a:solidFill>
                  <a:srgbClr val="7030A0"/>
                </a:solidFill>
                <a:latin typeface="Aptos" panose="020B0004020202020204" pitchFamily="34" charset="0"/>
              </a:rPr>
              <a:t>:</a:t>
            </a:r>
          </a:p>
          <a:p>
            <a:pPr algn="just"/>
            <a:r>
              <a:rPr lang="sl-SI" sz="1800" b="1" dirty="0">
                <a:solidFill>
                  <a:srgbClr val="7030A0"/>
                </a:solidFill>
                <a:latin typeface="Aptos" panose="020B0004020202020204" pitchFamily="34" charset="0"/>
              </a:rPr>
              <a:t>do 1.1.2029  90 %</a:t>
            </a:r>
          </a:p>
          <a:p>
            <a:pPr algn="just"/>
            <a:r>
              <a:rPr lang="sl-SI" sz="1800" b="1" dirty="0">
                <a:solidFill>
                  <a:srgbClr val="7030A0"/>
                </a:solidFill>
                <a:latin typeface="Aptos" panose="020B0004020202020204" pitchFamily="34" charset="0"/>
              </a:rPr>
              <a:t>OBVEZNA UVEDBA KAVCIJSKEGA SISTEMA, razen če</a:t>
            </a:r>
            <a:r>
              <a:rPr lang="sl-SI" sz="1800" dirty="0">
                <a:solidFill>
                  <a:srgbClr val="7030A0"/>
                </a:solidFill>
                <a:latin typeface="Aptos" panose="020B0004020202020204" pitchFamily="34" charset="0"/>
              </a:rPr>
              <a:t>:</a:t>
            </a:r>
          </a:p>
          <a:p>
            <a:pPr marL="285750" indent="-285750" algn="just">
              <a:buFontTx/>
              <a:buChar char="-"/>
            </a:pPr>
            <a:r>
              <a:rPr lang="sl-SI" sz="1800" dirty="0">
                <a:solidFill>
                  <a:srgbClr val="7030A0"/>
                </a:solidFill>
                <a:latin typeface="Aptos" panose="020B0004020202020204" pitchFamily="34" charset="0"/>
              </a:rPr>
              <a:t>v letu 2026 dosežemo 80 % ločenega zbiranja – izvedbeni načrt z ukrepi in dosežemo cilj 90 % tri leta zaporedoma brez kavcijskega sistema.</a:t>
            </a:r>
          </a:p>
          <a:p>
            <a:pPr marL="285750" indent="-285750" algn="just">
              <a:buFontTx/>
              <a:buChar char="-"/>
            </a:pPr>
            <a:r>
              <a:rPr lang="sl-SI" sz="1800" b="1" dirty="0">
                <a:solidFill>
                  <a:srgbClr val="7030A0"/>
                </a:solidFill>
                <a:latin typeface="Aptos" panose="020B0004020202020204" pitchFamily="34" charset="0"/>
              </a:rPr>
              <a:t>2023:	</a:t>
            </a:r>
            <a:r>
              <a:rPr lang="sl-SI" sz="1800" kern="100" dirty="0">
                <a:solidFill>
                  <a:srgbClr val="7030A0"/>
                </a:solidFill>
                <a:latin typeface="Aptos" panose="020B0004020202020204" pitchFamily="34" charset="0"/>
              </a:rPr>
              <a:t>80,2 % (izračun iz SA)</a:t>
            </a:r>
          </a:p>
          <a:p>
            <a:pPr lvl="1" indent="0" algn="just">
              <a:buNone/>
            </a:pPr>
            <a:r>
              <a:rPr lang="sl-SI" sz="1800" kern="100" dirty="0">
                <a:solidFill>
                  <a:srgbClr val="7030A0"/>
                </a:solidFill>
                <a:latin typeface="Aptos" panose="020B0004020202020204" pitchFamily="34" charset="0"/>
              </a:rPr>
              <a:t>   	70,7 % (izračun iz poročanja sortirnic)</a:t>
            </a:r>
          </a:p>
          <a:p>
            <a:pPr lvl="1" indent="0" algn="just">
              <a:buNone/>
            </a:pPr>
            <a:endParaRPr lang="sl-SI" sz="1800" kern="100" dirty="0">
              <a:solidFill>
                <a:srgbClr val="7030A0"/>
              </a:solidFill>
              <a:latin typeface="Aptos" panose="020B0004020202020204" pitchFamily="34" charset="0"/>
              <a:ea typeface="Times New Roman" panose="02020603050405020304" pitchFamily="18" charset="0"/>
              <a:cs typeface="Times New Roman" panose="02020603050405020304" pitchFamily="18" charset="0"/>
            </a:endParaRPr>
          </a:p>
          <a:p>
            <a:pPr algn="just"/>
            <a:r>
              <a:rPr lang="sl-SI" sz="1800" b="1" dirty="0">
                <a:solidFill>
                  <a:schemeClr val="tx1"/>
                </a:solidFill>
                <a:latin typeface="Aptos" panose="020B0004020202020204" pitchFamily="34" charset="0"/>
              </a:rPr>
              <a:t>DO 1.1.2029 </a:t>
            </a:r>
            <a:r>
              <a:rPr lang="sl-SI" sz="1800" dirty="0">
                <a:solidFill>
                  <a:schemeClr val="tx1"/>
                </a:solidFill>
                <a:latin typeface="Aptos" panose="020B0004020202020204" pitchFamily="34" charset="0"/>
              </a:rPr>
              <a:t>OBVEZNA DOLOČITEV CILJEV LOČENEGA ZBIRANJA ODPADNE EMBALAŽE PO MATERIALIH</a:t>
            </a:r>
          </a:p>
        </p:txBody>
      </p:sp>
      <p:sp>
        <p:nvSpPr>
          <p:cNvPr id="5" name="Označba mesta številke diapozitiva 4">
            <a:extLst>
              <a:ext uri="{FF2B5EF4-FFF2-40B4-BE49-F238E27FC236}">
                <a16:creationId xmlns:a16="http://schemas.microsoft.com/office/drawing/2014/main" id="{E4C5B84B-BAE5-4705-16C3-E658DD6B26C4}"/>
              </a:ext>
            </a:extLst>
          </p:cNvPr>
          <p:cNvSpPr>
            <a:spLocks noGrp="1"/>
          </p:cNvSpPr>
          <p:nvPr>
            <p:ph type="sldNum" sz="quarter" idx="4"/>
          </p:nvPr>
        </p:nvSpPr>
        <p:spPr/>
        <p:txBody>
          <a:bodyPr/>
          <a:lstStyle/>
          <a:p>
            <a:pPr algn="l"/>
            <a:r>
              <a:rPr lang="en-SI"/>
              <a:t>| </a:t>
            </a:r>
            <a:fld id="{B2E9B04A-BB73-0D45-BD26-C8C851B8E118}" type="slidenum">
              <a:rPr lang="en-SI" smtClean="0"/>
              <a:pPr algn="l"/>
              <a:t>12</a:t>
            </a:fld>
            <a:endParaRPr lang="en-SI" dirty="0"/>
          </a:p>
        </p:txBody>
      </p:sp>
      <p:sp>
        <p:nvSpPr>
          <p:cNvPr id="6" name="Naslov 2">
            <a:extLst>
              <a:ext uri="{FF2B5EF4-FFF2-40B4-BE49-F238E27FC236}">
                <a16:creationId xmlns:a16="http://schemas.microsoft.com/office/drawing/2014/main" id="{30636D96-0B72-A9EB-6189-2DA19042EAD3}"/>
              </a:ext>
            </a:extLst>
          </p:cNvPr>
          <p:cNvSpPr txBox="1">
            <a:spLocks/>
          </p:cNvSpPr>
          <p:nvPr/>
        </p:nvSpPr>
        <p:spPr>
          <a:xfrm>
            <a:off x="593191" y="1878761"/>
            <a:ext cx="3033712" cy="142398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kern="1200">
                <a:solidFill>
                  <a:schemeClr val="tx1">
                    <a:lumMod val="65000"/>
                    <a:lumOff val="35000"/>
                  </a:schemeClr>
                </a:solidFill>
                <a:latin typeface="Arial" panose="020B0604020202020204" pitchFamily="34" charset="0"/>
                <a:ea typeface="+mj-ea"/>
                <a:cs typeface="Arial" panose="020B0604020202020204" pitchFamily="34" charset="0"/>
              </a:defRPr>
            </a:lvl1pPr>
          </a:lstStyle>
          <a:p>
            <a:r>
              <a:rPr lang="sl-SI" sz="2400" dirty="0">
                <a:latin typeface="Aptos" panose="020B0004020202020204" pitchFamily="34" charset="0"/>
              </a:rPr>
              <a:t>INFRASTRUKTURA</a:t>
            </a:r>
          </a:p>
          <a:p>
            <a:r>
              <a:rPr lang="sl-SI" sz="2400" dirty="0">
                <a:latin typeface="Aptos" panose="020B0004020202020204" pitchFamily="34" charset="0"/>
              </a:rPr>
              <a:t>(pokrito celoto ozemlje) 48. člen</a:t>
            </a:r>
          </a:p>
          <a:p>
            <a:r>
              <a:rPr lang="sl-SI" sz="2400" dirty="0">
                <a:latin typeface="Aptos" panose="020B0004020202020204" pitchFamily="34" charset="0"/>
              </a:rPr>
              <a:t>IN</a:t>
            </a:r>
          </a:p>
          <a:p>
            <a:r>
              <a:rPr lang="sl-SI" sz="2400" dirty="0">
                <a:latin typeface="Aptos" panose="020B0004020202020204" pitchFamily="34" charset="0"/>
              </a:rPr>
              <a:t>CILJI LOČENEGA ZBIRANJA (49 in 50. člen)</a:t>
            </a:r>
            <a:br>
              <a:rPr lang="sl-SI" sz="2400" dirty="0">
                <a:latin typeface="Aptos" panose="020B0004020202020204" pitchFamily="34" charset="0"/>
              </a:rPr>
            </a:br>
            <a:br>
              <a:rPr lang="sl-SI" sz="2400" dirty="0">
                <a:latin typeface="Aptos" panose="020B0004020202020204" pitchFamily="34" charset="0"/>
              </a:rPr>
            </a:br>
            <a:br>
              <a:rPr lang="sl-SI" sz="2400" dirty="0">
                <a:latin typeface="Aptos" panose="020B0004020202020204" pitchFamily="34" charset="0"/>
              </a:rPr>
            </a:br>
            <a:endParaRPr lang="sl-SI" sz="2400" dirty="0">
              <a:latin typeface="Aptos" panose="020B0004020202020204" pitchFamily="34" charset="0"/>
            </a:endParaRPr>
          </a:p>
        </p:txBody>
      </p:sp>
    </p:spTree>
    <p:extLst>
      <p:ext uri="{BB962C8B-B14F-4D97-AF65-F5344CB8AC3E}">
        <p14:creationId xmlns:p14="http://schemas.microsoft.com/office/powerpoint/2010/main" val="3637471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a:extLst>
              <a:ext uri="{FF2B5EF4-FFF2-40B4-BE49-F238E27FC236}">
                <a16:creationId xmlns:a16="http://schemas.microsoft.com/office/drawing/2014/main" id="{9D7DF808-6227-7CD2-87B6-C6A41963B680}"/>
              </a:ext>
            </a:extLst>
          </p:cNvPr>
          <p:cNvSpPr>
            <a:spLocks noGrp="1"/>
          </p:cNvSpPr>
          <p:nvPr>
            <p:ph type="ctrTitle"/>
          </p:nvPr>
        </p:nvSpPr>
        <p:spPr>
          <a:xfrm>
            <a:off x="447934" y="1777875"/>
            <a:ext cx="3033713" cy="1424161"/>
          </a:xfrm>
        </p:spPr>
        <p:txBody>
          <a:bodyPr/>
          <a:lstStyle/>
          <a:p>
            <a:r>
              <a:rPr lang="sl-SI" dirty="0">
                <a:latin typeface="Aptos" panose="020B0004020202020204" pitchFamily="34" charset="0"/>
              </a:rPr>
              <a:t>CILJI RECIKLIRANJA</a:t>
            </a:r>
            <a:br>
              <a:rPr lang="sl-SI" dirty="0">
                <a:latin typeface="Aptos" panose="020B0004020202020204" pitchFamily="34" charset="0"/>
              </a:rPr>
            </a:br>
            <a:r>
              <a:rPr lang="sl-SI" sz="2000" dirty="0">
                <a:latin typeface="Aptos" panose="020B0004020202020204" pitchFamily="34" charset="0"/>
              </a:rPr>
              <a:t>(</a:t>
            </a:r>
            <a:r>
              <a:rPr lang="sl-SI" sz="2000" b="0" dirty="0">
                <a:latin typeface="Aptos" panose="020B0004020202020204" pitchFamily="34" charset="0"/>
              </a:rPr>
              <a:t>52. člen</a:t>
            </a:r>
            <a:r>
              <a:rPr lang="sl-SI" sz="2000" dirty="0">
                <a:latin typeface="Aptos" panose="020B0004020202020204" pitchFamily="34" charset="0"/>
              </a:rPr>
              <a:t>)</a:t>
            </a:r>
          </a:p>
        </p:txBody>
      </p:sp>
      <p:sp>
        <p:nvSpPr>
          <p:cNvPr id="5" name="Označba mesta številke diapozitiva 4">
            <a:extLst>
              <a:ext uri="{FF2B5EF4-FFF2-40B4-BE49-F238E27FC236}">
                <a16:creationId xmlns:a16="http://schemas.microsoft.com/office/drawing/2014/main" id="{E82E6262-1476-86E1-2A26-2F563ECA6D1B}"/>
              </a:ext>
            </a:extLst>
          </p:cNvPr>
          <p:cNvSpPr>
            <a:spLocks noGrp="1"/>
          </p:cNvSpPr>
          <p:nvPr>
            <p:ph type="sldNum" sz="quarter" idx="4"/>
          </p:nvPr>
        </p:nvSpPr>
        <p:spPr/>
        <p:txBody>
          <a:bodyPr/>
          <a:lstStyle/>
          <a:p>
            <a:pPr algn="l"/>
            <a:r>
              <a:rPr lang="en-SI"/>
              <a:t>| </a:t>
            </a:r>
            <a:fld id="{B2E9B04A-BB73-0D45-BD26-C8C851B8E118}" type="slidenum">
              <a:rPr lang="en-SI" smtClean="0"/>
              <a:pPr algn="l"/>
              <a:t>13</a:t>
            </a:fld>
            <a:endParaRPr lang="en-SI" dirty="0"/>
          </a:p>
        </p:txBody>
      </p:sp>
      <p:sp>
        <p:nvSpPr>
          <p:cNvPr id="9" name="PoljeZBesedilom 8">
            <a:extLst>
              <a:ext uri="{FF2B5EF4-FFF2-40B4-BE49-F238E27FC236}">
                <a16:creationId xmlns:a16="http://schemas.microsoft.com/office/drawing/2014/main" id="{1AD2D4EE-9FB4-9CC1-82CF-8F49BF125327}"/>
              </a:ext>
            </a:extLst>
          </p:cNvPr>
          <p:cNvSpPr txBox="1"/>
          <p:nvPr/>
        </p:nvSpPr>
        <p:spPr>
          <a:xfrm>
            <a:off x="4699501" y="151179"/>
            <a:ext cx="6754052" cy="6555641"/>
          </a:xfrm>
          <a:prstGeom prst="rect">
            <a:avLst/>
          </a:prstGeom>
          <a:noFill/>
        </p:spPr>
        <p:txBody>
          <a:bodyPr wrap="square">
            <a:spAutoFit/>
          </a:bodyPr>
          <a:lstStyle/>
          <a:p>
            <a:pPr algn="just"/>
            <a:r>
              <a:rPr lang="sl-SI" sz="2000" b="0" i="0" u="none" strike="noStrike" baseline="0" dirty="0">
                <a:solidFill>
                  <a:srgbClr val="000000"/>
                </a:solidFill>
                <a:latin typeface="Aptos" panose="020B0004020202020204" pitchFamily="34" charset="0"/>
              </a:rPr>
              <a:t>do 31. decembra 2025 najmanj 65 % mase vse </a:t>
            </a:r>
          </a:p>
          <a:p>
            <a:pPr algn="just"/>
            <a:r>
              <a:rPr lang="sl-SI" sz="2000" b="0" i="0" u="none" strike="noStrike" baseline="0" dirty="0">
                <a:solidFill>
                  <a:srgbClr val="000000"/>
                </a:solidFill>
                <a:latin typeface="Aptos" panose="020B0004020202020204" pitchFamily="34" charset="0"/>
              </a:rPr>
              <a:t>nastale odpadne embalaže;</a:t>
            </a:r>
          </a:p>
          <a:p>
            <a:pPr algn="just"/>
            <a:endParaRPr lang="sl-SI" sz="2000" b="0" i="0" u="none" strike="noStrike" baseline="0" dirty="0">
              <a:solidFill>
                <a:srgbClr val="000000"/>
              </a:solidFill>
              <a:latin typeface="Aptos" panose="020B0004020202020204" pitchFamily="34" charset="0"/>
            </a:endParaRPr>
          </a:p>
          <a:p>
            <a:pPr algn="just"/>
            <a:r>
              <a:rPr lang="sl-SI" sz="2000" b="0" i="0" u="none" strike="noStrike" baseline="0" dirty="0">
                <a:solidFill>
                  <a:srgbClr val="000000"/>
                </a:solidFill>
                <a:latin typeface="Aptos" panose="020B0004020202020204" pitchFamily="34" charset="0"/>
              </a:rPr>
              <a:t>do 31. decembra 2025 :</a:t>
            </a:r>
          </a:p>
          <a:p>
            <a:pPr algn="just"/>
            <a:r>
              <a:rPr lang="sl-SI" sz="2000" b="0" i="0" u="none" strike="noStrike" baseline="0" dirty="0">
                <a:solidFill>
                  <a:srgbClr val="000000"/>
                </a:solidFill>
                <a:latin typeface="Aptos" panose="020B0004020202020204" pitchFamily="34" charset="0"/>
              </a:rPr>
              <a:t>	(i) 50 % plastike;</a:t>
            </a:r>
          </a:p>
          <a:p>
            <a:pPr algn="just"/>
            <a:r>
              <a:rPr lang="sl-SI" sz="2000" b="0" i="0" u="none" strike="noStrike" baseline="0" dirty="0">
                <a:solidFill>
                  <a:srgbClr val="000000"/>
                </a:solidFill>
                <a:latin typeface="Aptos" panose="020B0004020202020204" pitchFamily="34" charset="0"/>
              </a:rPr>
              <a:t>	(ii) 25 % lesa;</a:t>
            </a:r>
          </a:p>
          <a:p>
            <a:pPr algn="just"/>
            <a:r>
              <a:rPr lang="sl-SI" sz="2000" b="0" i="0" u="none" strike="noStrike" baseline="0" dirty="0">
                <a:solidFill>
                  <a:srgbClr val="000000"/>
                </a:solidFill>
                <a:latin typeface="Aptos" panose="020B0004020202020204" pitchFamily="34" charset="0"/>
              </a:rPr>
              <a:t>	(iii) 70 % železnih kovin;</a:t>
            </a:r>
          </a:p>
          <a:p>
            <a:pPr algn="just"/>
            <a:r>
              <a:rPr lang="sl-SI" sz="2000" b="0" i="0" u="none" strike="noStrike" baseline="0" dirty="0">
                <a:solidFill>
                  <a:srgbClr val="000000"/>
                </a:solidFill>
                <a:latin typeface="Aptos" panose="020B0004020202020204" pitchFamily="34" charset="0"/>
              </a:rPr>
              <a:t>	(iv) 50 % aluminija;</a:t>
            </a:r>
          </a:p>
          <a:p>
            <a:pPr algn="just"/>
            <a:r>
              <a:rPr lang="sl-SI" sz="2000" b="0" i="0" u="none" strike="noStrike" baseline="0" dirty="0">
                <a:solidFill>
                  <a:srgbClr val="000000"/>
                </a:solidFill>
                <a:latin typeface="Aptos" panose="020B0004020202020204" pitchFamily="34" charset="0"/>
              </a:rPr>
              <a:t>	(v) 70 % stekla;</a:t>
            </a:r>
          </a:p>
          <a:p>
            <a:pPr algn="just"/>
            <a:r>
              <a:rPr lang="sl-SI" sz="2000" b="0" i="0" u="none" strike="noStrike" baseline="0" dirty="0">
                <a:solidFill>
                  <a:srgbClr val="000000"/>
                </a:solidFill>
                <a:latin typeface="Aptos" panose="020B0004020202020204" pitchFamily="34" charset="0"/>
              </a:rPr>
              <a:t>	(vi) 75 % papirja in kartona;</a:t>
            </a:r>
          </a:p>
          <a:p>
            <a:pPr algn="just"/>
            <a:endParaRPr lang="sl-SI" sz="2000" b="0" i="0" u="none" strike="noStrike" baseline="0" dirty="0">
              <a:solidFill>
                <a:srgbClr val="000000"/>
              </a:solidFill>
              <a:latin typeface="Aptos" panose="020B0004020202020204" pitchFamily="34" charset="0"/>
            </a:endParaRPr>
          </a:p>
          <a:p>
            <a:pPr algn="just"/>
            <a:r>
              <a:rPr lang="sl-SI" sz="2000" b="0" i="0" u="none" strike="noStrike" baseline="0" dirty="0">
                <a:solidFill>
                  <a:srgbClr val="000000"/>
                </a:solidFill>
                <a:latin typeface="Aptos" panose="020B0004020202020204" pitchFamily="34" charset="0"/>
              </a:rPr>
              <a:t>do 31. decembra 2030 najmanj 70 % mase vse</a:t>
            </a:r>
          </a:p>
          <a:p>
            <a:pPr algn="just"/>
            <a:r>
              <a:rPr lang="sl-SI" sz="2000" b="0" i="0" u="none" strike="noStrike" baseline="0" dirty="0">
                <a:solidFill>
                  <a:srgbClr val="000000"/>
                </a:solidFill>
                <a:latin typeface="Aptos" panose="020B0004020202020204" pitchFamily="34" charset="0"/>
              </a:rPr>
              <a:t> nastale odpadne embalaže;</a:t>
            </a:r>
          </a:p>
          <a:p>
            <a:pPr algn="just"/>
            <a:endParaRPr lang="sl-SI" sz="2000" b="0" i="0" u="none" strike="noStrike" baseline="0" dirty="0">
              <a:solidFill>
                <a:srgbClr val="000000"/>
              </a:solidFill>
              <a:latin typeface="Aptos" panose="020B0004020202020204" pitchFamily="34" charset="0"/>
            </a:endParaRPr>
          </a:p>
          <a:p>
            <a:pPr algn="just"/>
            <a:r>
              <a:rPr lang="sl-SI" sz="2000" b="0" i="0" u="none" strike="noStrike" baseline="0" dirty="0">
                <a:solidFill>
                  <a:srgbClr val="000000"/>
                </a:solidFill>
                <a:latin typeface="Aptos" panose="020B0004020202020204" pitchFamily="34" charset="0"/>
              </a:rPr>
              <a:t>do 31. decembra 2030 :</a:t>
            </a:r>
          </a:p>
          <a:p>
            <a:pPr algn="just"/>
            <a:r>
              <a:rPr lang="sl-SI" sz="2000" b="0" i="0" u="none" strike="noStrike" baseline="0" dirty="0">
                <a:solidFill>
                  <a:srgbClr val="000000"/>
                </a:solidFill>
                <a:latin typeface="Aptos" panose="020B0004020202020204" pitchFamily="34" charset="0"/>
              </a:rPr>
              <a:t>	(i) 55 % plastike;</a:t>
            </a:r>
          </a:p>
          <a:p>
            <a:pPr algn="just"/>
            <a:r>
              <a:rPr lang="sl-SI" sz="2000" b="0" i="0" u="none" strike="noStrike" baseline="0" dirty="0">
                <a:solidFill>
                  <a:srgbClr val="000000"/>
                </a:solidFill>
                <a:latin typeface="Aptos" panose="020B0004020202020204" pitchFamily="34" charset="0"/>
              </a:rPr>
              <a:t>	(ii) 30 % lesa;</a:t>
            </a:r>
          </a:p>
          <a:p>
            <a:pPr algn="just"/>
            <a:r>
              <a:rPr lang="sl-SI" sz="2000" b="0" i="0" u="none" strike="noStrike" baseline="0" dirty="0">
                <a:solidFill>
                  <a:srgbClr val="000000"/>
                </a:solidFill>
                <a:latin typeface="Aptos" panose="020B0004020202020204" pitchFamily="34" charset="0"/>
              </a:rPr>
              <a:t>	(iii) 80 % železnih kovin;</a:t>
            </a:r>
          </a:p>
          <a:p>
            <a:pPr algn="just"/>
            <a:r>
              <a:rPr lang="sl-SI" sz="2000" b="0" i="0" u="none" strike="noStrike" baseline="0" dirty="0">
                <a:solidFill>
                  <a:srgbClr val="000000"/>
                </a:solidFill>
                <a:latin typeface="Aptos" panose="020B0004020202020204" pitchFamily="34" charset="0"/>
              </a:rPr>
              <a:t>	(iv) 60 % aluminija;</a:t>
            </a:r>
          </a:p>
          <a:p>
            <a:pPr algn="just"/>
            <a:r>
              <a:rPr lang="sl-SI" sz="2000" b="0" i="0" u="none" strike="noStrike" baseline="0" dirty="0">
                <a:solidFill>
                  <a:srgbClr val="000000"/>
                </a:solidFill>
                <a:latin typeface="Aptos" panose="020B0004020202020204" pitchFamily="34" charset="0"/>
              </a:rPr>
              <a:t>	(v) 75 % stekla;</a:t>
            </a:r>
          </a:p>
          <a:p>
            <a:pPr algn="just"/>
            <a:r>
              <a:rPr lang="sl-SI" sz="2000" b="0" i="0" u="none" strike="noStrike" baseline="0" dirty="0">
                <a:solidFill>
                  <a:srgbClr val="000000"/>
                </a:solidFill>
                <a:latin typeface="Aptos" panose="020B0004020202020204" pitchFamily="34" charset="0"/>
              </a:rPr>
              <a:t>	(vi) 85 % papirja in kartona.</a:t>
            </a:r>
          </a:p>
        </p:txBody>
      </p:sp>
    </p:spTree>
    <p:extLst>
      <p:ext uri="{BB962C8B-B14F-4D97-AF65-F5344CB8AC3E}">
        <p14:creationId xmlns:p14="http://schemas.microsoft.com/office/powerpoint/2010/main" val="3019849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a:extLst>
              <a:ext uri="{FF2B5EF4-FFF2-40B4-BE49-F238E27FC236}">
                <a16:creationId xmlns:a16="http://schemas.microsoft.com/office/drawing/2014/main" id="{CB42570C-A230-A48C-D754-4A47C16AC7DF}"/>
              </a:ext>
            </a:extLst>
          </p:cNvPr>
          <p:cNvSpPr>
            <a:spLocks noGrp="1"/>
          </p:cNvSpPr>
          <p:nvPr>
            <p:ph type="ctrTitle"/>
          </p:nvPr>
        </p:nvSpPr>
        <p:spPr>
          <a:xfrm>
            <a:off x="396541" y="1017637"/>
            <a:ext cx="3033713" cy="1424161"/>
          </a:xfrm>
        </p:spPr>
        <p:txBody>
          <a:bodyPr>
            <a:noAutofit/>
          </a:bodyPr>
          <a:lstStyle/>
          <a:p>
            <a:r>
              <a:rPr lang="sl-SI" kern="100" dirty="0">
                <a:solidFill>
                  <a:schemeClr val="bg1">
                    <a:lumMod val="50000"/>
                  </a:schemeClr>
                </a:solidFill>
                <a:latin typeface="Aptos" panose="020B0004020202020204" pitchFamily="34" charset="0"/>
                <a:ea typeface="Calibri" panose="020F0502020204030204" pitchFamily="34" charset="0"/>
              </a:rPr>
              <a:t>MINIMALNA VSEBNOST RECIKLIRANIH MATERIALOV V PLASTIČNI EMBALAŽI</a:t>
            </a:r>
            <a:br>
              <a:rPr lang="sl-SI" kern="100" dirty="0">
                <a:solidFill>
                  <a:schemeClr val="bg1">
                    <a:lumMod val="50000"/>
                  </a:schemeClr>
                </a:solidFill>
                <a:latin typeface="Aptos" panose="020B0004020202020204" pitchFamily="34" charset="0"/>
                <a:ea typeface="Calibri" panose="020F0502020204030204" pitchFamily="34" charset="0"/>
              </a:rPr>
            </a:br>
            <a:r>
              <a:rPr lang="sl-SI" kern="100" dirty="0">
                <a:solidFill>
                  <a:schemeClr val="bg1">
                    <a:lumMod val="50000"/>
                  </a:schemeClr>
                </a:solidFill>
                <a:latin typeface="Aptos" panose="020B0004020202020204" pitchFamily="34" charset="0"/>
                <a:ea typeface="Calibri" panose="020F0502020204030204" pitchFamily="34" charset="0"/>
              </a:rPr>
              <a:t>7. člen</a:t>
            </a:r>
            <a:br>
              <a:rPr lang="sl-SI" kern="100" dirty="0">
                <a:solidFill>
                  <a:schemeClr val="bg1">
                    <a:lumMod val="50000"/>
                  </a:schemeClr>
                </a:solidFill>
                <a:latin typeface="Aptos" panose="020B0004020202020204" pitchFamily="34" charset="0"/>
                <a:ea typeface="Calibri" panose="020F0502020204030204" pitchFamily="34" charset="0"/>
              </a:rPr>
            </a:br>
            <a:br>
              <a:rPr lang="sl-SI" kern="100" dirty="0">
                <a:solidFill>
                  <a:schemeClr val="bg1">
                    <a:lumMod val="50000"/>
                  </a:schemeClr>
                </a:solidFill>
                <a:latin typeface="Aptos" panose="020B0004020202020204" pitchFamily="34" charset="0"/>
                <a:ea typeface="Calibri" panose="020F0502020204030204" pitchFamily="34" charset="0"/>
              </a:rPr>
            </a:br>
            <a:br>
              <a:rPr lang="sl-SI" kern="100" dirty="0">
                <a:solidFill>
                  <a:schemeClr val="bg1">
                    <a:lumMod val="50000"/>
                  </a:schemeClr>
                </a:solidFill>
                <a:latin typeface="Aptos" panose="020B0004020202020204" pitchFamily="34" charset="0"/>
                <a:ea typeface="Calibri" panose="020F0502020204030204" pitchFamily="34" charset="0"/>
              </a:rPr>
            </a:br>
            <a:br>
              <a:rPr lang="sl-SI" kern="100" dirty="0">
                <a:solidFill>
                  <a:schemeClr val="bg1">
                    <a:lumMod val="50000"/>
                  </a:schemeClr>
                </a:solidFill>
                <a:latin typeface="Aptos" panose="020B0004020202020204" pitchFamily="34" charset="0"/>
                <a:ea typeface="Calibri" panose="020F0502020204030204" pitchFamily="34" charset="0"/>
              </a:rPr>
            </a:br>
            <a:br>
              <a:rPr lang="sl-SI" kern="100" dirty="0">
                <a:solidFill>
                  <a:schemeClr val="bg1">
                    <a:lumMod val="50000"/>
                  </a:schemeClr>
                </a:solidFill>
                <a:latin typeface="Aptos" panose="020B0004020202020204" pitchFamily="34" charset="0"/>
                <a:ea typeface="Calibri" panose="020F0502020204030204" pitchFamily="34" charset="0"/>
              </a:rPr>
            </a:br>
            <a:r>
              <a:rPr lang="sl-SI" sz="2400" i="1" dirty="0">
                <a:solidFill>
                  <a:schemeClr val="bg1">
                    <a:lumMod val="50000"/>
                  </a:schemeClr>
                </a:solidFill>
                <a:latin typeface="+mn-lt"/>
              </a:rPr>
              <a:t>Finančni prispevek PRO prilagodi na vsebnost reciklata.</a:t>
            </a:r>
            <a:br>
              <a:rPr lang="en-US" sz="2400" dirty="0">
                <a:solidFill>
                  <a:schemeClr val="bg1">
                    <a:lumMod val="50000"/>
                  </a:schemeClr>
                </a:solidFill>
                <a:latin typeface="+mn-lt"/>
              </a:rPr>
            </a:br>
            <a:endParaRPr lang="sl-SI" sz="2400" dirty="0">
              <a:solidFill>
                <a:schemeClr val="bg1">
                  <a:lumMod val="50000"/>
                </a:schemeClr>
              </a:solidFill>
              <a:latin typeface="+mn-lt"/>
            </a:endParaRPr>
          </a:p>
        </p:txBody>
      </p:sp>
      <p:graphicFrame>
        <p:nvGraphicFramePr>
          <p:cNvPr id="5" name="Tabela 4">
            <a:extLst>
              <a:ext uri="{FF2B5EF4-FFF2-40B4-BE49-F238E27FC236}">
                <a16:creationId xmlns:a16="http://schemas.microsoft.com/office/drawing/2014/main" id="{0B69ECE8-EB27-1123-EEE1-DA7A852DD28C}"/>
              </a:ext>
            </a:extLst>
          </p:cNvPr>
          <p:cNvGraphicFramePr>
            <a:graphicFrameLocks noGrp="1"/>
          </p:cNvGraphicFramePr>
          <p:nvPr>
            <p:extLst>
              <p:ext uri="{D42A27DB-BD31-4B8C-83A1-F6EECF244321}">
                <p14:modId xmlns:p14="http://schemas.microsoft.com/office/powerpoint/2010/main" val="1616635756"/>
              </p:ext>
            </p:extLst>
          </p:nvPr>
        </p:nvGraphicFramePr>
        <p:xfrm>
          <a:off x="4310609" y="904487"/>
          <a:ext cx="7997006" cy="2943944"/>
        </p:xfrm>
        <a:graphic>
          <a:graphicData uri="http://schemas.openxmlformats.org/drawingml/2006/table">
            <a:tbl>
              <a:tblPr firstRow="1" bandRow="1">
                <a:tableStyleId>{5940675A-B579-460E-94D1-54222C63F5DA}</a:tableStyleId>
              </a:tblPr>
              <a:tblGrid>
                <a:gridCol w="1215170">
                  <a:extLst>
                    <a:ext uri="{9D8B030D-6E8A-4147-A177-3AD203B41FA5}">
                      <a16:colId xmlns:a16="http://schemas.microsoft.com/office/drawing/2014/main" val="461740243"/>
                    </a:ext>
                  </a:extLst>
                </a:gridCol>
                <a:gridCol w="1143322">
                  <a:extLst>
                    <a:ext uri="{9D8B030D-6E8A-4147-A177-3AD203B41FA5}">
                      <a16:colId xmlns:a16="http://schemas.microsoft.com/office/drawing/2014/main" val="3232776697"/>
                    </a:ext>
                  </a:extLst>
                </a:gridCol>
                <a:gridCol w="5638514">
                  <a:extLst>
                    <a:ext uri="{9D8B030D-6E8A-4147-A177-3AD203B41FA5}">
                      <a16:colId xmlns:a16="http://schemas.microsoft.com/office/drawing/2014/main" val="2177267813"/>
                    </a:ext>
                  </a:extLst>
                </a:gridCol>
              </a:tblGrid>
              <a:tr h="643584">
                <a:tc>
                  <a:txBody>
                    <a:bodyPr/>
                    <a:lstStyle/>
                    <a:p>
                      <a:pPr algn="ctr"/>
                      <a:r>
                        <a:rPr lang="sl-SI" b="1" dirty="0"/>
                        <a:t>1.1.2030</a:t>
                      </a:r>
                      <a:endParaRPr lang="en-US" b="1" dirty="0"/>
                    </a:p>
                  </a:txBody>
                  <a:tcPr/>
                </a:tc>
                <a:tc>
                  <a:txBody>
                    <a:bodyPr/>
                    <a:lstStyle/>
                    <a:p>
                      <a:pPr algn="ctr"/>
                      <a:r>
                        <a:rPr lang="sl-SI" b="1" dirty="0"/>
                        <a:t>1.1.2040</a:t>
                      </a:r>
                      <a:endParaRPr lang="en-US" b="1" dirty="0"/>
                    </a:p>
                  </a:txBody>
                  <a:tcPr/>
                </a:tc>
                <a:tc>
                  <a:txBody>
                    <a:bodyPr/>
                    <a:lstStyle/>
                    <a:p>
                      <a:endParaRPr lang="en-US" dirty="0"/>
                    </a:p>
                  </a:txBody>
                  <a:tcPr/>
                </a:tc>
                <a:extLst>
                  <a:ext uri="{0D108BD9-81ED-4DB2-BD59-A6C34878D82A}">
                    <a16:rowId xmlns:a16="http://schemas.microsoft.com/office/drawing/2014/main" val="2134596723"/>
                  </a:ext>
                </a:extLst>
              </a:tr>
              <a:tr h="641251">
                <a:tc>
                  <a:txBody>
                    <a:bodyPr/>
                    <a:lstStyle/>
                    <a:p>
                      <a:pPr algn="ctr"/>
                      <a:r>
                        <a:rPr lang="sl-SI" b="1" dirty="0"/>
                        <a:t>30 %</a:t>
                      </a:r>
                      <a:endParaRPr lang="en-US" b="1" dirty="0"/>
                    </a:p>
                  </a:txBody>
                  <a:tcPr/>
                </a:tc>
                <a:tc>
                  <a:txBody>
                    <a:bodyPr/>
                    <a:lstStyle/>
                    <a:p>
                      <a:pPr algn="ctr"/>
                      <a:r>
                        <a:rPr lang="sl-SI" b="1" dirty="0"/>
                        <a:t>50 %</a:t>
                      </a:r>
                      <a:endParaRPr lang="en-US" b="1" dirty="0"/>
                    </a:p>
                  </a:txBody>
                  <a:tcPr/>
                </a:tc>
                <a:tc>
                  <a:txBody>
                    <a:bodyPr/>
                    <a:lstStyle/>
                    <a:p>
                      <a:r>
                        <a:rPr lang="sl-SI" sz="1800" kern="1200" dirty="0">
                          <a:solidFill>
                            <a:schemeClr val="dk1"/>
                          </a:solidFill>
                          <a:effectLst/>
                        </a:rPr>
                        <a:t>PET kontaktna embalaža, razen PET plastenk pijač za enkratno uporabo</a:t>
                      </a:r>
                      <a:endParaRPr lang="en-US" dirty="0"/>
                    </a:p>
                  </a:txBody>
                  <a:tcPr/>
                </a:tc>
                <a:extLst>
                  <a:ext uri="{0D108BD9-81ED-4DB2-BD59-A6C34878D82A}">
                    <a16:rowId xmlns:a16="http://schemas.microsoft.com/office/drawing/2014/main" val="1671002432"/>
                  </a:ext>
                </a:extLst>
              </a:tr>
              <a:tr h="916073">
                <a:tc>
                  <a:txBody>
                    <a:bodyPr/>
                    <a:lstStyle/>
                    <a:p>
                      <a:pPr algn="ctr"/>
                      <a:r>
                        <a:rPr lang="sl-SI" b="1" dirty="0"/>
                        <a:t>10 %</a:t>
                      </a:r>
                      <a:endParaRPr lang="en-US" b="1" dirty="0"/>
                    </a:p>
                  </a:txBody>
                  <a:tcPr/>
                </a:tc>
                <a:tc>
                  <a:txBody>
                    <a:bodyPr/>
                    <a:lstStyle/>
                    <a:p>
                      <a:pPr algn="ctr"/>
                      <a:r>
                        <a:rPr lang="sl-SI" b="1" dirty="0"/>
                        <a:t>25 %</a:t>
                      </a:r>
                      <a:endParaRPr lang="en-US"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800" kern="1200" dirty="0">
                          <a:solidFill>
                            <a:schemeClr val="dk1"/>
                          </a:solidFill>
                          <a:effectLst/>
                        </a:rPr>
                        <a:t>kontaktna embalaža iz plastičnih materialov, ki niso PET, razen plastenk pijač za enkratno uporabo;</a:t>
                      </a:r>
                    </a:p>
                    <a:p>
                      <a:endParaRPr lang="en-US" dirty="0"/>
                    </a:p>
                  </a:txBody>
                  <a:tcPr/>
                </a:tc>
                <a:extLst>
                  <a:ext uri="{0D108BD9-81ED-4DB2-BD59-A6C34878D82A}">
                    <a16:rowId xmlns:a16="http://schemas.microsoft.com/office/drawing/2014/main" val="3369330262"/>
                  </a:ext>
                </a:extLst>
              </a:tr>
              <a:tr h="371518">
                <a:tc>
                  <a:txBody>
                    <a:bodyPr/>
                    <a:lstStyle/>
                    <a:p>
                      <a:pPr algn="ctr"/>
                      <a:r>
                        <a:rPr lang="sl-SI" b="1" dirty="0"/>
                        <a:t>30 %</a:t>
                      </a:r>
                      <a:endParaRPr lang="en-US" b="1" dirty="0"/>
                    </a:p>
                  </a:txBody>
                  <a:tcPr/>
                </a:tc>
                <a:tc>
                  <a:txBody>
                    <a:bodyPr/>
                    <a:lstStyle/>
                    <a:p>
                      <a:pPr algn="ctr"/>
                      <a:r>
                        <a:rPr lang="sl-SI" b="1" dirty="0"/>
                        <a:t>65 %</a:t>
                      </a:r>
                      <a:endParaRPr lang="en-US" b="1" dirty="0"/>
                    </a:p>
                  </a:txBody>
                  <a:tcPr/>
                </a:tc>
                <a:tc>
                  <a:txBody>
                    <a:bodyPr/>
                    <a:lstStyle/>
                    <a:p>
                      <a:r>
                        <a:rPr lang="sl-SI" sz="1800" kern="1200" dirty="0">
                          <a:solidFill>
                            <a:schemeClr val="dk1"/>
                          </a:solidFill>
                          <a:effectLst/>
                        </a:rPr>
                        <a:t>plastenke pijač za enkratno uporabo</a:t>
                      </a:r>
                      <a:endParaRPr lang="en-US" dirty="0"/>
                    </a:p>
                  </a:txBody>
                  <a:tcPr/>
                </a:tc>
                <a:extLst>
                  <a:ext uri="{0D108BD9-81ED-4DB2-BD59-A6C34878D82A}">
                    <a16:rowId xmlns:a16="http://schemas.microsoft.com/office/drawing/2014/main" val="740202855"/>
                  </a:ext>
                </a:extLst>
              </a:tr>
              <a:tr h="371518">
                <a:tc>
                  <a:txBody>
                    <a:bodyPr/>
                    <a:lstStyle/>
                    <a:p>
                      <a:pPr algn="ctr"/>
                      <a:r>
                        <a:rPr lang="sl-SI" b="1" dirty="0"/>
                        <a:t>35 %</a:t>
                      </a:r>
                      <a:endParaRPr lang="en-US" b="1" dirty="0"/>
                    </a:p>
                  </a:txBody>
                  <a:tcPr/>
                </a:tc>
                <a:tc>
                  <a:txBody>
                    <a:bodyPr/>
                    <a:lstStyle/>
                    <a:p>
                      <a:pPr algn="ctr"/>
                      <a:r>
                        <a:rPr lang="sl-SI" b="1" dirty="0"/>
                        <a:t>65 %</a:t>
                      </a:r>
                      <a:endParaRPr lang="en-US" b="1" dirty="0"/>
                    </a:p>
                  </a:txBody>
                  <a:tcPr/>
                </a:tc>
                <a:tc>
                  <a:txBody>
                    <a:bodyPr/>
                    <a:lstStyle/>
                    <a:p>
                      <a:r>
                        <a:rPr lang="sl-SI" dirty="0"/>
                        <a:t>vsa ostala plastična embalaža</a:t>
                      </a:r>
                      <a:endParaRPr lang="en-US" dirty="0"/>
                    </a:p>
                  </a:txBody>
                  <a:tcPr/>
                </a:tc>
                <a:extLst>
                  <a:ext uri="{0D108BD9-81ED-4DB2-BD59-A6C34878D82A}">
                    <a16:rowId xmlns:a16="http://schemas.microsoft.com/office/drawing/2014/main" val="1969481147"/>
                  </a:ext>
                </a:extLst>
              </a:tr>
            </a:tbl>
          </a:graphicData>
        </a:graphic>
      </p:graphicFrame>
      <p:sp>
        <p:nvSpPr>
          <p:cNvPr id="6" name="PoljeZBesedilom 5">
            <a:extLst>
              <a:ext uri="{FF2B5EF4-FFF2-40B4-BE49-F238E27FC236}">
                <a16:creationId xmlns:a16="http://schemas.microsoft.com/office/drawing/2014/main" id="{E4DE20FA-8E60-BEC9-13AE-9311AD7BE70E}"/>
              </a:ext>
            </a:extLst>
          </p:cNvPr>
          <p:cNvSpPr txBox="1"/>
          <p:nvPr/>
        </p:nvSpPr>
        <p:spPr>
          <a:xfrm>
            <a:off x="4643560" y="4303455"/>
            <a:ext cx="7140272" cy="2554545"/>
          </a:xfrm>
          <a:prstGeom prst="rect">
            <a:avLst/>
          </a:prstGeom>
          <a:noFill/>
        </p:spPr>
        <p:txBody>
          <a:bodyPr wrap="square" rtlCol="0">
            <a:spAutoFit/>
          </a:bodyPr>
          <a:lstStyle/>
          <a:p>
            <a:pPr algn="just"/>
            <a:r>
              <a:rPr lang="sl-SI" sz="1600" b="1" i="1" dirty="0">
                <a:effectLst/>
                <a:ea typeface="Calibri" panose="020F0502020204030204" pitchFamily="34" charset="0"/>
                <a:cs typeface="Arial" panose="020B0604020202020204" pitchFamily="34" charset="0"/>
              </a:rPr>
              <a:t>Izjema: </a:t>
            </a:r>
            <a:r>
              <a:rPr lang="sl-SI" sz="1600" i="1" dirty="0">
                <a:effectLst/>
                <a:ea typeface="Calibri" panose="020F0502020204030204" pitchFamily="34" charset="0"/>
                <a:cs typeface="Arial" panose="020B0604020202020204" pitchFamily="34" charset="0"/>
              </a:rPr>
              <a:t>kontaktna plastična embalaža za živila, ki so namenjena le za dojenčke in majhne otroke, in živila za posebne zdravstvene namene ter embalaža za pijačo in živila, ki jih običajno uporabljajo majhni otroci.</a:t>
            </a:r>
          </a:p>
          <a:p>
            <a:pPr algn="just"/>
            <a:endParaRPr lang="sl-SI" sz="1600" b="1" i="1" kern="100" dirty="0">
              <a:ea typeface="Calibri" panose="020F0502020204030204" pitchFamily="34" charset="0"/>
              <a:cs typeface="Arial" panose="020B0604020202020204" pitchFamily="34" charset="0"/>
            </a:endParaRPr>
          </a:p>
          <a:p>
            <a:pPr algn="just"/>
            <a:r>
              <a:rPr lang="sl-SI" sz="1600" u="sng" kern="100" dirty="0">
                <a:ea typeface="Calibri" panose="020F0502020204030204" pitchFamily="34" charset="0"/>
                <a:cs typeface="Arial" panose="020B0604020202020204" pitchFamily="34" charset="0"/>
              </a:rPr>
              <a:t>Tudi ne uporablja za: </a:t>
            </a:r>
          </a:p>
          <a:p>
            <a:pPr algn="just"/>
            <a:r>
              <a:rPr lang="sl-SI" sz="1600" b="1" i="1" kern="100" dirty="0">
                <a:ea typeface="Calibri" panose="020F0502020204030204" pitchFamily="34" charset="0"/>
                <a:cs typeface="Arial" panose="020B0604020202020204" pitchFamily="34" charset="0"/>
              </a:rPr>
              <a:t>(a) </a:t>
            </a:r>
            <a:r>
              <a:rPr lang="sl-SI" sz="1600" kern="100" dirty="0">
                <a:ea typeface="Calibri" panose="020F0502020204030204" pitchFamily="34" charset="0"/>
                <a:cs typeface="Arial" panose="020B0604020202020204" pitchFamily="34" charset="0"/>
              </a:rPr>
              <a:t>plastično embalažo, </a:t>
            </a:r>
            <a:r>
              <a:rPr lang="sl-SI" sz="1600" b="1" i="1" kern="100" dirty="0">
                <a:ea typeface="Calibri" panose="020F0502020204030204" pitchFamily="34" charset="0"/>
                <a:cs typeface="Arial" panose="020B0604020202020204" pitchFamily="34" charset="0"/>
              </a:rPr>
              <a:t>namenjeno za stik z živili, če količina vsebnosti recikliranih materialov ogroža zdravje ljudi in povzroči neskladnost pakiranih izdelkov z Uredbo (ES) št. 1935/2004 </a:t>
            </a:r>
          </a:p>
          <a:p>
            <a:pPr algn="just"/>
            <a:r>
              <a:rPr lang="sl-SI" sz="1600" b="1" i="1" kern="100" dirty="0">
                <a:ea typeface="Calibri" panose="020F0502020204030204" pitchFamily="34" charset="0"/>
                <a:cs typeface="Arial" panose="020B0604020202020204" pitchFamily="34" charset="0"/>
              </a:rPr>
              <a:t>(b) kateri koli plastični del, ki predstavlja manj kot 5 % skupne mase celotne embalažne enote.</a:t>
            </a:r>
            <a:endParaRPr lang="sl-SI" sz="1600" b="1" i="1" dirty="0">
              <a:cs typeface="Arial" panose="020B0604020202020204" pitchFamily="34" charset="0"/>
            </a:endParaRPr>
          </a:p>
        </p:txBody>
      </p:sp>
      <p:sp>
        <p:nvSpPr>
          <p:cNvPr id="7" name="Označba mesta številke diapozitiva 6">
            <a:extLst>
              <a:ext uri="{FF2B5EF4-FFF2-40B4-BE49-F238E27FC236}">
                <a16:creationId xmlns:a16="http://schemas.microsoft.com/office/drawing/2014/main" id="{7A4BA3E8-2D68-0EE1-4FAF-C4A813232104}"/>
              </a:ext>
            </a:extLst>
          </p:cNvPr>
          <p:cNvSpPr>
            <a:spLocks noGrp="1"/>
          </p:cNvSpPr>
          <p:nvPr>
            <p:ph type="sldNum" sz="quarter" idx="4"/>
          </p:nvPr>
        </p:nvSpPr>
        <p:spPr/>
        <p:txBody>
          <a:bodyPr/>
          <a:lstStyle/>
          <a:p>
            <a:pPr algn="l"/>
            <a:r>
              <a:rPr lang="en-SI"/>
              <a:t>| </a:t>
            </a:r>
            <a:fld id="{B2E9B04A-BB73-0D45-BD26-C8C851B8E118}" type="slidenum">
              <a:rPr lang="en-SI" smtClean="0"/>
              <a:pPr algn="l"/>
              <a:t>14</a:t>
            </a:fld>
            <a:endParaRPr lang="en-SI" dirty="0"/>
          </a:p>
        </p:txBody>
      </p:sp>
    </p:spTree>
    <p:extLst>
      <p:ext uri="{BB962C8B-B14F-4D97-AF65-F5344CB8AC3E}">
        <p14:creationId xmlns:p14="http://schemas.microsoft.com/office/powerpoint/2010/main" val="30496333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1">
            <a:extLst>
              <a:ext uri="{FF2B5EF4-FFF2-40B4-BE49-F238E27FC236}">
                <a16:creationId xmlns:a16="http://schemas.microsoft.com/office/drawing/2014/main" id="{08762232-9D5B-08B8-39CA-58F3CE948B09}"/>
              </a:ext>
            </a:extLst>
          </p:cNvPr>
          <p:cNvSpPr>
            <a:spLocks noGrp="1"/>
          </p:cNvSpPr>
          <p:nvPr>
            <p:ph idx="1"/>
          </p:nvPr>
        </p:nvSpPr>
        <p:spPr>
          <a:xfrm>
            <a:off x="4751412" y="500509"/>
            <a:ext cx="7033094" cy="1664058"/>
          </a:xfrm>
        </p:spPr>
        <p:txBody>
          <a:bodyPr>
            <a:normAutofit lnSpcReduction="10000"/>
          </a:bodyPr>
          <a:lstStyle/>
          <a:p>
            <a:r>
              <a:rPr lang="sl-SI" sz="2000" b="1" dirty="0">
                <a:solidFill>
                  <a:srgbClr val="0070C0"/>
                </a:solidFill>
              </a:rPr>
              <a:t>Do 31.12.2025 in vsako naslednje leto potrošnja </a:t>
            </a:r>
            <a:r>
              <a:rPr lang="sl-SI" sz="2000" b="1" u="sng" dirty="0">
                <a:solidFill>
                  <a:srgbClr val="0070C0"/>
                </a:solidFill>
              </a:rPr>
              <a:t>ne sme presegati 40 lahkih plastičnih nosilnih vrečk na osebo</a:t>
            </a:r>
            <a:r>
              <a:rPr lang="sl-SI" sz="2000" b="1" dirty="0">
                <a:solidFill>
                  <a:srgbClr val="0070C0"/>
                </a:solidFill>
              </a:rPr>
              <a:t>.</a:t>
            </a:r>
          </a:p>
          <a:p>
            <a:endParaRPr lang="sl-SI" b="1" dirty="0">
              <a:solidFill>
                <a:srgbClr val="0070C0"/>
              </a:solidFill>
            </a:endParaRPr>
          </a:p>
          <a:p>
            <a:endParaRPr lang="sl-SI" b="1" dirty="0">
              <a:solidFill>
                <a:srgbClr val="0070C0"/>
              </a:solidFill>
            </a:endParaRPr>
          </a:p>
          <a:p>
            <a:r>
              <a:rPr lang="sl-SI" b="1" dirty="0">
                <a:solidFill>
                  <a:srgbClr val="0070C0"/>
                </a:solidFill>
              </a:rPr>
              <a:t>Slovenija</a:t>
            </a:r>
          </a:p>
        </p:txBody>
      </p:sp>
      <p:sp>
        <p:nvSpPr>
          <p:cNvPr id="3" name="Naslov 2">
            <a:extLst>
              <a:ext uri="{FF2B5EF4-FFF2-40B4-BE49-F238E27FC236}">
                <a16:creationId xmlns:a16="http://schemas.microsoft.com/office/drawing/2014/main" id="{404F53BA-BD3F-2292-F69D-2F7E32FAD477}"/>
              </a:ext>
            </a:extLst>
          </p:cNvPr>
          <p:cNvSpPr>
            <a:spLocks noGrp="1"/>
          </p:cNvSpPr>
          <p:nvPr>
            <p:ph type="ctrTitle"/>
          </p:nvPr>
        </p:nvSpPr>
        <p:spPr>
          <a:xfrm>
            <a:off x="738447" y="992253"/>
            <a:ext cx="3033713" cy="1424161"/>
          </a:xfrm>
        </p:spPr>
        <p:txBody>
          <a:bodyPr>
            <a:normAutofit fontScale="90000"/>
          </a:bodyPr>
          <a:lstStyle/>
          <a:p>
            <a:r>
              <a:rPr lang="sl-SI" dirty="0"/>
              <a:t>CILJ TRAJNEGA ZMANJŠANJA POTROŠNJE LAHKIH  PLASTIČNIH NOSILNIH VREČK</a:t>
            </a:r>
            <a:br>
              <a:rPr lang="sl-SI" dirty="0"/>
            </a:br>
            <a:r>
              <a:rPr lang="sl-SI" dirty="0"/>
              <a:t>(34. člen)</a:t>
            </a:r>
          </a:p>
        </p:txBody>
      </p:sp>
      <p:sp>
        <p:nvSpPr>
          <p:cNvPr id="5" name="Označba mesta številke diapozitiva 4">
            <a:extLst>
              <a:ext uri="{FF2B5EF4-FFF2-40B4-BE49-F238E27FC236}">
                <a16:creationId xmlns:a16="http://schemas.microsoft.com/office/drawing/2014/main" id="{781A9E71-CDD6-CF52-8CF5-CB9C4F3E78E2}"/>
              </a:ext>
            </a:extLst>
          </p:cNvPr>
          <p:cNvSpPr>
            <a:spLocks noGrp="1"/>
          </p:cNvSpPr>
          <p:nvPr>
            <p:ph type="sldNum" sz="quarter" idx="4"/>
          </p:nvPr>
        </p:nvSpPr>
        <p:spPr/>
        <p:txBody>
          <a:bodyPr/>
          <a:lstStyle/>
          <a:p>
            <a:pPr algn="l"/>
            <a:r>
              <a:rPr lang="en-SI"/>
              <a:t>| </a:t>
            </a:r>
            <a:fld id="{B2E9B04A-BB73-0D45-BD26-C8C851B8E118}" type="slidenum">
              <a:rPr lang="en-SI" smtClean="0"/>
              <a:pPr algn="l"/>
              <a:t>15</a:t>
            </a:fld>
            <a:endParaRPr lang="en-SI" dirty="0"/>
          </a:p>
        </p:txBody>
      </p:sp>
      <p:pic>
        <p:nvPicPr>
          <p:cNvPr id="6" name="Slika 5">
            <a:extLst>
              <a:ext uri="{FF2B5EF4-FFF2-40B4-BE49-F238E27FC236}">
                <a16:creationId xmlns:a16="http://schemas.microsoft.com/office/drawing/2014/main" id="{07E4CC6D-5C85-5909-BB4E-E8E0B0671814}"/>
              </a:ext>
            </a:extLst>
          </p:cNvPr>
          <p:cNvPicPr>
            <a:picLocks noChangeAspect="1"/>
          </p:cNvPicPr>
          <p:nvPr/>
        </p:nvPicPr>
        <p:blipFill>
          <a:blip r:embed="rId2"/>
          <a:stretch>
            <a:fillRect/>
          </a:stretch>
        </p:blipFill>
        <p:spPr>
          <a:xfrm>
            <a:off x="442455" y="4053071"/>
            <a:ext cx="3514378" cy="2658083"/>
          </a:xfrm>
          <a:prstGeom prst="rect">
            <a:avLst/>
          </a:prstGeom>
        </p:spPr>
      </p:pic>
      <p:graphicFrame>
        <p:nvGraphicFramePr>
          <p:cNvPr id="9" name="Tabela 8">
            <a:extLst>
              <a:ext uri="{FF2B5EF4-FFF2-40B4-BE49-F238E27FC236}">
                <a16:creationId xmlns:a16="http://schemas.microsoft.com/office/drawing/2014/main" id="{C0C1A629-E912-76F7-7C43-E39A44960D86}"/>
              </a:ext>
            </a:extLst>
          </p:cNvPr>
          <p:cNvGraphicFramePr>
            <a:graphicFrameLocks noGrp="1"/>
          </p:cNvGraphicFramePr>
          <p:nvPr>
            <p:extLst>
              <p:ext uri="{D42A27DB-BD31-4B8C-83A1-F6EECF244321}">
                <p14:modId xmlns:p14="http://schemas.microsoft.com/office/powerpoint/2010/main" val="398197989"/>
              </p:ext>
            </p:extLst>
          </p:nvPr>
        </p:nvGraphicFramePr>
        <p:xfrm>
          <a:off x="4640094" y="2164567"/>
          <a:ext cx="5484743" cy="2973705"/>
        </p:xfrm>
        <a:graphic>
          <a:graphicData uri="http://schemas.openxmlformats.org/drawingml/2006/table">
            <a:tbl>
              <a:tblPr>
                <a:tableStyleId>{5C22544A-7EE6-4342-B048-85BDC9FD1C3A}</a:tableStyleId>
              </a:tblPr>
              <a:tblGrid>
                <a:gridCol w="3936391">
                  <a:extLst>
                    <a:ext uri="{9D8B030D-6E8A-4147-A177-3AD203B41FA5}">
                      <a16:colId xmlns:a16="http://schemas.microsoft.com/office/drawing/2014/main" val="21626868"/>
                    </a:ext>
                  </a:extLst>
                </a:gridCol>
                <a:gridCol w="774176">
                  <a:extLst>
                    <a:ext uri="{9D8B030D-6E8A-4147-A177-3AD203B41FA5}">
                      <a16:colId xmlns:a16="http://schemas.microsoft.com/office/drawing/2014/main" val="3803514417"/>
                    </a:ext>
                  </a:extLst>
                </a:gridCol>
                <a:gridCol w="774176">
                  <a:extLst>
                    <a:ext uri="{9D8B030D-6E8A-4147-A177-3AD203B41FA5}">
                      <a16:colId xmlns:a16="http://schemas.microsoft.com/office/drawing/2014/main" val="3489338822"/>
                    </a:ext>
                  </a:extLst>
                </a:gridCol>
              </a:tblGrid>
              <a:tr h="161925">
                <a:tc>
                  <a:txBody>
                    <a:bodyPr/>
                    <a:lstStyle/>
                    <a:p>
                      <a:pPr algn="l" fontAlgn="b"/>
                      <a:endParaRPr lang="sl-SI" sz="1600" b="0" i="0" u="none" strike="noStrike" dirty="0">
                        <a:effectLst/>
                        <a:latin typeface="+mn-lt"/>
                      </a:endParaRPr>
                    </a:p>
                  </a:txBody>
                  <a:tcPr marL="9525" marR="9525" marT="9525" marB="0" anchor="b"/>
                </a:tc>
                <a:tc>
                  <a:txBody>
                    <a:bodyPr/>
                    <a:lstStyle/>
                    <a:p>
                      <a:pPr algn="ctr" fontAlgn="b"/>
                      <a:r>
                        <a:rPr lang="sl-SI" sz="1600" b="1" u="none" strike="noStrike" dirty="0">
                          <a:solidFill>
                            <a:srgbClr val="FF0000"/>
                          </a:solidFill>
                          <a:effectLst/>
                          <a:latin typeface="+mn-lt"/>
                        </a:rPr>
                        <a:t>2022</a:t>
                      </a:r>
                      <a:endParaRPr lang="sl-SI" sz="1600" b="1" i="0" u="none" strike="noStrike" dirty="0">
                        <a:solidFill>
                          <a:srgbClr val="FF0000"/>
                        </a:solidFill>
                        <a:effectLst/>
                        <a:latin typeface="+mn-lt"/>
                      </a:endParaRPr>
                    </a:p>
                  </a:txBody>
                  <a:tcPr marL="9525" marR="9525" marT="9525" marB="0" anchor="b"/>
                </a:tc>
                <a:tc>
                  <a:txBody>
                    <a:bodyPr/>
                    <a:lstStyle/>
                    <a:p>
                      <a:pPr algn="ctr" fontAlgn="b"/>
                      <a:r>
                        <a:rPr lang="sl-SI" sz="1600" b="1" u="none" strike="noStrike" dirty="0">
                          <a:solidFill>
                            <a:srgbClr val="FF0000"/>
                          </a:solidFill>
                          <a:effectLst/>
                          <a:latin typeface="+mn-lt"/>
                        </a:rPr>
                        <a:t>2023</a:t>
                      </a:r>
                      <a:endParaRPr lang="sl-SI" sz="1600" b="1" i="0" u="none" strike="noStrike" dirty="0">
                        <a:solidFill>
                          <a:srgbClr val="FF0000"/>
                        </a:solidFill>
                        <a:effectLst/>
                        <a:latin typeface="+mn-lt"/>
                      </a:endParaRPr>
                    </a:p>
                  </a:txBody>
                  <a:tcPr marL="9525" marR="9525" marT="9525" marB="0" anchor="b"/>
                </a:tc>
                <a:extLst>
                  <a:ext uri="{0D108BD9-81ED-4DB2-BD59-A6C34878D82A}">
                    <a16:rowId xmlns:a16="http://schemas.microsoft.com/office/drawing/2014/main" val="2714137077"/>
                  </a:ext>
                </a:extLst>
              </a:tr>
              <a:tr h="161925">
                <a:tc>
                  <a:txBody>
                    <a:bodyPr/>
                    <a:lstStyle/>
                    <a:p>
                      <a:pPr algn="l" fontAlgn="b"/>
                      <a:r>
                        <a:rPr lang="sl-SI" sz="1600" b="1" u="none" strike="noStrike" dirty="0">
                          <a:solidFill>
                            <a:schemeClr val="accent6"/>
                          </a:solidFill>
                          <a:effectLst/>
                          <a:latin typeface="+mn-lt"/>
                        </a:rPr>
                        <a:t>CILJ LPNV (brez zelo lahkih plastičnih nosilnih vrečk)</a:t>
                      </a:r>
                      <a:endParaRPr lang="sl-SI" sz="1600" b="1" i="0" u="none" strike="noStrike" dirty="0">
                        <a:solidFill>
                          <a:schemeClr val="accent6"/>
                        </a:solidFill>
                        <a:effectLst/>
                        <a:latin typeface="+mn-lt"/>
                      </a:endParaRPr>
                    </a:p>
                  </a:txBody>
                  <a:tcPr marL="9525" marR="9525" marT="9525" marB="0" anchor="b"/>
                </a:tc>
                <a:tc>
                  <a:txBody>
                    <a:bodyPr/>
                    <a:lstStyle/>
                    <a:p>
                      <a:pPr algn="ctr" fontAlgn="b"/>
                      <a:r>
                        <a:rPr lang="sl-SI" sz="1600" b="1" u="none" strike="noStrike" dirty="0">
                          <a:solidFill>
                            <a:schemeClr val="accent6"/>
                          </a:solidFill>
                          <a:effectLst/>
                          <a:latin typeface="+mn-lt"/>
                        </a:rPr>
                        <a:t>40</a:t>
                      </a:r>
                      <a:endParaRPr lang="sl-SI" sz="1600" b="1" i="0" u="none" strike="noStrike" dirty="0">
                        <a:solidFill>
                          <a:schemeClr val="accent6"/>
                        </a:solidFill>
                        <a:effectLst/>
                        <a:latin typeface="+mn-lt"/>
                      </a:endParaRPr>
                    </a:p>
                  </a:txBody>
                  <a:tcPr marL="9525" marR="9525" marT="9525" marB="0" anchor="b"/>
                </a:tc>
                <a:tc>
                  <a:txBody>
                    <a:bodyPr/>
                    <a:lstStyle/>
                    <a:p>
                      <a:pPr algn="ctr" fontAlgn="b"/>
                      <a:r>
                        <a:rPr lang="sl-SI" sz="1600" b="1" u="none" strike="noStrike" dirty="0">
                          <a:solidFill>
                            <a:schemeClr val="accent6"/>
                          </a:solidFill>
                          <a:effectLst/>
                          <a:latin typeface="+mn-lt"/>
                        </a:rPr>
                        <a:t>40</a:t>
                      </a:r>
                      <a:endParaRPr lang="sl-SI" sz="1600" b="1" i="0" u="none" strike="noStrike" dirty="0">
                        <a:solidFill>
                          <a:schemeClr val="accent6"/>
                        </a:solidFill>
                        <a:effectLst/>
                        <a:latin typeface="+mn-lt"/>
                      </a:endParaRPr>
                    </a:p>
                  </a:txBody>
                  <a:tcPr marL="9525" marR="9525" marT="9525" marB="0" anchor="b"/>
                </a:tc>
                <a:extLst>
                  <a:ext uri="{0D108BD9-81ED-4DB2-BD59-A6C34878D82A}">
                    <a16:rowId xmlns:a16="http://schemas.microsoft.com/office/drawing/2014/main" val="2522561094"/>
                  </a:ext>
                </a:extLst>
              </a:tr>
              <a:tr h="170415">
                <a:tc>
                  <a:txBody>
                    <a:bodyPr/>
                    <a:lstStyle/>
                    <a:p>
                      <a:pPr algn="l" fontAlgn="b"/>
                      <a:endParaRPr lang="sl-SI" sz="1600" u="none" strike="noStrike" dirty="0">
                        <a:solidFill>
                          <a:schemeClr val="accent6"/>
                        </a:solidFill>
                        <a:effectLst/>
                        <a:latin typeface="+mn-lt"/>
                      </a:endParaRPr>
                    </a:p>
                    <a:p>
                      <a:pPr algn="l" fontAlgn="b"/>
                      <a:endParaRPr lang="sl-SI" sz="1600" u="none" strike="noStrike" dirty="0">
                        <a:solidFill>
                          <a:schemeClr val="accent6"/>
                        </a:solidFill>
                        <a:effectLst/>
                        <a:latin typeface="+mn-lt"/>
                      </a:endParaRPr>
                    </a:p>
                    <a:p>
                      <a:pPr algn="l" fontAlgn="b"/>
                      <a:r>
                        <a:rPr lang="sl-SI" sz="1600" u="none" strike="noStrike" dirty="0">
                          <a:solidFill>
                            <a:schemeClr val="accent6"/>
                          </a:solidFill>
                          <a:effectLst/>
                          <a:latin typeface="+mn-lt"/>
                        </a:rPr>
                        <a:t>LPNV - Plastična nosilna vrečka 15 do 49 mikronov </a:t>
                      </a:r>
                    </a:p>
                    <a:p>
                      <a:pPr algn="l" fontAlgn="b"/>
                      <a:r>
                        <a:rPr lang="sl-SI" sz="1600" u="none" strike="noStrike" dirty="0">
                          <a:solidFill>
                            <a:schemeClr val="accent6"/>
                          </a:solidFill>
                          <a:effectLst/>
                          <a:latin typeface="+mn-lt"/>
                        </a:rPr>
                        <a:t> </a:t>
                      </a:r>
                      <a:endParaRPr lang="sl-SI" sz="1600" b="0" i="0" u="none" strike="noStrike" dirty="0">
                        <a:solidFill>
                          <a:schemeClr val="accent6"/>
                        </a:solidFill>
                        <a:effectLst/>
                        <a:latin typeface="+mn-lt"/>
                      </a:endParaRPr>
                    </a:p>
                  </a:txBody>
                  <a:tcPr marL="9525" marR="9525" marT="9525" marB="0" anchor="ctr"/>
                </a:tc>
                <a:tc>
                  <a:txBody>
                    <a:bodyPr/>
                    <a:lstStyle/>
                    <a:p>
                      <a:pPr algn="ctr" fontAlgn="b"/>
                      <a:r>
                        <a:rPr lang="sl-SI" sz="1600" u="none" strike="noStrike" dirty="0">
                          <a:solidFill>
                            <a:schemeClr val="accent6"/>
                          </a:solidFill>
                          <a:effectLst/>
                          <a:highlight>
                            <a:srgbClr val="FFFF00"/>
                          </a:highlight>
                          <a:latin typeface="+mn-lt"/>
                        </a:rPr>
                        <a:t>   13,2   </a:t>
                      </a:r>
                      <a:endParaRPr lang="sl-SI" sz="1600" b="1" i="0" u="none" strike="noStrike" dirty="0">
                        <a:solidFill>
                          <a:schemeClr val="accent6"/>
                        </a:solidFill>
                        <a:effectLst/>
                        <a:highlight>
                          <a:srgbClr val="FFFF00"/>
                        </a:highlight>
                        <a:latin typeface="+mn-lt"/>
                      </a:endParaRPr>
                    </a:p>
                  </a:txBody>
                  <a:tcPr marL="9525" marR="9525" marT="9525" marB="0" anchor="ctr"/>
                </a:tc>
                <a:tc>
                  <a:txBody>
                    <a:bodyPr/>
                    <a:lstStyle/>
                    <a:p>
                      <a:pPr algn="ctr" fontAlgn="b"/>
                      <a:r>
                        <a:rPr lang="sl-SI" sz="1600" u="none" strike="noStrike" dirty="0">
                          <a:solidFill>
                            <a:schemeClr val="accent6"/>
                          </a:solidFill>
                          <a:effectLst/>
                          <a:highlight>
                            <a:srgbClr val="FFFF00"/>
                          </a:highlight>
                          <a:latin typeface="+mn-lt"/>
                        </a:rPr>
                        <a:t>     14,2   </a:t>
                      </a:r>
                      <a:endParaRPr lang="sl-SI" sz="1600" b="1" i="0" u="none" strike="noStrike" dirty="0">
                        <a:solidFill>
                          <a:schemeClr val="accent6"/>
                        </a:solidFill>
                        <a:effectLst/>
                        <a:highlight>
                          <a:srgbClr val="FFFF00"/>
                        </a:highlight>
                        <a:latin typeface="+mn-lt"/>
                      </a:endParaRPr>
                    </a:p>
                  </a:txBody>
                  <a:tcPr marL="9525" marR="9525" marT="9525" marB="0" anchor="ctr"/>
                </a:tc>
                <a:extLst>
                  <a:ext uri="{0D108BD9-81ED-4DB2-BD59-A6C34878D82A}">
                    <a16:rowId xmlns:a16="http://schemas.microsoft.com/office/drawing/2014/main" val="1697130915"/>
                  </a:ext>
                </a:extLst>
              </a:tr>
              <a:tr h="161925">
                <a:tc gridSpan="3">
                  <a:txBody>
                    <a:bodyPr/>
                    <a:lstStyle/>
                    <a:p>
                      <a:pPr algn="l" fontAlgn="b"/>
                      <a:endParaRPr lang="sl-SI" sz="1600" b="0" i="0" u="none" strike="noStrike" dirty="0">
                        <a:effectLst/>
                        <a:highlight>
                          <a:srgbClr val="FFFF00"/>
                        </a:highlight>
                        <a:latin typeface="+mn-lt"/>
                      </a:endParaRPr>
                    </a:p>
                  </a:txBody>
                  <a:tcPr marL="9525" marR="9525" marT="9525" marB="0" anchor="b"/>
                </a:tc>
                <a:tc hMerge="1">
                  <a:txBody>
                    <a:bodyPr/>
                    <a:lstStyle/>
                    <a:p>
                      <a:pPr algn="ctr" fontAlgn="b"/>
                      <a:endParaRPr lang="sl-SI" sz="1000" b="0" i="0" u="none" strike="noStrike" dirty="0">
                        <a:effectLst/>
                        <a:latin typeface="Arial" panose="020B0604020202020204" pitchFamily="34" charset="0"/>
                      </a:endParaRPr>
                    </a:p>
                  </a:txBody>
                  <a:tcPr marL="9525" marR="9525" marT="9525" marB="0" anchor="b"/>
                </a:tc>
                <a:tc hMerge="1">
                  <a:txBody>
                    <a:bodyPr/>
                    <a:lstStyle/>
                    <a:p>
                      <a:pPr algn="ctr" fontAlgn="b"/>
                      <a:endParaRPr lang="sl-SI" sz="10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4045616456"/>
                  </a:ext>
                </a:extLst>
              </a:tr>
              <a:tr h="161925">
                <a:tc>
                  <a:txBody>
                    <a:bodyPr/>
                    <a:lstStyle/>
                    <a:p>
                      <a:pPr algn="l" fontAlgn="b"/>
                      <a:endParaRPr lang="sl-SI" sz="1600" u="none" strike="noStrike" dirty="0">
                        <a:effectLst/>
                        <a:latin typeface="+mn-lt"/>
                      </a:endParaRPr>
                    </a:p>
                    <a:p>
                      <a:pPr algn="l" fontAlgn="b"/>
                      <a:r>
                        <a:rPr lang="sl-SI" sz="1600" u="none" strike="noStrike" dirty="0">
                          <a:effectLst/>
                          <a:latin typeface="+mn-lt"/>
                        </a:rPr>
                        <a:t>Vse vrečke</a:t>
                      </a:r>
                    </a:p>
                    <a:p>
                      <a:pPr algn="l" fontAlgn="b"/>
                      <a:r>
                        <a:rPr lang="sl-SI" sz="1600" u="none" strike="noStrike" dirty="0">
                          <a:effectLst/>
                          <a:latin typeface="+mn-lt"/>
                        </a:rPr>
                        <a:t> </a:t>
                      </a:r>
                      <a:endParaRPr lang="sl-SI" sz="1600" b="0" i="0" u="none" strike="noStrike" dirty="0">
                        <a:effectLst/>
                        <a:latin typeface="+mn-lt"/>
                      </a:endParaRPr>
                    </a:p>
                  </a:txBody>
                  <a:tcPr marL="9525" marR="9525" marT="9525" marB="0" anchor="ctr"/>
                </a:tc>
                <a:tc>
                  <a:txBody>
                    <a:bodyPr/>
                    <a:lstStyle/>
                    <a:p>
                      <a:pPr algn="ctr" fontAlgn="b"/>
                      <a:r>
                        <a:rPr lang="sl-SI" sz="1600" u="none" strike="noStrike" dirty="0">
                          <a:effectLst/>
                          <a:highlight>
                            <a:srgbClr val="FFFF00"/>
                          </a:highlight>
                          <a:latin typeface="+mn-lt"/>
                        </a:rPr>
                        <a:t>   75,9   </a:t>
                      </a:r>
                      <a:endParaRPr lang="sl-SI" sz="1600" b="1" i="0" u="none" strike="noStrike" dirty="0">
                        <a:effectLst/>
                        <a:highlight>
                          <a:srgbClr val="FFFF00"/>
                        </a:highlight>
                        <a:latin typeface="+mn-lt"/>
                      </a:endParaRPr>
                    </a:p>
                  </a:txBody>
                  <a:tcPr marL="9525" marR="9525" marT="9525" marB="0" anchor="ctr"/>
                </a:tc>
                <a:tc>
                  <a:txBody>
                    <a:bodyPr/>
                    <a:lstStyle/>
                    <a:p>
                      <a:pPr algn="ctr" fontAlgn="b"/>
                      <a:r>
                        <a:rPr lang="sl-SI" sz="1600" u="none" strike="noStrike" dirty="0">
                          <a:effectLst/>
                          <a:highlight>
                            <a:srgbClr val="FFFF00"/>
                          </a:highlight>
                          <a:latin typeface="+mn-lt"/>
                        </a:rPr>
                        <a:t>   86,0   </a:t>
                      </a:r>
                      <a:endParaRPr lang="sl-SI" sz="1600" b="1" i="0" u="none" strike="noStrike" dirty="0">
                        <a:effectLst/>
                        <a:highlight>
                          <a:srgbClr val="FFFF00"/>
                        </a:highlight>
                        <a:latin typeface="+mn-lt"/>
                      </a:endParaRPr>
                    </a:p>
                  </a:txBody>
                  <a:tcPr marL="9525" marR="9525" marT="9525" marB="0" anchor="ctr"/>
                </a:tc>
                <a:extLst>
                  <a:ext uri="{0D108BD9-81ED-4DB2-BD59-A6C34878D82A}">
                    <a16:rowId xmlns:a16="http://schemas.microsoft.com/office/drawing/2014/main" val="4043986151"/>
                  </a:ext>
                </a:extLst>
              </a:tr>
            </a:tbl>
          </a:graphicData>
        </a:graphic>
      </p:graphicFrame>
      <p:graphicFrame>
        <p:nvGraphicFramePr>
          <p:cNvPr id="7" name="Tabela 6">
            <a:extLst>
              <a:ext uri="{FF2B5EF4-FFF2-40B4-BE49-F238E27FC236}">
                <a16:creationId xmlns:a16="http://schemas.microsoft.com/office/drawing/2014/main" id="{0ABBA2F0-623E-0160-4ECD-A3F12EFD6A1E}"/>
              </a:ext>
            </a:extLst>
          </p:cNvPr>
          <p:cNvGraphicFramePr>
            <a:graphicFrameLocks noGrp="1"/>
          </p:cNvGraphicFramePr>
          <p:nvPr>
            <p:extLst>
              <p:ext uri="{D42A27DB-BD31-4B8C-83A1-F6EECF244321}">
                <p14:modId xmlns:p14="http://schemas.microsoft.com/office/powerpoint/2010/main" val="943767180"/>
              </p:ext>
            </p:extLst>
          </p:nvPr>
        </p:nvGraphicFramePr>
        <p:xfrm>
          <a:off x="4439456" y="5535830"/>
          <a:ext cx="7591425" cy="731520"/>
        </p:xfrm>
        <a:graphic>
          <a:graphicData uri="http://schemas.openxmlformats.org/drawingml/2006/table">
            <a:tbl>
              <a:tblPr firstRow="1" firstCol="1" bandRow="1"/>
              <a:tblGrid>
                <a:gridCol w="5064178">
                  <a:extLst>
                    <a:ext uri="{9D8B030D-6E8A-4147-A177-3AD203B41FA5}">
                      <a16:colId xmlns:a16="http://schemas.microsoft.com/office/drawing/2014/main" val="1032327030"/>
                    </a:ext>
                  </a:extLst>
                </a:gridCol>
                <a:gridCol w="1239416">
                  <a:extLst>
                    <a:ext uri="{9D8B030D-6E8A-4147-A177-3AD203B41FA5}">
                      <a16:colId xmlns:a16="http://schemas.microsoft.com/office/drawing/2014/main" val="544677926"/>
                    </a:ext>
                  </a:extLst>
                </a:gridCol>
                <a:gridCol w="1287831">
                  <a:extLst>
                    <a:ext uri="{9D8B030D-6E8A-4147-A177-3AD203B41FA5}">
                      <a16:colId xmlns:a16="http://schemas.microsoft.com/office/drawing/2014/main" val="802142960"/>
                    </a:ext>
                  </a:extLst>
                </a:gridCol>
              </a:tblGrid>
              <a:tr h="76200">
                <a:tc>
                  <a:txBody>
                    <a:bodyPr/>
                    <a:lstStyle/>
                    <a:p>
                      <a:pPr>
                        <a:buNone/>
                      </a:pPr>
                      <a:r>
                        <a:rPr lang="sl-SI" sz="1200" dirty="0">
                          <a:effectLst/>
                          <a:latin typeface="Calibri" panose="020F0502020204030204" pitchFamily="34" charset="0"/>
                          <a:ea typeface="Aptos" panose="020B0004020202020204" pitchFamily="34" charset="0"/>
                          <a:cs typeface="Aptos" panose="020B0004020202020204" pitchFamily="34" charset="0"/>
                        </a:rPr>
                        <a:t> </a:t>
                      </a:r>
                      <a:r>
                        <a:rPr lang="sl-SI" sz="1200" dirty="0">
                          <a:effectLst/>
                          <a:latin typeface="Aptos" panose="020B0004020202020204" pitchFamily="34" charset="0"/>
                          <a:ea typeface="Aptos" panose="020B0004020202020204" pitchFamily="34" charset="0"/>
                          <a:cs typeface="Aptos" panose="020B0004020202020204" pitchFamily="34" charset="0"/>
                        </a:rPr>
                        <a:t> </a:t>
                      </a:r>
                    </a:p>
                  </a:txBody>
                  <a:tcPr marL="0" marR="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r">
                        <a:buNone/>
                      </a:pPr>
                      <a:r>
                        <a:rPr lang="sl-SI" sz="1200" dirty="0">
                          <a:effectLst/>
                          <a:latin typeface="Calibri" panose="020F0502020204030204" pitchFamily="34" charset="0"/>
                          <a:ea typeface="Aptos" panose="020B0004020202020204" pitchFamily="34" charset="0"/>
                          <a:cs typeface="Aptos" panose="020B0004020202020204" pitchFamily="34" charset="0"/>
                        </a:rPr>
                        <a:t>2022</a:t>
                      </a:r>
                      <a:endParaRPr lang="sl-SI" sz="1200" dirty="0">
                        <a:effectLst/>
                        <a:latin typeface="Aptos" panose="020B0004020202020204" pitchFamily="34" charset="0"/>
                        <a:ea typeface="Aptos" panose="020B0004020202020204" pitchFamily="34" charset="0"/>
                        <a:cs typeface="Aptos" panose="020B0004020202020204" pitchFamily="34" charset="0"/>
                      </a:endParaRPr>
                    </a:p>
                  </a:txBody>
                  <a:tcPr marL="0" marR="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r">
                        <a:buNone/>
                      </a:pPr>
                      <a:r>
                        <a:rPr lang="sl-SI" sz="1200" dirty="0">
                          <a:effectLst/>
                          <a:latin typeface="Calibri" panose="020F0502020204030204" pitchFamily="34" charset="0"/>
                          <a:ea typeface="Aptos" panose="020B0004020202020204" pitchFamily="34" charset="0"/>
                          <a:cs typeface="Aptos" panose="020B0004020202020204" pitchFamily="34" charset="0"/>
                        </a:rPr>
                        <a:t>2023</a:t>
                      </a:r>
                      <a:endParaRPr lang="sl-SI" sz="1200" dirty="0">
                        <a:effectLst/>
                        <a:latin typeface="Aptos" panose="020B0004020202020204" pitchFamily="34" charset="0"/>
                        <a:ea typeface="Aptos" panose="020B0004020202020204" pitchFamily="34" charset="0"/>
                        <a:cs typeface="Aptos" panose="020B0004020202020204" pitchFamily="34" charset="0"/>
                      </a:endParaRPr>
                    </a:p>
                  </a:txBody>
                  <a:tcPr marL="0" marR="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09255194"/>
                  </a:ext>
                </a:extLst>
              </a:tr>
              <a:tr h="76200">
                <a:tc>
                  <a:txBody>
                    <a:bodyPr/>
                    <a:lstStyle/>
                    <a:p>
                      <a:pPr>
                        <a:buNone/>
                      </a:pPr>
                      <a:r>
                        <a:rPr lang="sl-SI" sz="1200">
                          <a:effectLst/>
                          <a:latin typeface="Calibri" panose="020F0502020204030204" pitchFamily="34" charset="0"/>
                          <a:ea typeface="Aptos" panose="020B0004020202020204" pitchFamily="34" charset="0"/>
                          <a:cs typeface="Aptos" panose="020B0004020202020204" pitchFamily="34" charset="0"/>
                        </a:rPr>
                        <a:t>LPNV - Plastična nosilna vrečka 15 do 49 mikronov (št. kosov)</a:t>
                      </a:r>
                      <a:r>
                        <a:rPr lang="sl-SI" sz="1200">
                          <a:effectLst/>
                          <a:latin typeface="Aptos" panose="020B0004020202020204" pitchFamily="34" charset="0"/>
                          <a:ea typeface="Aptos" panose="020B0004020202020204" pitchFamily="34" charset="0"/>
                          <a:cs typeface="Aptos" panose="020B0004020202020204" pitchFamily="34" charset="0"/>
                        </a:rPr>
                        <a:t> </a:t>
                      </a:r>
                    </a:p>
                  </a:txBody>
                  <a:tcPr marL="0" marR="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r">
                        <a:buNone/>
                      </a:pPr>
                      <a:r>
                        <a:rPr lang="sl-SI" sz="1200">
                          <a:effectLst/>
                          <a:latin typeface="Calibri" panose="020F0502020204030204" pitchFamily="34" charset="0"/>
                          <a:ea typeface="Aptos" panose="020B0004020202020204" pitchFamily="34" charset="0"/>
                          <a:cs typeface="Aptos" panose="020B0004020202020204" pitchFamily="34" charset="0"/>
                        </a:rPr>
                        <a:t>27.798.457</a:t>
                      </a:r>
                      <a:endParaRPr lang="sl-SI" sz="1200">
                        <a:effectLst/>
                        <a:latin typeface="Aptos" panose="020B0004020202020204" pitchFamily="34" charset="0"/>
                        <a:ea typeface="Aptos" panose="020B0004020202020204" pitchFamily="34" charset="0"/>
                        <a:cs typeface="Aptos" panose="020B0004020202020204" pitchFamily="34" charset="0"/>
                      </a:endParaRPr>
                    </a:p>
                  </a:txBody>
                  <a:tcPr marL="0" marR="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r">
                        <a:buNone/>
                      </a:pPr>
                      <a:r>
                        <a:rPr lang="sl-SI" sz="1200" dirty="0">
                          <a:effectLst/>
                          <a:latin typeface="Calibri" panose="020F0502020204030204" pitchFamily="34" charset="0"/>
                          <a:ea typeface="Aptos" panose="020B0004020202020204" pitchFamily="34" charset="0"/>
                          <a:cs typeface="Aptos" panose="020B0004020202020204" pitchFamily="34" charset="0"/>
                        </a:rPr>
                        <a:t>30.146.418</a:t>
                      </a:r>
                      <a:endParaRPr lang="sl-SI" sz="1200" dirty="0">
                        <a:effectLst/>
                        <a:latin typeface="Aptos" panose="020B0004020202020204" pitchFamily="34" charset="0"/>
                        <a:ea typeface="Aptos" panose="020B0004020202020204" pitchFamily="34" charset="0"/>
                        <a:cs typeface="Aptos" panose="020B0004020202020204" pitchFamily="34" charset="0"/>
                      </a:endParaRPr>
                    </a:p>
                  </a:txBody>
                  <a:tcPr marL="0" marR="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73153510"/>
                  </a:ext>
                </a:extLst>
              </a:tr>
              <a:tr h="76200">
                <a:tc>
                  <a:txBody>
                    <a:bodyPr/>
                    <a:lstStyle/>
                    <a:p>
                      <a:pPr>
                        <a:buNone/>
                      </a:pPr>
                      <a:r>
                        <a:rPr lang="sl-SI" sz="1200" dirty="0">
                          <a:effectLst/>
                          <a:latin typeface="Calibri" panose="020F0502020204030204" pitchFamily="34" charset="0"/>
                          <a:ea typeface="Aptos" panose="020B0004020202020204" pitchFamily="34" charset="0"/>
                          <a:cs typeface="Aptos" panose="020B0004020202020204" pitchFamily="34" charset="0"/>
                        </a:rPr>
                        <a:t>ZLPNV - Plastična nosilna vrečka 14 mikronov ali manj  (št. kosov)</a:t>
                      </a:r>
                      <a:r>
                        <a:rPr lang="sl-SI" sz="1200" dirty="0">
                          <a:effectLst/>
                          <a:latin typeface="Aptos" panose="020B0004020202020204" pitchFamily="34" charset="0"/>
                          <a:ea typeface="Aptos" panose="020B0004020202020204" pitchFamily="34" charset="0"/>
                          <a:cs typeface="Aptos" panose="020B0004020202020204" pitchFamily="34" charset="0"/>
                        </a:rPr>
                        <a:t> </a:t>
                      </a:r>
                    </a:p>
                  </a:txBody>
                  <a:tcPr marL="0" marR="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r">
                        <a:buNone/>
                      </a:pPr>
                      <a:r>
                        <a:rPr lang="sl-SI" sz="1200">
                          <a:effectLst/>
                          <a:latin typeface="Calibri" panose="020F0502020204030204" pitchFamily="34" charset="0"/>
                          <a:ea typeface="Aptos" panose="020B0004020202020204" pitchFamily="34" charset="0"/>
                          <a:cs typeface="Aptos" panose="020B0004020202020204" pitchFamily="34" charset="0"/>
                        </a:rPr>
                        <a:t>129.567.060</a:t>
                      </a:r>
                      <a:endParaRPr lang="sl-SI" sz="1200">
                        <a:effectLst/>
                        <a:latin typeface="Aptos" panose="020B0004020202020204" pitchFamily="34" charset="0"/>
                        <a:ea typeface="Aptos" panose="020B0004020202020204" pitchFamily="34" charset="0"/>
                        <a:cs typeface="Aptos" panose="020B0004020202020204" pitchFamily="34" charset="0"/>
                      </a:endParaRPr>
                    </a:p>
                  </a:txBody>
                  <a:tcPr marL="0" marR="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r">
                        <a:buNone/>
                      </a:pPr>
                      <a:r>
                        <a:rPr lang="sl-SI" sz="1200" dirty="0">
                          <a:effectLst/>
                          <a:latin typeface="Calibri" panose="020F0502020204030204" pitchFamily="34" charset="0"/>
                          <a:ea typeface="Aptos" panose="020B0004020202020204" pitchFamily="34" charset="0"/>
                          <a:cs typeface="Aptos" panose="020B0004020202020204" pitchFamily="34" charset="0"/>
                        </a:rPr>
                        <a:t>149.710.345</a:t>
                      </a:r>
                      <a:endParaRPr lang="sl-SI" sz="1200" dirty="0">
                        <a:effectLst/>
                        <a:latin typeface="Aptos" panose="020B0004020202020204" pitchFamily="34" charset="0"/>
                        <a:ea typeface="Aptos" panose="020B0004020202020204" pitchFamily="34" charset="0"/>
                        <a:cs typeface="Aptos" panose="020B0004020202020204" pitchFamily="34" charset="0"/>
                      </a:endParaRPr>
                    </a:p>
                  </a:txBody>
                  <a:tcPr marL="0" marR="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87013420"/>
                  </a:ext>
                </a:extLst>
              </a:tr>
              <a:tr h="76200">
                <a:tc>
                  <a:txBody>
                    <a:bodyPr/>
                    <a:lstStyle/>
                    <a:p>
                      <a:pPr>
                        <a:buNone/>
                      </a:pPr>
                      <a:r>
                        <a:rPr lang="sl-SI" sz="1200" dirty="0">
                          <a:effectLst/>
                          <a:latin typeface="Calibri" panose="020F0502020204030204" pitchFamily="34" charset="0"/>
                          <a:ea typeface="Aptos" panose="020B0004020202020204" pitchFamily="34" charset="0"/>
                          <a:cs typeface="Aptos" panose="020B0004020202020204" pitchFamily="34" charset="0"/>
                        </a:rPr>
                        <a:t>PNV - Plastična nosilna vrečka 50 mikronov ali več  (št. kosov)</a:t>
                      </a:r>
                      <a:r>
                        <a:rPr lang="sl-SI" sz="1200" dirty="0">
                          <a:effectLst/>
                          <a:latin typeface="Aptos" panose="020B0004020202020204" pitchFamily="34" charset="0"/>
                          <a:ea typeface="Aptos" panose="020B0004020202020204" pitchFamily="34" charset="0"/>
                          <a:cs typeface="Aptos" panose="020B0004020202020204" pitchFamily="34" charset="0"/>
                        </a:rPr>
                        <a:t> </a:t>
                      </a:r>
                    </a:p>
                  </a:txBody>
                  <a:tcPr marL="0" marR="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r">
                        <a:buNone/>
                      </a:pPr>
                      <a:r>
                        <a:rPr lang="sl-SI" sz="1200">
                          <a:effectLst/>
                          <a:latin typeface="Calibri" panose="020F0502020204030204" pitchFamily="34" charset="0"/>
                          <a:ea typeface="Aptos" panose="020B0004020202020204" pitchFamily="34" charset="0"/>
                          <a:cs typeface="Aptos" panose="020B0004020202020204" pitchFamily="34" charset="0"/>
                        </a:rPr>
                        <a:t>2.844.658</a:t>
                      </a:r>
                      <a:endParaRPr lang="sl-SI" sz="1200">
                        <a:effectLst/>
                        <a:latin typeface="Aptos" panose="020B0004020202020204" pitchFamily="34" charset="0"/>
                        <a:ea typeface="Aptos" panose="020B0004020202020204" pitchFamily="34" charset="0"/>
                        <a:cs typeface="Aptos" panose="020B0004020202020204" pitchFamily="34" charset="0"/>
                      </a:endParaRPr>
                    </a:p>
                  </a:txBody>
                  <a:tcPr marL="0" marR="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r">
                        <a:buNone/>
                      </a:pPr>
                      <a:r>
                        <a:rPr lang="sl-SI" sz="1200" dirty="0">
                          <a:effectLst/>
                          <a:latin typeface="Calibri" panose="020F0502020204030204" pitchFamily="34" charset="0"/>
                          <a:ea typeface="Aptos" panose="020B0004020202020204" pitchFamily="34" charset="0"/>
                          <a:cs typeface="Aptos" panose="020B0004020202020204" pitchFamily="34" charset="0"/>
                        </a:rPr>
                        <a:t>2.614.591</a:t>
                      </a:r>
                      <a:endParaRPr lang="sl-SI" sz="1200" dirty="0">
                        <a:effectLst/>
                        <a:latin typeface="Aptos" panose="020B0004020202020204" pitchFamily="34" charset="0"/>
                        <a:ea typeface="Aptos" panose="020B0004020202020204" pitchFamily="34" charset="0"/>
                        <a:cs typeface="Aptos" panose="020B0004020202020204" pitchFamily="34" charset="0"/>
                      </a:endParaRPr>
                    </a:p>
                  </a:txBody>
                  <a:tcPr marL="0" marR="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98780468"/>
                  </a:ext>
                </a:extLst>
              </a:tr>
            </a:tbl>
          </a:graphicData>
        </a:graphic>
      </p:graphicFrame>
      <p:sp>
        <p:nvSpPr>
          <p:cNvPr id="8" name="PoljeZBesedilom 7">
            <a:extLst>
              <a:ext uri="{FF2B5EF4-FFF2-40B4-BE49-F238E27FC236}">
                <a16:creationId xmlns:a16="http://schemas.microsoft.com/office/drawing/2014/main" id="{2CBAE18D-755F-2313-B0ED-93C3729160C3}"/>
              </a:ext>
            </a:extLst>
          </p:cNvPr>
          <p:cNvSpPr txBox="1"/>
          <p:nvPr/>
        </p:nvSpPr>
        <p:spPr>
          <a:xfrm>
            <a:off x="4842343" y="6432998"/>
            <a:ext cx="3204375" cy="261610"/>
          </a:xfrm>
          <a:prstGeom prst="rect">
            <a:avLst/>
          </a:prstGeom>
          <a:noFill/>
        </p:spPr>
        <p:txBody>
          <a:bodyPr wrap="square" rtlCol="0">
            <a:spAutoFit/>
          </a:bodyPr>
          <a:lstStyle/>
          <a:p>
            <a:r>
              <a:rPr lang="sl-SI" sz="1100" dirty="0"/>
              <a:t>Vir: ARSO, preračun MOPE</a:t>
            </a:r>
          </a:p>
        </p:txBody>
      </p:sp>
    </p:spTree>
    <p:extLst>
      <p:ext uri="{BB962C8B-B14F-4D97-AF65-F5344CB8AC3E}">
        <p14:creationId xmlns:p14="http://schemas.microsoft.com/office/powerpoint/2010/main" val="162164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dnaslov 3">
            <a:extLst>
              <a:ext uri="{FF2B5EF4-FFF2-40B4-BE49-F238E27FC236}">
                <a16:creationId xmlns:a16="http://schemas.microsoft.com/office/drawing/2014/main" id="{5DFFEDA3-C023-8D23-EBCF-BB863F2FC13A}"/>
              </a:ext>
            </a:extLst>
          </p:cNvPr>
          <p:cNvSpPr>
            <a:spLocks noGrp="1"/>
          </p:cNvSpPr>
          <p:nvPr>
            <p:ph type="subTitle" idx="13"/>
          </p:nvPr>
        </p:nvSpPr>
        <p:spPr>
          <a:xfrm>
            <a:off x="347888" y="1049567"/>
            <a:ext cx="3249646" cy="1424161"/>
          </a:xfrm>
        </p:spPr>
        <p:txBody>
          <a:bodyPr>
            <a:normAutofit/>
          </a:bodyPr>
          <a:lstStyle/>
          <a:p>
            <a:r>
              <a:rPr lang="sl-SI" sz="2400" dirty="0">
                <a:solidFill>
                  <a:schemeClr val="bg1">
                    <a:lumMod val="50000"/>
                  </a:schemeClr>
                </a:solidFill>
                <a:latin typeface="Aptos" panose="020B0004020202020204" pitchFamily="34" charset="0"/>
              </a:rPr>
              <a:t>EMBALAŽA ZA VEČKRATNO UPORABO</a:t>
            </a:r>
          </a:p>
        </p:txBody>
      </p:sp>
      <p:sp>
        <p:nvSpPr>
          <p:cNvPr id="5" name="Označba mesta številke diapozitiva 4">
            <a:extLst>
              <a:ext uri="{FF2B5EF4-FFF2-40B4-BE49-F238E27FC236}">
                <a16:creationId xmlns:a16="http://schemas.microsoft.com/office/drawing/2014/main" id="{4BDD9945-CDFE-C6EE-195D-8B6EA49C471B}"/>
              </a:ext>
            </a:extLst>
          </p:cNvPr>
          <p:cNvSpPr>
            <a:spLocks noGrp="1"/>
          </p:cNvSpPr>
          <p:nvPr>
            <p:ph type="sldNum" sz="quarter" idx="4"/>
          </p:nvPr>
        </p:nvSpPr>
        <p:spPr/>
        <p:txBody>
          <a:bodyPr/>
          <a:lstStyle/>
          <a:p>
            <a:pPr algn="l"/>
            <a:r>
              <a:rPr lang="en-SI" dirty="0"/>
              <a:t>| </a:t>
            </a:r>
            <a:fld id="{B2E9B04A-BB73-0D45-BD26-C8C851B8E118}" type="slidenum">
              <a:rPr lang="en-SI" smtClean="0"/>
              <a:pPr algn="l"/>
              <a:t>16</a:t>
            </a:fld>
            <a:endParaRPr lang="en-SI" dirty="0"/>
          </a:p>
        </p:txBody>
      </p:sp>
      <p:graphicFrame>
        <p:nvGraphicFramePr>
          <p:cNvPr id="7" name="Tabela 6">
            <a:extLst>
              <a:ext uri="{FF2B5EF4-FFF2-40B4-BE49-F238E27FC236}">
                <a16:creationId xmlns:a16="http://schemas.microsoft.com/office/drawing/2014/main" id="{4AE01995-35F1-DF0B-3EB8-7A035E908073}"/>
              </a:ext>
            </a:extLst>
          </p:cNvPr>
          <p:cNvGraphicFramePr>
            <a:graphicFrameLocks noGrp="1"/>
          </p:cNvGraphicFramePr>
          <p:nvPr>
            <p:extLst>
              <p:ext uri="{D42A27DB-BD31-4B8C-83A1-F6EECF244321}">
                <p14:modId xmlns:p14="http://schemas.microsoft.com/office/powerpoint/2010/main" val="3498076695"/>
              </p:ext>
            </p:extLst>
          </p:nvPr>
        </p:nvGraphicFramePr>
        <p:xfrm>
          <a:off x="4532245" y="574048"/>
          <a:ext cx="7311867" cy="2558110"/>
        </p:xfrm>
        <a:graphic>
          <a:graphicData uri="http://schemas.openxmlformats.org/drawingml/2006/table">
            <a:tbl>
              <a:tblPr firstRow="1" bandRow="1">
                <a:tableStyleId>{5C22544A-7EE6-4342-B048-85BDC9FD1C3A}</a:tableStyleId>
              </a:tblPr>
              <a:tblGrid>
                <a:gridCol w="993913">
                  <a:extLst>
                    <a:ext uri="{9D8B030D-6E8A-4147-A177-3AD203B41FA5}">
                      <a16:colId xmlns:a16="http://schemas.microsoft.com/office/drawing/2014/main" val="572798122"/>
                    </a:ext>
                  </a:extLst>
                </a:gridCol>
                <a:gridCol w="985961">
                  <a:extLst>
                    <a:ext uri="{9D8B030D-6E8A-4147-A177-3AD203B41FA5}">
                      <a16:colId xmlns:a16="http://schemas.microsoft.com/office/drawing/2014/main" val="684406895"/>
                    </a:ext>
                  </a:extLst>
                </a:gridCol>
                <a:gridCol w="5331993">
                  <a:extLst>
                    <a:ext uri="{9D8B030D-6E8A-4147-A177-3AD203B41FA5}">
                      <a16:colId xmlns:a16="http://schemas.microsoft.com/office/drawing/2014/main" val="775332660"/>
                    </a:ext>
                  </a:extLst>
                </a:gridCol>
              </a:tblGrid>
              <a:tr h="363550">
                <a:tc>
                  <a:txBody>
                    <a:bodyPr/>
                    <a:lstStyle/>
                    <a:p>
                      <a:r>
                        <a:rPr lang="sl-SI" sz="1400" dirty="0">
                          <a:latin typeface="Aptos" panose="020B0004020202020204" pitchFamily="34" charset="0"/>
                        </a:rPr>
                        <a:t>1.1.2030</a:t>
                      </a:r>
                      <a:endParaRPr lang="en-US" sz="1400" dirty="0">
                        <a:latin typeface="Aptos" panose="020B0004020202020204" pitchFamily="34" charset="0"/>
                      </a:endParaRPr>
                    </a:p>
                  </a:txBody>
                  <a:tcPr>
                    <a:solidFill>
                      <a:schemeClr val="accent6">
                        <a:lumMod val="75000"/>
                      </a:schemeClr>
                    </a:solidFill>
                  </a:tcPr>
                </a:tc>
                <a:tc>
                  <a:txBody>
                    <a:bodyPr/>
                    <a:lstStyle/>
                    <a:p>
                      <a:r>
                        <a:rPr lang="sl-SI" sz="1400" dirty="0">
                          <a:latin typeface="Aptos" panose="020B0004020202020204" pitchFamily="34" charset="0"/>
                        </a:rPr>
                        <a:t>1.1.2040</a:t>
                      </a:r>
                      <a:endParaRPr lang="en-US" sz="1400" dirty="0">
                        <a:latin typeface="Aptos" panose="020B0004020202020204" pitchFamily="34" charset="0"/>
                      </a:endParaRPr>
                    </a:p>
                  </a:txBody>
                  <a:tcPr>
                    <a:solidFill>
                      <a:schemeClr val="accent6">
                        <a:lumMod val="75000"/>
                      </a:schemeClr>
                    </a:solidFill>
                  </a:tcPr>
                </a:tc>
                <a:tc>
                  <a:txBody>
                    <a:bodyPr/>
                    <a:lstStyle/>
                    <a:p>
                      <a:endParaRPr lang="en-US" sz="1400" dirty="0">
                        <a:latin typeface="Aptos" panose="020B0004020202020204" pitchFamily="34" charset="0"/>
                      </a:endParaRPr>
                    </a:p>
                  </a:txBody>
                  <a:tcPr>
                    <a:solidFill>
                      <a:schemeClr val="accent6">
                        <a:lumMod val="20000"/>
                        <a:lumOff val="80000"/>
                      </a:schemeClr>
                    </a:solidFill>
                  </a:tcPr>
                </a:tc>
                <a:extLst>
                  <a:ext uri="{0D108BD9-81ED-4DB2-BD59-A6C34878D82A}">
                    <a16:rowId xmlns:a16="http://schemas.microsoft.com/office/drawing/2014/main" val="2451665538"/>
                  </a:ext>
                </a:extLst>
              </a:tr>
              <a:tr h="618035">
                <a:tc>
                  <a:txBody>
                    <a:bodyPr/>
                    <a:lstStyle/>
                    <a:p>
                      <a:r>
                        <a:rPr lang="sl-SI" sz="1400" dirty="0">
                          <a:latin typeface="Aptos" panose="020B0004020202020204" pitchFamily="34" charset="0"/>
                        </a:rPr>
                        <a:t>40 %</a:t>
                      </a:r>
                      <a:endParaRPr lang="en-US" sz="1400" dirty="0">
                        <a:latin typeface="Aptos" panose="020B0004020202020204" pitchFamily="34" charset="0"/>
                      </a:endParaRPr>
                    </a:p>
                  </a:txBody>
                  <a:tcPr>
                    <a:solidFill>
                      <a:schemeClr val="accent6">
                        <a:lumMod val="40000"/>
                        <a:lumOff val="60000"/>
                      </a:schemeClr>
                    </a:solidFill>
                  </a:tcPr>
                </a:tc>
                <a:tc>
                  <a:txBody>
                    <a:bodyPr/>
                    <a:lstStyle/>
                    <a:p>
                      <a:r>
                        <a:rPr lang="sl-SI" sz="1400" dirty="0">
                          <a:latin typeface="Aptos" panose="020B0004020202020204" pitchFamily="34" charset="0"/>
                        </a:rPr>
                        <a:t>70 %</a:t>
                      </a:r>
                      <a:endParaRPr lang="en-US" sz="1400" dirty="0">
                        <a:latin typeface="Aptos" panose="020B0004020202020204" pitchFamily="34" charset="0"/>
                      </a:endParaRPr>
                    </a:p>
                  </a:txBody>
                  <a:tcPr>
                    <a:solidFill>
                      <a:schemeClr val="accent6">
                        <a:lumMod val="40000"/>
                        <a:lumOff val="60000"/>
                      </a:schemeClr>
                    </a:solidFill>
                  </a:tcPr>
                </a:tc>
                <a:tc>
                  <a:txBody>
                    <a:bodyPr/>
                    <a:lstStyle/>
                    <a:p>
                      <a:pPr algn="just"/>
                      <a:r>
                        <a:rPr lang="sl-SI" sz="1400" b="0" i="0" kern="1200" dirty="0">
                          <a:solidFill>
                            <a:schemeClr val="dk1"/>
                          </a:solidFill>
                          <a:effectLst/>
                          <a:latin typeface="Aptos" panose="020B0004020202020204" pitchFamily="34" charset="0"/>
                          <a:ea typeface="+mn-ea"/>
                          <a:cs typeface="+mn-cs"/>
                        </a:rPr>
                        <a:t>uporabljajo transportno ali prodajno embalažo (tudi e E) v obliki palet, zložljivih plastičnih škatel, škatel, pladnjev, plastičnih zabojev, vmesnih zabojnikov za razsuti tovor, veder, sodov in </a:t>
                      </a:r>
                      <a:r>
                        <a:rPr lang="sl-SI" sz="1400" b="0" i="0" kern="1200" dirty="0" err="1">
                          <a:solidFill>
                            <a:schemeClr val="dk1"/>
                          </a:solidFill>
                          <a:effectLst/>
                          <a:latin typeface="Aptos" panose="020B0004020202020204" pitchFamily="34" charset="0"/>
                          <a:ea typeface="+mn-ea"/>
                          <a:cs typeface="+mn-cs"/>
                        </a:rPr>
                        <a:t>kanistrov</a:t>
                      </a:r>
                      <a:r>
                        <a:rPr lang="sl-SI" sz="1400" b="0" i="0" kern="1200" dirty="0">
                          <a:solidFill>
                            <a:schemeClr val="dk1"/>
                          </a:solidFill>
                          <a:effectLst/>
                          <a:latin typeface="Aptos" panose="020B0004020202020204" pitchFamily="34" charset="0"/>
                          <a:ea typeface="+mn-ea"/>
                          <a:cs typeface="+mn-cs"/>
                        </a:rPr>
                        <a:t> vseh velikosti ali materialov* </a:t>
                      </a:r>
                      <a:endParaRPr lang="en-US" sz="1400" b="0" i="0" dirty="0">
                        <a:latin typeface="Aptos" panose="020B0004020202020204" pitchFamily="34" charset="0"/>
                      </a:endParaRPr>
                    </a:p>
                  </a:txBody>
                  <a:tcPr>
                    <a:solidFill>
                      <a:schemeClr val="accent6">
                        <a:lumMod val="40000"/>
                        <a:lumOff val="60000"/>
                      </a:schemeClr>
                    </a:solidFill>
                  </a:tcPr>
                </a:tc>
                <a:extLst>
                  <a:ext uri="{0D108BD9-81ED-4DB2-BD59-A6C34878D82A}">
                    <a16:rowId xmlns:a16="http://schemas.microsoft.com/office/drawing/2014/main" val="3607523159"/>
                  </a:ext>
                </a:extLst>
              </a:tr>
              <a:tr h="442319">
                <a:tc>
                  <a:txBody>
                    <a:bodyPr/>
                    <a:lstStyle/>
                    <a:p>
                      <a:r>
                        <a:rPr lang="sl-SI" sz="1400" dirty="0">
                          <a:latin typeface="Aptos" panose="020B0004020202020204" pitchFamily="34" charset="0"/>
                        </a:rPr>
                        <a:t>10 %</a:t>
                      </a:r>
                      <a:endParaRPr lang="en-US" sz="1400" dirty="0">
                        <a:latin typeface="Aptos" panose="020B0004020202020204" pitchFamily="34" charset="0"/>
                      </a:endParaRPr>
                    </a:p>
                  </a:txBody>
                  <a:tcPr>
                    <a:solidFill>
                      <a:schemeClr val="accent6">
                        <a:lumMod val="40000"/>
                        <a:lumOff val="60000"/>
                      </a:schemeClr>
                    </a:solidFill>
                  </a:tcPr>
                </a:tc>
                <a:tc>
                  <a:txBody>
                    <a:bodyPr/>
                    <a:lstStyle/>
                    <a:p>
                      <a:r>
                        <a:rPr lang="sl-SI" sz="1400" dirty="0">
                          <a:latin typeface="Aptos" panose="020B0004020202020204" pitchFamily="34" charset="0"/>
                        </a:rPr>
                        <a:t>25 %</a:t>
                      </a:r>
                      <a:endParaRPr lang="en-US" sz="1400" dirty="0">
                        <a:latin typeface="Aptos" panose="020B0004020202020204" pitchFamily="34" charset="0"/>
                      </a:endParaRPr>
                    </a:p>
                  </a:txBody>
                  <a:tcPr>
                    <a:solidFill>
                      <a:schemeClr val="accent6">
                        <a:lumMod val="40000"/>
                        <a:lumOff val="60000"/>
                      </a:schemeClr>
                    </a:solidFill>
                  </a:tcPr>
                </a:tc>
                <a:tc>
                  <a:txBody>
                    <a:bodyPr/>
                    <a:lstStyle/>
                    <a:p>
                      <a:pPr marL="0" algn="just" defTabSz="914400" rtl="0" eaLnBrk="1" latinLnBrk="0" hangingPunct="1"/>
                      <a:r>
                        <a:rPr lang="sl-SI" sz="1400" b="0" i="0" kern="1200" dirty="0">
                          <a:solidFill>
                            <a:schemeClr val="dk1"/>
                          </a:solidFill>
                          <a:effectLst/>
                          <a:latin typeface="Aptos" panose="020B0004020202020204" pitchFamily="34" charset="0"/>
                          <a:ea typeface="+mn-ea"/>
                          <a:cs typeface="+mn-cs"/>
                        </a:rPr>
                        <a:t>skupinsko embalažo v obliki škatel, razen kartonskih škatel, ki obdaja prodajno embalažo </a:t>
                      </a:r>
                      <a:endParaRPr lang="en-US" sz="1400" b="0" i="0" kern="1200" dirty="0">
                        <a:solidFill>
                          <a:schemeClr val="dk1"/>
                        </a:solidFill>
                        <a:effectLst/>
                        <a:latin typeface="Aptos" panose="020B0004020202020204" pitchFamily="34" charset="0"/>
                        <a:ea typeface="+mn-ea"/>
                        <a:cs typeface="+mn-cs"/>
                      </a:endParaRPr>
                    </a:p>
                  </a:txBody>
                  <a:tcPr>
                    <a:solidFill>
                      <a:schemeClr val="accent6">
                        <a:lumMod val="40000"/>
                        <a:lumOff val="60000"/>
                      </a:schemeClr>
                    </a:solidFill>
                  </a:tcPr>
                </a:tc>
                <a:extLst>
                  <a:ext uri="{0D108BD9-81ED-4DB2-BD59-A6C34878D82A}">
                    <a16:rowId xmlns:a16="http://schemas.microsoft.com/office/drawing/2014/main" val="1195014634"/>
                  </a:ext>
                </a:extLst>
              </a:tr>
              <a:tr h="618035">
                <a:tc>
                  <a:txBody>
                    <a:bodyPr/>
                    <a:lstStyle/>
                    <a:p>
                      <a:r>
                        <a:rPr lang="sl-SI" sz="1400" dirty="0">
                          <a:latin typeface="Aptos" panose="020B0004020202020204" pitchFamily="34" charset="0"/>
                        </a:rPr>
                        <a:t>10 %</a:t>
                      </a:r>
                      <a:endParaRPr lang="en-US" sz="1400" dirty="0">
                        <a:latin typeface="Aptos" panose="020B0004020202020204" pitchFamily="34" charset="0"/>
                      </a:endParaRPr>
                    </a:p>
                  </a:txBody>
                  <a:tcPr>
                    <a:solidFill>
                      <a:schemeClr val="accent6">
                        <a:lumMod val="40000"/>
                        <a:lumOff val="60000"/>
                      </a:schemeClr>
                    </a:solidFill>
                  </a:tcPr>
                </a:tc>
                <a:tc>
                  <a:txBody>
                    <a:bodyPr/>
                    <a:lstStyle/>
                    <a:p>
                      <a:r>
                        <a:rPr lang="sl-SI" sz="1400" dirty="0">
                          <a:latin typeface="Aptos" panose="020B0004020202020204" pitchFamily="34" charset="0"/>
                        </a:rPr>
                        <a:t>40 %</a:t>
                      </a:r>
                      <a:endParaRPr lang="en-US" sz="1400" dirty="0">
                        <a:latin typeface="Aptos" panose="020B0004020202020204" pitchFamily="34" charset="0"/>
                      </a:endParaRPr>
                    </a:p>
                  </a:txBody>
                  <a:tcPr>
                    <a:solidFill>
                      <a:schemeClr val="accent6">
                        <a:lumMod val="40000"/>
                        <a:lumOff val="60000"/>
                      </a:schemeClr>
                    </a:solidFill>
                  </a:tcPr>
                </a:tc>
                <a:tc>
                  <a:txBody>
                    <a:bodyPr/>
                    <a:lstStyle/>
                    <a:p>
                      <a:pPr marL="0" algn="just" defTabSz="914400" rtl="0" eaLnBrk="1" latinLnBrk="0" hangingPunct="1"/>
                      <a:r>
                        <a:rPr lang="sl-SI" sz="1400" b="0" i="0" kern="1200" dirty="0">
                          <a:solidFill>
                            <a:schemeClr val="dk1"/>
                          </a:solidFill>
                          <a:effectLst/>
                          <a:latin typeface="Aptos" panose="020B0004020202020204" pitchFamily="34" charset="0"/>
                          <a:ea typeface="+mn-ea"/>
                          <a:cs typeface="+mn-cs"/>
                        </a:rPr>
                        <a:t>Končni distributerji omogočajo dostop do alkoholnih in brezalkoholnih pijač v prodajni embalaži za večkratno uporabo (izjeme pijače, prostor, gostota) in zagotovijo prevzem nazaj</a:t>
                      </a:r>
                      <a:endParaRPr lang="en-US" sz="1400" b="0" i="0" kern="1200" dirty="0">
                        <a:solidFill>
                          <a:schemeClr val="dk1"/>
                        </a:solidFill>
                        <a:effectLst/>
                        <a:latin typeface="Aptos" panose="020B0004020202020204" pitchFamily="34" charset="0"/>
                        <a:ea typeface="+mn-ea"/>
                        <a:cs typeface="+mn-cs"/>
                      </a:endParaRPr>
                    </a:p>
                  </a:txBody>
                  <a:tcPr>
                    <a:solidFill>
                      <a:schemeClr val="accent6">
                        <a:lumMod val="40000"/>
                        <a:lumOff val="60000"/>
                      </a:schemeClr>
                    </a:solidFill>
                  </a:tcPr>
                </a:tc>
                <a:extLst>
                  <a:ext uri="{0D108BD9-81ED-4DB2-BD59-A6C34878D82A}">
                    <a16:rowId xmlns:a16="http://schemas.microsoft.com/office/drawing/2014/main" val="1441861378"/>
                  </a:ext>
                </a:extLst>
              </a:tr>
            </a:tbl>
          </a:graphicData>
        </a:graphic>
      </p:graphicFrame>
      <p:sp>
        <p:nvSpPr>
          <p:cNvPr id="8" name="PoljeZBesedilom 7">
            <a:extLst>
              <a:ext uri="{FF2B5EF4-FFF2-40B4-BE49-F238E27FC236}">
                <a16:creationId xmlns:a16="http://schemas.microsoft.com/office/drawing/2014/main" id="{B7FAE267-0DF3-0DF5-CD7E-C1C6C98BC5C2}"/>
              </a:ext>
            </a:extLst>
          </p:cNvPr>
          <p:cNvSpPr txBox="1"/>
          <p:nvPr/>
        </p:nvSpPr>
        <p:spPr>
          <a:xfrm>
            <a:off x="347888" y="2756815"/>
            <a:ext cx="2991661" cy="2862322"/>
          </a:xfrm>
          <a:prstGeom prst="rect">
            <a:avLst/>
          </a:prstGeom>
          <a:noFill/>
        </p:spPr>
        <p:txBody>
          <a:bodyPr wrap="square" rtlCol="0">
            <a:spAutoFit/>
          </a:bodyPr>
          <a:lstStyle/>
          <a:p>
            <a:r>
              <a:rPr lang="sl-SI" sz="2000" dirty="0">
                <a:solidFill>
                  <a:schemeClr val="bg1">
                    <a:lumMod val="50000"/>
                  </a:schemeClr>
                </a:solidFill>
                <a:latin typeface="Aptos" panose="020B0004020202020204" pitchFamily="34" charset="0"/>
              </a:rPr>
              <a:t>Cilji glede ponovne uporabe embalaže (29. člen) </a:t>
            </a:r>
          </a:p>
          <a:p>
            <a:endParaRPr lang="sl-SI" sz="2000" dirty="0">
              <a:solidFill>
                <a:schemeClr val="bg1">
                  <a:lumMod val="50000"/>
                </a:schemeClr>
              </a:solidFill>
              <a:highlight>
                <a:srgbClr val="FFFF00"/>
              </a:highlight>
              <a:latin typeface="Aptos" panose="020B0004020202020204" pitchFamily="34" charset="0"/>
            </a:endParaRPr>
          </a:p>
          <a:p>
            <a:r>
              <a:rPr lang="sl-SI" sz="2000" dirty="0">
                <a:solidFill>
                  <a:schemeClr val="bg1">
                    <a:lumMod val="50000"/>
                  </a:schemeClr>
                </a:solidFill>
                <a:latin typeface="Aptos" panose="020B0004020202020204" pitchFamily="34" charset="0"/>
              </a:rPr>
              <a:t>Ponovna uporaba in ponovno polnjenje embalaže v HORECA sektorju</a:t>
            </a:r>
          </a:p>
          <a:p>
            <a:r>
              <a:rPr lang="sl-SI" sz="2000" dirty="0">
                <a:solidFill>
                  <a:schemeClr val="bg1">
                    <a:lumMod val="50000"/>
                  </a:schemeClr>
                </a:solidFill>
                <a:latin typeface="Aptos" panose="020B0004020202020204" pitchFamily="34" charset="0"/>
              </a:rPr>
              <a:t>(32.  in 33. člen)</a:t>
            </a:r>
          </a:p>
        </p:txBody>
      </p:sp>
      <p:sp>
        <p:nvSpPr>
          <p:cNvPr id="15" name="PoljeZBesedilom 14">
            <a:extLst>
              <a:ext uri="{FF2B5EF4-FFF2-40B4-BE49-F238E27FC236}">
                <a16:creationId xmlns:a16="http://schemas.microsoft.com/office/drawing/2014/main" id="{4CC86114-920D-6636-D5F3-5D78B8072E47}"/>
              </a:ext>
            </a:extLst>
          </p:cNvPr>
          <p:cNvSpPr txBox="1"/>
          <p:nvPr/>
        </p:nvSpPr>
        <p:spPr>
          <a:xfrm>
            <a:off x="4468633" y="262393"/>
            <a:ext cx="7108466" cy="369332"/>
          </a:xfrm>
          <a:prstGeom prst="rect">
            <a:avLst/>
          </a:prstGeom>
          <a:noFill/>
        </p:spPr>
        <p:txBody>
          <a:bodyPr wrap="square" rtlCol="0">
            <a:spAutoFit/>
          </a:bodyPr>
          <a:lstStyle/>
          <a:p>
            <a:r>
              <a:rPr lang="sl-SI" b="1" dirty="0"/>
              <a:t>CILJI PONOVNE UPORABE EMBALAŽE:</a:t>
            </a:r>
          </a:p>
        </p:txBody>
      </p:sp>
      <p:sp>
        <p:nvSpPr>
          <p:cNvPr id="16" name="PoljeZBesedilom 15">
            <a:extLst>
              <a:ext uri="{FF2B5EF4-FFF2-40B4-BE49-F238E27FC236}">
                <a16:creationId xmlns:a16="http://schemas.microsoft.com/office/drawing/2014/main" id="{1496B194-550C-AA43-9A69-4E19718AB1F4}"/>
              </a:ext>
            </a:extLst>
          </p:cNvPr>
          <p:cNvSpPr txBox="1"/>
          <p:nvPr/>
        </p:nvSpPr>
        <p:spPr>
          <a:xfrm>
            <a:off x="4826442" y="3197361"/>
            <a:ext cx="6750657" cy="3016210"/>
          </a:xfrm>
          <a:prstGeom prst="rect">
            <a:avLst/>
          </a:prstGeom>
          <a:noFill/>
        </p:spPr>
        <p:txBody>
          <a:bodyPr wrap="square" rtlCol="0">
            <a:spAutoFit/>
          </a:bodyPr>
          <a:lstStyle/>
          <a:p>
            <a:pPr marL="285750" indent="-285750" algn="just">
              <a:buFont typeface="Wingdings" panose="05000000000000000000" pitchFamily="2" charset="2"/>
              <a:buChar char="Ø"/>
            </a:pPr>
            <a:r>
              <a:rPr lang="sl-SI" sz="1600" i="1" dirty="0"/>
              <a:t>Poročanje GS 6 mesecev po koncu koledarskega leta, prvo leto poročanje za leto 2030, vzpostavitev elektronskih sistemov.</a:t>
            </a:r>
          </a:p>
          <a:p>
            <a:pPr marL="285750" indent="-285750" algn="just">
              <a:buFont typeface="Wingdings" panose="05000000000000000000" pitchFamily="2" charset="2"/>
              <a:buChar char="Ø"/>
            </a:pPr>
            <a:endParaRPr lang="sl-SI" sz="1600" i="1" dirty="0"/>
          </a:p>
          <a:p>
            <a:pPr marL="285750" indent="-285750" algn="just">
              <a:buFont typeface="Wingdings" panose="05000000000000000000" pitchFamily="2" charset="2"/>
              <a:buChar char="Ø"/>
            </a:pPr>
            <a:endParaRPr lang="sl-SI" sz="1600" i="1" dirty="0"/>
          </a:p>
          <a:p>
            <a:pPr algn="just"/>
            <a:r>
              <a:rPr lang="sl-SI" b="1" dirty="0">
                <a:solidFill>
                  <a:srgbClr val="0070C0"/>
                </a:solidFill>
              </a:rPr>
              <a:t>HORECA SEKTOR OMOGOČATI (+ informiranje potrošnikov o ukrepih):</a:t>
            </a:r>
          </a:p>
          <a:p>
            <a:pPr marL="285750" indent="-285750" algn="just">
              <a:buFont typeface="Wingdings" panose="05000000000000000000" pitchFamily="2" charset="2"/>
              <a:buChar char="Ø"/>
            </a:pPr>
            <a:r>
              <a:rPr lang="sl-SI" b="1" dirty="0">
                <a:solidFill>
                  <a:srgbClr val="0070C0"/>
                </a:solidFill>
              </a:rPr>
              <a:t>12. februar 2027 - dostopnost hladnih ali toplih pijač ter pripravljene hrane v LASTNO EMBALAŽO POTROŠNIKA</a:t>
            </a:r>
          </a:p>
          <a:p>
            <a:pPr marL="285750" indent="-285750" algn="just">
              <a:buFont typeface="Wingdings" panose="05000000000000000000" pitchFamily="2" charset="2"/>
              <a:buChar char="Ø"/>
            </a:pPr>
            <a:endParaRPr lang="sl-SI" i="1" dirty="0"/>
          </a:p>
          <a:p>
            <a:pPr marL="285750" indent="-285750" algn="just">
              <a:buFont typeface="Wingdings" panose="05000000000000000000" pitchFamily="2" charset="2"/>
              <a:buChar char="Ø"/>
            </a:pPr>
            <a:r>
              <a:rPr lang="sl-SI" b="1" dirty="0">
                <a:solidFill>
                  <a:srgbClr val="7030A0"/>
                </a:solidFill>
              </a:rPr>
              <a:t>12. februar 2028 – možnost postrežbe v embalaži za večkratno uporabo </a:t>
            </a:r>
          </a:p>
        </p:txBody>
      </p:sp>
    </p:spTree>
    <p:extLst>
      <p:ext uri="{BB962C8B-B14F-4D97-AF65-F5344CB8AC3E}">
        <p14:creationId xmlns:p14="http://schemas.microsoft.com/office/powerpoint/2010/main" val="3679095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4CA2F-295E-3F22-D845-69DD4D1306F3}"/>
            </a:ext>
          </a:extLst>
        </p:cNvPr>
        <p:cNvGrpSpPr/>
        <p:nvPr/>
      </p:nvGrpSpPr>
      <p:grpSpPr>
        <a:xfrm>
          <a:off x="0" y="0"/>
          <a:ext cx="0" cy="0"/>
          <a:chOff x="0" y="0"/>
          <a:chExt cx="0" cy="0"/>
        </a:xfrm>
      </p:grpSpPr>
      <p:sp>
        <p:nvSpPr>
          <p:cNvPr id="4" name="Podnaslov 3">
            <a:extLst>
              <a:ext uri="{FF2B5EF4-FFF2-40B4-BE49-F238E27FC236}">
                <a16:creationId xmlns:a16="http://schemas.microsoft.com/office/drawing/2014/main" id="{3FF11424-DC75-F91B-3EBF-2220C3535E70}"/>
              </a:ext>
            </a:extLst>
          </p:cNvPr>
          <p:cNvSpPr>
            <a:spLocks noGrp="1"/>
          </p:cNvSpPr>
          <p:nvPr>
            <p:ph type="subTitle" idx="13"/>
          </p:nvPr>
        </p:nvSpPr>
        <p:spPr>
          <a:xfrm>
            <a:off x="347888" y="1604044"/>
            <a:ext cx="3249646" cy="1424161"/>
          </a:xfrm>
        </p:spPr>
        <p:txBody>
          <a:bodyPr>
            <a:normAutofit/>
          </a:bodyPr>
          <a:lstStyle/>
          <a:p>
            <a:r>
              <a:rPr lang="sl-SI" sz="2400" dirty="0">
                <a:solidFill>
                  <a:schemeClr val="bg1">
                    <a:lumMod val="50000"/>
                  </a:schemeClr>
                </a:solidFill>
                <a:latin typeface="Aptos" panose="020B0004020202020204" pitchFamily="34" charset="0"/>
              </a:rPr>
              <a:t>EMBALAŽA ZA VEČKRATNO UPORABO</a:t>
            </a:r>
          </a:p>
        </p:txBody>
      </p:sp>
      <p:sp>
        <p:nvSpPr>
          <p:cNvPr id="5" name="Označba mesta številke diapozitiva 4">
            <a:extLst>
              <a:ext uri="{FF2B5EF4-FFF2-40B4-BE49-F238E27FC236}">
                <a16:creationId xmlns:a16="http://schemas.microsoft.com/office/drawing/2014/main" id="{543A9CBD-ACDB-83A4-DCF3-421D5863DE81}"/>
              </a:ext>
            </a:extLst>
          </p:cNvPr>
          <p:cNvSpPr>
            <a:spLocks noGrp="1"/>
          </p:cNvSpPr>
          <p:nvPr>
            <p:ph type="sldNum" sz="quarter" idx="4"/>
          </p:nvPr>
        </p:nvSpPr>
        <p:spPr/>
        <p:txBody>
          <a:bodyPr/>
          <a:lstStyle/>
          <a:p>
            <a:pPr algn="l"/>
            <a:r>
              <a:rPr lang="en-SI" dirty="0"/>
              <a:t>| </a:t>
            </a:r>
            <a:fld id="{B2E9B04A-BB73-0D45-BD26-C8C851B8E118}" type="slidenum">
              <a:rPr lang="en-SI" smtClean="0"/>
              <a:pPr algn="l"/>
              <a:t>17</a:t>
            </a:fld>
            <a:endParaRPr lang="en-SI" dirty="0"/>
          </a:p>
        </p:txBody>
      </p:sp>
      <p:sp>
        <p:nvSpPr>
          <p:cNvPr id="8" name="PoljeZBesedilom 7">
            <a:extLst>
              <a:ext uri="{FF2B5EF4-FFF2-40B4-BE49-F238E27FC236}">
                <a16:creationId xmlns:a16="http://schemas.microsoft.com/office/drawing/2014/main" id="{9CAE5C32-F974-B760-76E9-80936CF6919E}"/>
              </a:ext>
            </a:extLst>
          </p:cNvPr>
          <p:cNvSpPr txBox="1"/>
          <p:nvPr/>
        </p:nvSpPr>
        <p:spPr>
          <a:xfrm>
            <a:off x="347888" y="3197361"/>
            <a:ext cx="2991661" cy="1323439"/>
          </a:xfrm>
          <a:prstGeom prst="rect">
            <a:avLst/>
          </a:prstGeom>
          <a:noFill/>
        </p:spPr>
        <p:txBody>
          <a:bodyPr wrap="square" rtlCol="0">
            <a:spAutoFit/>
          </a:bodyPr>
          <a:lstStyle/>
          <a:p>
            <a:r>
              <a:rPr lang="sl-SI" sz="2000" dirty="0">
                <a:solidFill>
                  <a:schemeClr val="bg1">
                    <a:lumMod val="50000"/>
                  </a:schemeClr>
                </a:solidFill>
                <a:latin typeface="Aptos" panose="020B0004020202020204" pitchFamily="34" charset="0"/>
              </a:rPr>
              <a:t>Vzpodbude za ponovno uporabo embalaže in ponovno polnjenje (51. člen)</a:t>
            </a:r>
          </a:p>
        </p:txBody>
      </p:sp>
      <p:sp>
        <p:nvSpPr>
          <p:cNvPr id="2" name="PoljeZBesedilom 1">
            <a:extLst>
              <a:ext uri="{FF2B5EF4-FFF2-40B4-BE49-F238E27FC236}">
                <a16:creationId xmlns:a16="http://schemas.microsoft.com/office/drawing/2014/main" id="{84CAC525-20DC-4C64-3228-C0C96ADBC6F4}"/>
              </a:ext>
            </a:extLst>
          </p:cNvPr>
          <p:cNvSpPr txBox="1"/>
          <p:nvPr/>
        </p:nvSpPr>
        <p:spPr>
          <a:xfrm>
            <a:off x="4309353" y="561798"/>
            <a:ext cx="7791855" cy="1938992"/>
          </a:xfrm>
          <a:prstGeom prst="rect">
            <a:avLst/>
          </a:prstGeom>
          <a:noFill/>
        </p:spPr>
        <p:txBody>
          <a:bodyPr wrap="square" rtlCol="0">
            <a:spAutoFit/>
          </a:bodyPr>
          <a:lstStyle/>
          <a:p>
            <a:pPr algn="just"/>
            <a:r>
              <a:rPr lang="sl-SI" sz="2000" b="1" dirty="0"/>
              <a:t>SPREJETJE UKREPOV ZA SPODBUDO ZA VZPOSTAVITEV SISTEMOV VRAČANJA EMBALAŽE IN PONOVNEGA POLNJENJA EMBALAŽE:</a:t>
            </a:r>
          </a:p>
          <a:p>
            <a:pPr marL="285750" indent="-285750" algn="just">
              <a:buFontTx/>
              <a:buChar char="-"/>
            </a:pPr>
            <a:r>
              <a:rPr lang="sl-SI" sz="2000" dirty="0"/>
              <a:t>KAVCIJSKI SISTEM POVRATNE EMBALAŽE</a:t>
            </a:r>
          </a:p>
          <a:p>
            <a:pPr marL="285750" indent="-285750" algn="just">
              <a:buFontTx/>
              <a:buChar char="-"/>
            </a:pPr>
            <a:r>
              <a:rPr lang="sl-SI" sz="2000" dirty="0"/>
              <a:t>EKONOMSKE SPODBUDE (zaračunavanje embalaže za 1x uporabo)</a:t>
            </a:r>
          </a:p>
          <a:p>
            <a:pPr marL="285750" indent="-285750" algn="just">
              <a:buFontTx/>
              <a:buChar char="-"/>
            </a:pPr>
            <a:r>
              <a:rPr lang="sl-SI" sz="2000" dirty="0"/>
              <a:t>DOSTOPNOST DOLOČENEGA ODSTOTKA IZDELKOV ZA PONOVNO UPORABO ALI POLNJENJE (ki niso cilji iz 29. člena)</a:t>
            </a:r>
          </a:p>
        </p:txBody>
      </p:sp>
      <p:pic>
        <p:nvPicPr>
          <p:cNvPr id="6" name="Slika 5">
            <a:extLst>
              <a:ext uri="{FF2B5EF4-FFF2-40B4-BE49-F238E27FC236}">
                <a16:creationId xmlns:a16="http://schemas.microsoft.com/office/drawing/2014/main" id="{09FE9D59-C014-FFC8-BDDD-5C89DCE391E1}"/>
              </a:ext>
            </a:extLst>
          </p:cNvPr>
          <p:cNvPicPr>
            <a:picLocks noChangeAspect="1"/>
          </p:cNvPicPr>
          <p:nvPr/>
        </p:nvPicPr>
        <p:blipFill>
          <a:blip r:embed="rId2"/>
          <a:stretch>
            <a:fillRect/>
          </a:stretch>
        </p:blipFill>
        <p:spPr>
          <a:xfrm>
            <a:off x="5527719" y="3429000"/>
            <a:ext cx="5355121" cy="3112653"/>
          </a:xfrm>
          <a:prstGeom prst="rect">
            <a:avLst/>
          </a:prstGeom>
        </p:spPr>
      </p:pic>
    </p:spTree>
    <p:extLst>
      <p:ext uri="{BB962C8B-B14F-4D97-AF65-F5344CB8AC3E}">
        <p14:creationId xmlns:p14="http://schemas.microsoft.com/office/powerpoint/2010/main" val="7306899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avokotnik 5">
            <a:extLst>
              <a:ext uri="{FF2B5EF4-FFF2-40B4-BE49-F238E27FC236}">
                <a16:creationId xmlns:a16="http://schemas.microsoft.com/office/drawing/2014/main" id="{FA992A0F-064D-7F6F-0F07-AB7A64B36704}"/>
              </a:ext>
            </a:extLst>
          </p:cNvPr>
          <p:cNvSpPr/>
          <p:nvPr/>
        </p:nvSpPr>
        <p:spPr>
          <a:xfrm>
            <a:off x="152400" y="390525"/>
            <a:ext cx="3495675" cy="7048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graphicFrame>
        <p:nvGraphicFramePr>
          <p:cNvPr id="5" name="Označba mesta vsebine 3">
            <a:extLst>
              <a:ext uri="{FF2B5EF4-FFF2-40B4-BE49-F238E27FC236}">
                <a16:creationId xmlns:a16="http://schemas.microsoft.com/office/drawing/2014/main" id="{FBF38EC3-867E-3AD4-BE4E-F274A04B30FA}"/>
              </a:ext>
            </a:extLst>
          </p:cNvPr>
          <p:cNvGraphicFramePr>
            <a:graphicFrameLocks/>
          </p:cNvGraphicFramePr>
          <p:nvPr>
            <p:extLst>
              <p:ext uri="{D42A27DB-BD31-4B8C-83A1-F6EECF244321}">
                <p14:modId xmlns:p14="http://schemas.microsoft.com/office/powerpoint/2010/main" val="1390977405"/>
              </p:ext>
            </p:extLst>
          </p:nvPr>
        </p:nvGraphicFramePr>
        <p:xfrm>
          <a:off x="219075" y="91673"/>
          <a:ext cx="11972925" cy="6674653"/>
        </p:xfrm>
        <a:graphic>
          <a:graphicData uri="http://schemas.openxmlformats.org/drawingml/2006/table">
            <a:tbl>
              <a:tblPr firstRow="1" firstCol="1" bandRow="1"/>
              <a:tblGrid>
                <a:gridCol w="2638919">
                  <a:extLst>
                    <a:ext uri="{9D8B030D-6E8A-4147-A177-3AD203B41FA5}">
                      <a16:colId xmlns:a16="http://schemas.microsoft.com/office/drawing/2014/main" val="4024921757"/>
                    </a:ext>
                  </a:extLst>
                </a:gridCol>
                <a:gridCol w="6962811">
                  <a:extLst>
                    <a:ext uri="{9D8B030D-6E8A-4147-A177-3AD203B41FA5}">
                      <a16:colId xmlns:a16="http://schemas.microsoft.com/office/drawing/2014/main" val="2119101038"/>
                    </a:ext>
                  </a:extLst>
                </a:gridCol>
                <a:gridCol w="2371195">
                  <a:extLst>
                    <a:ext uri="{9D8B030D-6E8A-4147-A177-3AD203B41FA5}">
                      <a16:colId xmlns:a16="http://schemas.microsoft.com/office/drawing/2014/main" val="3635842147"/>
                    </a:ext>
                  </a:extLst>
                </a:gridCol>
              </a:tblGrid>
              <a:tr h="193850">
                <a:tc>
                  <a:txBody>
                    <a:bodyPr/>
                    <a:lstStyle/>
                    <a:p>
                      <a:pPr algn="ctr" fontAlgn="base">
                        <a:lnSpc>
                          <a:spcPct val="150000"/>
                        </a:lnSpc>
                        <a:spcBef>
                          <a:spcPts val="300"/>
                        </a:spcBef>
                        <a:spcAft>
                          <a:spcPts val="300"/>
                        </a:spcAft>
                      </a:pPr>
                      <a:r>
                        <a:rPr lang="sl-SI" sz="1600" kern="0" dirty="0">
                          <a:effectLst/>
                          <a:latin typeface="+mn-lt"/>
                          <a:ea typeface="Calibri" panose="020F0502020204030204" pitchFamily="34" charset="0"/>
                          <a:cs typeface="Arial" panose="020B0604020202020204" pitchFamily="34" charset="0"/>
                        </a:rPr>
                        <a:t>Oblika embalaže</a:t>
                      </a:r>
                      <a:endParaRPr lang="sl-SI" sz="1600" kern="100" dirty="0">
                        <a:effectLst/>
                        <a:latin typeface="+mn-lt"/>
                        <a:ea typeface="Calibri" panose="020F0502020204030204" pitchFamily="34" charset="0"/>
                        <a:cs typeface="Arial" panose="020B0604020202020204" pitchFamily="34" charset="0"/>
                      </a:endParaRPr>
                    </a:p>
                  </a:txBody>
                  <a:tcPr marL="19795" marR="19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ase">
                        <a:lnSpc>
                          <a:spcPct val="150000"/>
                        </a:lnSpc>
                        <a:spcBef>
                          <a:spcPts val="300"/>
                        </a:spcBef>
                        <a:spcAft>
                          <a:spcPts val="300"/>
                        </a:spcAft>
                      </a:pPr>
                      <a:r>
                        <a:rPr lang="sl-SI" sz="1600" b="1" kern="0" dirty="0">
                          <a:solidFill>
                            <a:srgbClr val="FF0000"/>
                          </a:solidFill>
                          <a:effectLst/>
                          <a:highlight>
                            <a:srgbClr val="FFFF00"/>
                          </a:highlight>
                          <a:latin typeface="+mn-lt"/>
                          <a:ea typeface="Calibri" panose="020F0502020204030204" pitchFamily="34" charset="0"/>
                          <a:cs typeface="Arial" panose="020B0604020202020204" pitchFamily="34" charset="0"/>
                        </a:rPr>
                        <a:t>Omejitev uporabe 1.1.2030 (izjema </a:t>
                      </a:r>
                      <a:r>
                        <a:rPr lang="sl-SI" sz="1600" b="1" kern="0" dirty="0" err="1">
                          <a:solidFill>
                            <a:srgbClr val="FF0000"/>
                          </a:solidFill>
                          <a:effectLst/>
                          <a:highlight>
                            <a:srgbClr val="FFFF00"/>
                          </a:highlight>
                          <a:latin typeface="+mn-lt"/>
                          <a:ea typeface="Calibri" panose="020F0502020204030204" pitchFamily="34" charset="0"/>
                          <a:cs typeface="Arial" panose="020B0604020202020204" pitchFamily="34" charset="0"/>
                        </a:rPr>
                        <a:t>mikropodjetja</a:t>
                      </a:r>
                      <a:r>
                        <a:rPr lang="sl-SI" sz="1600" b="1" kern="0" dirty="0">
                          <a:solidFill>
                            <a:srgbClr val="FF0000"/>
                          </a:solidFill>
                          <a:effectLst/>
                          <a:highlight>
                            <a:srgbClr val="FFFF00"/>
                          </a:highlight>
                          <a:latin typeface="+mn-lt"/>
                          <a:ea typeface="Calibri" panose="020F0502020204030204" pitchFamily="34" charset="0"/>
                          <a:cs typeface="Arial" panose="020B0604020202020204" pitchFamily="34" charset="0"/>
                        </a:rPr>
                        <a:t>) 25. člen in Priloga V</a:t>
                      </a:r>
                      <a:endParaRPr lang="sl-SI" sz="1600" b="1" kern="100" dirty="0">
                        <a:solidFill>
                          <a:srgbClr val="FF0000"/>
                        </a:solidFill>
                        <a:effectLst/>
                        <a:highlight>
                          <a:srgbClr val="FFFF00"/>
                        </a:highlight>
                        <a:latin typeface="+mn-lt"/>
                        <a:ea typeface="Calibri" panose="020F0502020204030204" pitchFamily="34" charset="0"/>
                        <a:cs typeface="Arial" panose="020B0604020202020204" pitchFamily="34" charset="0"/>
                      </a:endParaRPr>
                    </a:p>
                  </a:txBody>
                  <a:tcPr marL="19795" marR="19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ase">
                        <a:lnSpc>
                          <a:spcPct val="150000"/>
                        </a:lnSpc>
                        <a:spcBef>
                          <a:spcPts val="300"/>
                        </a:spcBef>
                        <a:spcAft>
                          <a:spcPts val="300"/>
                        </a:spcAft>
                      </a:pPr>
                      <a:r>
                        <a:rPr lang="sl-SI" sz="1600" kern="0" dirty="0">
                          <a:effectLst/>
                          <a:latin typeface="+mn-lt"/>
                          <a:ea typeface="Calibri" panose="020F0502020204030204" pitchFamily="34" charset="0"/>
                          <a:cs typeface="Arial" panose="020B0604020202020204" pitchFamily="34" charset="0"/>
                        </a:rPr>
                        <a:t>Ponazoritveni primer</a:t>
                      </a:r>
                      <a:endParaRPr lang="sl-SI" sz="1600" kern="100" dirty="0">
                        <a:effectLst/>
                        <a:latin typeface="+mn-lt"/>
                        <a:ea typeface="Calibri" panose="020F0502020204030204" pitchFamily="34" charset="0"/>
                        <a:cs typeface="Arial" panose="020B0604020202020204" pitchFamily="34" charset="0"/>
                      </a:endParaRPr>
                    </a:p>
                  </a:txBody>
                  <a:tcPr marL="19795" marR="19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56669649"/>
                  </a:ext>
                </a:extLst>
              </a:tr>
              <a:tr h="1018701">
                <a:tc>
                  <a:txBody>
                    <a:bodyPr/>
                    <a:lstStyle/>
                    <a:p>
                      <a:pPr fontAlgn="base">
                        <a:lnSpc>
                          <a:spcPct val="150000"/>
                        </a:lnSpc>
                        <a:spcBef>
                          <a:spcPts val="300"/>
                        </a:spcBef>
                        <a:spcAft>
                          <a:spcPts val="300"/>
                        </a:spcAft>
                      </a:pPr>
                      <a:r>
                        <a:rPr lang="sl-SI" sz="1600" kern="0" dirty="0">
                          <a:effectLst/>
                          <a:latin typeface="+mn-lt"/>
                          <a:ea typeface="Calibri" panose="020F0502020204030204" pitchFamily="34" charset="0"/>
                          <a:cs typeface="Arial" panose="020B0604020202020204" pitchFamily="34" charset="0"/>
                        </a:rPr>
                        <a:t>Skupinska plastična embalaža za enkratno uporabo</a:t>
                      </a:r>
                      <a:endParaRPr lang="sl-SI" sz="1600" kern="100" dirty="0">
                        <a:effectLst/>
                        <a:latin typeface="+mn-lt"/>
                        <a:ea typeface="Calibri" panose="020F0502020204030204" pitchFamily="34" charset="0"/>
                        <a:cs typeface="Arial" panose="020B0604020202020204" pitchFamily="34" charset="0"/>
                      </a:endParaRPr>
                    </a:p>
                  </a:txBody>
                  <a:tcPr marL="19795" marR="19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base">
                        <a:lnSpc>
                          <a:spcPct val="100000"/>
                        </a:lnSpc>
                        <a:spcBef>
                          <a:spcPts val="0"/>
                        </a:spcBef>
                        <a:spcAft>
                          <a:spcPts val="0"/>
                        </a:spcAft>
                      </a:pPr>
                      <a:r>
                        <a:rPr lang="sl-SI" sz="1600" kern="0" dirty="0">
                          <a:effectLst/>
                          <a:latin typeface="+mn-lt"/>
                          <a:ea typeface="Calibri" panose="020F0502020204030204" pitchFamily="34" charset="0"/>
                          <a:cs typeface="Arial" panose="020B0604020202020204" pitchFamily="34" charset="0"/>
                        </a:rPr>
                        <a:t>Plastična embalaža, ki se uporablja </a:t>
                      </a:r>
                      <a:r>
                        <a:rPr lang="sl-SI" sz="1600" b="1" i="1" kern="0" dirty="0">
                          <a:effectLst/>
                          <a:latin typeface="+mn-lt"/>
                          <a:ea typeface="Calibri" panose="020F0502020204030204" pitchFamily="34" charset="0"/>
                          <a:cs typeface="Arial" panose="020B0604020202020204" pitchFamily="34" charset="0"/>
                        </a:rPr>
                        <a:t>na prodajnem mestu </a:t>
                      </a:r>
                      <a:r>
                        <a:rPr lang="sl-SI" sz="1600" kern="0" dirty="0">
                          <a:effectLst/>
                          <a:latin typeface="+mn-lt"/>
                          <a:ea typeface="Calibri" panose="020F0502020204030204" pitchFamily="34" charset="0"/>
                          <a:cs typeface="Arial" panose="020B0604020202020204" pitchFamily="34" charset="0"/>
                        </a:rPr>
                        <a:t>za združevanje blaga, ki se prodaja v </a:t>
                      </a:r>
                      <a:r>
                        <a:rPr lang="sl-SI" sz="1600" b="1" i="1" kern="0" dirty="0">
                          <a:effectLst/>
                          <a:latin typeface="+mn-lt"/>
                          <a:ea typeface="Calibri" panose="020F0502020204030204" pitchFamily="34" charset="0"/>
                          <a:cs typeface="Arial" panose="020B0604020202020204" pitchFamily="34" charset="0"/>
                        </a:rPr>
                        <a:t>steklenicah,</a:t>
                      </a:r>
                      <a:r>
                        <a:rPr lang="sl-SI" sz="1600" kern="0" dirty="0">
                          <a:effectLst/>
                          <a:latin typeface="+mn-lt"/>
                          <a:ea typeface="Calibri" panose="020F0502020204030204" pitchFamily="34" charset="0"/>
                          <a:cs typeface="Arial" panose="020B0604020202020204" pitchFamily="34" charset="0"/>
                        </a:rPr>
                        <a:t> pločevinkah, konzervah, lončkih, posodicah in paketih, ter je zasnovana za namene priročnosti, pri čemer </a:t>
                      </a:r>
                      <a:r>
                        <a:rPr lang="sl-SI" sz="1600" b="1" i="1" kern="0" dirty="0">
                          <a:effectLst/>
                          <a:latin typeface="+mn-lt"/>
                          <a:ea typeface="Calibri" panose="020F0502020204030204" pitchFamily="34" charset="0"/>
                          <a:cs typeface="Arial" panose="020B0604020202020204" pitchFamily="34" charset="0"/>
                        </a:rPr>
                        <a:t>končnim uporabnikom </a:t>
                      </a:r>
                      <a:r>
                        <a:rPr lang="sl-SI" sz="1600" kern="0" dirty="0">
                          <a:effectLst/>
                          <a:latin typeface="+mn-lt"/>
                          <a:ea typeface="Calibri" panose="020F0502020204030204" pitchFamily="34" charset="0"/>
                          <a:cs typeface="Arial" panose="020B0604020202020204" pitchFamily="34" charset="0"/>
                        </a:rPr>
                        <a:t>omogoča nakup ali jih spodbuja k nakupu več kot enega izdelka. To ne vključuje skupinske embalaže, ki je potrebna za lažje ravnanje z izdelki</a:t>
                      </a:r>
                      <a:r>
                        <a:rPr lang="sl-SI" sz="1600" b="1" kern="0" dirty="0">
                          <a:effectLst/>
                          <a:latin typeface="+mn-lt"/>
                          <a:ea typeface="Calibri" panose="020F0502020204030204" pitchFamily="34" charset="0"/>
                          <a:cs typeface="Arial" panose="020B0604020202020204" pitchFamily="34" charset="0"/>
                        </a:rPr>
                        <a:t>.</a:t>
                      </a:r>
                      <a:endParaRPr lang="sl-SI" sz="1600" kern="100" dirty="0">
                        <a:effectLst/>
                        <a:latin typeface="+mn-lt"/>
                        <a:ea typeface="Calibri" panose="020F0502020204030204" pitchFamily="34" charset="0"/>
                        <a:cs typeface="Arial" panose="020B0604020202020204" pitchFamily="34" charset="0"/>
                      </a:endParaRPr>
                    </a:p>
                  </a:txBody>
                  <a:tcPr marL="19795" marR="19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base">
                        <a:lnSpc>
                          <a:spcPct val="150000"/>
                        </a:lnSpc>
                        <a:spcBef>
                          <a:spcPts val="300"/>
                        </a:spcBef>
                        <a:spcAft>
                          <a:spcPts val="300"/>
                        </a:spcAft>
                      </a:pPr>
                      <a:r>
                        <a:rPr lang="sl-SI" sz="1600" kern="0" dirty="0">
                          <a:effectLst/>
                          <a:latin typeface="+mn-lt"/>
                          <a:ea typeface="Calibri" panose="020F0502020204030204" pitchFamily="34" charset="0"/>
                          <a:cs typeface="Arial" panose="020B0604020202020204" pitchFamily="34" charset="0"/>
                        </a:rPr>
                        <a:t>Folija za združevanje embalažnih enot, </a:t>
                      </a:r>
                      <a:r>
                        <a:rPr lang="sl-SI" sz="1600" kern="0" dirty="0" err="1">
                          <a:effectLst/>
                          <a:latin typeface="+mn-lt"/>
                          <a:ea typeface="Calibri" panose="020F0502020204030204" pitchFamily="34" charset="0"/>
                          <a:cs typeface="Arial" panose="020B0604020202020204" pitchFamily="34" charset="0"/>
                        </a:rPr>
                        <a:t>skrčljiva</a:t>
                      </a:r>
                      <a:r>
                        <a:rPr lang="sl-SI" sz="1600" kern="0" dirty="0">
                          <a:effectLst/>
                          <a:latin typeface="+mn-lt"/>
                          <a:ea typeface="Calibri" panose="020F0502020204030204" pitchFamily="34" charset="0"/>
                          <a:cs typeface="Arial" panose="020B0604020202020204" pitchFamily="34" charset="0"/>
                        </a:rPr>
                        <a:t> folija</a:t>
                      </a:r>
                      <a:endParaRPr lang="sl-SI" sz="1600" kern="100" dirty="0">
                        <a:effectLst/>
                        <a:latin typeface="+mn-lt"/>
                        <a:ea typeface="Calibri" panose="020F0502020204030204" pitchFamily="34" charset="0"/>
                        <a:cs typeface="Arial" panose="020B0604020202020204" pitchFamily="34" charset="0"/>
                      </a:endParaRPr>
                    </a:p>
                  </a:txBody>
                  <a:tcPr marL="19795" marR="19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14680872"/>
                  </a:ext>
                </a:extLst>
              </a:tr>
              <a:tr h="1843554">
                <a:tc>
                  <a:txBody>
                    <a:bodyPr/>
                    <a:lstStyle/>
                    <a:p>
                      <a:pPr fontAlgn="base">
                        <a:lnSpc>
                          <a:spcPct val="150000"/>
                        </a:lnSpc>
                        <a:spcBef>
                          <a:spcPts val="300"/>
                        </a:spcBef>
                        <a:spcAft>
                          <a:spcPts val="300"/>
                        </a:spcAft>
                      </a:pPr>
                      <a:r>
                        <a:rPr lang="sl-SI" sz="1600" kern="0" dirty="0">
                          <a:effectLst/>
                          <a:latin typeface="+mn-lt"/>
                          <a:ea typeface="Calibri" panose="020F0502020204030204" pitchFamily="34" charset="0"/>
                          <a:cs typeface="Arial" panose="020B0604020202020204" pitchFamily="34" charset="0"/>
                        </a:rPr>
                        <a:t>Plastična embalaža za enkratno uporabo za </a:t>
                      </a:r>
                      <a:r>
                        <a:rPr lang="sl-SI" sz="1600" b="1" i="1" kern="0" dirty="0">
                          <a:effectLst/>
                          <a:latin typeface="+mn-lt"/>
                          <a:ea typeface="Calibri" panose="020F0502020204030204" pitchFamily="34" charset="0"/>
                          <a:cs typeface="Arial" panose="020B0604020202020204" pitchFamily="34" charset="0"/>
                        </a:rPr>
                        <a:t>nepredelano</a:t>
                      </a:r>
                      <a:r>
                        <a:rPr lang="sl-SI" sz="1600" kern="0" dirty="0">
                          <a:effectLst/>
                          <a:latin typeface="+mn-lt"/>
                          <a:ea typeface="Calibri" panose="020F0502020204030204" pitchFamily="34" charset="0"/>
                          <a:cs typeface="Arial" panose="020B0604020202020204" pitchFamily="34" charset="0"/>
                        </a:rPr>
                        <a:t> sveže sadje in zelenjavo</a:t>
                      </a:r>
                      <a:endParaRPr lang="sl-SI" sz="1600" kern="100" dirty="0">
                        <a:effectLst/>
                        <a:latin typeface="+mn-lt"/>
                        <a:ea typeface="Calibri" panose="020F0502020204030204" pitchFamily="34" charset="0"/>
                        <a:cs typeface="Arial" panose="020B0604020202020204" pitchFamily="34" charset="0"/>
                      </a:endParaRPr>
                    </a:p>
                  </a:txBody>
                  <a:tcPr marL="19795" marR="19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base">
                        <a:lnSpc>
                          <a:spcPct val="100000"/>
                        </a:lnSpc>
                        <a:spcBef>
                          <a:spcPts val="0"/>
                        </a:spcBef>
                        <a:spcAft>
                          <a:spcPts val="0"/>
                        </a:spcAft>
                      </a:pPr>
                      <a:r>
                        <a:rPr lang="sl-SI" sz="1600" b="1" i="1" kern="0" dirty="0">
                          <a:effectLst/>
                          <a:latin typeface="+mn-lt"/>
                          <a:ea typeface="Calibri" panose="020F0502020204030204" pitchFamily="34" charset="0"/>
                          <a:cs typeface="Arial" panose="020B0604020202020204" pitchFamily="34" charset="0"/>
                        </a:rPr>
                        <a:t>Plastična</a:t>
                      </a:r>
                      <a:r>
                        <a:rPr lang="sl-SI" sz="1600" kern="0" dirty="0">
                          <a:effectLst/>
                          <a:latin typeface="+mn-lt"/>
                          <a:ea typeface="Calibri" panose="020F0502020204030204" pitchFamily="34" charset="0"/>
                          <a:cs typeface="Arial" panose="020B0604020202020204" pitchFamily="34" charset="0"/>
                        </a:rPr>
                        <a:t> embalaža za enkratno uporabo za manj kot 1,5 kg predpakiranega svežega sadja in zelenjave.</a:t>
                      </a:r>
                      <a:r>
                        <a:rPr lang="sl-SI" sz="1600" b="1" i="1" kern="0" dirty="0">
                          <a:effectLst/>
                          <a:latin typeface="+mn-lt"/>
                          <a:ea typeface="Calibri" panose="020F0502020204030204" pitchFamily="34" charset="0"/>
                          <a:cs typeface="Arial" panose="020B0604020202020204" pitchFamily="34" charset="0"/>
                        </a:rPr>
                        <a:t> Države članice lahko določijo izvzetja iz te omejitve, če</a:t>
                      </a:r>
                      <a:r>
                        <a:rPr lang="sl-SI" sz="1600" kern="0" dirty="0">
                          <a:effectLst/>
                          <a:latin typeface="+mn-lt"/>
                          <a:ea typeface="Calibri" panose="020F0502020204030204" pitchFamily="34" charset="0"/>
                          <a:cs typeface="Arial" panose="020B0604020202020204" pitchFamily="34" charset="0"/>
                        </a:rPr>
                        <a:t> je dokazana potreba po preprečevanju izgube vode ali sočnosti, mikrobioloških nevarnosti ali udarcev</a:t>
                      </a:r>
                      <a:r>
                        <a:rPr lang="sl-SI" sz="1600" b="1" i="1" kern="0" dirty="0">
                          <a:effectLst/>
                          <a:latin typeface="+mn-lt"/>
                          <a:ea typeface="Calibri" panose="020F0502020204030204" pitchFamily="34" charset="0"/>
                          <a:cs typeface="Arial" panose="020B0604020202020204" pitchFamily="34" charset="0"/>
                        </a:rPr>
                        <a:t> ali oksidacije ali če ni druge možnosti za preprečitev mešanja ekološkega sadja in zelenjave z neekološkim sadjem in zelenjavo.</a:t>
                      </a:r>
                      <a:endParaRPr lang="sl-SI" sz="1600" kern="100" dirty="0">
                        <a:effectLst/>
                        <a:latin typeface="+mn-lt"/>
                        <a:ea typeface="Calibri" panose="020F0502020204030204" pitchFamily="34" charset="0"/>
                        <a:cs typeface="Arial" panose="020B0604020202020204" pitchFamily="34" charset="0"/>
                      </a:endParaRPr>
                    </a:p>
                  </a:txBody>
                  <a:tcPr marL="19795" marR="19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base">
                        <a:lnSpc>
                          <a:spcPct val="150000"/>
                        </a:lnSpc>
                        <a:spcBef>
                          <a:spcPts val="300"/>
                        </a:spcBef>
                        <a:spcAft>
                          <a:spcPts val="300"/>
                        </a:spcAft>
                      </a:pPr>
                      <a:r>
                        <a:rPr lang="sl-SI" sz="1600" kern="0">
                          <a:effectLst/>
                          <a:latin typeface="+mn-lt"/>
                          <a:ea typeface="Calibri" panose="020F0502020204030204" pitchFamily="34" charset="0"/>
                          <a:cs typeface="Arial" panose="020B0604020202020204" pitchFamily="34" charset="0"/>
                        </a:rPr>
                        <a:t>Mreže, vreče, pladnji, posode</a:t>
                      </a:r>
                      <a:endParaRPr lang="sl-SI" sz="1600" kern="100">
                        <a:effectLst/>
                        <a:latin typeface="+mn-lt"/>
                        <a:ea typeface="Calibri" panose="020F0502020204030204" pitchFamily="34" charset="0"/>
                        <a:cs typeface="Arial" panose="020B0604020202020204" pitchFamily="34" charset="0"/>
                      </a:endParaRPr>
                    </a:p>
                  </a:txBody>
                  <a:tcPr marL="19795" marR="19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04850329"/>
                  </a:ext>
                </a:extLst>
              </a:tr>
              <a:tr h="1121809">
                <a:tc>
                  <a:txBody>
                    <a:bodyPr/>
                    <a:lstStyle/>
                    <a:p>
                      <a:pPr fontAlgn="base">
                        <a:lnSpc>
                          <a:spcPct val="150000"/>
                        </a:lnSpc>
                        <a:spcBef>
                          <a:spcPts val="300"/>
                        </a:spcBef>
                        <a:spcAft>
                          <a:spcPts val="300"/>
                        </a:spcAft>
                      </a:pPr>
                      <a:r>
                        <a:rPr lang="sl-SI" sz="1600" kern="0" dirty="0">
                          <a:effectLst/>
                          <a:latin typeface="+mn-lt"/>
                          <a:ea typeface="Calibri" panose="020F0502020204030204" pitchFamily="34" charset="0"/>
                          <a:cs typeface="Arial" panose="020B0604020202020204" pitchFamily="34" charset="0"/>
                        </a:rPr>
                        <a:t>Plastična</a:t>
                      </a:r>
                      <a:r>
                        <a:rPr lang="sl-SI" sz="1600" b="1" u="sng" kern="0" dirty="0">
                          <a:effectLst/>
                          <a:latin typeface="+mn-lt"/>
                          <a:ea typeface="Calibri" panose="020F0502020204030204" pitchFamily="34" charset="0"/>
                          <a:cs typeface="Arial" panose="020B0604020202020204" pitchFamily="34" charset="0"/>
                        </a:rPr>
                        <a:t> </a:t>
                      </a:r>
                      <a:r>
                        <a:rPr lang="sl-SI" sz="1600" kern="0" dirty="0">
                          <a:effectLst/>
                          <a:latin typeface="+mn-lt"/>
                          <a:ea typeface="Calibri" panose="020F0502020204030204" pitchFamily="34" charset="0"/>
                          <a:cs typeface="Arial" panose="020B0604020202020204" pitchFamily="34" charset="0"/>
                        </a:rPr>
                        <a:t>embalaža za enkratno uporabo</a:t>
                      </a:r>
                      <a:endParaRPr lang="sl-SI" sz="1600" kern="100" dirty="0">
                        <a:effectLst/>
                        <a:latin typeface="+mn-lt"/>
                        <a:ea typeface="Calibri" panose="020F0502020204030204" pitchFamily="34" charset="0"/>
                        <a:cs typeface="Arial" panose="020B0604020202020204" pitchFamily="34" charset="0"/>
                      </a:endParaRPr>
                    </a:p>
                  </a:txBody>
                  <a:tcPr marL="19795" marR="19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base">
                        <a:lnSpc>
                          <a:spcPct val="100000"/>
                        </a:lnSpc>
                        <a:spcBef>
                          <a:spcPts val="0"/>
                        </a:spcBef>
                        <a:spcAft>
                          <a:spcPts val="0"/>
                        </a:spcAft>
                      </a:pPr>
                      <a:r>
                        <a:rPr lang="sl-SI" sz="1600" b="1" i="1" kern="0" dirty="0">
                          <a:effectLst/>
                          <a:latin typeface="+mn-lt"/>
                          <a:ea typeface="Calibri" panose="020F0502020204030204" pitchFamily="34" charset="0"/>
                          <a:cs typeface="Arial" panose="020B0604020202020204" pitchFamily="34" charset="0"/>
                        </a:rPr>
                        <a:t>Plastična</a:t>
                      </a:r>
                      <a:r>
                        <a:rPr lang="sl-SI" sz="1600" kern="0" dirty="0">
                          <a:effectLst/>
                          <a:latin typeface="+mn-lt"/>
                          <a:ea typeface="Calibri" panose="020F0502020204030204" pitchFamily="34" charset="0"/>
                          <a:cs typeface="Arial" panose="020B0604020202020204" pitchFamily="34" charset="0"/>
                        </a:rPr>
                        <a:t> embalaža za enkratno uporabo za hrano in pijačo, ki se polni in uživa v prostorih v gostinskem sektorju. </a:t>
                      </a:r>
                      <a:r>
                        <a:rPr lang="sl-SI" sz="1600" b="1" i="1" kern="0" dirty="0">
                          <a:effectLst/>
                          <a:latin typeface="+mn-lt"/>
                          <a:ea typeface="Calibri" panose="020F0502020204030204" pitchFamily="34" charset="0"/>
                          <a:cs typeface="Arial" panose="020B0604020202020204" pitchFamily="34" charset="0"/>
                        </a:rPr>
                        <a:t>Izvzeti so obrati v gostinskem sektorju, ki nimajo dostopa do pitne vode.</a:t>
                      </a:r>
                      <a:endParaRPr lang="sl-SI" sz="1600" kern="100" dirty="0">
                        <a:effectLst/>
                        <a:latin typeface="+mn-lt"/>
                        <a:ea typeface="Calibri" panose="020F0502020204030204" pitchFamily="34" charset="0"/>
                        <a:cs typeface="Arial" panose="020B0604020202020204" pitchFamily="34" charset="0"/>
                      </a:endParaRPr>
                    </a:p>
                  </a:txBody>
                  <a:tcPr marL="19795" marR="19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base">
                        <a:lnSpc>
                          <a:spcPct val="150000"/>
                        </a:lnSpc>
                        <a:spcBef>
                          <a:spcPts val="300"/>
                        </a:spcBef>
                        <a:spcAft>
                          <a:spcPts val="300"/>
                        </a:spcAft>
                      </a:pPr>
                      <a:r>
                        <a:rPr lang="sl-SI" sz="1600" kern="0" dirty="0">
                          <a:effectLst/>
                          <a:latin typeface="+mn-lt"/>
                          <a:ea typeface="Calibri" panose="020F0502020204030204" pitchFamily="34" charset="0"/>
                          <a:cs typeface="Arial" panose="020B0604020202020204" pitchFamily="34" charset="0"/>
                        </a:rPr>
                        <a:t>Pladnji, krožniki in lončki za enkratno uporabo, vrečke, škatle</a:t>
                      </a:r>
                      <a:endParaRPr lang="sl-SI" sz="1600" kern="100" dirty="0">
                        <a:effectLst/>
                        <a:latin typeface="+mn-lt"/>
                        <a:ea typeface="Calibri" panose="020F0502020204030204" pitchFamily="34" charset="0"/>
                        <a:cs typeface="Arial" panose="020B0604020202020204" pitchFamily="34" charset="0"/>
                      </a:endParaRPr>
                    </a:p>
                  </a:txBody>
                  <a:tcPr marL="19795" marR="19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53391134"/>
                  </a:ext>
                </a:extLst>
              </a:tr>
              <a:tr h="1488410">
                <a:tc>
                  <a:txBody>
                    <a:bodyPr/>
                    <a:lstStyle/>
                    <a:p>
                      <a:pPr fontAlgn="base">
                        <a:lnSpc>
                          <a:spcPct val="150000"/>
                        </a:lnSpc>
                        <a:spcBef>
                          <a:spcPts val="300"/>
                        </a:spcBef>
                        <a:spcAft>
                          <a:spcPts val="300"/>
                        </a:spcAft>
                      </a:pPr>
                      <a:r>
                        <a:rPr lang="sl-SI" sz="1600" b="1" i="1" kern="0" dirty="0">
                          <a:effectLst/>
                          <a:latin typeface="+mn-lt"/>
                          <a:ea typeface="Calibri" panose="020F0502020204030204" pitchFamily="34" charset="0"/>
                          <a:cs typeface="Arial" panose="020B0604020202020204" pitchFamily="34" charset="0"/>
                        </a:rPr>
                        <a:t>Plastična</a:t>
                      </a:r>
                      <a:r>
                        <a:rPr lang="sl-SI" sz="1600" kern="0" dirty="0">
                          <a:effectLst/>
                          <a:latin typeface="+mn-lt"/>
                          <a:ea typeface="Calibri" panose="020F0502020204030204" pitchFamily="34" charset="0"/>
                          <a:cs typeface="Arial" panose="020B0604020202020204" pitchFamily="34" charset="0"/>
                        </a:rPr>
                        <a:t> embalaža za enkratno uporabo za priloge, vkuhano sadje, omake, kremo za kavo, sladkor in začimbe v gostinskem sektorju</a:t>
                      </a:r>
                      <a:endParaRPr lang="sl-SI" sz="1600" kern="100" dirty="0">
                        <a:effectLst/>
                        <a:latin typeface="+mn-lt"/>
                        <a:ea typeface="Calibri" panose="020F0502020204030204" pitchFamily="34" charset="0"/>
                        <a:cs typeface="Arial" panose="020B0604020202020204" pitchFamily="34" charset="0"/>
                      </a:endParaRPr>
                    </a:p>
                  </a:txBody>
                  <a:tcPr marL="19795" marR="19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base">
                        <a:lnSpc>
                          <a:spcPct val="100000"/>
                        </a:lnSpc>
                        <a:spcBef>
                          <a:spcPts val="0"/>
                        </a:spcBef>
                        <a:spcAft>
                          <a:spcPts val="0"/>
                        </a:spcAft>
                      </a:pPr>
                      <a:r>
                        <a:rPr lang="sl-SI" sz="1600" b="1" i="1" kern="0" dirty="0">
                          <a:effectLst/>
                          <a:latin typeface="+mn-lt"/>
                          <a:ea typeface="Calibri" panose="020F0502020204030204" pitchFamily="34" charset="0"/>
                          <a:cs typeface="Arial" panose="020B0604020202020204" pitchFamily="34" charset="0"/>
                        </a:rPr>
                        <a:t>Plastična</a:t>
                      </a:r>
                      <a:r>
                        <a:rPr lang="sl-SI" sz="1600" kern="0" dirty="0">
                          <a:effectLst/>
                          <a:latin typeface="+mn-lt"/>
                          <a:ea typeface="Calibri" panose="020F0502020204030204" pitchFamily="34" charset="0"/>
                          <a:cs typeface="Arial" panose="020B0604020202020204" pitchFamily="34" charset="0"/>
                        </a:rPr>
                        <a:t> embalaža za enkratno uporabo v gostinskem sektorju, ki vsebuje posamezne porcije ali obroke ter se uporablja za priloge, omake, kremo za kavo, sladkor in začimbe, </a:t>
                      </a:r>
                      <a:r>
                        <a:rPr lang="sl-SI" sz="1600" b="1" i="1" kern="0" dirty="0">
                          <a:effectLst/>
                          <a:latin typeface="+mn-lt"/>
                          <a:ea typeface="Calibri" panose="020F0502020204030204" pitchFamily="34" charset="0"/>
                          <a:cs typeface="Arial" panose="020B0604020202020204" pitchFamily="34" charset="0"/>
                        </a:rPr>
                        <a:t>razen v naslednjih primerih:</a:t>
                      </a:r>
                      <a:endParaRPr lang="sl-SI" sz="1600" kern="100" dirty="0">
                        <a:effectLst/>
                        <a:latin typeface="+mn-lt"/>
                        <a:ea typeface="Calibri" panose="020F0502020204030204" pitchFamily="34" charset="0"/>
                        <a:cs typeface="Arial" panose="020B0604020202020204" pitchFamily="34" charset="0"/>
                      </a:endParaRPr>
                    </a:p>
                    <a:p>
                      <a:pPr fontAlgn="base">
                        <a:lnSpc>
                          <a:spcPct val="100000"/>
                        </a:lnSpc>
                        <a:spcBef>
                          <a:spcPts val="0"/>
                        </a:spcBef>
                        <a:spcAft>
                          <a:spcPts val="0"/>
                        </a:spcAft>
                      </a:pPr>
                      <a:r>
                        <a:rPr lang="sl-SI" sz="1400" b="1" i="1" kern="0" dirty="0">
                          <a:effectLst/>
                          <a:latin typeface="+mn-lt"/>
                          <a:ea typeface="Calibri" panose="020F0502020204030204" pitchFamily="34" charset="0"/>
                          <a:cs typeface="Arial" panose="020B0604020202020204" pitchFamily="34" charset="0"/>
                        </a:rPr>
                        <a:t>A)</a:t>
                      </a:r>
                      <a:r>
                        <a:rPr lang="sl-SI" sz="1400" kern="0" dirty="0">
                          <a:effectLst/>
                          <a:latin typeface="+mn-lt"/>
                          <a:ea typeface="Calibri" panose="020F0502020204030204" pitchFamily="34" charset="0"/>
                          <a:cs typeface="Arial" panose="020B0604020202020204" pitchFamily="34" charset="0"/>
                        </a:rPr>
                        <a:t> taka embalaža, ki se zagotavlja skupaj s pripravljeno hrano, ki se odnese s seboj in je namenjena takojšnjemu zaužitju brez nadaljnje priprave;</a:t>
                      </a:r>
                      <a:endParaRPr lang="sl-SI" sz="1400" kern="100" dirty="0">
                        <a:effectLst/>
                        <a:latin typeface="+mn-lt"/>
                        <a:ea typeface="Calibri" panose="020F0502020204030204" pitchFamily="34" charset="0"/>
                        <a:cs typeface="Arial" panose="020B0604020202020204" pitchFamily="34" charset="0"/>
                      </a:endParaRPr>
                    </a:p>
                    <a:p>
                      <a:pPr fontAlgn="base">
                        <a:lnSpc>
                          <a:spcPct val="100000"/>
                        </a:lnSpc>
                        <a:spcBef>
                          <a:spcPts val="0"/>
                        </a:spcBef>
                        <a:spcAft>
                          <a:spcPts val="0"/>
                        </a:spcAft>
                      </a:pPr>
                      <a:r>
                        <a:rPr lang="sl-SI" sz="1400" b="1" i="1" kern="0" dirty="0">
                          <a:effectLst/>
                          <a:latin typeface="+mn-lt"/>
                          <a:ea typeface="Calibri" panose="020F0502020204030204" pitchFamily="34" charset="0"/>
                          <a:cs typeface="Arial" panose="020B0604020202020204" pitchFamily="34" charset="0"/>
                        </a:rPr>
                        <a:t>B) taka embalaža je potrebna za zagotovitev varnosti in higiene v ustanovah, kjer obstaja zdravstvena potreba po individualni oskrbi, kot so bolnišnice, klinike, domovi za nego.</a:t>
                      </a:r>
                      <a:endParaRPr lang="sl-SI" sz="1400" kern="100" dirty="0">
                        <a:effectLst/>
                        <a:latin typeface="+mn-lt"/>
                        <a:ea typeface="Calibri" panose="020F0502020204030204" pitchFamily="34" charset="0"/>
                        <a:cs typeface="Arial" panose="020B0604020202020204" pitchFamily="34" charset="0"/>
                      </a:endParaRPr>
                    </a:p>
                  </a:txBody>
                  <a:tcPr marL="19795" marR="19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base">
                        <a:lnSpc>
                          <a:spcPct val="150000"/>
                        </a:lnSpc>
                        <a:spcBef>
                          <a:spcPts val="300"/>
                        </a:spcBef>
                        <a:spcAft>
                          <a:spcPts val="300"/>
                        </a:spcAft>
                      </a:pPr>
                      <a:r>
                        <a:rPr lang="sl-SI" sz="1600" kern="0" dirty="0">
                          <a:effectLst/>
                          <a:latin typeface="+mn-lt"/>
                          <a:ea typeface="Calibri" panose="020F0502020204030204" pitchFamily="34" charset="0"/>
                          <a:cs typeface="Arial" panose="020B0604020202020204" pitchFamily="34" charset="0"/>
                        </a:rPr>
                        <a:t>Ovitki, posodice, pladnji, škatle</a:t>
                      </a:r>
                      <a:endParaRPr lang="sl-SI" sz="1600" kern="100" dirty="0">
                        <a:effectLst/>
                        <a:latin typeface="+mn-lt"/>
                        <a:ea typeface="Calibri" panose="020F0502020204030204" pitchFamily="34" charset="0"/>
                        <a:cs typeface="Arial" panose="020B0604020202020204" pitchFamily="34" charset="0"/>
                      </a:endParaRPr>
                    </a:p>
                  </a:txBody>
                  <a:tcPr marL="19795" marR="19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67137319"/>
                  </a:ext>
                </a:extLst>
              </a:tr>
            </a:tbl>
          </a:graphicData>
        </a:graphic>
      </p:graphicFrame>
      <p:sp>
        <p:nvSpPr>
          <p:cNvPr id="2" name="Označba mesta številke diapozitiva 1">
            <a:extLst>
              <a:ext uri="{FF2B5EF4-FFF2-40B4-BE49-F238E27FC236}">
                <a16:creationId xmlns:a16="http://schemas.microsoft.com/office/drawing/2014/main" id="{98DA10ED-E405-2A43-4579-7471C6EB8AE9}"/>
              </a:ext>
            </a:extLst>
          </p:cNvPr>
          <p:cNvSpPr>
            <a:spLocks noGrp="1"/>
          </p:cNvSpPr>
          <p:nvPr>
            <p:ph type="sldNum" sz="quarter" idx="12"/>
          </p:nvPr>
        </p:nvSpPr>
        <p:spPr/>
        <p:txBody>
          <a:bodyPr/>
          <a:lstStyle/>
          <a:p>
            <a:fld id="{42A87732-3261-41E5-B183-3AA4B2C95D39}" type="slidenum">
              <a:rPr lang="sl-SI" smtClean="0"/>
              <a:t>18</a:t>
            </a:fld>
            <a:endParaRPr lang="sl-SI"/>
          </a:p>
        </p:txBody>
      </p:sp>
    </p:spTree>
    <p:extLst>
      <p:ext uri="{BB962C8B-B14F-4D97-AF65-F5344CB8AC3E}">
        <p14:creationId xmlns:p14="http://schemas.microsoft.com/office/powerpoint/2010/main" val="968465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a:extLst>
              <a:ext uri="{FF2B5EF4-FFF2-40B4-BE49-F238E27FC236}">
                <a16:creationId xmlns:a16="http://schemas.microsoft.com/office/drawing/2014/main" id="{9D7DF808-6227-7CD2-87B6-C6A41963B680}"/>
              </a:ext>
            </a:extLst>
          </p:cNvPr>
          <p:cNvSpPr>
            <a:spLocks noGrp="1"/>
          </p:cNvSpPr>
          <p:nvPr>
            <p:ph type="ctrTitle"/>
          </p:nvPr>
        </p:nvSpPr>
        <p:spPr>
          <a:xfrm>
            <a:off x="276225" y="1717351"/>
            <a:ext cx="3495935" cy="1424161"/>
          </a:xfrm>
        </p:spPr>
        <p:txBody>
          <a:bodyPr>
            <a:normAutofit fontScale="90000"/>
          </a:bodyPr>
          <a:lstStyle/>
          <a:p>
            <a:r>
              <a:rPr lang="sl-SI" b="0" dirty="0">
                <a:latin typeface="Aptos" panose="020B0004020202020204" pitchFamily="34" charset="0"/>
              </a:rPr>
              <a:t>ZMANJŠANJE KOLIČIN EMBALAŽE IN PRAZNEGA PROSTORA</a:t>
            </a:r>
          </a:p>
        </p:txBody>
      </p:sp>
      <p:sp>
        <p:nvSpPr>
          <p:cNvPr id="5" name="Označba mesta številke diapozitiva 4">
            <a:extLst>
              <a:ext uri="{FF2B5EF4-FFF2-40B4-BE49-F238E27FC236}">
                <a16:creationId xmlns:a16="http://schemas.microsoft.com/office/drawing/2014/main" id="{E82E6262-1476-86E1-2A26-2F563ECA6D1B}"/>
              </a:ext>
            </a:extLst>
          </p:cNvPr>
          <p:cNvSpPr>
            <a:spLocks noGrp="1"/>
          </p:cNvSpPr>
          <p:nvPr>
            <p:ph type="sldNum" sz="quarter" idx="4"/>
          </p:nvPr>
        </p:nvSpPr>
        <p:spPr/>
        <p:txBody>
          <a:bodyPr/>
          <a:lstStyle/>
          <a:p>
            <a:pPr algn="l"/>
            <a:r>
              <a:rPr lang="en-SI"/>
              <a:t>| </a:t>
            </a:r>
            <a:fld id="{B2E9B04A-BB73-0D45-BD26-C8C851B8E118}" type="slidenum">
              <a:rPr lang="en-SI" smtClean="0"/>
              <a:pPr algn="l"/>
              <a:t>19</a:t>
            </a:fld>
            <a:endParaRPr lang="en-SI" dirty="0"/>
          </a:p>
        </p:txBody>
      </p:sp>
      <p:sp>
        <p:nvSpPr>
          <p:cNvPr id="8" name="Označba mesta vsebine 2">
            <a:extLst>
              <a:ext uri="{FF2B5EF4-FFF2-40B4-BE49-F238E27FC236}">
                <a16:creationId xmlns:a16="http://schemas.microsoft.com/office/drawing/2014/main" id="{2386407B-F600-BE51-8D55-900AC7F02BBC}"/>
              </a:ext>
            </a:extLst>
          </p:cNvPr>
          <p:cNvSpPr txBox="1">
            <a:spLocks/>
          </p:cNvSpPr>
          <p:nvPr/>
        </p:nvSpPr>
        <p:spPr>
          <a:xfrm>
            <a:off x="4148668" y="-50371"/>
            <a:ext cx="8043332" cy="613515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r>
              <a:rPr lang="sl-SI" sz="1800" b="1" i="1" kern="100" dirty="0">
                <a:solidFill>
                  <a:srgbClr val="0070C0"/>
                </a:solidFill>
                <a:latin typeface="Aptos" panose="020B0004020202020204" pitchFamily="34" charset="0"/>
                <a:ea typeface="Calibri" panose="020F0502020204030204" pitchFamily="34" charset="0"/>
              </a:rPr>
            </a:br>
            <a:r>
              <a:rPr lang="sl-SI" sz="1800" b="1" kern="100" dirty="0">
                <a:solidFill>
                  <a:srgbClr val="0070C0"/>
                </a:solidFill>
                <a:latin typeface="Aptos" panose="020B0004020202020204" pitchFamily="34" charset="0"/>
                <a:ea typeface="Calibri" panose="020F0502020204030204" pitchFamily="34" charset="0"/>
              </a:rPr>
              <a:t>ZMANJŠANJE KOLIČIN EMBALAŽE (10.člen)</a:t>
            </a:r>
          </a:p>
          <a:p>
            <a:pPr algn="just"/>
            <a:r>
              <a:rPr lang="sl-SI" sz="1800" b="1" kern="100" dirty="0">
                <a:latin typeface="Aptos" panose="020B0004020202020204" pitchFamily="34" charset="0"/>
                <a:ea typeface="Calibri" panose="020F0502020204030204" pitchFamily="34" charset="0"/>
              </a:rPr>
              <a:t>Izdelovalec ali uvoznik do 1. januarja 2030 zagotovi, da je embalaža, dana na trg,</a:t>
            </a:r>
            <a:r>
              <a:rPr lang="sl-SI" sz="1800" kern="100" dirty="0">
                <a:latin typeface="Aptos" panose="020B0004020202020204" pitchFamily="34" charset="0"/>
                <a:ea typeface="Calibri" panose="020F0502020204030204" pitchFamily="34" charset="0"/>
              </a:rPr>
              <a:t> zasnovana tako, da sta njena </a:t>
            </a:r>
            <a:r>
              <a:rPr lang="sl-SI" sz="1800" b="1" u="sng" kern="100" dirty="0">
                <a:latin typeface="Aptos" panose="020B0004020202020204" pitchFamily="34" charset="0"/>
                <a:ea typeface="Calibri" panose="020F0502020204030204" pitchFamily="34" charset="0"/>
              </a:rPr>
              <a:t>masa in prostornina omejeni na najmanjšo možno vrednost</a:t>
            </a:r>
            <a:r>
              <a:rPr lang="sl-SI" sz="1800" kern="100" dirty="0">
                <a:latin typeface="Aptos" panose="020B0004020202020204" pitchFamily="34" charset="0"/>
                <a:ea typeface="Calibri" panose="020F0502020204030204" pitchFamily="34" charset="0"/>
              </a:rPr>
              <a:t>, potrebno za zagotavljanje njene funkcionalnosti, ob upoštevanju oblike in materiala, iz katerega je izdelana.</a:t>
            </a:r>
          </a:p>
          <a:p>
            <a:pPr algn="just"/>
            <a:r>
              <a:rPr lang="sl-SI" sz="1800" b="1" kern="100" dirty="0">
                <a:latin typeface="Aptos" panose="020B0004020202020204" pitchFamily="34" charset="0"/>
                <a:ea typeface="Calibri" panose="020F0502020204030204" pitchFamily="34" charset="0"/>
              </a:rPr>
              <a:t>Izjema:</a:t>
            </a:r>
          </a:p>
          <a:p>
            <a:pPr algn="just">
              <a:buFont typeface="Wingdings" panose="05000000000000000000" pitchFamily="2" charset="2"/>
              <a:buChar char="ü"/>
            </a:pPr>
            <a:r>
              <a:rPr lang="sl-SI" sz="1800" dirty="0">
                <a:latin typeface="Aptos" panose="020B0004020202020204" pitchFamily="34" charset="0"/>
                <a:ea typeface="Calibri" panose="020F0502020204030204" pitchFamily="34" charset="0"/>
              </a:rPr>
              <a:t>zasnova embalaže zaščitena</a:t>
            </a:r>
            <a:endParaRPr lang="sl-SI" sz="1800" kern="100" dirty="0">
              <a:latin typeface="Aptos" panose="020B0004020202020204" pitchFamily="34" charset="0"/>
              <a:ea typeface="Calibri" panose="020F0502020204030204" pitchFamily="34" charset="0"/>
            </a:endParaRPr>
          </a:p>
          <a:p>
            <a:pPr algn="just">
              <a:buFont typeface="Wingdings" panose="05000000000000000000" pitchFamily="2" charset="2"/>
              <a:buChar char="ü"/>
            </a:pPr>
            <a:r>
              <a:rPr lang="sl-SI" sz="1800" dirty="0">
                <a:latin typeface="Aptos" panose="020B0004020202020204" pitchFamily="34" charset="0"/>
                <a:ea typeface="Calibri" panose="020F0502020204030204" pitchFamily="34" charset="0"/>
              </a:rPr>
              <a:t>za pakirani izdelek ali pijačo veljajo geografske označbe porekla </a:t>
            </a:r>
            <a:endParaRPr lang="sl-SI" sz="1800" b="1" kern="100" dirty="0">
              <a:latin typeface="Aptos" panose="020B0004020202020204" pitchFamily="34" charset="0"/>
              <a:ea typeface="Calibri" panose="020F0502020204030204" pitchFamily="34" charset="0"/>
            </a:endParaRPr>
          </a:p>
          <a:p>
            <a:pPr algn="just"/>
            <a:endParaRPr lang="sl-SI" sz="1800" b="1" kern="100" dirty="0">
              <a:latin typeface="Aptos" panose="020B0004020202020204" pitchFamily="34" charset="0"/>
            </a:endParaRPr>
          </a:p>
          <a:p>
            <a:pPr algn="just"/>
            <a:r>
              <a:rPr lang="sl-SI" sz="1800" b="1" kern="100" dirty="0">
                <a:solidFill>
                  <a:srgbClr val="0070C0"/>
                </a:solidFill>
                <a:latin typeface="Aptos" panose="020B0004020202020204" pitchFamily="34" charset="0"/>
                <a:ea typeface="Calibri" panose="020F0502020204030204" pitchFamily="34" charset="0"/>
              </a:rPr>
              <a:t>PRAZNI PROSTOR (24. člen)</a:t>
            </a:r>
          </a:p>
          <a:p>
            <a:pPr algn="just"/>
            <a:r>
              <a:rPr lang="sl-SI" sz="1800" kern="100" dirty="0">
                <a:solidFill>
                  <a:schemeClr val="tx1"/>
                </a:solidFill>
                <a:latin typeface="Aptos" panose="020B0004020202020204" pitchFamily="34" charset="0"/>
                <a:ea typeface="Calibri" panose="020F0502020204030204" pitchFamily="34" charset="0"/>
              </a:rPr>
              <a:t>Skupinska embalaža, transportna embalažo ali embalažo za elektronsko trgovanje, </a:t>
            </a:r>
            <a:r>
              <a:rPr lang="sl-SI" sz="1800" b="1" i="1" kern="100" dirty="0">
                <a:latin typeface="Aptos" panose="020B0004020202020204" pitchFamily="34" charset="0"/>
                <a:ea typeface="Calibri" panose="020F0502020204030204" pitchFamily="34" charset="0"/>
              </a:rPr>
              <a:t>do 1. januarja 2030 ali 36 mesecev od začetka veljavnosti izvedbenih aktov - </a:t>
            </a:r>
            <a:r>
              <a:rPr lang="sl-SI" sz="1800" b="1" u="sng" kern="100" dirty="0">
                <a:latin typeface="Aptos" panose="020B0004020202020204" pitchFamily="34" charset="0"/>
                <a:ea typeface="Calibri" panose="020F0502020204030204" pitchFamily="34" charset="0"/>
              </a:rPr>
              <a:t>največji delež praznega prostora, izražen v odstotkih, ne presega </a:t>
            </a:r>
            <a:r>
              <a:rPr lang="sl-SI" sz="1800" b="1" i="1" u="sng" kern="100" dirty="0">
                <a:latin typeface="Aptos" panose="020B0004020202020204" pitchFamily="34" charset="0"/>
                <a:ea typeface="Calibri" panose="020F0502020204030204" pitchFamily="34" charset="0"/>
              </a:rPr>
              <a:t>50 %</a:t>
            </a:r>
            <a:r>
              <a:rPr lang="sl-SI" sz="1800" b="1" u="sng" kern="100" dirty="0">
                <a:latin typeface="Aptos" panose="020B0004020202020204" pitchFamily="34" charset="0"/>
                <a:ea typeface="Calibri" panose="020F0502020204030204" pitchFamily="34" charset="0"/>
              </a:rPr>
              <a:t>.</a:t>
            </a:r>
          </a:p>
          <a:p>
            <a:pPr algn="just"/>
            <a:endParaRPr lang="sl-SI" sz="1800" b="1" kern="100" dirty="0">
              <a:latin typeface="Aptos" panose="020B0004020202020204" pitchFamily="34" charset="0"/>
              <a:ea typeface="Calibri" panose="020F0502020204030204" pitchFamily="34" charset="0"/>
            </a:endParaRPr>
          </a:p>
          <a:p>
            <a:pPr algn="just"/>
            <a:r>
              <a:rPr lang="sl-SI" sz="1800" kern="100" dirty="0">
                <a:latin typeface="Aptos" panose="020B0004020202020204" pitchFamily="34" charset="0"/>
                <a:ea typeface="Calibri" panose="020F0502020204030204" pitchFamily="34" charset="0"/>
              </a:rPr>
              <a:t>Prostor, zapolnjen s polnilnimi materiali, kot so papirnati izrezki, zračne blazine, mehurčkasta folija, gobasto polnilo, penasto polnilo, lesna volna, polistiren ali rezine stiropora, se šteje za prazen prostor.</a:t>
            </a:r>
          </a:p>
          <a:p>
            <a:pPr algn="just"/>
            <a:endParaRPr lang="sl-SI" sz="1800" kern="100" dirty="0">
              <a:latin typeface="Aptos" panose="020B0004020202020204" pitchFamily="34" charset="0"/>
              <a:ea typeface="Calibri" panose="020F0502020204030204" pitchFamily="34" charset="0"/>
            </a:endParaRPr>
          </a:p>
          <a:p>
            <a:pPr algn="just"/>
            <a:endParaRPr lang="en-US" sz="1800" dirty="0">
              <a:latin typeface="Aptos" panose="020B0004020202020204" pitchFamily="34" charset="0"/>
            </a:endParaRPr>
          </a:p>
        </p:txBody>
      </p:sp>
      <p:pic>
        <p:nvPicPr>
          <p:cNvPr id="9" name="Slika 8">
            <a:extLst>
              <a:ext uri="{FF2B5EF4-FFF2-40B4-BE49-F238E27FC236}">
                <a16:creationId xmlns:a16="http://schemas.microsoft.com/office/drawing/2014/main" id="{91EF998F-81D7-0D59-E0AD-9D917F43CF23}"/>
              </a:ext>
            </a:extLst>
          </p:cNvPr>
          <p:cNvPicPr>
            <a:picLocks noChangeAspect="1"/>
          </p:cNvPicPr>
          <p:nvPr/>
        </p:nvPicPr>
        <p:blipFill>
          <a:blip r:embed="rId2"/>
          <a:stretch>
            <a:fillRect/>
          </a:stretch>
        </p:blipFill>
        <p:spPr>
          <a:xfrm>
            <a:off x="451585" y="3429000"/>
            <a:ext cx="2573713" cy="2897353"/>
          </a:xfrm>
          <a:prstGeom prst="rect">
            <a:avLst/>
          </a:prstGeom>
        </p:spPr>
      </p:pic>
    </p:spTree>
    <p:extLst>
      <p:ext uri="{BB962C8B-B14F-4D97-AF65-F5344CB8AC3E}">
        <p14:creationId xmlns:p14="http://schemas.microsoft.com/office/powerpoint/2010/main" val="1402805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značba mesta številke diapozitiva 4">
            <a:extLst>
              <a:ext uri="{FF2B5EF4-FFF2-40B4-BE49-F238E27FC236}">
                <a16:creationId xmlns:a16="http://schemas.microsoft.com/office/drawing/2014/main" id="{E8B431C6-ACC4-1903-6AED-63B94960003F}"/>
              </a:ext>
            </a:extLst>
          </p:cNvPr>
          <p:cNvSpPr>
            <a:spLocks noGrp="1"/>
          </p:cNvSpPr>
          <p:nvPr>
            <p:ph type="sldNum" sz="quarter" idx="4"/>
          </p:nvPr>
        </p:nvSpPr>
        <p:spPr/>
        <p:txBody>
          <a:bodyPr/>
          <a:lstStyle/>
          <a:p>
            <a:pPr algn="l"/>
            <a:r>
              <a:rPr lang="en-SI" dirty="0"/>
              <a:t>| </a:t>
            </a:r>
            <a:fld id="{B2E9B04A-BB73-0D45-BD26-C8C851B8E118}" type="slidenum">
              <a:rPr lang="en-SI" smtClean="0"/>
              <a:pPr algn="l"/>
              <a:t>2</a:t>
            </a:fld>
            <a:endParaRPr lang="en-SI" dirty="0"/>
          </a:p>
        </p:txBody>
      </p:sp>
      <p:sp>
        <p:nvSpPr>
          <p:cNvPr id="7" name="Title 2">
            <a:extLst>
              <a:ext uri="{FF2B5EF4-FFF2-40B4-BE49-F238E27FC236}">
                <a16:creationId xmlns:a16="http://schemas.microsoft.com/office/drawing/2014/main" id="{430166EF-CCE8-6013-592A-BA6E73CF15A5}"/>
              </a:ext>
            </a:extLst>
          </p:cNvPr>
          <p:cNvSpPr txBox="1">
            <a:spLocks/>
          </p:cNvSpPr>
          <p:nvPr/>
        </p:nvSpPr>
        <p:spPr>
          <a:xfrm>
            <a:off x="447934" y="1902658"/>
            <a:ext cx="3033713" cy="14241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1" i="0" kern="1200">
                <a:solidFill>
                  <a:schemeClr val="tx1">
                    <a:lumMod val="65000"/>
                    <a:lumOff val="35000"/>
                  </a:schemeClr>
                </a:solidFill>
                <a:latin typeface="Arial" panose="020B0604020202020204" pitchFamily="34" charset="0"/>
                <a:ea typeface="+mj-ea"/>
                <a:cs typeface="Arial" panose="020B0604020202020204" pitchFamily="34" charset="0"/>
              </a:defRPr>
            </a:lvl1pPr>
          </a:lstStyle>
          <a:p>
            <a:pPr algn="ctr"/>
            <a:r>
              <a:rPr lang="pt-BR" dirty="0">
                <a:solidFill>
                  <a:schemeClr val="tx1"/>
                </a:solidFill>
                <a:latin typeface="Aptos" panose="020B0004020202020204" pitchFamily="34" charset="0"/>
              </a:rPr>
              <a:t>UREDB</a:t>
            </a:r>
            <a:r>
              <a:rPr lang="sl-SI" dirty="0">
                <a:solidFill>
                  <a:schemeClr val="tx1"/>
                </a:solidFill>
                <a:latin typeface="Aptos" panose="020B0004020202020204" pitchFamily="34" charset="0"/>
              </a:rPr>
              <a:t>A</a:t>
            </a:r>
            <a:r>
              <a:rPr lang="pt-BR" dirty="0">
                <a:solidFill>
                  <a:schemeClr val="tx1"/>
                </a:solidFill>
                <a:latin typeface="Aptos" panose="020B0004020202020204" pitchFamily="34" charset="0"/>
              </a:rPr>
              <a:t> (EU) 2025/40 O EMBALAŽI IN ODPADNI EMBALAŽI</a:t>
            </a:r>
            <a:r>
              <a:rPr lang="sl-SI" dirty="0">
                <a:solidFill>
                  <a:schemeClr val="tx1"/>
                </a:solidFill>
                <a:latin typeface="Aptos" panose="020B0004020202020204" pitchFamily="34" charset="0"/>
              </a:rPr>
              <a:t> (</a:t>
            </a:r>
            <a:r>
              <a:rPr lang="sl-SI" dirty="0">
                <a:solidFill>
                  <a:schemeClr val="tx1"/>
                </a:solidFill>
                <a:highlight>
                  <a:srgbClr val="FFFF00"/>
                </a:highlight>
                <a:latin typeface="Aptos" panose="020B0004020202020204" pitchFamily="34" charset="0"/>
              </a:rPr>
              <a:t>PPWR</a:t>
            </a:r>
            <a:r>
              <a:rPr lang="sl-SI" dirty="0">
                <a:solidFill>
                  <a:schemeClr val="tx1"/>
                </a:solidFill>
                <a:latin typeface="Aptos" panose="020B0004020202020204" pitchFamily="34" charset="0"/>
              </a:rPr>
              <a:t>)</a:t>
            </a:r>
            <a:endParaRPr lang="en-SI" dirty="0">
              <a:solidFill>
                <a:schemeClr val="tx1"/>
              </a:solidFill>
              <a:latin typeface="Aptos" panose="020B0004020202020204" pitchFamily="34" charset="0"/>
            </a:endParaRPr>
          </a:p>
        </p:txBody>
      </p:sp>
      <p:sp>
        <p:nvSpPr>
          <p:cNvPr id="10" name="Naslov 1">
            <a:extLst>
              <a:ext uri="{FF2B5EF4-FFF2-40B4-BE49-F238E27FC236}">
                <a16:creationId xmlns:a16="http://schemas.microsoft.com/office/drawing/2014/main" id="{44E25476-5B4D-BB3D-7D78-C56BF8188C7C}"/>
              </a:ext>
            </a:extLst>
          </p:cNvPr>
          <p:cNvSpPr txBox="1">
            <a:spLocks/>
          </p:cNvSpPr>
          <p:nvPr/>
        </p:nvSpPr>
        <p:spPr>
          <a:xfrm>
            <a:off x="6096000" y="96665"/>
            <a:ext cx="5099538" cy="322993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1" i="0" kern="1200">
                <a:solidFill>
                  <a:schemeClr val="tx1">
                    <a:lumMod val="65000"/>
                    <a:lumOff val="35000"/>
                  </a:schemeClr>
                </a:solidFill>
                <a:latin typeface="Arial" panose="020B0604020202020204" pitchFamily="34" charset="0"/>
                <a:ea typeface="+mj-ea"/>
                <a:cs typeface="Arial" panose="020B0604020202020204" pitchFamily="34" charset="0"/>
              </a:defRPr>
            </a:lvl1pPr>
          </a:lstStyle>
          <a:p>
            <a:r>
              <a:rPr lang="sl-SI" sz="2400" dirty="0">
                <a:solidFill>
                  <a:srgbClr val="0070C0"/>
                </a:solidFill>
                <a:latin typeface="Aptos" panose="020B0004020202020204" pitchFamily="34" charset="0"/>
              </a:rPr>
              <a:t>PPWR 22.1.2025 objavljena v evropskem uradnem listu  2025/40</a:t>
            </a:r>
          </a:p>
          <a:p>
            <a:endParaRPr lang="sl-SI" sz="2400" dirty="0">
              <a:solidFill>
                <a:srgbClr val="0070C0"/>
              </a:solidFill>
              <a:latin typeface="Aptos" panose="020B0004020202020204" pitchFamily="34" charset="0"/>
            </a:endParaRPr>
          </a:p>
          <a:p>
            <a:endParaRPr lang="sl-SI" sz="2400" dirty="0">
              <a:solidFill>
                <a:srgbClr val="0070C0"/>
              </a:solidFill>
              <a:latin typeface="Aptos" panose="020B0004020202020204" pitchFamily="34" charset="0"/>
            </a:endParaRPr>
          </a:p>
          <a:p>
            <a:endParaRPr lang="sl-SI" sz="2400" dirty="0">
              <a:solidFill>
                <a:srgbClr val="0070C0"/>
              </a:solidFill>
              <a:latin typeface="Aptos" panose="020B0004020202020204" pitchFamily="34" charset="0"/>
            </a:endParaRPr>
          </a:p>
          <a:p>
            <a:r>
              <a:rPr lang="sl-SI" sz="2400" dirty="0">
                <a:solidFill>
                  <a:srgbClr val="0070C0"/>
                </a:solidFill>
                <a:latin typeface="Aptos" panose="020B0004020202020204" pitchFamily="34" charset="0"/>
              </a:rPr>
              <a:t>11.2.2025 je stopila v veljavo</a:t>
            </a:r>
          </a:p>
          <a:p>
            <a:endParaRPr lang="sl-SI" sz="2400" dirty="0">
              <a:solidFill>
                <a:srgbClr val="0070C0"/>
              </a:solidFill>
              <a:latin typeface="Aptos" panose="020B0004020202020204" pitchFamily="34" charset="0"/>
            </a:endParaRPr>
          </a:p>
          <a:p>
            <a:endParaRPr lang="sl-SI" sz="2400" dirty="0">
              <a:solidFill>
                <a:srgbClr val="0070C0"/>
              </a:solidFill>
              <a:latin typeface="Aptos" panose="020B0004020202020204" pitchFamily="34" charset="0"/>
            </a:endParaRPr>
          </a:p>
          <a:p>
            <a:endParaRPr lang="sl-SI" sz="2400" dirty="0">
              <a:solidFill>
                <a:srgbClr val="0070C0"/>
              </a:solidFill>
              <a:latin typeface="Aptos" panose="020B0004020202020204" pitchFamily="34" charset="0"/>
            </a:endParaRPr>
          </a:p>
          <a:p>
            <a:r>
              <a:rPr lang="sl-SI" sz="2400" dirty="0">
                <a:solidFill>
                  <a:srgbClr val="0070C0"/>
                </a:solidFill>
                <a:latin typeface="Aptos" panose="020B0004020202020204" pitchFamily="34" charset="0"/>
              </a:rPr>
              <a:t>12.8.2026 se prične uporabljati</a:t>
            </a:r>
          </a:p>
          <a:p>
            <a:endParaRPr lang="sl-SI" sz="2400" dirty="0">
              <a:solidFill>
                <a:srgbClr val="0070C0"/>
              </a:solidFill>
              <a:latin typeface="Aptos" panose="020B0004020202020204" pitchFamily="34" charset="0"/>
            </a:endParaRPr>
          </a:p>
          <a:p>
            <a:endParaRPr lang="sl-SI" sz="2400" dirty="0">
              <a:solidFill>
                <a:srgbClr val="0070C0"/>
              </a:solidFill>
              <a:latin typeface="Aptos" panose="020B0004020202020204" pitchFamily="34" charset="0"/>
            </a:endParaRPr>
          </a:p>
          <a:p>
            <a:endParaRPr lang="sl-SI" sz="2400" dirty="0">
              <a:solidFill>
                <a:srgbClr val="0070C0"/>
              </a:solidFill>
              <a:latin typeface="Aptos" panose="020B0004020202020204" pitchFamily="34" charset="0"/>
            </a:endParaRPr>
          </a:p>
          <a:p>
            <a:endParaRPr lang="sl-SI" sz="2400" dirty="0">
              <a:solidFill>
                <a:srgbClr val="0070C0"/>
              </a:solidFill>
              <a:latin typeface="Aptos" panose="020B0004020202020204" pitchFamily="34" charset="0"/>
            </a:endParaRPr>
          </a:p>
        </p:txBody>
      </p:sp>
      <p:sp>
        <p:nvSpPr>
          <p:cNvPr id="13" name="Puščica: dol 12">
            <a:extLst>
              <a:ext uri="{FF2B5EF4-FFF2-40B4-BE49-F238E27FC236}">
                <a16:creationId xmlns:a16="http://schemas.microsoft.com/office/drawing/2014/main" id="{B04DEB99-C392-54F3-97C0-433B6E91A07A}"/>
              </a:ext>
            </a:extLst>
          </p:cNvPr>
          <p:cNvSpPr/>
          <p:nvPr/>
        </p:nvSpPr>
        <p:spPr>
          <a:xfrm flipH="1">
            <a:off x="8123053" y="1002587"/>
            <a:ext cx="161295" cy="5018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5" name="Puščica: dol 14">
            <a:extLst>
              <a:ext uri="{FF2B5EF4-FFF2-40B4-BE49-F238E27FC236}">
                <a16:creationId xmlns:a16="http://schemas.microsoft.com/office/drawing/2014/main" id="{06336F90-DA53-CC7A-7C8B-BFED5D0278CE}"/>
              </a:ext>
            </a:extLst>
          </p:cNvPr>
          <p:cNvSpPr/>
          <p:nvPr/>
        </p:nvSpPr>
        <p:spPr>
          <a:xfrm flipH="1">
            <a:off x="8123052" y="2247352"/>
            <a:ext cx="161295" cy="5018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3" name="PoljeZBesedilom 2">
            <a:extLst>
              <a:ext uri="{FF2B5EF4-FFF2-40B4-BE49-F238E27FC236}">
                <a16:creationId xmlns:a16="http://schemas.microsoft.com/office/drawing/2014/main" id="{C97D8C9E-3E3B-53E3-7E03-5D0C3BB15BDA}"/>
              </a:ext>
            </a:extLst>
          </p:cNvPr>
          <p:cNvSpPr txBox="1"/>
          <p:nvPr/>
        </p:nvSpPr>
        <p:spPr>
          <a:xfrm>
            <a:off x="4291280" y="4507787"/>
            <a:ext cx="7663543" cy="1938992"/>
          </a:xfrm>
          <a:prstGeom prst="rect">
            <a:avLst/>
          </a:prstGeom>
          <a:noFill/>
          <a:ln w="50800">
            <a:solidFill>
              <a:schemeClr val="accent1"/>
            </a:solidFill>
          </a:ln>
        </p:spPr>
        <p:txBody>
          <a:bodyPr wrap="square" rtlCol="0">
            <a:spAutoFit/>
          </a:bodyPr>
          <a:lstStyle/>
          <a:p>
            <a:pPr algn="ctr"/>
            <a:r>
              <a:rPr lang="sl-SI" sz="2400" b="1" dirty="0"/>
              <a:t>Upoštevanje in izvajanje zakonodaje – brati bo potrebno oboje hkrati:</a:t>
            </a:r>
          </a:p>
          <a:p>
            <a:pPr algn="ctr"/>
            <a:endParaRPr lang="sl-SI" sz="2400" b="1" dirty="0">
              <a:solidFill>
                <a:srgbClr val="0070C0"/>
              </a:solidFill>
              <a:highlight>
                <a:srgbClr val="FFFF00"/>
              </a:highlight>
            </a:endParaRPr>
          </a:p>
          <a:p>
            <a:pPr algn="ctr"/>
            <a:r>
              <a:rPr lang="sl-SI" sz="2400" b="1" u="sng" dirty="0">
                <a:solidFill>
                  <a:srgbClr val="FF0000"/>
                </a:solidFill>
                <a:highlight>
                  <a:srgbClr val="FFFF00"/>
                </a:highlight>
              </a:rPr>
              <a:t>PPWR</a:t>
            </a:r>
            <a:r>
              <a:rPr lang="sl-SI" sz="2400" b="1" u="sng" dirty="0">
                <a:solidFill>
                  <a:srgbClr val="FF0000"/>
                </a:solidFill>
              </a:rPr>
              <a:t> + nova nacionalna uredba o embalaži in odpadni embalaži („v pripravi“)</a:t>
            </a:r>
          </a:p>
        </p:txBody>
      </p:sp>
      <p:sp>
        <p:nvSpPr>
          <p:cNvPr id="4" name="Puščica: dol 3">
            <a:extLst>
              <a:ext uri="{FF2B5EF4-FFF2-40B4-BE49-F238E27FC236}">
                <a16:creationId xmlns:a16="http://schemas.microsoft.com/office/drawing/2014/main" id="{789A1080-5461-7DAA-B72B-6533F9E8CC48}"/>
              </a:ext>
            </a:extLst>
          </p:cNvPr>
          <p:cNvSpPr/>
          <p:nvPr/>
        </p:nvSpPr>
        <p:spPr>
          <a:xfrm flipH="1">
            <a:off x="8090960" y="3561705"/>
            <a:ext cx="161295" cy="5018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649411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a:extLst>
              <a:ext uri="{FF2B5EF4-FFF2-40B4-BE49-F238E27FC236}">
                <a16:creationId xmlns:a16="http://schemas.microsoft.com/office/drawing/2014/main" id="{9D7DF808-6227-7CD2-87B6-C6A41963B680}"/>
              </a:ext>
            </a:extLst>
          </p:cNvPr>
          <p:cNvSpPr>
            <a:spLocks noGrp="1"/>
          </p:cNvSpPr>
          <p:nvPr>
            <p:ph type="ctrTitle"/>
          </p:nvPr>
        </p:nvSpPr>
        <p:spPr>
          <a:xfrm>
            <a:off x="564665" y="1624977"/>
            <a:ext cx="3033713" cy="1424161"/>
          </a:xfrm>
        </p:spPr>
        <p:txBody>
          <a:bodyPr>
            <a:normAutofit fontScale="90000"/>
          </a:bodyPr>
          <a:lstStyle/>
          <a:p>
            <a:r>
              <a:rPr lang="sl-SI" dirty="0">
                <a:latin typeface="Aptos" panose="020B0004020202020204" pitchFamily="34" charset="0"/>
              </a:rPr>
              <a:t>ZMANJŠANJE KOLIČIN ODPADNE EMBALAŽE</a:t>
            </a:r>
            <a:br>
              <a:rPr lang="sl-SI" dirty="0">
                <a:latin typeface="Aptos" panose="020B0004020202020204" pitchFamily="34" charset="0"/>
              </a:rPr>
            </a:br>
            <a:r>
              <a:rPr lang="sl-SI" sz="2200" dirty="0">
                <a:latin typeface="Aptos" panose="020B0004020202020204" pitchFamily="34" charset="0"/>
              </a:rPr>
              <a:t>(</a:t>
            </a:r>
            <a:r>
              <a:rPr lang="sl-SI" sz="2200" b="0" dirty="0">
                <a:latin typeface="Aptos" panose="020B0004020202020204" pitchFamily="34" charset="0"/>
              </a:rPr>
              <a:t>43. člen)</a:t>
            </a:r>
            <a:br>
              <a:rPr lang="sl-SI" sz="2200" dirty="0">
                <a:latin typeface="Aptos" panose="020B0004020202020204" pitchFamily="34" charset="0"/>
              </a:rPr>
            </a:br>
            <a:endParaRPr lang="sl-SI" sz="2200" dirty="0">
              <a:latin typeface="Aptos" panose="020B0004020202020204" pitchFamily="34" charset="0"/>
            </a:endParaRPr>
          </a:p>
        </p:txBody>
      </p:sp>
      <p:sp>
        <p:nvSpPr>
          <p:cNvPr id="5" name="Označba mesta številke diapozitiva 4">
            <a:extLst>
              <a:ext uri="{FF2B5EF4-FFF2-40B4-BE49-F238E27FC236}">
                <a16:creationId xmlns:a16="http://schemas.microsoft.com/office/drawing/2014/main" id="{E82E6262-1476-86E1-2A26-2F563ECA6D1B}"/>
              </a:ext>
            </a:extLst>
          </p:cNvPr>
          <p:cNvSpPr>
            <a:spLocks noGrp="1"/>
          </p:cNvSpPr>
          <p:nvPr>
            <p:ph type="sldNum" sz="quarter" idx="4"/>
          </p:nvPr>
        </p:nvSpPr>
        <p:spPr/>
        <p:txBody>
          <a:bodyPr/>
          <a:lstStyle/>
          <a:p>
            <a:pPr algn="l"/>
            <a:r>
              <a:rPr lang="en-SI" dirty="0"/>
              <a:t>| </a:t>
            </a:r>
            <a:fld id="{B2E9B04A-BB73-0D45-BD26-C8C851B8E118}" type="slidenum">
              <a:rPr lang="en-SI" smtClean="0"/>
              <a:pPr algn="l"/>
              <a:t>20</a:t>
            </a:fld>
            <a:endParaRPr lang="en-SI" dirty="0"/>
          </a:p>
        </p:txBody>
      </p:sp>
      <p:sp>
        <p:nvSpPr>
          <p:cNvPr id="9" name="PoljeZBesedilom 8">
            <a:extLst>
              <a:ext uri="{FF2B5EF4-FFF2-40B4-BE49-F238E27FC236}">
                <a16:creationId xmlns:a16="http://schemas.microsoft.com/office/drawing/2014/main" id="{F8D8A65D-D9F3-A915-BA06-C7B28EE84561}"/>
              </a:ext>
            </a:extLst>
          </p:cNvPr>
          <p:cNvSpPr txBox="1"/>
          <p:nvPr/>
        </p:nvSpPr>
        <p:spPr>
          <a:xfrm>
            <a:off x="4546598" y="992707"/>
            <a:ext cx="7298267" cy="5447645"/>
          </a:xfrm>
          <a:prstGeom prst="rect">
            <a:avLst/>
          </a:prstGeom>
          <a:noFill/>
        </p:spPr>
        <p:txBody>
          <a:bodyPr wrap="square">
            <a:spAutoFit/>
          </a:bodyPr>
          <a:lstStyle/>
          <a:p>
            <a:pPr algn="just"/>
            <a:r>
              <a:rPr lang="sl-SI" sz="2400" b="0" i="0" u="none" strike="noStrike" baseline="0" dirty="0">
                <a:solidFill>
                  <a:srgbClr val="000000"/>
                </a:solidFill>
                <a:latin typeface="Aptos" panose="020B0004020202020204" pitchFamily="34" charset="0"/>
              </a:rPr>
              <a:t>Potrebno bo zmanjšati količino nastale odpadne embalaže na prebivalca v primerjavi s količino nastale odpadne embalaže na prebivalca iz leta 2018:</a:t>
            </a:r>
          </a:p>
          <a:p>
            <a:pPr algn="just"/>
            <a:r>
              <a:rPr lang="sl-SI" sz="2400" dirty="0">
                <a:solidFill>
                  <a:srgbClr val="000000"/>
                </a:solidFill>
                <a:latin typeface="Aptos" panose="020B0004020202020204" pitchFamily="34" charset="0"/>
              </a:rPr>
              <a:t>	</a:t>
            </a:r>
          </a:p>
          <a:p>
            <a:pPr algn="just"/>
            <a:r>
              <a:rPr lang="sl-SI" sz="2400" b="0" i="0" u="none" strike="noStrike" baseline="0" dirty="0">
                <a:solidFill>
                  <a:srgbClr val="000000"/>
                </a:solidFill>
                <a:latin typeface="Aptos" panose="020B0004020202020204" pitchFamily="34" charset="0"/>
              </a:rPr>
              <a:t>		5 % do leta 2030</a:t>
            </a:r>
          </a:p>
          <a:p>
            <a:pPr algn="just"/>
            <a:endParaRPr lang="sl-SI" sz="2400" b="0" i="0" u="none" strike="noStrike" baseline="0" dirty="0">
              <a:solidFill>
                <a:srgbClr val="000000"/>
              </a:solidFill>
              <a:latin typeface="Aptos" panose="020B0004020202020204" pitchFamily="34" charset="0"/>
            </a:endParaRPr>
          </a:p>
          <a:p>
            <a:pPr algn="just"/>
            <a:r>
              <a:rPr lang="sl-SI" sz="2400" dirty="0">
                <a:solidFill>
                  <a:srgbClr val="000000"/>
                </a:solidFill>
                <a:latin typeface="Aptos" panose="020B0004020202020204" pitchFamily="34" charset="0"/>
              </a:rPr>
              <a:t>		</a:t>
            </a:r>
            <a:r>
              <a:rPr lang="sl-SI" sz="2400" b="0" i="0" u="none" strike="noStrike" baseline="0" dirty="0">
                <a:solidFill>
                  <a:srgbClr val="000000"/>
                </a:solidFill>
                <a:latin typeface="Aptos" panose="020B0004020202020204" pitchFamily="34" charset="0"/>
              </a:rPr>
              <a:t>10 % do leta 2035</a:t>
            </a:r>
          </a:p>
          <a:p>
            <a:pPr algn="just"/>
            <a:endParaRPr lang="sl-SI" sz="2400" b="0" i="0" u="none" strike="noStrike" baseline="0" dirty="0">
              <a:solidFill>
                <a:srgbClr val="000000"/>
              </a:solidFill>
              <a:latin typeface="Aptos" panose="020B0004020202020204" pitchFamily="34" charset="0"/>
            </a:endParaRPr>
          </a:p>
          <a:p>
            <a:r>
              <a:rPr lang="sl-SI" sz="2400" dirty="0">
                <a:solidFill>
                  <a:srgbClr val="000000"/>
                </a:solidFill>
                <a:latin typeface="Aptos" panose="020B0004020202020204" pitchFamily="34" charset="0"/>
              </a:rPr>
              <a:t>		</a:t>
            </a:r>
            <a:r>
              <a:rPr lang="pt-BR" sz="2400" b="0" i="0" u="none" strike="noStrike" baseline="0" dirty="0">
                <a:solidFill>
                  <a:srgbClr val="000000"/>
                </a:solidFill>
                <a:latin typeface="Aptos" panose="020B0004020202020204" pitchFamily="34" charset="0"/>
              </a:rPr>
              <a:t>15 % do leta 2040</a:t>
            </a:r>
            <a:endParaRPr lang="sl-SI" sz="2400" b="0" i="0" u="none" strike="noStrike" baseline="0" dirty="0">
              <a:solidFill>
                <a:srgbClr val="000000"/>
              </a:solidFill>
              <a:latin typeface="Aptos" panose="020B0004020202020204" pitchFamily="34" charset="0"/>
            </a:endParaRPr>
          </a:p>
          <a:p>
            <a:endParaRPr lang="sl-SI" sz="2400" dirty="0">
              <a:solidFill>
                <a:srgbClr val="000000"/>
              </a:solidFill>
              <a:latin typeface="Aptos" panose="020B0004020202020204" pitchFamily="34" charset="0"/>
            </a:endParaRPr>
          </a:p>
          <a:p>
            <a:endParaRPr lang="sl-SI" sz="2400" b="0" i="0" u="none" strike="noStrike" baseline="0" dirty="0">
              <a:solidFill>
                <a:srgbClr val="000000"/>
              </a:solidFill>
              <a:latin typeface="Aptos" panose="020B0004020202020204" pitchFamily="34" charset="0"/>
            </a:endParaRPr>
          </a:p>
          <a:p>
            <a:r>
              <a:rPr lang="sl-SI" sz="2400" b="1" i="0" u="none" strike="noStrike" baseline="0" dirty="0">
                <a:solidFill>
                  <a:srgbClr val="FF0000"/>
                </a:solidFill>
                <a:latin typeface="Aptos" panose="020B0004020202020204" pitchFamily="34" charset="0"/>
              </a:rPr>
              <a:t>2018 	114 kg/</a:t>
            </a:r>
            <a:r>
              <a:rPr lang="sl-SI" sz="2400" b="1" i="0" u="none" strike="noStrike" baseline="0" dirty="0" err="1">
                <a:solidFill>
                  <a:srgbClr val="FF0000"/>
                </a:solidFill>
                <a:latin typeface="Aptos" panose="020B0004020202020204" pitchFamily="34" charset="0"/>
              </a:rPr>
              <a:t>preb</a:t>
            </a:r>
            <a:r>
              <a:rPr lang="sl-SI" sz="2400" b="1" i="0" u="none" strike="noStrike" baseline="0" dirty="0">
                <a:solidFill>
                  <a:srgbClr val="FF0000"/>
                </a:solidFill>
                <a:latin typeface="Aptos" panose="020B0004020202020204" pitchFamily="34" charset="0"/>
              </a:rPr>
              <a:t>  		</a:t>
            </a:r>
            <a:r>
              <a:rPr lang="sl-SI" sz="2400" b="1" i="0" u="none" strike="noStrike" baseline="0" dirty="0">
                <a:solidFill>
                  <a:srgbClr val="00B050"/>
                </a:solidFill>
                <a:latin typeface="Aptos" panose="020B0004020202020204" pitchFamily="34" charset="0"/>
              </a:rPr>
              <a:t>108 kg/</a:t>
            </a:r>
            <a:r>
              <a:rPr lang="sl-SI" sz="2400" b="1" i="0" u="none" strike="noStrike" baseline="0" dirty="0" err="1">
                <a:solidFill>
                  <a:srgbClr val="00B050"/>
                </a:solidFill>
                <a:latin typeface="Aptos" panose="020B0004020202020204" pitchFamily="34" charset="0"/>
              </a:rPr>
              <a:t>preb</a:t>
            </a:r>
            <a:endParaRPr lang="sl-SI" sz="2400" b="1" i="0" u="none" strike="noStrike" baseline="0" dirty="0">
              <a:solidFill>
                <a:srgbClr val="00B050"/>
              </a:solidFill>
              <a:latin typeface="Aptos" panose="020B0004020202020204" pitchFamily="34" charset="0"/>
            </a:endParaRPr>
          </a:p>
          <a:p>
            <a:pPr marL="457200" indent="-457200">
              <a:buAutoNum type="arabicPlain" startAt="2022"/>
            </a:pPr>
            <a:r>
              <a:rPr lang="sl-SI" sz="2400" b="1" dirty="0">
                <a:solidFill>
                  <a:srgbClr val="FF0000"/>
                </a:solidFill>
                <a:latin typeface="Aptos" panose="020B0004020202020204" pitchFamily="34" charset="0"/>
              </a:rPr>
              <a:t> 	142 kg/</a:t>
            </a:r>
            <a:r>
              <a:rPr lang="sl-SI" sz="2400" b="1" dirty="0" err="1">
                <a:solidFill>
                  <a:srgbClr val="FF0000"/>
                </a:solidFill>
                <a:latin typeface="Aptos" panose="020B0004020202020204" pitchFamily="34" charset="0"/>
              </a:rPr>
              <a:t>preb</a:t>
            </a:r>
            <a:endParaRPr lang="sl-SI" sz="2400" b="1" dirty="0">
              <a:solidFill>
                <a:srgbClr val="FF0000"/>
              </a:solidFill>
              <a:latin typeface="Aptos" panose="020B0004020202020204" pitchFamily="34" charset="0"/>
            </a:endParaRPr>
          </a:p>
          <a:p>
            <a:pPr marL="457200" indent="-457200">
              <a:buAutoNum type="arabicPlain" startAt="2022"/>
            </a:pPr>
            <a:r>
              <a:rPr lang="sl-SI" sz="2400" b="1" i="0" u="none" strike="noStrike" baseline="0" dirty="0">
                <a:solidFill>
                  <a:srgbClr val="FF0000"/>
                </a:solidFill>
                <a:latin typeface="Aptos" panose="020B0004020202020204" pitchFamily="34" charset="0"/>
              </a:rPr>
              <a:t> 	150 kg/</a:t>
            </a:r>
            <a:r>
              <a:rPr lang="sl-SI" sz="2400" b="1" i="0" u="none" strike="noStrike" baseline="0" dirty="0" err="1">
                <a:solidFill>
                  <a:srgbClr val="FF0000"/>
                </a:solidFill>
                <a:latin typeface="Aptos" panose="020B0004020202020204" pitchFamily="34" charset="0"/>
              </a:rPr>
              <a:t>preb</a:t>
            </a:r>
            <a:endParaRPr lang="sl-SI" sz="2400" b="1" i="0" u="none" strike="noStrike" baseline="0" dirty="0">
              <a:solidFill>
                <a:srgbClr val="FF0000"/>
              </a:solidFill>
              <a:latin typeface="Aptos" panose="020B0004020202020204" pitchFamily="34" charset="0"/>
            </a:endParaRPr>
          </a:p>
          <a:p>
            <a:pPr algn="just"/>
            <a:r>
              <a:rPr lang="sl-SI" sz="1200" dirty="0">
                <a:solidFill>
                  <a:srgbClr val="FF0000"/>
                </a:solidFill>
                <a:latin typeface="Aptos" panose="020B0004020202020204" pitchFamily="34" charset="0"/>
              </a:rPr>
              <a:t>Vir: SURS</a:t>
            </a:r>
            <a:endParaRPr lang="sl-SI" sz="1200" b="0" i="0" u="none" strike="noStrike" baseline="0" dirty="0">
              <a:solidFill>
                <a:srgbClr val="FF0000"/>
              </a:solidFill>
              <a:latin typeface="Aptos" panose="020B0004020202020204" pitchFamily="34" charset="0"/>
            </a:endParaRPr>
          </a:p>
        </p:txBody>
      </p:sp>
      <p:pic>
        <p:nvPicPr>
          <p:cNvPr id="2" name="Slika 1">
            <a:extLst>
              <a:ext uri="{FF2B5EF4-FFF2-40B4-BE49-F238E27FC236}">
                <a16:creationId xmlns:a16="http://schemas.microsoft.com/office/drawing/2014/main" id="{87D8C9F0-D840-EC6E-6CD2-33BD155C451E}"/>
              </a:ext>
            </a:extLst>
          </p:cNvPr>
          <p:cNvPicPr>
            <a:picLocks noChangeAspect="1"/>
          </p:cNvPicPr>
          <p:nvPr/>
        </p:nvPicPr>
        <p:blipFill>
          <a:blip r:embed="rId2"/>
          <a:stretch>
            <a:fillRect/>
          </a:stretch>
        </p:blipFill>
        <p:spPr>
          <a:xfrm>
            <a:off x="148923" y="3808862"/>
            <a:ext cx="3865199" cy="1920406"/>
          </a:xfrm>
          <a:prstGeom prst="rect">
            <a:avLst/>
          </a:prstGeom>
        </p:spPr>
      </p:pic>
      <p:sp>
        <p:nvSpPr>
          <p:cNvPr id="4" name="Puščica: dol 3">
            <a:extLst>
              <a:ext uri="{FF2B5EF4-FFF2-40B4-BE49-F238E27FC236}">
                <a16:creationId xmlns:a16="http://schemas.microsoft.com/office/drawing/2014/main" id="{4EA72870-3D7D-A1CB-F178-A047A64E0F42}"/>
              </a:ext>
            </a:extLst>
          </p:cNvPr>
          <p:cNvSpPr/>
          <p:nvPr/>
        </p:nvSpPr>
        <p:spPr>
          <a:xfrm rot="16200000" flipH="1">
            <a:off x="7614170" y="5004734"/>
            <a:ext cx="161295" cy="5018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807064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a:extLst>
              <a:ext uri="{FF2B5EF4-FFF2-40B4-BE49-F238E27FC236}">
                <a16:creationId xmlns:a16="http://schemas.microsoft.com/office/drawing/2014/main" id="{12599E1F-0537-3F4B-BCED-9502302EAC0C}"/>
              </a:ext>
            </a:extLst>
          </p:cNvPr>
          <p:cNvSpPr txBox="1"/>
          <p:nvPr/>
        </p:nvSpPr>
        <p:spPr>
          <a:xfrm>
            <a:off x="3556897" y="1984484"/>
            <a:ext cx="4839680" cy="2677656"/>
          </a:xfrm>
          <a:prstGeom prst="rect">
            <a:avLst/>
          </a:prstGeom>
          <a:noFill/>
        </p:spPr>
        <p:txBody>
          <a:bodyPr wrap="square" rtlCol="0">
            <a:spAutoFit/>
          </a:bodyPr>
          <a:lstStyle/>
          <a:p>
            <a:pPr defTabSz="914400"/>
            <a:endParaRPr lang="sl-SI" altLang="sl-SI" sz="2400" b="1" i="1" dirty="0">
              <a:solidFill>
                <a:schemeClr val="bg1"/>
              </a:solidFill>
              <a:ea typeface="Calibri" panose="020F0502020204030204" pitchFamily="34" charset="0"/>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endParaRPr lang="sl-SI" altLang="sl-SI" sz="2400" b="1" i="1" dirty="0">
              <a:solidFill>
                <a:schemeClr val="bg1"/>
              </a:solidFill>
              <a:ea typeface="Calibri" panose="020F0502020204030204" pitchFamily="34" charset="0"/>
              <a:cs typeface="Times New Roman" panose="02020603050405020304" pitchFamily="18" charset="0"/>
            </a:endParaRPr>
          </a:p>
          <a:p>
            <a:pPr lvl="0">
              <a:defRPr/>
            </a:pPr>
            <a:r>
              <a:rPr lang="sl-SI" sz="2400" b="1" dirty="0">
                <a:solidFill>
                  <a:schemeClr val="bg1"/>
                </a:solidFill>
              </a:rPr>
              <a:t>HVALA ZA VAŠO POZORNOST</a:t>
            </a:r>
            <a:endParaRPr lang="en-US" altLang="sl-SI" sz="2400" b="1" i="1" dirty="0">
              <a:solidFill>
                <a:schemeClr val="bg1"/>
              </a:solidFill>
              <a:ea typeface="Calibri" panose="020F0502020204030204" pitchFamily="34" charset="0"/>
              <a:cs typeface="Times New Roman" panose="02020603050405020304" pitchFamily="18" charset="0"/>
            </a:endParaRPr>
          </a:p>
          <a:p>
            <a:pPr defTabSz="914400"/>
            <a:endParaRPr lang="sl-SI" altLang="sl-SI" sz="2400" b="1" i="1" dirty="0">
              <a:solidFill>
                <a:schemeClr val="bg1"/>
              </a:solidFill>
              <a:ea typeface="Calibri" panose="020F0502020204030204" pitchFamily="34" charset="0"/>
              <a:cs typeface="Times New Roman" panose="02020603050405020304" pitchFamily="18" charset="0"/>
            </a:endParaRPr>
          </a:p>
          <a:p>
            <a:pPr defTabSz="914400"/>
            <a:endParaRPr lang="sl-SI" altLang="sl-SI" sz="2400" b="1" i="1" dirty="0">
              <a:solidFill>
                <a:schemeClr val="bg1"/>
              </a:solidFill>
              <a:ea typeface="Calibri" panose="020F0502020204030204" pitchFamily="34" charset="0"/>
              <a:cs typeface="Times New Roman" panose="02020603050405020304" pitchFamily="18" charset="0"/>
            </a:endParaRPr>
          </a:p>
          <a:p>
            <a:pPr defTabSz="914400"/>
            <a:endParaRPr lang="sl-SI" altLang="sl-SI" sz="2400" b="1" i="1" dirty="0">
              <a:solidFill>
                <a:schemeClr val="bg1"/>
              </a:solidFill>
              <a:ea typeface="Calibri" panose="020F0502020204030204" pitchFamily="34" charset="0"/>
              <a:cs typeface="Times New Roman" panose="02020603050405020304" pitchFamily="18" charset="0"/>
            </a:endParaRPr>
          </a:p>
          <a:p>
            <a:pPr defTabSz="914400"/>
            <a:endParaRPr lang="en-US" altLang="sl-SI" sz="2400" b="1" i="1" dirty="0">
              <a:solidFill>
                <a:schemeClr val="bg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75969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jeZBesedilom 5">
            <a:extLst>
              <a:ext uri="{FF2B5EF4-FFF2-40B4-BE49-F238E27FC236}">
                <a16:creationId xmlns:a16="http://schemas.microsoft.com/office/drawing/2014/main" id="{64DDFA66-4CFF-5A93-D35E-8E6801966235}"/>
              </a:ext>
            </a:extLst>
          </p:cNvPr>
          <p:cNvSpPr txBox="1"/>
          <p:nvPr/>
        </p:nvSpPr>
        <p:spPr>
          <a:xfrm>
            <a:off x="4377630" y="414058"/>
            <a:ext cx="7242049" cy="4893647"/>
          </a:xfrm>
          <a:prstGeom prst="rect">
            <a:avLst/>
          </a:prstGeom>
          <a:noFill/>
        </p:spPr>
        <p:txBody>
          <a:bodyPr wrap="square" rtlCol="0">
            <a:spAutoFit/>
          </a:bodyPr>
          <a:lstStyle/>
          <a:p>
            <a:pPr algn="just" defTabSz="914400"/>
            <a:endParaRPr lang="sl-SI" altLang="sl-SI" sz="2400" b="1" i="1" dirty="0">
              <a:ea typeface="Calibri" panose="020F0502020204030204" pitchFamily="34" charset="0"/>
              <a:cs typeface="Times New Roman" panose="02020603050405020304" pitchFamily="18" charset="0"/>
            </a:endParaRPr>
          </a:p>
          <a:p>
            <a:pPr marL="180340" algn="just"/>
            <a:r>
              <a:rPr lang="sl-SI" sz="2400" b="1" dirty="0">
                <a:effectLst/>
                <a:ea typeface="Times New Roman" panose="02020603050405020304" pitchFamily="18" charset="0"/>
                <a:cs typeface="Calibri" panose="020F0502020204030204" pitchFamily="34" charset="0"/>
              </a:rPr>
              <a:t>   </a:t>
            </a:r>
            <a:endParaRPr lang="sl-SI" sz="2400" dirty="0">
              <a:effectLst/>
              <a:ea typeface="Times New Roman" panose="02020603050405020304" pitchFamily="18" charset="0"/>
              <a:cs typeface="Calibri" panose="020F0502020204030204" pitchFamily="34" charset="0"/>
            </a:endParaRPr>
          </a:p>
          <a:p>
            <a:pPr marL="523240" indent="-342900" algn="just">
              <a:buFont typeface="Wingdings" panose="05000000000000000000" pitchFamily="2" charset="2"/>
              <a:buChar char="Ø"/>
            </a:pPr>
            <a:r>
              <a:rPr lang="sl-SI" sz="2400" b="1" dirty="0">
                <a:effectLst/>
                <a:ea typeface="Times New Roman" panose="02020603050405020304" pitchFamily="18" charset="0"/>
                <a:cs typeface="Calibri" panose="020F0502020204030204" pitchFamily="34" charset="0"/>
              </a:rPr>
              <a:t>Preprečevanje in zmanjševanje količine odpadne embalaže ter spodbujanje ponovne uporabe in recikliranja.</a:t>
            </a:r>
          </a:p>
          <a:p>
            <a:pPr marL="180340" algn="just"/>
            <a:endParaRPr lang="sl-SI" sz="2400" b="1" dirty="0">
              <a:effectLst/>
              <a:ea typeface="Times New Roman" panose="02020603050405020304" pitchFamily="18" charset="0"/>
              <a:cs typeface="Calibri" panose="020F0502020204030204" pitchFamily="34" charset="0"/>
            </a:endParaRPr>
          </a:p>
          <a:p>
            <a:pPr marL="523240" indent="-342900" algn="just">
              <a:buFont typeface="Wingdings" panose="05000000000000000000" pitchFamily="2" charset="2"/>
              <a:buChar char="Ø"/>
            </a:pPr>
            <a:r>
              <a:rPr lang="sl-SI" sz="2400" b="1" dirty="0">
                <a:effectLst/>
                <a:ea typeface="Times New Roman" panose="02020603050405020304" pitchFamily="18" charset="0"/>
                <a:cs typeface="Calibri" panose="020F0502020204030204" pitchFamily="34" charset="0"/>
              </a:rPr>
              <a:t>Zagotavljanje, da je vsa embalaža na trgu EU do leta 2030 reciklabilna na ekonomsko vzdržen način.</a:t>
            </a:r>
          </a:p>
          <a:p>
            <a:pPr marL="180340" algn="just"/>
            <a:endParaRPr lang="sl-SI" sz="2400" b="1" dirty="0">
              <a:effectLst/>
              <a:ea typeface="Times New Roman" panose="02020603050405020304" pitchFamily="18" charset="0"/>
              <a:cs typeface="Calibri" panose="020F0502020204030204" pitchFamily="34" charset="0"/>
            </a:endParaRPr>
          </a:p>
          <a:p>
            <a:pPr marL="523240" indent="-342900" algn="just">
              <a:buFont typeface="Wingdings" panose="05000000000000000000" pitchFamily="2" charset="2"/>
              <a:buChar char="Ø"/>
            </a:pPr>
            <a:r>
              <a:rPr lang="sl-SI" sz="2400" b="1" dirty="0">
                <a:effectLst/>
                <a:ea typeface="Times New Roman" panose="02020603050405020304" pitchFamily="18" charset="0"/>
                <a:cs typeface="Calibri" panose="020F0502020204030204" pitchFamily="34" charset="0"/>
              </a:rPr>
              <a:t>Povečanje uporabe recikliranih materialov v embalaži in zmanjšanje uporabe primarnih surovin.</a:t>
            </a:r>
          </a:p>
        </p:txBody>
      </p:sp>
      <p:sp>
        <p:nvSpPr>
          <p:cNvPr id="8" name="PoljeZBesedilom 7">
            <a:extLst>
              <a:ext uri="{FF2B5EF4-FFF2-40B4-BE49-F238E27FC236}">
                <a16:creationId xmlns:a16="http://schemas.microsoft.com/office/drawing/2014/main" id="{9EB7B450-DC2C-1049-8F06-A8C3B79968B1}"/>
              </a:ext>
            </a:extLst>
          </p:cNvPr>
          <p:cNvSpPr txBox="1"/>
          <p:nvPr/>
        </p:nvSpPr>
        <p:spPr>
          <a:xfrm>
            <a:off x="852385" y="2152995"/>
            <a:ext cx="1571244" cy="1384995"/>
          </a:xfrm>
          <a:prstGeom prst="rect">
            <a:avLst/>
          </a:prstGeom>
          <a:noFill/>
        </p:spPr>
        <p:txBody>
          <a:bodyPr wrap="square">
            <a:spAutoFit/>
          </a:bodyPr>
          <a:lstStyle/>
          <a:p>
            <a:r>
              <a:rPr lang="sl-SI" sz="2800" b="1" dirty="0">
                <a:effectLst/>
                <a:ea typeface="Times New Roman" panose="02020603050405020304" pitchFamily="18" charset="0"/>
                <a:cs typeface="Calibri" panose="020F0502020204030204" pitchFamily="34" charset="0"/>
              </a:rPr>
              <a:t>CILJI UREDBE PPWR</a:t>
            </a:r>
            <a:endParaRPr lang="sl-SI" sz="2800" dirty="0"/>
          </a:p>
        </p:txBody>
      </p:sp>
      <p:sp>
        <p:nvSpPr>
          <p:cNvPr id="11" name="Označba mesta številke diapozitiva 10">
            <a:extLst>
              <a:ext uri="{FF2B5EF4-FFF2-40B4-BE49-F238E27FC236}">
                <a16:creationId xmlns:a16="http://schemas.microsoft.com/office/drawing/2014/main" id="{44E4FEEC-3D34-C4C7-84FE-810747CD21D5}"/>
              </a:ext>
            </a:extLst>
          </p:cNvPr>
          <p:cNvSpPr>
            <a:spLocks noGrp="1"/>
          </p:cNvSpPr>
          <p:nvPr>
            <p:ph type="sldNum" sz="quarter" idx="4"/>
          </p:nvPr>
        </p:nvSpPr>
        <p:spPr/>
        <p:txBody>
          <a:bodyPr/>
          <a:lstStyle/>
          <a:p>
            <a:pPr algn="l"/>
            <a:r>
              <a:rPr lang="en-SI"/>
              <a:t>| </a:t>
            </a:r>
            <a:fld id="{B2E9B04A-BB73-0D45-BD26-C8C851B8E118}" type="slidenum">
              <a:rPr lang="en-SI" smtClean="0"/>
              <a:pPr algn="l"/>
              <a:t>3</a:t>
            </a:fld>
            <a:endParaRPr lang="en-SI" dirty="0"/>
          </a:p>
        </p:txBody>
      </p:sp>
    </p:spTree>
    <p:extLst>
      <p:ext uri="{BB962C8B-B14F-4D97-AF65-F5344CB8AC3E}">
        <p14:creationId xmlns:p14="http://schemas.microsoft.com/office/powerpoint/2010/main" val="270356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1">
            <a:extLst>
              <a:ext uri="{FF2B5EF4-FFF2-40B4-BE49-F238E27FC236}">
                <a16:creationId xmlns:a16="http://schemas.microsoft.com/office/drawing/2014/main" id="{83640B3D-F65E-2A42-BCB6-410C8145E6CB}"/>
              </a:ext>
            </a:extLst>
          </p:cNvPr>
          <p:cNvSpPr>
            <a:spLocks noGrp="1"/>
          </p:cNvSpPr>
          <p:nvPr>
            <p:ph idx="1"/>
          </p:nvPr>
        </p:nvSpPr>
        <p:spPr>
          <a:xfrm>
            <a:off x="4041648" y="0"/>
            <a:ext cx="8150352" cy="6858000"/>
          </a:xfrm>
        </p:spPr>
        <p:txBody>
          <a:bodyPr>
            <a:noAutofit/>
          </a:bodyPr>
          <a:lstStyle/>
          <a:p>
            <a:r>
              <a:rPr lang="sl-SI" b="1" dirty="0">
                <a:solidFill>
                  <a:srgbClr val="0070C0"/>
                </a:solidFill>
              </a:rPr>
              <a:t>POGLAVJE I</a:t>
            </a:r>
            <a:r>
              <a:rPr lang="sl-SI" b="1" dirty="0">
                <a:solidFill>
                  <a:schemeClr val="tx1"/>
                </a:solidFill>
              </a:rPr>
              <a:t>	SPLOŠNE DOLOČBE</a:t>
            </a:r>
          </a:p>
          <a:p>
            <a:r>
              <a:rPr lang="sl-SI" b="1" dirty="0">
                <a:solidFill>
                  <a:srgbClr val="0070C0"/>
                </a:solidFill>
              </a:rPr>
              <a:t>POGLAVJE II </a:t>
            </a:r>
            <a:r>
              <a:rPr lang="sl-SI" b="1" dirty="0">
                <a:solidFill>
                  <a:schemeClr val="tx1"/>
                </a:solidFill>
              </a:rPr>
              <a:t>	ZAHTEVE ZA EMBALAŽO</a:t>
            </a:r>
          </a:p>
          <a:p>
            <a:r>
              <a:rPr lang="sl-SI" b="1" dirty="0">
                <a:solidFill>
                  <a:srgbClr val="0070C0"/>
                </a:solidFill>
              </a:rPr>
              <a:t>POGLAVJE III </a:t>
            </a:r>
            <a:r>
              <a:rPr lang="sl-SI" b="1" dirty="0">
                <a:solidFill>
                  <a:schemeClr val="tx1"/>
                </a:solidFill>
              </a:rPr>
              <a:t>	ZAHTEVE GLEDE OZNAČEVANJA IN ZAGOTAVLJANJA INFORMACIJ</a:t>
            </a:r>
          </a:p>
          <a:p>
            <a:r>
              <a:rPr lang="sl-SI" b="1" dirty="0">
                <a:solidFill>
                  <a:srgbClr val="0070C0"/>
                </a:solidFill>
              </a:rPr>
              <a:t>POGLAVJE IV </a:t>
            </a:r>
            <a:r>
              <a:rPr lang="sl-SI" b="1" dirty="0">
                <a:solidFill>
                  <a:schemeClr val="tx1"/>
                </a:solidFill>
              </a:rPr>
              <a:t>	SPLOŠNE OBVEZNOSTI </a:t>
            </a:r>
          </a:p>
          <a:p>
            <a:pPr algn="just"/>
            <a:r>
              <a:rPr lang="sl-SI" b="1" dirty="0">
                <a:solidFill>
                  <a:srgbClr val="0070C0"/>
                </a:solidFill>
              </a:rPr>
              <a:t>POGLAVJE V</a:t>
            </a:r>
            <a:r>
              <a:rPr lang="sl-SI" b="1" dirty="0">
                <a:solidFill>
                  <a:schemeClr val="tx1"/>
                </a:solidFill>
              </a:rPr>
              <a:t> 	OBVEZNOSTI GOSPODARSKIH SUBJEKTOV ZA ZMANJŠANJE E IN 0E</a:t>
            </a:r>
          </a:p>
          <a:p>
            <a:r>
              <a:rPr lang="sl-SI" b="1" dirty="0">
                <a:solidFill>
                  <a:srgbClr val="0070C0"/>
                </a:solidFill>
              </a:rPr>
              <a:t>POGLAVJE VI </a:t>
            </a:r>
            <a:r>
              <a:rPr lang="sl-SI" b="1" dirty="0">
                <a:solidFill>
                  <a:schemeClr val="tx1"/>
                </a:solidFill>
              </a:rPr>
              <a:t>	PLASTIČNE NOSILNE VREČKE</a:t>
            </a:r>
          </a:p>
          <a:p>
            <a:r>
              <a:rPr lang="sl-SI" b="1" dirty="0">
                <a:solidFill>
                  <a:srgbClr val="0070C0"/>
                </a:solidFill>
              </a:rPr>
              <a:t>POGLAVJE VII </a:t>
            </a:r>
            <a:r>
              <a:rPr lang="sl-SI" b="1" dirty="0">
                <a:solidFill>
                  <a:schemeClr val="tx1"/>
                </a:solidFill>
              </a:rPr>
              <a:t>	SKLADNOST EMBALAŽE</a:t>
            </a:r>
          </a:p>
          <a:p>
            <a:r>
              <a:rPr lang="sl-SI" b="1" dirty="0">
                <a:solidFill>
                  <a:srgbClr val="0070C0"/>
                </a:solidFill>
              </a:rPr>
              <a:t>POGLAVJE VIII </a:t>
            </a:r>
            <a:r>
              <a:rPr lang="sl-SI" b="1" dirty="0">
                <a:solidFill>
                  <a:schemeClr val="tx1"/>
                </a:solidFill>
              </a:rPr>
              <a:t>	RAVNANJE Z EMBALAŽO IN ODPADNO EMBALAŽO</a:t>
            </a:r>
          </a:p>
          <a:p>
            <a:pPr lvl="1"/>
            <a:r>
              <a:rPr lang="sl-SI" sz="1600" b="1" dirty="0"/>
              <a:t>ODDELEK 1	 SPLOŠNE DOLOČBE</a:t>
            </a:r>
          </a:p>
          <a:p>
            <a:pPr lvl="1"/>
            <a:r>
              <a:rPr lang="sl-SI" sz="1600" b="1" dirty="0"/>
              <a:t>ODDELEK 2 	PREPREČEVANJE ODPADKOV</a:t>
            </a:r>
          </a:p>
          <a:p>
            <a:pPr lvl="1"/>
            <a:r>
              <a:rPr lang="sl-SI" sz="1600" b="1" dirty="0"/>
              <a:t>ODDELEK 3 	REGISTER PROIZVAJALCEV</a:t>
            </a:r>
          </a:p>
          <a:p>
            <a:pPr lvl="1"/>
            <a:r>
              <a:rPr lang="sl-SI" sz="1600" b="1" dirty="0"/>
              <a:t>ODDELEK 4 	SISTEMI VRAČANJA IN ZBIRANJA ter KAVCIJSKI SISTEMI</a:t>
            </a:r>
          </a:p>
          <a:p>
            <a:pPr lvl="1"/>
            <a:r>
              <a:rPr lang="sl-SI" sz="1600" b="1" dirty="0"/>
              <a:t>ODDELEK 5 	PONOVNA UPORABA IN PONOVNO POLNJENJE</a:t>
            </a:r>
          </a:p>
          <a:p>
            <a:pPr lvl="1"/>
            <a:r>
              <a:rPr lang="sl-SI" sz="1600" b="1" dirty="0"/>
              <a:t>ODDELEK 6	 CILJI GLEDE RECIKLIRANJA IN SPODBUJANJA RECIKLIRANJA</a:t>
            </a:r>
          </a:p>
          <a:p>
            <a:pPr lvl="1"/>
            <a:r>
              <a:rPr lang="sl-SI" sz="1600" b="1" dirty="0"/>
              <a:t>ODDELEK 7 	INFORMACIJE IN POROČANJE</a:t>
            </a:r>
          </a:p>
          <a:p>
            <a:r>
              <a:rPr lang="sl-SI" b="1" dirty="0">
                <a:solidFill>
                  <a:srgbClr val="0070C0"/>
                </a:solidFill>
              </a:rPr>
              <a:t>POGLAVJE IX </a:t>
            </a:r>
            <a:r>
              <a:rPr lang="sl-SI" b="1" dirty="0">
                <a:solidFill>
                  <a:schemeClr val="tx1"/>
                </a:solidFill>
              </a:rPr>
              <a:t>	ZAŠČITNI POSTOPKI</a:t>
            </a:r>
          </a:p>
          <a:p>
            <a:r>
              <a:rPr lang="sl-SI" b="1" dirty="0">
                <a:solidFill>
                  <a:srgbClr val="0070C0"/>
                </a:solidFill>
              </a:rPr>
              <a:t>POGLAVJE X </a:t>
            </a:r>
            <a:r>
              <a:rPr lang="sl-SI" b="1" dirty="0">
                <a:solidFill>
                  <a:schemeClr val="tx1"/>
                </a:solidFill>
              </a:rPr>
              <a:t>	ZELENA JAVNA NAROČILA</a:t>
            </a:r>
          </a:p>
          <a:p>
            <a:r>
              <a:rPr lang="sl-SI" b="1" dirty="0">
                <a:solidFill>
                  <a:srgbClr val="0070C0"/>
                </a:solidFill>
              </a:rPr>
              <a:t>POGLAVJE XI </a:t>
            </a:r>
            <a:r>
              <a:rPr lang="sl-SI" b="1" dirty="0">
                <a:solidFill>
                  <a:schemeClr val="tx1"/>
                </a:solidFill>
              </a:rPr>
              <a:t>	PRENESENA POOBLASTILA IN POSTOPEK V ODBORU</a:t>
            </a:r>
          </a:p>
          <a:p>
            <a:r>
              <a:rPr lang="sl-SI" b="1" dirty="0">
                <a:solidFill>
                  <a:srgbClr val="0070C0"/>
                </a:solidFill>
              </a:rPr>
              <a:t>POGLAVJE XII </a:t>
            </a:r>
            <a:r>
              <a:rPr lang="sl-SI" b="1" dirty="0">
                <a:solidFill>
                  <a:schemeClr val="tx1"/>
                </a:solidFill>
              </a:rPr>
              <a:t>	SPREMEMBE</a:t>
            </a:r>
          </a:p>
          <a:p>
            <a:r>
              <a:rPr lang="sl-SI" b="1" dirty="0">
                <a:solidFill>
                  <a:srgbClr val="0070C0"/>
                </a:solidFill>
              </a:rPr>
              <a:t>POGLAVJE XIII </a:t>
            </a:r>
            <a:r>
              <a:rPr lang="sl-SI" b="1" dirty="0">
                <a:solidFill>
                  <a:schemeClr val="tx1"/>
                </a:solidFill>
              </a:rPr>
              <a:t>	KONČNE DOLOČBE</a:t>
            </a:r>
          </a:p>
          <a:p>
            <a:r>
              <a:rPr lang="sl-SI" b="1" dirty="0">
                <a:solidFill>
                  <a:srgbClr val="FF0000"/>
                </a:solidFill>
              </a:rPr>
              <a:t>PRILOGE OD I DO XIII</a:t>
            </a:r>
          </a:p>
        </p:txBody>
      </p:sp>
      <p:sp>
        <p:nvSpPr>
          <p:cNvPr id="3" name="Naslov 2">
            <a:extLst>
              <a:ext uri="{FF2B5EF4-FFF2-40B4-BE49-F238E27FC236}">
                <a16:creationId xmlns:a16="http://schemas.microsoft.com/office/drawing/2014/main" id="{A2A9FEA6-2B54-EBC2-BEE7-3FF4686C2491}"/>
              </a:ext>
            </a:extLst>
          </p:cNvPr>
          <p:cNvSpPr>
            <a:spLocks noGrp="1"/>
          </p:cNvSpPr>
          <p:nvPr>
            <p:ph type="ctrTitle"/>
          </p:nvPr>
        </p:nvSpPr>
        <p:spPr>
          <a:xfrm>
            <a:off x="531611" y="2509688"/>
            <a:ext cx="3033713" cy="1424161"/>
          </a:xfrm>
        </p:spPr>
        <p:txBody>
          <a:bodyPr/>
          <a:lstStyle/>
          <a:p>
            <a:r>
              <a:rPr lang="sl-SI" b="1" dirty="0">
                <a:solidFill>
                  <a:schemeClr val="tx1"/>
                </a:solidFill>
                <a:latin typeface="Aptos" panose="020B0004020202020204" pitchFamily="34" charset="0"/>
              </a:rPr>
              <a:t>VSEBINA PREDPISA PPWR</a:t>
            </a:r>
          </a:p>
        </p:txBody>
      </p:sp>
      <p:sp>
        <p:nvSpPr>
          <p:cNvPr id="5" name="Označba mesta številke diapozitiva 4">
            <a:extLst>
              <a:ext uri="{FF2B5EF4-FFF2-40B4-BE49-F238E27FC236}">
                <a16:creationId xmlns:a16="http://schemas.microsoft.com/office/drawing/2014/main" id="{FC2FE68D-DD23-0437-DDE5-B54586CDB514}"/>
              </a:ext>
            </a:extLst>
          </p:cNvPr>
          <p:cNvSpPr>
            <a:spLocks noGrp="1"/>
          </p:cNvSpPr>
          <p:nvPr>
            <p:ph type="sldNum" sz="quarter" idx="4"/>
          </p:nvPr>
        </p:nvSpPr>
        <p:spPr/>
        <p:txBody>
          <a:bodyPr/>
          <a:lstStyle/>
          <a:p>
            <a:pPr algn="l"/>
            <a:r>
              <a:rPr lang="en-SI"/>
              <a:t>| </a:t>
            </a:r>
            <a:fld id="{B2E9B04A-BB73-0D45-BD26-C8C851B8E118}" type="slidenum">
              <a:rPr lang="en-SI" smtClean="0"/>
              <a:pPr algn="l"/>
              <a:t>4</a:t>
            </a:fld>
            <a:endParaRPr lang="en-SI" dirty="0"/>
          </a:p>
        </p:txBody>
      </p:sp>
    </p:spTree>
    <p:extLst>
      <p:ext uri="{BB962C8B-B14F-4D97-AF65-F5344CB8AC3E}">
        <p14:creationId xmlns:p14="http://schemas.microsoft.com/office/powerpoint/2010/main" val="1577901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a:extLst>
              <a:ext uri="{FF2B5EF4-FFF2-40B4-BE49-F238E27FC236}">
                <a16:creationId xmlns:a16="http://schemas.microsoft.com/office/drawing/2014/main" id="{3A144FF5-41B2-6955-62D4-D75D762A5741}"/>
              </a:ext>
            </a:extLst>
          </p:cNvPr>
          <p:cNvSpPr>
            <a:spLocks noGrp="1"/>
          </p:cNvSpPr>
          <p:nvPr>
            <p:ph type="ctrTitle"/>
          </p:nvPr>
        </p:nvSpPr>
        <p:spPr>
          <a:xfrm>
            <a:off x="738447" y="1717351"/>
            <a:ext cx="3133162" cy="1424161"/>
          </a:xfrm>
        </p:spPr>
        <p:txBody>
          <a:bodyPr>
            <a:normAutofit fontScale="90000"/>
          </a:bodyPr>
          <a:lstStyle/>
          <a:p>
            <a:pPr marL="0" indent="0"/>
            <a:r>
              <a:rPr lang="sl-SI" dirty="0"/>
              <a:t>DEFINICIJA EMBALAŽE</a:t>
            </a:r>
            <a:br>
              <a:rPr lang="sl-SI" dirty="0"/>
            </a:br>
            <a:r>
              <a:rPr lang="sl-SI" dirty="0"/>
              <a:t>(skrajšano)</a:t>
            </a:r>
            <a:br>
              <a:rPr lang="sl-SI" dirty="0"/>
            </a:br>
            <a:r>
              <a:rPr lang="sl-SI" dirty="0">
                <a:solidFill>
                  <a:srgbClr val="0070C0"/>
                </a:solidFill>
              </a:rPr>
              <a:t>(1) 3. člen 1. </a:t>
            </a:r>
            <a:r>
              <a:rPr lang="sl-SI" dirty="0" err="1">
                <a:solidFill>
                  <a:srgbClr val="0070C0"/>
                </a:solidFill>
              </a:rPr>
              <a:t>tč</a:t>
            </a:r>
            <a:r>
              <a:rPr lang="sl-SI" dirty="0">
                <a:solidFill>
                  <a:srgbClr val="0070C0"/>
                </a:solidFill>
              </a:rPr>
              <a:t>   + Priloga I</a:t>
            </a:r>
          </a:p>
        </p:txBody>
      </p:sp>
      <p:sp>
        <p:nvSpPr>
          <p:cNvPr id="23" name="Označba mesta vsebine 22">
            <a:extLst>
              <a:ext uri="{FF2B5EF4-FFF2-40B4-BE49-F238E27FC236}">
                <a16:creationId xmlns:a16="http://schemas.microsoft.com/office/drawing/2014/main" id="{97729511-D4D6-9D94-A738-6671F1B200EC}"/>
              </a:ext>
            </a:extLst>
          </p:cNvPr>
          <p:cNvSpPr>
            <a:spLocks noGrp="1"/>
          </p:cNvSpPr>
          <p:nvPr>
            <p:ph idx="1"/>
          </p:nvPr>
        </p:nvSpPr>
        <p:spPr>
          <a:xfrm>
            <a:off x="4085617" y="515566"/>
            <a:ext cx="8106383" cy="6468894"/>
          </a:xfrm>
        </p:spPr>
        <p:txBody>
          <a:bodyPr>
            <a:normAutofit/>
          </a:bodyPr>
          <a:lstStyle/>
          <a:p>
            <a:r>
              <a:rPr lang="sl-SI" sz="2000" b="1" dirty="0"/>
              <a:t>Embalaža</a:t>
            </a:r>
            <a:r>
              <a:rPr lang="sl-SI" sz="2000" dirty="0"/>
              <a:t> je predmet, ne glede na material, namenjen za shranjevanje, zaščito in dostavo, izdelkov, ki ga glede na funkcijo, material in obliko razlikujemo ter vključuje:</a:t>
            </a:r>
          </a:p>
          <a:p>
            <a:pPr marL="342900" indent="-342900">
              <a:buFont typeface="+mj-lt"/>
              <a:buAutoNum type="alphaLcParenR"/>
            </a:pPr>
            <a:r>
              <a:rPr lang="sl-SI" sz="2000" dirty="0"/>
              <a:t>predmet za shranjevanje, podpiranje in ohranjanje izdelka, ki ni del izdelka in se uporablja, porabi ali zavrže skupaj z njim;</a:t>
            </a:r>
          </a:p>
          <a:p>
            <a:pPr marL="342900" indent="-342900">
              <a:buFont typeface="+mj-lt"/>
              <a:buAutoNum type="alphaLcParenR"/>
            </a:pPr>
            <a:r>
              <a:rPr lang="sl-SI" sz="2000" dirty="0"/>
              <a:t>sestavne in pomožne dele vgrajene v predmet;</a:t>
            </a:r>
          </a:p>
          <a:p>
            <a:pPr marL="342900" indent="-342900">
              <a:buFont typeface="+mj-lt"/>
              <a:buAutoNum type="alphaLcParenR"/>
            </a:pPr>
            <a:r>
              <a:rPr lang="sl-SI" sz="2000" dirty="0"/>
              <a:t>pomožne elemente, pritrjene ali obešene na izdelek, ki opravljajo funkcijo embalaže in se uporabljajo ter zavržejo z izdelkom in niso sestavni del izdelka;</a:t>
            </a:r>
          </a:p>
          <a:p>
            <a:pPr marL="342900" indent="-342900">
              <a:buFont typeface="+mj-lt"/>
              <a:buAutoNum type="alphaLcParenR"/>
            </a:pPr>
            <a:r>
              <a:rPr lang="sl-SI" sz="2000" dirty="0"/>
              <a:t>predmete, ki se polnijo na prodajnem mestu (servisna embalaža);</a:t>
            </a:r>
          </a:p>
          <a:p>
            <a:pPr marL="342900" indent="-342900">
              <a:buFont typeface="+mj-lt"/>
              <a:buAutoNum type="alphaLcParenR"/>
            </a:pPr>
            <a:r>
              <a:rPr lang="sl-SI" sz="2000" dirty="0"/>
              <a:t>predmete za enkratno uporabo  za polnjenje in prodajo na prodajnem mestu;</a:t>
            </a:r>
          </a:p>
          <a:p>
            <a:pPr marL="342900" indent="-342900">
              <a:buFont typeface="+mj-lt"/>
              <a:buAutoNum type="alphaLcParenR"/>
            </a:pPr>
            <a:r>
              <a:rPr lang="sl-SI" sz="2000" dirty="0"/>
              <a:t>prepustne enote za čaj, kavo ali druge napitke, namenjene uporabi in zavrženju skupaj z izdelkom;</a:t>
            </a:r>
          </a:p>
          <a:p>
            <a:pPr marL="342900" indent="-342900">
              <a:buFont typeface="+mj-lt"/>
              <a:buAutoNum type="alphaLcParenR"/>
            </a:pPr>
            <a:r>
              <a:rPr lang="sl-SI" sz="2000" dirty="0"/>
              <a:t>neprepustno enoto za enkratno uporabo za čajni ali kavni sistem ali sistem za druge napitke, ki je namenjena uporabi v aparatu ter se uporabi in zavrže skupaj z izdelkom.</a:t>
            </a:r>
          </a:p>
          <a:p>
            <a:endParaRPr lang="sl-SI" sz="2000" dirty="0"/>
          </a:p>
        </p:txBody>
      </p:sp>
      <p:pic>
        <p:nvPicPr>
          <p:cNvPr id="24" name="Slika 23">
            <a:extLst>
              <a:ext uri="{FF2B5EF4-FFF2-40B4-BE49-F238E27FC236}">
                <a16:creationId xmlns:a16="http://schemas.microsoft.com/office/drawing/2014/main" id="{3157481B-C8BD-D395-49AF-279E5C8DAFC7}"/>
              </a:ext>
            </a:extLst>
          </p:cNvPr>
          <p:cNvPicPr>
            <a:picLocks noChangeAspect="1"/>
          </p:cNvPicPr>
          <p:nvPr/>
        </p:nvPicPr>
        <p:blipFill>
          <a:blip r:embed="rId2"/>
          <a:stretch>
            <a:fillRect/>
          </a:stretch>
        </p:blipFill>
        <p:spPr>
          <a:xfrm>
            <a:off x="793449" y="4154774"/>
            <a:ext cx="2376945" cy="1424161"/>
          </a:xfrm>
          <a:prstGeom prst="rect">
            <a:avLst/>
          </a:prstGeom>
        </p:spPr>
      </p:pic>
      <p:sp>
        <p:nvSpPr>
          <p:cNvPr id="25" name="Označba mesta številke diapozitiva 24">
            <a:extLst>
              <a:ext uri="{FF2B5EF4-FFF2-40B4-BE49-F238E27FC236}">
                <a16:creationId xmlns:a16="http://schemas.microsoft.com/office/drawing/2014/main" id="{2F5A4DB5-24D3-135E-5EB0-1C306A12CFB5}"/>
              </a:ext>
            </a:extLst>
          </p:cNvPr>
          <p:cNvSpPr>
            <a:spLocks noGrp="1"/>
          </p:cNvSpPr>
          <p:nvPr>
            <p:ph type="sldNum" sz="quarter" idx="4"/>
          </p:nvPr>
        </p:nvSpPr>
        <p:spPr/>
        <p:txBody>
          <a:bodyPr/>
          <a:lstStyle/>
          <a:p>
            <a:pPr algn="l"/>
            <a:r>
              <a:rPr lang="en-SI"/>
              <a:t>| </a:t>
            </a:r>
            <a:fld id="{B2E9B04A-BB73-0D45-BD26-C8C851B8E118}" type="slidenum">
              <a:rPr lang="en-SI" smtClean="0"/>
              <a:pPr algn="l"/>
              <a:t>5</a:t>
            </a:fld>
            <a:endParaRPr lang="en-SI" dirty="0"/>
          </a:p>
        </p:txBody>
      </p:sp>
    </p:spTree>
    <p:extLst>
      <p:ext uri="{BB962C8B-B14F-4D97-AF65-F5344CB8AC3E}">
        <p14:creationId xmlns:p14="http://schemas.microsoft.com/office/powerpoint/2010/main" val="3423556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1">
            <a:extLst>
              <a:ext uri="{FF2B5EF4-FFF2-40B4-BE49-F238E27FC236}">
                <a16:creationId xmlns:a16="http://schemas.microsoft.com/office/drawing/2014/main" id="{4C01A5B0-832C-3332-090F-9AE658728A33}"/>
              </a:ext>
            </a:extLst>
          </p:cNvPr>
          <p:cNvSpPr>
            <a:spLocks noGrp="1"/>
          </p:cNvSpPr>
          <p:nvPr>
            <p:ph idx="1"/>
          </p:nvPr>
        </p:nvSpPr>
        <p:spPr>
          <a:xfrm>
            <a:off x="4113955" y="114817"/>
            <a:ext cx="8078045" cy="6628366"/>
          </a:xfrm>
        </p:spPr>
        <p:txBody>
          <a:bodyPr>
            <a:normAutofit fontScale="85000" lnSpcReduction="20000"/>
          </a:bodyPr>
          <a:lstStyle/>
          <a:p>
            <a:r>
              <a:rPr lang="sl-SI" dirty="0"/>
              <a:t>„embalaža za hrano in pijačo za s seboj“ pomeni servisno embalažo, ki se polni na prodajnih mestih, kjer je prisotno osebje, s pijačo ali že pripravljeno hrano, ki je pakirana za prevoz in takojšnje zaužitje na drugi lokaciji brez nadaljnje priprave in se običajno zaužije iz embalaže;</a:t>
            </a:r>
          </a:p>
          <a:p>
            <a:r>
              <a:rPr lang="sl-SI" dirty="0"/>
              <a:t>„embalaža za primarne izdelke“ pomeni predmet, ki je zasnovan in namenjen za uporabo kot embalaža za nepredelane izdelke iz primarne pridelave, kakor je opredeljena v Uredbi (ES) št. 178/2002 Evropskega parlamenta in Sveta</a:t>
            </a:r>
          </a:p>
          <a:p>
            <a:r>
              <a:rPr lang="sl-SI" dirty="0"/>
              <a:t>„</a:t>
            </a:r>
            <a:r>
              <a:rPr lang="sl-SI" b="1" dirty="0"/>
              <a:t>prodajna embalaža</a:t>
            </a:r>
            <a:r>
              <a:rPr lang="sl-SI" dirty="0"/>
              <a:t>“ pomeni embalažo, zasnovano tako, da predstavlja prodajno enoto, ki je sestavljena iz izdelkov in embalaže ter namenjena končnemu uporabniku na prodajnem mestu;</a:t>
            </a:r>
          </a:p>
          <a:p>
            <a:r>
              <a:rPr lang="sl-SI" dirty="0"/>
              <a:t>„</a:t>
            </a:r>
            <a:r>
              <a:rPr lang="sl-SI" b="1" dirty="0"/>
              <a:t>skupinska embalaža</a:t>
            </a:r>
            <a:r>
              <a:rPr lang="sl-SI" dirty="0"/>
              <a:t>“ pomeni embalažo, ki je zasnovana tako, da na prodajnem mestu predstavlja skupino določenega števila prodajnih enot, ne glede na to, ali se ta skupina prodajnih enot kot taka prodaja končnemu uporabniku ali pa služi kot sredstvo za lažje polnjenje polic na prodajnem mestu ali za oblikovanje skladiščne ali distribucijske enote, in ki jo je mogoče ločiti od izdelka, ne da bi to vplivalo na njegove značilnosti;</a:t>
            </a:r>
          </a:p>
          <a:p>
            <a:r>
              <a:rPr lang="sl-SI" dirty="0"/>
              <a:t>„</a:t>
            </a:r>
            <a:r>
              <a:rPr lang="sl-SI" b="1" dirty="0"/>
              <a:t>transportna embalaža</a:t>
            </a:r>
            <a:r>
              <a:rPr lang="sl-SI" dirty="0"/>
              <a:t>“ pomeni embalažo, ki je zasnovana tako, da lajša ravnanje z eno ali več prodajnimi enotami ali skupino prodajnih enot in njihov prevoz, in je namenjena preprečevanju poškodb izdelka pri ravnanju in prevozu, ne vključuje pa zabojnikov za cestni, železniški, ladijski in letalski prevoz; „embalaža za elektronsko trgovanje“ pomeni transportno embalažo, ki se uporablja za dostavo izdelkov v okviru spletne prodaje ali drugih oblik prodaje končnemu uporabniku na daljavo;</a:t>
            </a:r>
          </a:p>
          <a:p>
            <a:r>
              <a:rPr lang="sl-SI" b="1" dirty="0"/>
              <a:t>Servisna embalaža</a:t>
            </a:r>
          </a:p>
          <a:p>
            <a:r>
              <a:rPr lang="sl-SI" dirty="0"/>
              <a:t>„kompozitna embalaža“ pomeni enoto embalaže, izdelano iz dveh ali več različnih materialov, ki so del mase glavnega embalažnega materiala in jih ni mogoče ročno ločiti in torej tvorijo eno samo neločljivo enoto, razen če eden od materialov predstavlja nepomemben del embalažne enote in v nobenem primeru ne predstavlja več kot 5 % skupne mase embalažne enote ter ne vključuje oznak, firnežev, barv, črnil, </a:t>
            </a:r>
            <a:r>
              <a:rPr lang="sl-SI" dirty="0" err="1"/>
              <a:t>adhezivov</a:t>
            </a:r>
            <a:r>
              <a:rPr lang="sl-SI" dirty="0"/>
              <a:t> in lakov; ta določba ne posega v Direktivo (EU) 2019/904;</a:t>
            </a:r>
          </a:p>
          <a:p>
            <a:r>
              <a:rPr lang="sl-SI" dirty="0"/>
              <a:t>„inovativna embalaža“ pomeni obliko embalaže, ki je izdelana z uporabo novih materialov, ki zagotavljajo bistveno izboljšanje funkcij embalaže, kot so shranjevanje, zaščita ali dostava izdelkov ali ravnanje z njimi, ter splošno dokazljive koristi za okolje, ne vključuje pa embalaže, oblikovane s spremembo obstoječe embalaže, katere glavni namen je izboljšanje predstavitve izdelkov in trženja;</a:t>
            </a:r>
          </a:p>
          <a:p>
            <a:r>
              <a:rPr lang="sl-SI" dirty="0"/>
              <a:t>„kontaktna embalaža“ pomeni embalažo, ki je namenjena za uporabo pri izdelkih, ki spadajo na področje uporabe uredb (ES) št. 1831/2003 </a:t>
            </a:r>
            <a:r>
              <a:rPr lang="sl-SI" dirty="0">
                <a:hlinkClick r:id="rId2"/>
              </a:rPr>
              <a:t>(</a:t>
            </a:r>
            <a:r>
              <a:rPr lang="sl-SI" baseline="30000" dirty="0">
                <a:hlinkClick r:id="rId2"/>
              </a:rPr>
              <a:t>56</a:t>
            </a:r>
            <a:r>
              <a:rPr lang="sl-SI" dirty="0">
                <a:hlinkClick r:id="rId2"/>
              </a:rPr>
              <a:t>)</a:t>
            </a:r>
            <a:r>
              <a:rPr lang="sl-SI" dirty="0"/>
              <a:t>, (ES) št. 1935/2004, (ES) št. 767/2009 </a:t>
            </a:r>
            <a:r>
              <a:rPr lang="sl-SI" dirty="0">
                <a:hlinkClick r:id="rId3"/>
              </a:rPr>
              <a:t>(</a:t>
            </a:r>
            <a:r>
              <a:rPr lang="sl-SI" baseline="30000" dirty="0">
                <a:hlinkClick r:id="rId3"/>
              </a:rPr>
              <a:t>57</a:t>
            </a:r>
            <a:r>
              <a:rPr lang="sl-SI" dirty="0">
                <a:hlinkClick r:id="rId3"/>
              </a:rPr>
              <a:t>)</a:t>
            </a:r>
            <a:r>
              <a:rPr lang="sl-SI" dirty="0"/>
              <a:t>, (ES) št. 1223/2009 </a:t>
            </a:r>
            <a:r>
              <a:rPr lang="sl-SI" dirty="0">
                <a:hlinkClick r:id="rId4"/>
              </a:rPr>
              <a:t>(</a:t>
            </a:r>
            <a:r>
              <a:rPr lang="sl-SI" baseline="30000" dirty="0">
                <a:hlinkClick r:id="rId4"/>
              </a:rPr>
              <a:t>58</a:t>
            </a:r>
            <a:r>
              <a:rPr lang="sl-SI" dirty="0">
                <a:hlinkClick r:id="rId4"/>
              </a:rPr>
              <a:t>)</a:t>
            </a:r>
            <a:r>
              <a:rPr lang="sl-SI" dirty="0"/>
              <a:t>, (EU) 2017/745, (EU) 2017/746, (EU) 2019/4 Evropskega parlamenta in Sveta </a:t>
            </a:r>
            <a:r>
              <a:rPr lang="sl-SI" dirty="0">
                <a:hlinkClick r:id="rId5"/>
              </a:rPr>
              <a:t>(</a:t>
            </a:r>
            <a:r>
              <a:rPr lang="sl-SI" baseline="30000" dirty="0">
                <a:hlinkClick r:id="rId5"/>
              </a:rPr>
              <a:t>59</a:t>
            </a:r>
            <a:r>
              <a:rPr lang="sl-SI" dirty="0">
                <a:hlinkClick r:id="rId5"/>
              </a:rPr>
              <a:t>)</a:t>
            </a:r>
            <a:r>
              <a:rPr lang="sl-SI" dirty="0"/>
              <a:t> ali (EU) 2019/6 ali direktiv 2001/83/ES, 2002/46/ES Evropskega parlamenta in Sveta </a:t>
            </a:r>
            <a:r>
              <a:rPr lang="sl-SI" dirty="0">
                <a:hlinkClick r:id="rId6"/>
              </a:rPr>
              <a:t>(</a:t>
            </a:r>
            <a:r>
              <a:rPr lang="sl-SI" baseline="30000" dirty="0">
                <a:hlinkClick r:id="rId6"/>
              </a:rPr>
              <a:t>60</a:t>
            </a:r>
            <a:r>
              <a:rPr lang="sl-SI" dirty="0">
                <a:hlinkClick r:id="rId6"/>
              </a:rPr>
              <a:t>)</a:t>
            </a:r>
            <a:r>
              <a:rPr lang="sl-SI" dirty="0"/>
              <a:t> ali 2008/68/ES, ali pri izdelkih, kakor so opredeljeni v členih 1 in 2 Sklepa Komisije (EU) 2023/1809 </a:t>
            </a:r>
            <a:r>
              <a:rPr lang="sl-SI" dirty="0">
                <a:hlinkClick r:id="rId7"/>
              </a:rPr>
              <a:t>(</a:t>
            </a:r>
            <a:r>
              <a:rPr lang="sl-SI" baseline="30000" dirty="0">
                <a:hlinkClick r:id="rId7"/>
              </a:rPr>
              <a:t>61</a:t>
            </a:r>
            <a:r>
              <a:rPr lang="sl-SI" dirty="0">
                <a:hlinkClick r:id="rId7"/>
              </a:rPr>
              <a:t>)</a:t>
            </a:r>
            <a:r>
              <a:rPr lang="sl-SI" dirty="0"/>
              <a:t>;</a:t>
            </a:r>
          </a:p>
        </p:txBody>
      </p:sp>
      <p:sp>
        <p:nvSpPr>
          <p:cNvPr id="3" name="Naslov 2">
            <a:extLst>
              <a:ext uri="{FF2B5EF4-FFF2-40B4-BE49-F238E27FC236}">
                <a16:creationId xmlns:a16="http://schemas.microsoft.com/office/drawing/2014/main" id="{E99DBC2F-7553-BA22-17AF-423934FB7898}"/>
              </a:ext>
            </a:extLst>
          </p:cNvPr>
          <p:cNvSpPr>
            <a:spLocks noGrp="1"/>
          </p:cNvSpPr>
          <p:nvPr>
            <p:ph type="ctrTitle"/>
          </p:nvPr>
        </p:nvSpPr>
        <p:spPr>
          <a:xfrm>
            <a:off x="447934" y="1346336"/>
            <a:ext cx="3033713" cy="870206"/>
          </a:xfrm>
        </p:spPr>
        <p:txBody>
          <a:bodyPr>
            <a:normAutofit fontScale="90000"/>
          </a:bodyPr>
          <a:lstStyle/>
          <a:p>
            <a:r>
              <a:rPr lang="sl-SI" dirty="0">
                <a:latin typeface="Aptos" panose="020B0004020202020204" pitchFamily="34" charset="0"/>
              </a:rPr>
              <a:t>VRSTE EMBALAŽE</a:t>
            </a:r>
            <a:br>
              <a:rPr lang="sl-SI" dirty="0">
                <a:latin typeface="Aptos" panose="020B0004020202020204" pitchFamily="34" charset="0"/>
              </a:rPr>
            </a:br>
            <a:r>
              <a:rPr lang="sl-SI" dirty="0">
                <a:solidFill>
                  <a:srgbClr val="0070C0"/>
                </a:solidFill>
                <a:latin typeface="Aptos" panose="020B0004020202020204" pitchFamily="34" charset="0"/>
              </a:rPr>
              <a:t>(1) 3. člen</a:t>
            </a:r>
            <a:br>
              <a:rPr lang="sl-SI" dirty="0">
                <a:latin typeface="Aptos" panose="020B0004020202020204" pitchFamily="34" charset="0"/>
              </a:rPr>
            </a:br>
            <a:br>
              <a:rPr lang="sl-SI" dirty="0">
                <a:latin typeface="Aptos" panose="020B0004020202020204" pitchFamily="34" charset="0"/>
              </a:rPr>
            </a:br>
            <a:r>
              <a:rPr lang="sl-SI" dirty="0">
                <a:latin typeface="Aptos" panose="020B0004020202020204" pitchFamily="34" charset="0"/>
              </a:rPr>
              <a:t>glede na zasnovo ali namen uporabe</a:t>
            </a:r>
            <a:br>
              <a:rPr lang="sl-SI" dirty="0">
                <a:latin typeface="Aptos" panose="020B0004020202020204" pitchFamily="34" charset="0"/>
              </a:rPr>
            </a:br>
            <a:br>
              <a:rPr lang="sl-SI" dirty="0">
                <a:latin typeface="Aptos" panose="020B0004020202020204" pitchFamily="34" charset="0"/>
              </a:rPr>
            </a:br>
            <a:br>
              <a:rPr lang="sl-SI" dirty="0">
                <a:latin typeface="Aptos" panose="020B0004020202020204" pitchFamily="34" charset="0"/>
              </a:rPr>
            </a:br>
            <a:endParaRPr lang="sl-SI" dirty="0">
              <a:latin typeface="Aptos" panose="020B0004020202020204" pitchFamily="34" charset="0"/>
            </a:endParaRPr>
          </a:p>
        </p:txBody>
      </p:sp>
      <p:sp>
        <p:nvSpPr>
          <p:cNvPr id="6" name="Označba mesta številke diapozitiva 5">
            <a:extLst>
              <a:ext uri="{FF2B5EF4-FFF2-40B4-BE49-F238E27FC236}">
                <a16:creationId xmlns:a16="http://schemas.microsoft.com/office/drawing/2014/main" id="{D89F5E53-D34D-BF07-7016-7DE784D4B96B}"/>
              </a:ext>
            </a:extLst>
          </p:cNvPr>
          <p:cNvSpPr>
            <a:spLocks noGrp="1"/>
          </p:cNvSpPr>
          <p:nvPr>
            <p:ph type="sldNum" sz="quarter" idx="4"/>
          </p:nvPr>
        </p:nvSpPr>
        <p:spPr/>
        <p:txBody>
          <a:bodyPr/>
          <a:lstStyle/>
          <a:p>
            <a:pPr algn="l"/>
            <a:r>
              <a:rPr lang="en-SI"/>
              <a:t>| </a:t>
            </a:r>
            <a:fld id="{B2E9B04A-BB73-0D45-BD26-C8C851B8E118}" type="slidenum">
              <a:rPr lang="en-SI" smtClean="0"/>
              <a:pPr algn="l"/>
              <a:t>6</a:t>
            </a:fld>
            <a:endParaRPr lang="en-SI" dirty="0"/>
          </a:p>
        </p:txBody>
      </p:sp>
    </p:spTree>
    <p:extLst>
      <p:ext uri="{BB962C8B-B14F-4D97-AF65-F5344CB8AC3E}">
        <p14:creationId xmlns:p14="http://schemas.microsoft.com/office/powerpoint/2010/main" val="1422068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1">
            <a:extLst>
              <a:ext uri="{FF2B5EF4-FFF2-40B4-BE49-F238E27FC236}">
                <a16:creationId xmlns:a16="http://schemas.microsoft.com/office/drawing/2014/main" id="{BAFC9CDC-4642-A29D-FCC1-33EFE15BCE06}"/>
              </a:ext>
            </a:extLst>
          </p:cNvPr>
          <p:cNvSpPr>
            <a:spLocks noGrp="1"/>
          </p:cNvSpPr>
          <p:nvPr>
            <p:ph idx="1"/>
          </p:nvPr>
        </p:nvSpPr>
        <p:spPr>
          <a:xfrm>
            <a:off x="4084676" y="1044792"/>
            <a:ext cx="7858183" cy="5634620"/>
          </a:xfrm>
        </p:spPr>
        <p:txBody>
          <a:bodyPr>
            <a:normAutofit lnSpcReduction="10000"/>
          </a:bodyPr>
          <a:lstStyle/>
          <a:p>
            <a:pPr algn="just"/>
            <a:r>
              <a:rPr lang="sl-SI" sz="2000" b="1" dirty="0">
                <a:solidFill>
                  <a:schemeClr val="accent6"/>
                </a:solidFill>
              </a:rPr>
              <a:t>DEFINICIJA PROIZVAJALCA v 15. točki (1) 3. člena JE DEFINCIJA ZA CELOTEN EU TRG IN ŠIRŠE.</a:t>
            </a:r>
          </a:p>
          <a:p>
            <a:pPr algn="just"/>
            <a:endParaRPr lang="sl-SI" sz="2000" dirty="0">
              <a:solidFill>
                <a:schemeClr val="tx1"/>
              </a:solidFill>
              <a:highlight>
                <a:srgbClr val="FFFF00"/>
              </a:highlight>
            </a:endParaRPr>
          </a:p>
          <a:p>
            <a:pPr algn="just"/>
            <a:r>
              <a:rPr lang="sl-SI" sz="2000" b="1" dirty="0">
                <a:solidFill>
                  <a:schemeClr val="tx1"/>
                </a:solidFill>
              </a:rPr>
              <a:t>SI PROIZVAJALEC je na našem ozemlju, ne glede na način prodaje, vsaka fizična ali pravna oseba, ki prvič omogoči dostopnost embalaže (transportne, servisne ali E za primarne izdelke) ali izdelkov, ki so pakirani v embalažo (prodajna, skupinska) :</a:t>
            </a:r>
          </a:p>
          <a:p>
            <a:pPr lvl="1" indent="0" algn="just">
              <a:buNone/>
            </a:pPr>
            <a:r>
              <a:rPr lang="sl-SI" sz="2000" b="1" dirty="0">
                <a:solidFill>
                  <a:schemeClr val="tx2">
                    <a:lumMod val="75000"/>
                    <a:lumOff val="25000"/>
                  </a:schemeClr>
                </a:solidFill>
              </a:rPr>
              <a:t>IZDELOVALEC EMBALAŽE </a:t>
            </a:r>
            <a:r>
              <a:rPr lang="sl-SI" sz="2000" dirty="0">
                <a:solidFill>
                  <a:schemeClr val="tx1"/>
                </a:solidFill>
              </a:rPr>
              <a:t>(embalažo ali pakiran izdelek pod imenom ali blagovno znamko)</a:t>
            </a:r>
          </a:p>
          <a:p>
            <a:pPr lvl="1" indent="0" algn="just">
              <a:buNone/>
            </a:pPr>
            <a:r>
              <a:rPr lang="sl-SI" sz="2000" b="1" dirty="0">
                <a:solidFill>
                  <a:schemeClr val="tx2">
                    <a:lumMod val="75000"/>
                    <a:lumOff val="25000"/>
                  </a:schemeClr>
                </a:solidFill>
              </a:rPr>
              <a:t>DOBAVITELJ EMBALAŽE ali EMBALAŽNEGA MATERIALA </a:t>
            </a:r>
            <a:r>
              <a:rPr lang="sl-SI" sz="2000" dirty="0"/>
              <a:t>(v primeru, če je izdelovalec embalaže </a:t>
            </a:r>
            <a:r>
              <a:rPr lang="sl-SI" sz="2000" dirty="0" err="1"/>
              <a:t>mikropodjetje</a:t>
            </a:r>
            <a:r>
              <a:rPr lang="sl-SI" sz="2000" dirty="0"/>
              <a:t> in imata oba sedež v SI)</a:t>
            </a:r>
          </a:p>
          <a:p>
            <a:pPr lvl="1" indent="0" algn="just">
              <a:buNone/>
            </a:pPr>
            <a:r>
              <a:rPr lang="sl-SI" sz="2000" b="1" dirty="0">
                <a:solidFill>
                  <a:schemeClr val="tx2">
                    <a:lumMod val="75000"/>
                    <a:lumOff val="25000"/>
                  </a:schemeClr>
                </a:solidFill>
              </a:rPr>
              <a:t>UVOZNIK</a:t>
            </a:r>
            <a:r>
              <a:rPr lang="sl-SI" sz="2000" dirty="0">
                <a:solidFill>
                  <a:schemeClr val="tx1"/>
                </a:solidFill>
              </a:rPr>
              <a:t> (daje embalažo na trg iz tretje države)</a:t>
            </a:r>
          </a:p>
          <a:p>
            <a:pPr lvl="1" indent="0" algn="just">
              <a:buNone/>
            </a:pPr>
            <a:r>
              <a:rPr lang="sl-SI" sz="2000" i="1" dirty="0">
                <a:solidFill>
                  <a:schemeClr val="tx1"/>
                </a:solidFill>
              </a:rPr>
              <a:t>PRIDOBITELJ </a:t>
            </a:r>
            <a:r>
              <a:rPr lang="sl-SI" sz="2000" dirty="0">
                <a:solidFill>
                  <a:schemeClr val="tx1"/>
                </a:solidFill>
              </a:rPr>
              <a:t>(daje embalažo na trg iz druge države EU/EGP)</a:t>
            </a:r>
          </a:p>
          <a:p>
            <a:pPr lvl="1" indent="0" algn="just">
              <a:buNone/>
            </a:pPr>
            <a:r>
              <a:rPr lang="sl-SI" sz="2000" b="1" dirty="0">
                <a:solidFill>
                  <a:schemeClr val="tx2">
                    <a:lumMod val="75000"/>
                    <a:lumOff val="25000"/>
                  </a:schemeClr>
                </a:solidFill>
              </a:rPr>
              <a:t>DISTRIBUTER</a:t>
            </a:r>
          </a:p>
          <a:p>
            <a:pPr lvl="1" indent="0" algn="just">
              <a:buNone/>
            </a:pPr>
            <a:r>
              <a:rPr lang="sl-SI" sz="2000" b="1" dirty="0">
                <a:solidFill>
                  <a:schemeClr val="tx2">
                    <a:lumMod val="75000"/>
                    <a:lumOff val="25000"/>
                  </a:schemeClr>
                </a:solidFill>
              </a:rPr>
              <a:t>POOBLAŠČENI ZASTOPNIK za PRO </a:t>
            </a:r>
            <a:r>
              <a:rPr lang="sl-SI" sz="2000" dirty="0"/>
              <a:t>(za tuja podjetja proizvajalcev, tudi proizvajalcev uporabnikov spletnih platform)</a:t>
            </a:r>
          </a:p>
          <a:p>
            <a:pPr lvl="1" indent="0" algn="just">
              <a:buNone/>
            </a:pPr>
            <a:r>
              <a:rPr lang="sl-SI" sz="2000" b="1" dirty="0">
                <a:solidFill>
                  <a:schemeClr val="tx2">
                    <a:lumMod val="75000"/>
                    <a:lumOff val="25000"/>
                  </a:schemeClr>
                </a:solidFill>
              </a:rPr>
              <a:t>OSEBA,</a:t>
            </a:r>
            <a:r>
              <a:rPr lang="sl-SI" sz="2000" b="1" dirty="0"/>
              <a:t> </a:t>
            </a:r>
            <a:r>
              <a:rPr lang="sl-SI" sz="2000" dirty="0"/>
              <a:t>ki </a:t>
            </a:r>
            <a:r>
              <a:rPr lang="sl-SI" sz="2000" dirty="0">
                <a:solidFill>
                  <a:schemeClr val="tx1"/>
                </a:solidFill>
              </a:rPr>
              <a:t>razpakira pakiran izdelek, ne da bi bil končni uporabnik tega izdelka, pri tem pa nastaja odpadna OE.</a:t>
            </a:r>
            <a:endParaRPr lang="sl-SI" sz="2000" dirty="0"/>
          </a:p>
          <a:p>
            <a:pPr algn="just"/>
            <a:endParaRPr lang="sl-SI" sz="2000" dirty="0">
              <a:solidFill>
                <a:schemeClr val="tx1"/>
              </a:solidFill>
              <a:highlight>
                <a:srgbClr val="FFFF00"/>
              </a:highlight>
            </a:endParaRPr>
          </a:p>
        </p:txBody>
      </p:sp>
      <p:sp>
        <p:nvSpPr>
          <p:cNvPr id="3" name="Naslov 2">
            <a:extLst>
              <a:ext uri="{FF2B5EF4-FFF2-40B4-BE49-F238E27FC236}">
                <a16:creationId xmlns:a16="http://schemas.microsoft.com/office/drawing/2014/main" id="{05B2BB0B-802C-BCAE-8A73-4AD68CAF490A}"/>
              </a:ext>
            </a:extLst>
          </p:cNvPr>
          <p:cNvSpPr>
            <a:spLocks noGrp="1"/>
          </p:cNvSpPr>
          <p:nvPr>
            <p:ph type="ctrTitle"/>
          </p:nvPr>
        </p:nvSpPr>
        <p:spPr>
          <a:xfrm>
            <a:off x="447934" y="1602748"/>
            <a:ext cx="3033713" cy="1424161"/>
          </a:xfrm>
        </p:spPr>
        <p:txBody>
          <a:bodyPr>
            <a:normAutofit fontScale="90000"/>
          </a:bodyPr>
          <a:lstStyle/>
          <a:p>
            <a:r>
              <a:rPr lang="sl-SI" dirty="0">
                <a:latin typeface="Aptos" panose="020B0004020202020204" pitchFamily="34" charset="0"/>
              </a:rPr>
              <a:t>PROIZVAJALČEVA RAZŠIRJENA ODGOVORNOST (PRO)</a:t>
            </a:r>
            <a:br>
              <a:rPr lang="sl-SI" dirty="0">
                <a:latin typeface="Aptos" panose="020B0004020202020204" pitchFamily="34" charset="0"/>
              </a:rPr>
            </a:br>
            <a:br>
              <a:rPr lang="sl-SI" dirty="0">
                <a:latin typeface="Aptos" panose="020B0004020202020204" pitchFamily="34" charset="0"/>
              </a:rPr>
            </a:br>
            <a:r>
              <a:rPr lang="sl-SI" dirty="0">
                <a:latin typeface="Aptos" panose="020B0004020202020204" pitchFamily="34" charset="0"/>
              </a:rPr>
              <a:t>PROIZVAJALEC</a:t>
            </a:r>
            <a:br>
              <a:rPr lang="sl-SI" dirty="0">
                <a:latin typeface="Aptos" panose="020B0004020202020204" pitchFamily="34" charset="0"/>
              </a:rPr>
            </a:br>
            <a:endParaRPr lang="sl-SI" dirty="0">
              <a:latin typeface="Aptos" panose="020B0004020202020204" pitchFamily="34" charset="0"/>
            </a:endParaRPr>
          </a:p>
        </p:txBody>
      </p:sp>
      <p:sp>
        <p:nvSpPr>
          <p:cNvPr id="4" name="Podnaslov 3">
            <a:extLst>
              <a:ext uri="{FF2B5EF4-FFF2-40B4-BE49-F238E27FC236}">
                <a16:creationId xmlns:a16="http://schemas.microsoft.com/office/drawing/2014/main" id="{CE9F194E-FB2F-6CF3-4250-AF568E26C470}"/>
              </a:ext>
            </a:extLst>
          </p:cNvPr>
          <p:cNvSpPr>
            <a:spLocks noGrp="1"/>
          </p:cNvSpPr>
          <p:nvPr>
            <p:ph type="subTitle" idx="13"/>
          </p:nvPr>
        </p:nvSpPr>
        <p:spPr>
          <a:xfrm>
            <a:off x="4084676" y="178588"/>
            <a:ext cx="7602471" cy="706630"/>
          </a:xfrm>
        </p:spPr>
        <p:txBody>
          <a:bodyPr>
            <a:noAutofit/>
          </a:bodyPr>
          <a:lstStyle/>
          <a:p>
            <a:pPr algn="just">
              <a:lnSpc>
                <a:spcPct val="107000"/>
              </a:lnSpc>
              <a:spcAft>
                <a:spcPts val="800"/>
              </a:spcAft>
            </a:pPr>
            <a:r>
              <a:rPr lang="sl-SI" sz="2000" b="1" kern="100" dirty="0">
                <a:solidFill>
                  <a:srgbClr val="0070C0"/>
                </a:solidFill>
                <a:latin typeface="Aptos" panose="020B0004020202020204" pitchFamily="34" charset="0"/>
                <a:ea typeface="Aptos" panose="020B0004020202020204" pitchFamily="34" charset="0"/>
                <a:cs typeface="Times New Roman" panose="02020603050405020304" pitchFamily="18" charset="0"/>
              </a:rPr>
              <a:t>Odgovornost proizvajalcev</a:t>
            </a:r>
            <a:r>
              <a:rPr lang="sl-SI" sz="2000" kern="100" dirty="0">
                <a:solidFill>
                  <a:srgbClr val="0070C0"/>
                </a:solidFill>
                <a:latin typeface="Aptos" panose="020B0004020202020204" pitchFamily="34" charset="0"/>
                <a:ea typeface="Aptos" panose="020B0004020202020204" pitchFamily="34" charset="0"/>
                <a:cs typeface="Times New Roman" panose="02020603050405020304" pitchFamily="18" charset="0"/>
              </a:rPr>
              <a:t>: Proizvajalci odgovarjajo za celoten življenjski cikel embalaže in odpadne embalaže.</a:t>
            </a:r>
          </a:p>
        </p:txBody>
      </p:sp>
      <p:sp>
        <p:nvSpPr>
          <p:cNvPr id="5" name="Označba mesta številke diapozitiva 4">
            <a:extLst>
              <a:ext uri="{FF2B5EF4-FFF2-40B4-BE49-F238E27FC236}">
                <a16:creationId xmlns:a16="http://schemas.microsoft.com/office/drawing/2014/main" id="{9E5F60D9-D15C-11E1-1A59-2F58BD32A419}"/>
              </a:ext>
            </a:extLst>
          </p:cNvPr>
          <p:cNvSpPr>
            <a:spLocks noGrp="1"/>
          </p:cNvSpPr>
          <p:nvPr>
            <p:ph type="sldNum" sz="quarter" idx="4"/>
          </p:nvPr>
        </p:nvSpPr>
        <p:spPr/>
        <p:txBody>
          <a:bodyPr/>
          <a:lstStyle/>
          <a:p>
            <a:pPr algn="l"/>
            <a:r>
              <a:rPr lang="en-SI"/>
              <a:t>| </a:t>
            </a:r>
            <a:fld id="{B2E9B04A-BB73-0D45-BD26-C8C851B8E118}" type="slidenum">
              <a:rPr lang="en-SI" smtClean="0"/>
              <a:pPr algn="l"/>
              <a:t>7</a:t>
            </a:fld>
            <a:endParaRPr lang="en-SI" dirty="0"/>
          </a:p>
        </p:txBody>
      </p:sp>
    </p:spTree>
    <p:extLst>
      <p:ext uri="{BB962C8B-B14F-4D97-AF65-F5344CB8AC3E}">
        <p14:creationId xmlns:p14="http://schemas.microsoft.com/office/powerpoint/2010/main" val="1291768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1">
            <a:extLst>
              <a:ext uri="{FF2B5EF4-FFF2-40B4-BE49-F238E27FC236}">
                <a16:creationId xmlns:a16="http://schemas.microsoft.com/office/drawing/2014/main" id="{1E153FA0-2031-84A9-98E5-C2A5D63575C8}"/>
              </a:ext>
            </a:extLst>
          </p:cNvPr>
          <p:cNvSpPr>
            <a:spLocks noGrp="1"/>
          </p:cNvSpPr>
          <p:nvPr>
            <p:ph idx="1"/>
          </p:nvPr>
        </p:nvSpPr>
        <p:spPr>
          <a:xfrm>
            <a:off x="4381760" y="738954"/>
            <a:ext cx="7810240" cy="6591994"/>
          </a:xfrm>
        </p:spPr>
        <p:txBody>
          <a:bodyPr>
            <a:normAutofit/>
          </a:bodyPr>
          <a:lstStyle/>
          <a:p>
            <a:pPr algn="just"/>
            <a:r>
              <a:rPr lang="sl-SI" sz="1800" b="1" dirty="0">
                <a:solidFill>
                  <a:schemeClr val="tx1"/>
                </a:solidFill>
              </a:rPr>
              <a:t>Spletne platforme (tudi odpremna skladišča) proizvajalcem dovolijo uporabo svojih storitev, če imajo: </a:t>
            </a:r>
          </a:p>
          <a:p>
            <a:pPr marL="285750" indent="-285750" algn="just">
              <a:buFont typeface="Wingdings" panose="05000000000000000000" pitchFamily="2" charset="2"/>
              <a:buChar char="v"/>
            </a:pPr>
            <a:r>
              <a:rPr lang="sl-SI" sz="1800" dirty="0">
                <a:solidFill>
                  <a:schemeClr val="tx1"/>
                </a:solidFill>
              </a:rPr>
              <a:t>informacije o registraciji proizvajalcev;</a:t>
            </a:r>
          </a:p>
          <a:p>
            <a:pPr marL="285750" indent="-285750" algn="just">
              <a:buFont typeface="Wingdings" panose="05000000000000000000" pitchFamily="2" charset="2"/>
              <a:buChar char="v"/>
            </a:pPr>
            <a:r>
              <a:rPr lang="sl-SI" sz="1800" dirty="0" err="1">
                <a:solidFill>
                  <a:schemeClr val="tx1"/>
                </a:solidFill>
              </a:rPr>
              <a:t>samocertificiranje</a:t>
            </a:r>
            <a:r>
              <a:rPr lang="sl-SI" sz="1800" dirty="0">
                <a:solidFill>
                  <a:schemeClr val="tx1"/>
                </a:solidFill>
              </a:rPr>
              <a:t> proizvajalca, ki potrjuje, da v državi članici, v kateri se nahaja potrošnik, ponuja le embalažo, v zvezi s katero so izpolnjene zahteve glede razširjene odgovornosti proizvajalca (pooblaščen zastopnik, kriti stroški-proizvajalec lahko pooblasti tudi spletno platformo). </a:t>
            </a:r>
          </a:p>
          <a:p>
            <a:pPr marL="971550" lvl="1" indent="-285750" algn="just">
              <a:buFont typeface="Wingdings" panose="05000000000000000000" pitchFamily="2" charset="2"/>
              <a:buChar char="Ø"/>
            </a:pPr>
            <a:r>
              <a:rPr lang="sl-SI" sz="1800" dirty="0"/>
              <a:t>Ponudnik spletne platforme (odpremnega skladišča) si po najboljših močeh prizadeva oceniti, ali so prejete informacije popolne in zanesljive.</a:t>
            </a:r>
          </a:p>
          <a:p>
            <a:pPr algn="just"/>
            <a:endParaRPr lang="sl-SI" sz="1800" dirty="0">
              <a:solidFill>
                <a:schemeClr val="tx1"/>
              </a:solidFill>
            </a:endParaRPr>
          </a:p>
        </p:txBody>
      </p:sp>
      <p:sp>
        <p:nvSpPr>
          <p:cNvPr id="5" name="Označba mesta številke diapozitiva 4">
            <a:extLst>
              <a:ext uri="{FF2B5EF4-FFF2-40B4-BE49-F238E27FC236}">
                <a16:creationId xmlns:a16="http://schemas.microsoft.com/office/drawing/2014/main" id="{CEF9D49F-667D-44F0-672C-F29539B66034}"/>
              </a:ext>
            </a:extLst>
          </p:cNvPr>
          <p:cNvSpPr>
            <a:spLocks noGrp="1"/>
          </p:cNvSpPr>
          <p:nvPr>
            <p:ph type="sldNum" sz="quarter" idx="4"/>
          </p:nvPr>
        </p:nvSpPr>
        <p:spPr/>
        <p:txBody>
          <a:bodyPr/>
          <a:lstStyle/>
          <a:p>
            <a:pPr algn="l"/>
            <a:r>
              <a:rPr lang="en-SI"/>
              <a:t>| </a:t>
            </a:r>
            <a:fld id="{B2E9B04A-BB73-0D45-BD26-C8C851B8E118}" type="slidenum">
              <a:rPr lang="en-SI" smtClean="0"/>
              <a:pPr algn="l"/>
              <a:t>8</a:t>
            </a:fld>
            <a:endParaRPr lang="en-SI" dirty="0"/>
          </a:p>
        </p:txBody>
      </p:sp>
      <p:sp>
        <p:nvSpPr>
          <p:cNvPr id="6" name="Naslov 2">
            <a:extLst>
              <a:ext uri="{FF2B5EF4-FFF2-40B4-BE49-F238E27FC236}">
                <a16:creationId xmlns:a16="http://schemas.microsoft.com/office/drawing/2014/main" id="{2CE877D8-5F33-40F6-C251-B8486DC9F28A}"/>
              </a:ext>
            </a:extLst>
          </p:cNvPr>
          <p:cNvSpPr txBox="1">
            <a:spLocks/>
          </p:cNvSpPr>
          <p:nvPr/>
        </p:nvSpPr>
        <p:spPr>
          <a:xfrm>
            <a:off x="506719" y="1850230"/>
            <a:ext cx="3033713" cy="14241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kern="1200">
                <a:solidFill>
                  <a:schemeClr val="tx1">
                    <a:lumMod val="65000"/>
                    <a:lumOff val="35000"/>
                  </a:schemeClr>
                </a:solidFill>
                <a:latin typeface="Arial" panose="020B0604020202020204" pitchFamily="34" charset="0"/>
                <a:ea typeface="+mj-ea"/>
                <a:cs typeface="Arial" panose="020B0604020202020204" pitchFamily="34" charset="0"/>
              </a:defRPr>
            </a:lvl1pPr>
          </a:lstStyle>
          <a:p>
            <a:r>
              <a:rPr lang="sl-SI" sz="2500" dirty="0">
                <a:latin typeface="Aptos" panose="020B0004020202020204" pitchFamily="34" charset="0"/>
              </a:rPr>
              <a:t>PRO OBVEZNOSTI</a:t>
            </a:r>
            <a:br>
              <a:rPr lang="sl-SI" sz="2500" dirty="0">
                <a:latin typeface="Aptos" panose="020B0004020202020204" pitchFamily="34" charset="0"/>
              </a:rPr>
            </a:br>
            <a:br>
              <a:rPr lang="sl-SI" sz="2500" dirty="0">
                <a:latin typeface="Aptos" panose="020B0004020202020204" pitchFamily="34" charset="0"/>
              </a:rPr>
            </a:br>
            <a:r>
              <a:rPr lang="sl-SI" sz="2500" dirty="0">
                <a:latin typeface="Aptos" panose="020B0004020202020204" pitchFamily="34" charset="0"/>
              </a:rPr>
              <a:t>Spletne platforme/odpremna skladišča</a:t>
            </a:r>
            <a:br>
              <a:rPr lang="sl-SI" sz="2500" dirty="0">
                <a:latin typeface="Aptos" panose="020B0004020202020204" pitchFamily="34" charset="0"/>
              </a:rPr>
            </a:br>
            <a:br>
              <a:rPr lang="sl-SI" sz="2500" dirty="0">
                <a:latin typeface="Aptos" panose="020B0004020202020204" pitchFamily="34" charset="0"/>
              </a:rPr>
            </a:br>
            <a:br>
              <a:rPr lang="sl-SI" sz="2500" dirty="0">
                <a:latin typeface="Aptos" panose="020B0004020202020204" pitchFamily="34" charset="0"/>
              </a:rPr>
            </a:br>
            <a:endParaRPr lang="sl-SI" sz="2500" dirty="0">
              <a:latin typeface="Aptos" panose="020B0004020202020204" pitchFamily="34" charset="0"/>
            </a:endParaRPr>
          </a:p>
        </p:txBody>
      </p:sp>
      <p:pic>
        <p:nvPicPr>
          <p:cNvPr id="7" name="Slika 6">
            <a:extLst>
              <a:ext uri="{FF2B5EF4-FFF2-40B4-BE49-F238E27FC236}">
                <a16:creationId xmlns:a16="http://schemas.microsoft.com/office/drawing/2014/main" id="{A64CB4C5-C9F4-3EF1-8CBB-C939F1A39A21}"/>
              </a:ext>
            </a:extLst>
          </p:cNvPr>
          <p:cNvPicPr>
            <a:picLocks noChangeAspect="1"/>
          </p:cNvPicPr>
          <p:nvPr/>
        </p:nvPicPr>
        <p:blipFill>
          <a:blip r:embed="rId2"/>
          <a:stretch>
            <a:fillRect/>
          </a:stretch>
        </p:blipFill>
        <p:spPr>
          <a:xfrm>
            <a:off x="6464409" y="4115262"/>
            <a:ext cx="3228132" cy="2152088"/>
          </a:xfrm>
          <a:prstGeom prst="rect">
            <a:avLst/>
          </a:prstGeom>
        </p:spPr>
      </p:pic>
      <p:pic>
        <p:nvPicPr>
          <p:cNvPr id="9" name="Slika 8">
            <a:extLst>
              <a:ext uri="{FF2B5EF4-FFF2-40B4-BE49-F238E27FC236}">
                <a16:creationId xmlns:a16="http://schemas.microsoft.com/office/drawing/2014/main" id="{BAB2E7DE-E4E2-CD97-E136-830C805711E0}"/>
              </a:ext>
            </a:extLst>
          </p:cNvPr>
          <p:cNvPicPr>
            <a:picLocks noChangeAspect="1"/>
          </p:cNvPicPr>
          <p:nvPr/>
        </p:nvPicPr>
        <p:blipFill>
          <a:blip r:embed="rId3"/>
          <a:stretch>
            <a:fillRect/>
          </a:stretch>
        </p:blipFill>
        <p:spPr>
          <a:xfrm>
            <a:off x="1012617" y="4430746"/>
            <a:ext cx="1739367" cy="760560"/>
          </a:xfrm>
          <a:prstGeom prst="rect">
            <a:avLst/>
          </a:prstGeom>
        </p:spPr>
      </p:pic>
    </p:spTree>
    <p:extLst>
      <p:ext uri="{BB962C8B-B14F-4D97-AF65-F5344CB8AC3E}">
        <p14:creationId xmlns:p14="http://schemas.microsoft.com/office/powerpoint/2010/main" val="1231771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1">
            <a:extLst>
              <a:ext uri="{FF2B5EF4-FFF2-40B4-BE49-F238E27FC236}">
                <a16:creationId xmlns:a16="http://schemas.microsoft.com/office/drawing/2014/main" id="{C68F79F0-BAB8-E0A1-6F34-5A34B7A92B99}"/>
              </a:ext>
            </a:extLst>
          </p:cNvPr>
          <p:cNvSpPr>
            <a:spLocks noGrp="1"/>
          </p:cNvSpPr>
          <p:nvPr>
            <p:ph idx="1"/>
          </p:nvPr>
        </p:nvSpPr>
        <p:spPr>
          <a:xfrm>
            <a:off x="4319081" y="340468"/>
            <a:ext cx="7790756" cy="5827647"/>
          </a:xfrm>
        </p:spPr>
        <p:txBody>
          <a:bodyPr/>
          <a:lstStyle/>
          <a:p>
            <a:pPr algn="just"/>
            <a:r>
              <a:rPr lang="sl-SI" dirty="0"/>
              <a:t>EK do 12.2.2026 sprejme izvedbene akte za register proizvajalcev.</a:t>
            </a:r>
          </a:p>
          <a:p>
            <a:pPr algn="just"/>
            <a:r>
              <a:rPr lang="sl-SI" dirty="0"/>
              <a:t>18 mesecev po izvedbenem aktu moramo vzpostaviti </a:t>
            </a:r>
            <a:r>
              <a:rPr lang="sl-SI" b="1" dirty="0"/>
              <a:t>REGISTER PROIZVAJALCEV</a:t>
            </a:r>
            <a:r>
              <a:rPr lang="sl-SI" dirty="0"/>
              <a:t> </a:t>
            </a:r>
            <a:r>
              <a:rPr lang="sl-SI" b="1" dirty="0">
                <a:solidFill>
                  <a:srgbClr val="0070C0"/>
                </a:solidFill>
              </a:rPr>
              <a:t>(12.8.2027)</a:t>
            </a:r>
            <a:r>
              <a:rPr lang="sl-SI" dirty="0">
                <a:solidFill>
                  <a:srgbClr val="0070C0"/>
                </a:solidFill>
              </a:rPr>
              <a:t>.</a:t>
            </a:r>
          </a:p>
          <a:p>
            <a:pPr algn="just"/>
            <a:r>
              <a:rPr lang="sl-SI" b="1" dirty="0"/>
              <a:t>Registracijo</a:t>
            </a:r>
            <a:r>
              <a:rPr lang="sl-SI" dirty="0"/>
              <a:t> proizvajalcev izvede proizvajalec ali pooblaščeni zastopnik za PRO.</a:t>
            </a:r>
          </a:p>
          <a:p>
            <a:pPr algn="just"/>
            <a:r>
              <a:rPr lang="sl-SI" dirty="0"/>
              <a:t> - Ime, naslov, kontakt, blagovne znamke (če so na voljo), nacionalna identifikacijska oznaka št. vpisa/matična/davčna), IZJAVA + potrdilo organizacije.</a:t>
            </a:r>
          </a:p>
          <a:p>
            <a:pPr algn="just"/>
            <a:r>
              <a:rPr lang="sl-SI" b="1" dirty="0"/>
              <a:t>Poročanje</a:t>
            </a:r>
            <a:r>
              <a:rPr lang="sl-SI" dirty="0"/>
              <a:t> izvede proizvajalec, pooblaščeni zastopnik za PRO ali organizacija PRO.</a:t>
            </a:r>
          </a:p>
          <a:p>
            <a:pPr algn="just"/>
            <a:r>
              <a:rPr lang="sl-SI" i="1" dirty="0"/>
              <a:t>(kdo, obdobje, kaj po kategorijah </a:t>
            </a:r>
            <a:r>
              <a:rPr lang="sl-SI" i="1" dirty="0">
                <a:solidFill>
                  <a:srgbClr val="FF0000"/>
                </a:solidFill>
              </a:rPr>
              <a:t>iz Priloge II – 15 kategorij</a:t>
            </a:r>
            <a:r>
              <a:rPr lang="sl-SI" i="1" dirty="0"/>
              <a:t>, ali izjema ob &lt;1000 ton </a:t>
            </a:r>
            <a:r>
              <a:rPr lang="sl-SI" i="1" dirty="0">
                <a:solidFill>
                  <a:srgbClr val="0070C0"/>
                </a:solidFill>
              </a:rPr>
              <a:t>Priloga IX Pr 1</a:t>
            </a:r>
            <a:r>
              <a:rPr lang="sl-SI" i="1" dirty="0"/>
              <a:t>).</a:t>
            </a:r>
          </a:p>
          <a:p>
            <a:pPr algn="just"/>
            <a:r>
              <a:rPr lang="sl-SI" dirty="0"/>
              <a:t>Zagotavljanje informacij do 1. junija </a:t>
            </a:r>
            <a:r>
              <a:rPr lang="sl-SI" dirty="0" err="1"/>
              <a:t>t.l</a:t>
            </a:r>
            <a:r>
              <a:rPr lang="sl-SI" dirty="0"/>
              <a:t>. za preteklo koledarsko leto. LAHKO predpišemo četrtletno poročanje.</a:t>
            </a:r>
          </a:p>
          <a:p>
            <a:pPr algn="just"/>
            <a:endParaRPr lang="sl-SI" dirty="0"/>
          </a:p>
        </p:txBody>
      </p:sp>
      <p:sp>
        <p:nvSpPr>
          <p:cNvPr id="3" name="Naslov 2">
            <a:extLst>
              <a:ext uri="{FF2B5EF4-FFF2-40B4-BE49-F238E27FC236}">
                <a16:creationId xmlns:a16="http://schemas.microsoft.com/office/drawing/2014/main" id="{72D7AEB2-9180-04A7-ED81-D14B1922E9AE}"/>
              </a:ext>
            </a:extLst>
          </p:cNvPr>
          <p:cNvSpPr>
            <a:spLocks noGrp="1"/>
          </p:cNvSpPr>
          <p:nvPr>
            <p:ph type="ctrTitle"/>
          </p:nvPr>
        </p:nvSpPr>
        <p:spPr>
          <a:xfrm>
            <a:off x="543894" y="1678440"/>
            <a:ext cx="3033713" cy="1424161"/>
          </a:xfrm>
        </p:spPr>
        <p:txBody>
          <a:bodyPr>
            <a:normAutofit fontScale="90000"/>
          </a:bodyPr>
          <a:lstStyle/>
          <a:p>
            <a:r>
              <a:rPr lang="sl-SI" dirty="0">
                <a:latin typeface="Aptos" panose="020B0004020202020204" pitchFamily="34" charset="0"/>
              </a:rPr>
              <a:t>PRO OBVEZNOSTI</a:t>
            </a:r>
            <a:br>
              <a:rPr lang="sl-SI" dirty="0">
                <a:latin typeface="Aptos" panose="020B0004020202020204" pitchFamily="34" charset="0"/>
              </a:rPr>
            </a:br>
            <a:br>
              <a:rPr lang="sl-SI" dirty="0">
                <a:latin typeface="Aptos" panose="020B0004020202020204" pitchFamily="34" charset="0"/>
              </a:rPr>
            </a:br>
            <a:r>
              <a:rPr lang="sl-SI" dirty="0">
                <a:latin typeface="Aptos" panose="020B0004020202020204" pitchFamily="34" charset="0"/>
              </a:rPr>
              <a:t>Register proizvajalcev </a:t>
            </a:r>
            <a:br>
              <a:rPr lang="sl-SI" dirty="0">
                <a:latin typeface="Aptos" panose="020B0004020202020204" pitchFamily="34" charset="0"/>
              </a:rPr>
            </a:br>
            <a:r>
              <a:rPr lang="sl-SI" dirty="0">
                <a:solidFill>
                  <a:srgbClr val="0070C0"/>
                </a:solidFill>
                <a:latin typeface="Aptos" panose="020B0004020202020204" pitchFamily="34" charset="0"/>
              </a:rPr>
              <a:t>(44. člen + Prilogi II in IX)</a:t>
            </a:r>
            <a:br>
              <a:rPr lang="sl-SI" dirty="0">
                <a:solidFill>
                  <a:srgbClr val="0070C0"/>
                </a:solidFill>
                <a:latin typeface="Aptos" panose="020B0004020202020204" pitchFamily="34" charset="0"/>
              </a:rPr>
            </a:br>
            <a:br>
              <a:rPr lang="sl-SI" dirty="0">
                <a:latin typeface="Aptos" panose="020B0004020202020204" pitchFamily="34" charset="0"/>
              </a:rPr>
            </a:br>
            <a:br>
              <a:rPr lang="sl-SI" dirty="0">
                <a:latin typeface="Aptos" panose="020B0004020202020204" pitchFamily="34" charset="0"/>
              </a:rPr>
            </a:br>
            <a:br>
              <a:rPr lang="sl-SI" dirty="0">
                <a:latin typeface="Aptos" panose="020B0004020202020204" pitchFamily="34" charset="0"/>
              </a:rPr>
            </a:br>
            <a:endParaRPr lang="sl-SI" dirty="0">
              <a:latin typeface="Aptos" panose="020B0004020202020204" pitchFamily="34" charset="0"/>
            </a:endParaRPr>
          </a:p>
        </p:txBody>
      </p:sp>
      <p:sp>
        <p:nvSpPr>
          <p:cNvPr id="5" name="Označba mesta številke diapozitiva 4">
            <a:extLst>
              <a:ext uri="{FF2B5EF4-FFF2-40B4-BE49-F238E27FC236}">
                <a16:creationId xmlns:a16="http://schemas.microsoft.com/office/drawing/2014/main" id="{7CDE42E8-D135-1FC1-9631-A50E9F4F0BE2}"/>
              </a:ext>
            </a:extLst>
          </p:cNvPr>
          <p:cNvSpPr>
            <a:spLocks noGrp="1"/>
          </p:cNvSpPr>
          <p:nvPr>
            <p:ph type="sldNum" sz="quarter" idx="4"/>
          </p:nvPr>
        </p:nvSpPr>
        <p:spPr/>
        <p:txBody>
          <a:bodyPr/>
          <a:lstStyle/>
          <a:p>
            <a:pPr algn="l"/>
            <a:r>
              <a:rPr lang="en-SI"/>
              <a:t>| </a:t>
            </a:r>
            <a:fld id="{B2E9B04A-BB73-0D45-BD26-C8C851B8E118}" type="slidenum">
              <a:rPr lang="en-SI" smtClean="0"/>
              <a:pPr algn="l"/>
              <a:t>9</a:t>
            </a:fld>
            <a:endParaRPr lang="en-SI" dirty="0"/>
          </a:p>
        </p:txBody>
      </p:sp>
      <p:pic>
        <p:nvPicPr>
          <p:cNvPr id="7" name="Slika 6">
            <a:extLst>
              <a:ext uri="{FF2B5EF4-FFF2-40B4-BE49-F238E27FC236}">
                <a16:creationId xmlns:a16="http://schemas.microsoft.com/office/drawing/2014/main" id="{83234D21-54E8-4DB7-F00D-4FB2DFC1E537}"/>
              </a:ext>
            </a:extLst>
          </p:cNvPr>
          <p:cNvPicPr>
            <a:picLocks noChangeAspect="1"/>
          </p:cNvPicPr>
          <p:nvPr/>
        </p:nvPicPr>
        <p:blipFill>
          <a:blip r:embed="rId2"/>
          <a:stretch>
            <a:fillRect/>
          </a:stretch>
        </p:blipFill>
        <p:spPr>
          <a:xfrm>
            <a:off x="5160397" y="3572123"/>
            <a:ext cx="5860156" cy="3840022"/>
          </a:xfrm>
          <a:prstGeom prst="rect">
            <a:avLst/>
          </a:prstGeom>
        </p:spPr>
      </p:pic>
      <p:sp>
        <p:nvSpPr>
          <p:cNvPr id="8" name="Elipsa 7">
            <a:extLst>
              <a:ext uri="{FF2B5EF4-FFF2-40B4-BE49-F238E27FC236}">
                <a16:creationId xmlns:a16="http://schemas.microsoft.com/office/drawing/2014/main" id="{19719FAB-521D-1B0B-6E9B-954E23E5CD11}"/>
              </a:ext>
            </a:extLst>
          </p:cNvPr>
          <p:cNvSpPr/>
          <p:nvPr/>
        </p:nvSpPr>
        <p:spPr>
          <a:xfrm>
            <a:off x="5210652" y="3919994"/>
            <a:ext cx="787179" cy="44527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9" name="PoljeZBesedilom 8">
            <a:extLst>
              <a:ext uri="{FF2B5EF4-FFF2-40B4-BE49-F238E27FC236}">
                <a16:creationId xmlns:a16="http://schemas.microsoft.com/office/drawing/2014/main" id="{66102DE9-C081-74ED-F7BE-B9E90ED4AF53}"/>
              </a:ext>
            </a:extLst>
          </p:cNvPr>
          <p:cNvSpPr txBox="1"/>
          <p:nvPr/>
        </p:nvSpPr>
        <p:spPr>
          <a:xfrm>
            <a:off x="4143905" y="3850242"/>
            <a:ext cx="1041620" cy="584775"/>
          </a:xfrm>
          <a:prstGeom prst="rect">
            <a:avLst/>
          </a:prstGeom>
          <a:noFill/>
        </p:spPr>
        <p:txBody>
          <a:bodyPr wrap="square" rtlCol="0">
            <a:spAutoFit/>
          </a:bodyPr>
          <a:lstStyle/>
          <a:p>
            <a:r>
              <a:rPr lang="sl-SI" sz="1600" dirty="0">
                <a:solidFill>
                  <a:srgbClr val="FF0000"/>
                </a:solidFill>
                <a:latin typeface="Aptos" panose="020B0004020202020204" pitchFamily="34" charset="0"/>
              </a:rPr>
              <a:t>15 kategorij</a:t>
            </a:r>
          </a:p>
        </p:txBody>
      </p:sp>
    </p:spTree>
    <p:extLst>
      <p:ext uri="{BB962C8B-B14F-4D97-AF65-F5344CB8AC3E}">
        <p14:creationId xmlns:p14="http://schemas.microsoft.com/office/powerpoint/2010/main" val="4000804542"/>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isarn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isarn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1531</TotalTime>
  <Words>3272</Words>
  <Application>Microsoft Office PowerPoint</Application>
  <PresentationFormat>Širokozaslonsko</PresentationFormat>
  <Paragraphs>309</Paragraphs>
  <Slides>21</Slides>
  <Notes>0</Notes>
  <HiddenSlides>0</HiddenSlides>
  <MMClips>0</MMClips>
  <ScaleCrop>false</ScaleCrop>
  <HeadingPairs>
    <vt:vector size="6" baseType="variant">
      <vt:variant>
        <vt:lpstr>Uporabljene pisave</vt:lpstr>
      </vt:variant>
      <vt:variant>
        <vt:i4>7</vt:i4>
      </vt:variant>
      <vt:variant>
        <vt:lpstr>Tema</vt:lpstr>
      </vt:variant>
      <vt:variant>
        <vt:i4>1</vt:i4>
      </vt:variant>
      <vt:variant>
        <vt:lpstr>Naslovi diapozitivov</vt:lpstr>
      </vt:variant>
      <vt:variant>
        <vt:i4>21</vt:i4>
      </vt:variant>
    </vt:vector>
  </HeadingPairs>
  <TitlesOfParts>
    <vt:vector size="29" baseType="lpstr">
      <vt:lpstr>Aptos</vt:lpstr>
      <vt:lpstr>Aptos Display</vt:lpstr>
      <vt:lpstr>Arial</vt:lpstr>
      <vt:lpstr>Calibri</vt:lpstr>
      <vt:lpstr>inherit</vt:lpstr>
      <vt:lpstr>Times New Roman</vt:lpstr>
      <vt:lpstr>Wingdings</vt:lpstr>
      <vt:lpstr>Officeova tema</vt:lpstr>
      <vt:lpstr>UREDBA (EU) 2025/40 O EMBALAŽI IN ODPADNI EMBALAŽI</vt:lpstr>
      <vt:lpstr>PowerPointova predstavitev</vt:lpstr>
      <vt:lpstr>PowerPointova predstavitev</vt:lpstr>
      <vt:lpstr>VSEBINA PREDPISA PPWR</vt:lpstr>
      <vt:lpstr>DEFINICIJA EMBALAŽE (skrajšano) (1) 3. člen 1. tč   + Priloga I</vt:lpstr>
      <vt:lpstr>VRSTE EMBALAŽE (1) 3. člen  glede na zasnovo ali namen uporabe   </vt:lpstr>
      <vt:lpstr>PROIZVAJALČEVA RAZŠIRJENA ODGOVORNOST (PRO)  PROIZVAJALEC </vt:lpstr>
      <vt:lpstr>PowerPointova predstavitev</vt:lpstr>
      <vt:lpstr>PRO OBVEZNOSTI  Register proizvajalcev  (44. člen + Prilogi II in IX)    </vt:lpstr>
      <vt:lpstr>PowerPointova predstavitev</vt:lpstr>
      <vt:lpstr>PRO OBVEZNOSTI  ORGANIZACIJA   </vt:lpstr>
      <vt:lpstr>PowerPointova predstavitev</vt:lpstr>
      <vt:lpstr>CILJI RECIKLIRANJA (52. člen)</vt:lpstr>
      <vt:lpstr>MINIMALNA VSEBNOST RECIKLIRANIH MATERIALOV V PLASTIČNI EMBALAŽI 7. člen     Finančni prispevek PRO prilagodi na vsebnost reciklata. </vt:lpstr>
      <vt:lpstr>CILJ TRAJNEGA ZMANJŠANJA POTROŠNJE LAHKIH  PLASTIČNIH NOSILNIH VREČK (34. člen)</vt:lpstr>
      <vt:lpstr>PowerPointova predstavitev</vt:lpstr>
      <vt:lpstr>PowerPointova predstavitev</vt:lpstr>
      <vt:lpstr>PowerPointova predstavitev</vt:lpstr>
      <vt:lpstr>ZMANJŠANJE KOLIČIN EMBALAŽE IN PRAZNEGA PROSTORA</vt:lpstr>
      <vt:lpstr>ZMANJŠANJE KOLIČIN ODPADNE EMBALAŽE (43. člen) </vt:lpstr>
      <vt:lpstr>PowerPointova predstavitev</vt:lpstr>
    </vt:vector>
  </TitlesOfParts>
  <Company>MJU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Jana Miklavčič</dc:creator>
  <cp:lastModifiedBy>Jana Miklavčič</cp:lastModifiedBy>
  <cp:revision>29</cp:revision>
  <dcterms:created xsi:type="dcterms:W3CDTF">2025-10-14T04:58:50Z</dcterms:created>
  <dcterms:modified xsi:type="dcterms:W3CDTF">2025-10-15T23:46:46Z</dcterms:modified>
</cp:coreProperties>
</file>