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42" r:id="rId2"/>
    <p:sldId id="352" r:id="rId3"/>
    <p:sldId id="349" r:id="rId4"/>
    <p:sldId id="351" r:id="rId5"/>
    <p:sldId id="344" r:id="rId6"/>
    <p:sldId id="350" r:id="rId7"/>
    <p:sldId id="365" r:id="rId8"/>
    <p:sldId id="364" r:id="rId9"/>
    <p:sldId id="360" r:id="rId10"/>
    <p:sldId id="370" r:id="rId11"/>
    <p:sldId id="371" r:id="rId12"/>
    <p:sldId id="362" r:id="rId13"/>
    <p:sldId id="369" r:id="rId14"/>
    <p:sldId id="372" r:id="rId15"/>
    <p:sldId id="373" r:id="rId16"/>
    <p:sldId id="374" r:id="rId17"/>
    <p:sldId id="375" r:id="rId18"/>
    <p:sldId id="376" r:id="rId19"/>
    <p:sldId id="377" r:id="rId20"/>
    <p:sldId id="379" r:id="rId21"/>
    <p:sldId id="378" r:id="rId22"/>
    <p:sldId id="366" r:id="rId23"/>
    <p:sldId id="367" r:id="rId24"/>
    <p:sldId id="380" r:id="rId25"/>
    <p:sldId id="381" r:id="rId26"/>
    <p:sldId id="382" r:id="rId27"/>
    <p:sldId id="383" r:id="rId28"/>
    <p:sldId id="384" r:id="rId2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09" autoAdjust="0"/>
  </p:normalViewPr>
  <p:slideViewPr>
    <p:cSldViewPr snapToGrid="0">
      <p:cViewPr varScale="1">
        <p:scale>
          <a:sx n="88" d="100"/>
          <a:sy n="88" d="100"/>
        </p:scale>
        <p:origin x="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13BAC-BE3E-4DC2-AC47-7FD11A0792A8}" type="datetimeFigureOut">
              <a:rPr lang="sl-SI" smtClean="0"/>
              <a:t>15. 10. 2025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53244-9294-440C-BEE2-1B36CA9DB2AD}" type="slidenum">
              <a:rPr lang="sl-SI" smtClean="0"/>
              <a:t>‹#›</a:t>
            </a:fld>
            <a:endParaRPr lang="sl-SI"/>
          </a:p>
        </p:txBody>
      </p:sp>
    </p:spTree>
    <p:extLst>
      <p:ext uri="{BB962C8B-B14F-4D97-AF65-F5344CB8AC3E}">
        <p14:creationId xmlns:p14="http://schemas.microsoft.com/office/powerpoint/2010/main" val="151006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759C4B-C206-58B0-F36D-88500B71B2A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3BBB7610-0E07-0E7E-96C3-7B440B012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237097F-1C81-126A-9EBA-D785A96763AA}"/>
              </a:ext>
            </a:extLst>
          </p:cNvPr>
          <p:cNvSpPr>
            <a:spLocks noGrp="1"/>
          </p:cNvSpPr>
          <p:nvPr>
            <p:ph type="dt" sz="half" idx="10"/>
          </p:nvPr>
        </p:nvSpPr>
        <p:spPr/>
        <p:txBody>
          <a:bodyPr/>
          <a:lstStyle/>
          <a:p>
            <a:endParaRPr lang="sl-SI"/>
          </a:p>
        </p:txBody>
      </p:sp>
      <p:sp>
        <p:nvSpPr>
          <p:cNvPr id="5" name="Označba mesta noge 4">
            <a:extLst>
              <a:ext uri="{FF2B5EF4-FFF2-40B4-BE49-F238E27FC236}">
                <a16:creationId xmlns:a16="http://schemas.microsoft.com/office/drawing/2014/main" id="{61BB4051-7286-4298-844F-9C14A03C07D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164A38A-DA33-C50F-2F4B-17E9B3037AB2}"/>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227776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101B5B-E4BC-6789-59FF-EEFC6FFDC4A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1E6E3D4-E410-1B02-4EBB-B3160126836D}"/>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D243635-770A-4BC7-F094-87FD701B61BC}"/>
              </a:ext>
            </a:extLst>
          </p:cNvPr>
          <p:cNvSpPr>
            <a:spLocks noGrp="1"/>
          </p:cNvSpPr>
          <p:nvPr>
            <p:ph type="dt" sz="half" idx="10"/>
          </p:nvPr>
        </p:nvSpPr>
        <p:spPr/>
        <p:txBody>
          <a:bodyPr/>
          <a:lstStyle/>
          <a:p>
            <a:endParaRPr lang="sl-SI"/>
          </a:p>
        </p:txBody>
      </p:sp>
      <p:sp>
        <p:nvSpPr>
          <p:cNvPr id="5" name="Označba mesta noge 4">
            <a:extLst>
              <a:ext uri="{FF2B5EF4-FFF2-40B4-BE49-F238E27FC236}">
                <a16:creationId xmlns:a16="http://schemas.microsoft.com/office/drawing/2014/main" id="{BBB19BB6-B2A7-7999-12C3-B5A9331588D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A639316-BE81-E666-945B-7F7E810C7728}"/>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365163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A88F3945-FE18-A6F2-7E7E-C97F61DE6C9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4EA1F27-2B7A-3491-1356-48076A55D781}"/>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3D858F9-A8D0-A412-14C0-EAA4065EA90A}"/>
              </a:ext>
            </a:extLst>
          </p:cNvPr>
          <p:cNvSpPr>
            <a:spLocks noGrp="1"/>
          </p:cNvSpPr>
          <p:nvPr>
            <p:ph type="dt" sz="half" idx="10"/>
          </p:nvPr>
        </p:nvSpPr>
        <p:spPr/>
        <p:txBody>
          <a:bodyPr/>
          <a:lstStyle/>
          <a:p>
            <a:endParaRPr lang="sl-SI"/>
          </a:p>
        </p:txBody>
      </p:sp>
      <p:sp>
        <p:nvSpPr>
          <p:cNvPr id="5" name="Označba mesta noge 4">
            <a:extLst>
              <a:ext uri="{FF2B5EF4-FFF2-40B4-BE49-F238E27FC236}">
                <a16:creationId xmlns:a16="http://schemas.microsoft.com/office/drawing/2014/main" id="{2946FD3F-C59B-6C58-B321-420D9DA302C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B9639A6-F798-012C-17E3-E3626EEB4746}"/>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2331266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ca - fotografij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8B6DA4-7780-D8BC-32B9-E8A860D3811F}"/>
              </a:ext>
            </a:extLst>
          </p:cNvPr>
          <p:cNvPicPr>
            <a:picLocks noChangeAspect="1"/>
          </p:cNvPicPr>
          <p:nvPr userDrawn="1"/>
        </p:nvPicPr>
        <p:blipFill rotWithShape="1">
          <a:blip r:embed="rId2"/>
          <a:srcRect t="3767" b="3767"/>
          <a:stretch/>
        </p:blipFill>
        <p:spPr>
          <a:xfrm>
            <a:off x="7" y="4"/>
            <a:ext cx="12191984" cy="6857991"/>
          </a:xfrm>
          <a:prstGeom prst="rect">
            <a:avLst/>
          </a:prstGeom>
        </p:spPr>
      </p:pic>
      <p:sp>
        <p:nvSpPr>
          <p:cNvPr id="6" name="Title 1">
            <a:extLst>
              <a:ext uri="{FF2B5EF4-FFF2-40B4-BE49-F238E27FC236}">
                <a16:creationId xmlns:a16="http://schemas.microsoft.com/office/drawing/2014/main" id="{AB2651B6-1BFF-3A6D-8B7B-EC89A11ACD37}"/>
              </a:ext>
            </a:extLst>
          </p:cNvPr>
          <p:cNvSpPr>
            <a:spLocks noGrp="1"/>
          </p:cNvSpPr>
          <p:nvPr>
            <p:ph type="ctrTitle" hasCustomPrompt="1"/>
          </p:nvPr>
        </p:nvSpPr>
        <p:spPr>
          <a:xfrm>
            <a:off x="730133" y="1717351"/>
            <a:ext cx="5257800" cy="1063171"/>
          </a:xfrm>
          <a:prstGeom prst="rect">
            <a:avLst/>
          </a:prstGeom>
        </p:spPr>
        <p:txBody>
          <a:bodyPr anchor="t">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GB" dirty="0" err="1"/>
              <a:t>Naslov</a:t>
            </a:r>
            <a:r>
              <a:rPr lang="en-GB" dirty="0"/>
              <a:t> </a:t>
            </a:r>
            <a:r>
              <a:rPr lang="en-GB" dirty="0" err="1"/>
              <a:t>predstavitve</a:t>
            </a:r>
            <a:endParaRPr lang="en-US" dirty="0"/>
          </a:p>
        </p:txBody>
      </p:sp>
      <p:sp>
        <p:nvSpPr>
          <p:cNvPr id="7" name="Subtitle 2">
            <a:extLst>
              <a:ext uri="{FF2B5EF4-FFF2-40B4-BE49-F238E27FC236}">
                <a16:creationId xmlns:a16="http://schemas.microsoft.com/office/drawing/2014/main" id="{7A4E9E17-B51D-96F6-63C4-BB5838E75204}"/>
              </a:ext>
            </a:extLst>
          </p:cNvPr>
          <p:cNvSpPr>
            <a:spLocks noGrp="1"/>
          </p:cNvSpPr>
          <p:nvPr>
            <p:ph type="subTitle" idx="1" hasCustomPrompt="1"/>
          </p:nvPr>
        </p:nvSpPr>
        <p:spPr>
          <a:xfrm>
            <a:off x="730136" y="3015668"/>
            <a:ext cx="5257800" cy="1424161"/>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r>
              <a:rPr lang="en-GB" dirty="0" err="1"/>
              <a:t>ali</a:t>
            </a:r>
            <a:r>
              <a:rPr lang="en-GB" dirty="0"/>
              <a:t> </a:t>
            </a:r>
            <a:r>
              <a:rPr lang="en-GB" dirty="0" err="1"/>
              <a:t>poudarek</a:t>
            </a:r>
            <a:endParaRPr lang="en-US" dirty="0"/>
          </a:p>
        </p:txBody>
      </p:sp>
      <p:pic>
        <p:nvPicPr>
          <p:cNvPr id="9" name="Picture 8">
            <a:extLst>
              <a:ext uri="{FF2B5EF4-FFF2-40B4-BE49-F238E27FC236}">
                <a16:creationId xmlns:a16="http://schemas.microsoft.com/office/drawing/2014/main" id="{A5E5D120-10DE-158D-A959-B9C6562993F9}"/>
              </a:ext>
            </a:extLst>
          </p:cNvPr>
          <p:cNvPicPr>
            <a:picLocks noChangeAspect="1"/>
          </p:cNvPicPr>
          <p:nvPr userDrawn="1"/>
        </p:nvPicPr>
        <p:blipFill>
          <a:blip r:embed="rId3"/>
          <a:stretch>
            <a:fillRect/>
          </a:stretch>
        </p:blipFill>
        <p:spPr>
          <a:xfrm>
            <a:off x="392774" y="589728"/>
            <a:ext cx="2946400" cy="279400"/>
          </a:xfrm>
          <a:prstGeom prst="rect">
            <a:avLst/>
          </a:prstGeom>
        </p:spPr>
      </p:pic>
      <p:sp>
        <p:nvSpPr>
          <p:cNvPr id="12" name="Footer Placeholder 4">
            <a:extLst>
              <a:ext uri="{FF2B5EF4-FFF2-40B4-BE49-F238E27FC236}">
                <a16:creationId xmlns:a16="http://schemas.microsoft.com/office/drawing/2014/main" id="{8048CBD1-4C4A-38BC-8942-7A321531CE28}"/>
              </a:ext>
            </a:extLst>
          </p:cNvPr>
          <p:cNvSpPr txBox="1">
            <a:spLocks/>
          </p:cNvSpPr>
          <p:nvPr userDrawn="1"/>
        </p:nvSpPr>
        <p:spPr>
          <a:xfrm>
            <a:off x="755073" y="6085709"/>
            <a:ext cx="4114800" cy="365125"/>
          </a:xfrm>
          <a:prstGeom prst="rect">
            <a:avLst/>
          </a:prstGeom>
        </p:spPr>
        <p:txBody>
          <a:bodyPr vert="horz" lIns="91440" tIns="45720" rIns="91440" bIns="45720" rtlCol="0" anchor="t"/>
          <a:lstStyle>
            <a:defPPr>
              <a:defRPr lang="en-US"/>
            </a:defPPr>
            <a:lvl1pPr marL="0" algn="l" defTabSz="457200" rtl="0" eaLnBrk="1" latinLnBrk="0" hangingPunct="1">
              <a:defRPr sz="10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SI" dirty="0"/>
              <a:t>Zelenimo jutri.</a:t>
            </a:r>
          </a:p>
        </p:txBody>
      </p:sp>
    </p:spTree>
    <p:extLst>
      <p:ext uri="{BB962C8B-B14F-4D97-AF65-F5344CB8AC3E}">
        <p14:creationId xmlns:p14="http://schemas.microsoft.com/office/powerpoint/2010/main" val="127438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slov in vsebina z ozadjem">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6C49B0-D803-F31F-FC56-714AE002F349}"/>
              </a:ext>
            </a:extLst>
          </p:cNvPr>
          <p:cNvPicPr>
            <a:picLocks noChangeAspect="1"/>
          </p:cNvPicPr>
          <p:nvPr userDrawn="1"/>
        </p:nvPicPr>
        <p:blipFill>
          <a:blip r:embed="rId2"/>
          <a:stretch>
            <a:fillRect/>
          </a:stretch>
        </p:blipFill>
        <p:spPr>
          <a:xfrm>
            <a:off x="4063999" y="0"/>
            <a:ext cx="8128001" cy="6858000"/>
          </a:xfrm>
          <a:prstGeom prst="rect">
            <a:avLst/>
          </a:prstGeom>
        </p:spPr>
      </p:pic>
      <p:sp>
        <p:nvSpPr>
          <p:cNvPr id="3" name="Content Placeholder 2"/>
          <p:cNvSpPr>
            <a:spLocks noGrp="1"/>
          </p:cNvSpPr>
          <p:nvPr>
            <p:ph idx="1"/>
          </p:nvPr>
        </p:nvSpPr>
        <p:spPr>
          <a:xfrm>
            <a:off x="5145086" y="1756876"/>
            <a:ext cx="6054274" cy="4411239"/>
          </a:xfrm>
        </p:spPr>
        <p:txBody>
          <a:bodyPr>
            <a:normAutofit/>
          </a:bodyPr>
          <a:lstStyle>
            <a:lvl1pPr marL="0" indent="0">
              <a:buNone/>
              <a:defRPr sz="1600">
                <a:solidFill>
                  <a:schemeClr val="tx1">
                    <a:lumMod val="65000"/>
                    <a:lumOff val="35000"/>
                  </a:schemeClr>
                </a:solidFill>
              </a:defRPr>
            </a:lvl1pPr>
          </a:lstStyle>
          <a:p>
            <a:pPr lvl="0"/>
            <a:r>
              <a:rPr lang="sl-SI"/>
              <a:t>Kliknite za urejanje slogov besedila matrice</a:t>
            </a:r>
          </a:p>
        </p:txBody>
      </p:sp>
      <p:sp>
        <p:nvSpPr>
          <p:cNvPr id="7" name="Title 1">
            <a:extLst>
              <a:ext uri="{FF2B5EF4-FFF2-40B4-BE49-F238E27FC236}">
                <a16:creationId xmlns:a16="http://schemas.microsoft.com/office/drawing/2014/main" id="{FA81B781-03C0-3CAA-07D7-968898E34925}"/>
              </a:ext>
            </a:extLst>
          </p:cNvPr>
          <p:cNvSpPr>
            <a:spLocks noGrp="1"/>
          </p:cNvSpPr>
          <p:nvPr>
            <p:ph type="ctrTitle" hasCustomPrompt="1"/>
          </p:nvPr>
        </p:nvSpPr>
        <p:spPr>
          <a:xfrm>
            <a:off x="738447" y="1717351"/>
            <a:ext cx="3033713" cy="1424161"/>
          </a:xfrm>
          <a:prstGeom prst="rect">
            <a:avLst/>
          </a:prstGeom>
        </p:spPr>
        <p:txBody>
          <a:bodyPr anchor="t">
            <a:normAutofit/>
          </a:bodyPr>
          <a:lstStyle>
            <a:lvl1pPr algn="l">
              <a:defRPr sz="2800">
                <a:solidFill>
                  <a:schemeClr val="tx1">
                    <a:lumMod val="65000"/>
                    <a:lumOff val="35000"/>
                  </a:schemeClr>
                </a:solidFill>
                <a:latin typeface="Arial" panose="020B0604020202020204" pitchFamily="34" charset="0"/>
                <a:cs typeface="Arial" panose="020B0604020202020204" pitchFamily="34" charset="0"/>
              </a:defRPr>
            </a:lvl1pPr>
          </a:lstStyle>
          <a:p>
            <a:r>
              <a:rPr lang="en-GB" dirty="0" err="1"/>
              <a:t>Naslov</a:t>
            </a:r>
            <a:r>
              <a:rPr lang="en-GB" dirty="0"/>
              <a:t> </a:t>
            </a:r>
            <a:br>
              <a:rPr lang="en-GB" dirty="0"/>
            </a:br>
            <a:r>
              <a:rPr lang="en-GB" dirty="0" err="1"/>
              <a:t>poglavja</a:t>
            </a:r>
            <a:endParaRPr lang="en-US" dirty="0"/>
          </a:p>
        </p:txBody>
      </p:sp>
      <p:sp>
        <p:nvSpPr>
          <p:cNvPr id="8" name="Subtitle 2">
            <a:extLst>
              <a:ext uri="{FF2B5EF4-FFF2-40B4-BE49-F238E27FC236}">
                <a16:creationId xmlns:a16="http://schemas.microsoft.com/office/drawing/2014/main" id="{7948E04F-ABFC-9C5F-D6FF-7CD670740BD6}"/>
              </a:ext>
            </a:extLst>
          </p:cNvPr>
          <p:cNvSpPr>
            <a:spLocks noGrp="1"/>
          </p:cNvSpPr>
          <p:nvPr>
            <p:ph type="subTitle" idx="13" hasCustomPrompt="1"/>
          </p:nvPr>
        </p:nvSpPr>
        <p:spPr>
          <a:xfrm>
            <a:off x="738447" y="3365398"/>
            <a:ext cx="3033713" cy="1424161"/>
          </a:xfrm>
        </p:spPr>
        <p:txBody>
          <a:bodyPr>
            <a:normAutofit/>
          </a:bodyPr>
          <a:lstStyle>
            <a:lvl1pPr marL="0" indent="0" algn="l">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p>
          <a:p>
            <a:r>
              <a:rPr lang="en-GB" dirty="0" err="1"/>
              <a:t>ali</a:t>
            </a:r>
            <a:r>
              <a:rPr lang="en-GB" dirty="0"/>
              <a:t> </a:t>
            </a:r>
            <a:r>
              <a:rPr lang="en-GB" dirty="0" err="1"/>
              <a:t>poudarek</a:t>
            </a:r>
            <a:endParaRPr lang="en-US" dirty="0"/>
          </a:p>
        </p:txBody>
      </p:sp>
      <p:sp>
        <p:nvSpPr>
          <p:cNvPr id="2" name="Slide Number Placeholder 3">
            <a:extLst>
              <a:ext uri="{FF2B5EF4-FFF2-40B4-BE49-F238E27FC236}">
                <a16:creationId xmlns:a16="http://schemas.microsoft.com/office/drawing/2014/main" id="{E7852889-228F-E724-CEB3-3ABE164376C7}"/>
              </a:ext>
            </a:extLst>
          </p:cNvPr>
          <p:cNvSpPr>
            <a:spLocks noGrp="1"/>
          </p:cNvSpPr>
          <p:nvPr>
            <p:ph type="sldNum" sz="quarter" idx="4"/>
          </p:nvPr>
        </p:nvSpPr>
        <p:spPr>
          <a:xfrm>
            <a:off x="738447" y="59022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SI" dirty="0"/>
              <a:t>| </a:t>
            </a:r>
            <a:fld id="{B2E9B04A-BB73-0D45-BD26-C8C851B8E118}" type="slidenum">
              <a:rPr lang="en-SI" smtClean="0"/>
              <a:pPr algn="l"/>
              <a:t>‹#›</a:t>
            </a:fld>
            <a:endParaRPr lang="en-SI" dirty="0"/>
          </a:p>
        </p:txBody>
      </p:sp>
    </p:spTree>
    <p:extLst>
      <p:ext uri="{BB962C8B-B14F-4D97-AF65-F5344CB8AC3E}">
        <p14:creationId xmlns:p14="http://schemas.microsoft.com/office/powerpoint/2010/main" val="349835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39FB18-3319-73B8-34E7-AA87E1C92C8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192B06B-619F-D603-04EE-C0F4C652F12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CD31BC7-01B9-6313-8902-08F72609F7C2}"/>
              </a:ext>
            </a:extLst>
          </p:cNvPr>
          <p:cNvSpPr>
            <a:spLocks noGrp="1"/>
          </p:cNvSpPr>
          <p:nvPr>
            <p:ph type="dt" sz="half" idx="10"/>
          </p:nvPr>
        </p:nvSpPr>
        <p:spPr/>
        <p:txBody>
          <a:bodyPr/>
          <a:lstStyle/>
          <a:p>
            <a:endParaRPr lang="sl-SI"/>
          </a:p>
        </p:txBody>
      </p:sp>
      <p:sp>
        <p:nvSpPr>
          <p:cNvPr id="5" name="Označba mesta noge 4">
            <a:extLst>
              <a:ext uri="{FF2B5EF4-FFF2-40B4-BE49-F238E27FC236}">
                <a16:creationId xmlns:a16="http://schemas.microsoft.com/office/drawing/2014/main" id="{D901F0AB-586F-22C9-DF05-D6897D3B21D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BABFBBF-8E79-2AC7-D305-10B0DD5F97F2}"/>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99986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FE82CF-B3BF-752D-CCC8-FB86363DE79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500DD15-C866-F1B9-21EE-234453FE0E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A14573A9-67AD-9DF3-1987-8588561EC316}"/>
              </a:ext>
            </a:extLst>
          </p:cNvPr>
          <p:cNvSpPr>
            <a:spLocks noGrp="1"/>
          </p:cNvSpPr>
          <p:nvPr>
            <p:ph type="dt" sz="half" idx="10"/>
          </p:nvPr>
        </p:nvSpPr>
        <p:spPr/>
        <p:txBody>
          <a:bodyPr/>
          <a:lstStyle/>
          <a:p>
            <a:endParaRPr lang="sl-SI"/>
          </a:p>
        </p:txBody>
      </p:sp>
      <p:sp>
        <p:nvSpPr>
          <p:cNvPr id="5" name="Označba mesta noge 4">
            <a:extLst>
              <a:ext uri="{FF2B5EF4-FFF2-40B4-BE49-F238E27FC236}">
                <a16:creationId xmlns:a16="http://schemas.microsoft.com/office/drawing/2014/main" id="{FC0FE06A-7752-6B92-1869-83BDAFC9D64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1BCDFF3-0C96-9A21-A9F7-F2C2FC5D2859}"/>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95590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F52380-41EE-2630-6753-5FE179A7879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3A20280-9721-E53A-4FC7-A5ECA0AF647B}"/>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28E9283-129E-0E81-C13F-5F434D626251}"/>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B429C217-BEEE-920C-D224-E78721B8B89C}"/>
              </a:ext>
            </a:extLst>
          </p:cNvPr>
          <p:cNvSpPr>
            <a:spLocks noGrp="1"/>
          </p:cNvSpPr>
          <p:nvPr>
            <p:ph type="dt" sz="half" idx="10"/>
          </p:nvPr>
        </p:nvSpPr>
        <p:spPr/>
        <p:txBody>
          <a:bodyPr/>
          <a:lstStyle/>
          <a:p>
            <a:endParaRPr lang="sl-SI"/>
          </a:p>
        </p:txBody>
      </p:sp>
      <p:sp>
        <p:nvSpPr>
          <p:cNvPr id="6" name="Označba mesta noge 5">
            <a:extLst>
              <a:ext uri="{FF2B5EF4-FFF2-40B4-BE49-F238E27FC236}">
                <a16:creationId xmlns:a16="http://schemas.microsoft.com/office/drawing/2014/main" id="{24549040-40F2-757C-72FA-28EB1054ACE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2A78E06-EA12-3458-06CC-773879CA7364}"/>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197578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6547A5-6945-201D-5785-22A34F7C6C24}"/>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8C71837-4C5E-2B65-07DB-5C1DC2CC1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87B2FE0-4936-C38D-C149-E6D9D73697B6}"/>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F678A0BA-706A-E778-08C4-0C93F39DA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2119565A-E33C-A5EA-42D9-E6AA63C782C2}"/>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DE5981F-6771-3101-C1E0-114997431CD0}"/>
              </a:ext>
            </a:extLst>
          </p:cNvPr>
          <p:cNvSpPr>
            <a:spLocks noGrp="1"/>
          </p:cNvSpPr>
          <p:nvPr>
            <p:ph type="dt" sz="half" idx="10"/>
          </p:nvPr>
        </p:nvSpPr>
        <p:spPr/>
        <p:txBody>
          <a:bodyPr/>
          <a:lstStyle/>
          <a:p>
            <a:endParaRPr lang="sl-SI"/>
          </a:p>
        </p:txBody>
      </p:sp>
      <p:sp>
        <p:nvSpPr>
          <p:cNvPr id="8" name="Označba mesta noge 7">
            <a:extLst>
              <a:ext uri="{FF2B5EF4-FFF2-40B4-BE49-F238E27FC236}">
                <a16:creationId xmlns:a16="http://schemas.microsoft.com/office/drawing/2014/main" id="{BE1CFE30-154D-6C7A-CD7F-8F6A925ED9D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E6CDA84E-8F01-9A63-A575-A1BB86EB4464}"/>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277820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3E4C19-1AAD-E995-93B7-2C7C4328A06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10D2295F-A068-D4A0-19C5-901E5E92F638}"/>
              </a:ext>
            </a:extLst>
          </p:cNvPr>
          <p:cNvSpPr>
            <a:spLocks noGrp="1"/>
          </p:cNvSpPr>
          <p:nvPr>
            <p:ph type="dt" sz="half" idx="10"/>
          </p:nvPr>
        </p:nvSpPr>
        <p:spPr/>
        <p:txBody>
          <a:bodyPr/>
          <a:lstStyle/>
          <a:p>
            <a:endParaRPr lang="sl-SI"/>
          </a:p>
        </p:txBody>
      </p:sp>
      <p:sp>
        <p:nvSpPr>
          <p:cNvPr id="4" name="Označba mesta noge 3">
            <a:extLst>
              <a:ext uri="{FF2B5EF4-FFF2-40B4-BE49-F238E27FC236}">
                <a16:creationId xmlns:a16="http://schemas.microsoft.com/office/drawing/2014/main" id="{96458CB4-D88C-12B0-A5B0-0F09DE6F3DFA}"/>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98E1235F-E4C3-A761-0EA1-7D0FF9DF3FD5}"/>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160124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6A13570-B9FE-2A96-D584-CA57027AF332}"/>
              </a:ext>
            </a:extLst>
          </p:cNvPr>
          <p:cNvSpPr>
            <a:spLocks noGrp="1"/>
          </p:cNvSpPr>
          <p:nvPr>
            <p:ph type="dt" sz="half" idx="10"/>
          </p:nvPr>
        </p:nvSpPr>
        <p:spPr/>
        <p:txBody>
          <a:bodyPr/>
          <a:lstStyle/>
          <a:p>
            <a:endParaRPr lang="sl-SI"/>
          </a:p>
        </p:txBody>
      </p:sp>
      <p:sp>
        <p:nvSpPr>
          <p:cNvPr id="3" name="Označba mesta noge 2">
            <a:extLst>
              <a:ext uri="{FF2B5EF4-FFF2-40B4-BE49-F238E27FC236}">
                <a16:creationId xmlns:a16="http://schemas.microsoft.com/office/drawing/2014/main" id="{FDFAD6C5-4C36-D96F-203F-F2C2B3DDAB6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80CC1C38-D059-F6A6-4DCD-6CCC57F8BCCE}"/>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29737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8143D5-3799-7D39-3F0B-6B9059DD3E3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00A3570-F7E8-F17A-6319-9C25289E5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CBAD0140-88A4-485D-B131-3DBD0BEBB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3CDC2CE-90A3-D1AA-575F-127A6D221745}"/>
              </a:ext>
            </a:extLst>
          </p:cNvPr>
          <p:cNvSpPr>
            <a:spLocks noGrp="1"/>
          </p:cNvSpPr>
          <p:nvPr>
            <p:ph type="dt" sz="half" idx="10"/>
          </p:nvPr>
        </p:nvSpPr>
        <p:spPr/>
        <p:txBody>
          <a:bodyPr/>
          <a:lstStyle/>
          <a:p>
            <a:endParaRPr lang="sl-SI"/>
          </a:p>
        </p:txBody>
      </p:sp>
      <p:sp>
        <p:nvSpPr>
          <p:cNvPr id="6" name="Označba mesta noge 5">
            <a:extLst>
              <a:ext uri="{FF2B5EF4-FFF2-40B4-BE49-F238E27FC236}">
                <a16:creationId xmlns:a16="http://schemas.microsoft.com/office/drawing/2014/main" id="{A6F26B5E-78A0-7BDF-7506-0B188D4B4F3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CB56D79-CEFB-3F82-9840-43CB8073931B}"/>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273038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59A76E-AB63-D499-BD30-D0785AD57F5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CB34ABC-A8AE-9DAD-5E06-C0B1528DA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5564CBD3-9BD8-AD1D-1745-3DF547F68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DA1C352-82CC-F100-519F-B9D3326AD73E}"/>
              </a:ext>
            </a:extLst>
          </p:cNvPr>
          <p:cNvSpPr>
            <a:spLocks noGrp="1"/>
          </p:cNvSpPr>
          <p:nvPr>
            <p:ph type="dt" sz="half" idx="10"/>
          </p:nvPr>
        </p:nvSpPr>
        <p:spPr/>
        <p:txBody>
          <a:bodyPr/>
          <a:lstStyle/>
          <a:p>
            <a:endParaRPr lang="sl-SI"/>
          </a:p>
        </p:txBody>
      </p:sp>
      <p:sp>
        <p:nvSpPr>
          <p:cNvPr id="6" name="Označba mesta noge 5">
            <a:extLst>
              <a:ext uri="{FF2B5EF4-FFF2-40B4-BE49-F238E27FC236}">
                <a16:creationId xmlns:a16="http://schemas.microsoft.com/office/drawing/2014/main" id="{F3401095-6F30-32DF-2EA3-9B468C0F751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995F89E-8B82-B544-253E-17C446E7689C}"/>
              </a:ext>
            </a:extLst>
          </p:cNvPr>
          <p:cNvSpPr>
            <a:spLocks noGrp="1"/>
          </p:cNvSpPr>
          <p:nvPr>
            <p:ph type="sldNum" sz="quarter" idx="12"/>
          </p:nvPr>
        </p:nvSpPr>
        <p:spPr/>
        <p:txBody>
          <a:bodyPr/>
          <a:lstStyle/>
          <a:p>
            <a:fld id="{75C3B25B-F2E8-4EF3-BFCF-7CB92A156753}" type="slidenum">
              <a:rPr lang="sl-SI" smtClean="0"/>
              <a:t>‹#›</a:t>
            </a:fld>
            <a:endParaRPr lang="sl-SI"/>
          </a:p>
        </p:txBody>
      </p:sp>
    </p:spTree>
    <p:extLst>
      <p:ext uri="{BB962C8B-B14F-4D97-AF65-F5344CB8AC3E}">
        <p14:creationId xmlns:p14="http://schemas.microsoft.com/office/powerpoint/2010/main" val="423515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3D16587-7AC9-999B-00CF-BE8679D9C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FCAF9888-85A6-F19C-F3B9-992AA84B6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7975B8E-4A60-493F-5BDB-4D7FB6F02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sl-SI"/>
          </a:p>
        </p:txBody>
      </p:sp>
      <p:sp>
        <p:nvSpPr>
          <p:cNvPr id="5" name="Označba mesta noge 4">
            <a:extLst>
              <a:ext uri="{FF2B5EF4-FFF2-40B4-BE49-F238E27FC236}">
                <a16:creationId xmlns:a16="http://schemas.microsoft.com/office/drawing/2014/main" id="{3432115C-DF29-57F8-D4C8-0458D89B7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11C791D2-C761-0AC3-4E82-0AF7955E3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C3B25B-F2E8-4EF3-BFCF-7CB92A156753}" type="slidenum">
              <a:rPr lang="sl-SI" smtClean="0"/>
              <a:t>‹#›</a:t>
            </a:fld>
            <a:endParaRPr lang="sl-SI"/>
          </a:p>
        </p:txBody>
      </p:sp>
    </p:spTree>
    <p:extLst>
      <p:ext uri="{BB962C8B-B14F-4D97-AF65-F5344CB8AC3E}">
        <p14:creationId xmlns:p14="http://schemas.microsoft.com/office/powerpoint/2010/main" val="78805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vironment.ec.europa.eu/topics/waste-and-recycling/waste-shipments/implementation-waste-shipment-regulation_en"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DABC37-E4EB-6701-D7BE-DD6CA42F6EA6}"/>
              </a:ext>
            </a:extLst>
          </p:cNvPr>
          <p:cNvSpPr>
            <a:spLocks noGrp="1"/>
          </p:cNvSpPr>
          <p:nvPr>
            <p:ph type="ctrTitle"/>
          </p:nvPr>
        </p:nvSpPr>
        <p:spPr>
          <a:xfrm>
            <a:off x="143123" y="1621935"/>
            <a:ext cx="5844810" cy="1063171"/>
          </a:xfrm>
        </p:spPr>
        <p:txBody>
          <a:bodyPr>
            <a:normAutofit fontScale="90000"/>
          </a:bodyPr>
          <a:lstStyle/>
          <a:p>
            <a:r>
              <a:rPr lang="pt-BR" b="1" dirty="0"/>
              <a:t>NOVOSTI IN IMPLEMENTACIJA EU PREDPISOV NA PODROČJU ČEZMEJNEGA PREMEŠČANJA ODPADKOV</a:t>
            </a:r>
            <a:endParaRPr lang="sl-SI" dirty="0"/>
          </a:p>
        </p:txBody>
      </p:sp>
      <p:sp>
        <p:nvSpPr>
          <p:cNvPr id="3" name="Podnaslov 2">
            <a:extLst>
              <a:ext uri="{FF2B5EF4-FFF2-40B4-BE49-F238E27FC236}">
                <a16:creationId xmlns:a16="http://schemas.microsoft.com/office/drawing/2014/main" id="{488F33F0-0233-3BBA-ABD4-BA5C54E19153}"/>
              </a:ext>
            </a:extLst>
          </p:cNvPr>
          <p:cNvSpPr>
            <a:spLocks noGrp="1"/>
          </p:cNvSpPr>
          <p:nvPr>
            <p:ph type="subTitle" idx="1"/>
          </p:nvPr>
        </p:nvSpPr>
        <p:spPr>
          <a:xfrm>
            <a:off x="8347484" y="5430743"/>
            <a:ext cx="6227255" cy="1521700"/>
          </a:xfrm>
        </p:spPr>
        <p:txBody>
          <a:bodyPr/>
          <a:lstStyle/>
          <a:p>
            <a:r>
              <a:rPr lang="sl-SI" dirty="0"/>
              <a:t>mag. Jana Miklavčič</a:t>
            </a:r>
          </a:p>
          <a:p>
            <a:r>
              <a:rPr lang="sl-SI" dirty="0"/>
              <a:t>Sektor za ravnanje z odpadki</a:t>
            </a:r>
          </a:p>
        </p:txBody>
      </p:sp>
    </p:spTree>
    <p:extLst>
      <p:ext uri="{BB962C8B-B14F-4D97-AF65-F5344CB8AC3E}">
        <p14:creationId xmlns:p14="http://schemas.microsoft.com/office/powerpoint/2010/main" val="360044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slov 3">
            <a:extLst>
              <a:ext uri="{FF2B5EF4-FFF2-40B4-BE49-F238E27FC236}">
                <a16:creationId xmlns:a16="http://schemas.microsoft.com/office/drawing/2014/main" id="{058DA869-DBE3-F5CC-BC80-B4827A00E14F}"/>
              </a:ext>
            </a:extLst>
          </p:cNvPr>
          <p:cNvSpPr>
            <a:spLocks noGrp="1"/>
          </p:cNvSpPr>
          <p:nvPr>
            <p:ph type="subTitle" idx="13"/>
          </p:nvPr>
        </p:nvSpPr>
        <p:spPr>
          <a:xfrm>
            <a:off x="531713" y="3580083"/>
            <a:ext cx="3033713" cy="1424161"/>
          </a:xfrm>
        </p:spPr>
        <p:txBody>
          <a:bodyPr>
            <a:noAutofit/>
          </a:bodyPr>
          <a:lstStyle/>
          <a:p>
            <a:r>
              <a:rPr lang="sl-SI" sz="2000" dirty="0"/>
              <a:t>IZJEME OD PREPOVEDI ZA POŠILJKE NAMENJENE NA POSTOPKE ODSTRANJEVANJA (D)</a:t>
            </a:r>
          </a:p>
          <a:p>
            <a:r>
              <a:rPr lang="sl-SI" sz="2000" dirty="0"/>
              <a:t>11. člen</a:t>
            </a:r>
          </a:p>
        </p:txBody>
      </p:sp>
      <p:sp>
        <p:nvSpPr>
          <p:cNvPr id="5" name="Naslov 2">
            <a:extLst>
              <a:ext uri="{FF2B5EF4-FFF2-40B4-BE49-F238E27FC236}">
                <a16:creationId xmlns:a16="http://schemas.microsoft.com/office/drawing/2014/main" id="{5A8D6395-2DFB-B985-2236-AB97CA1864CA}"/>
              </a:ext>
            </a:extLst>
          </p:cNvPr>
          <p:cNvSpPr txBox="1">
            <a:spLocks/>
          </p:cNvSpPr>
          <p:nvPr/>
        </p:nvSpPr>
        <p:spPr>
          <a:xfrm>
            <a:off x="602258" y="1629801"/>
            <a:ext cx="3033713" cy="14241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14" name="PoljeZBesedilom 13">
            <a:extLst>
              <a:ext uri="{FF2B5EF4-FFF2-40B4-BE49-F238E27FC236}">
                <a16:creationId xmlns:a16="http://schemas.microsoft.com/office/drawing/2014/main" id="{C45BD21F-513B-E21A-CE61-17B2701E5936}"/>
              </a:ext>
            </a:extLst>
          </p:cNvPr>
          <p:cNvSpPr txBox="1"/>
          <p:nvPr/>
        </p:nvSpPr>
        <p:spPr>
          <a:xfrm>
            <a:off x="4507255" y="266537"/>
            <a:ext cx="7570775" cy="6463308"/>
          </a:xfrm>
          <a:prstGeom prst="rect">
            <a:avLst/>
          </a:prstGeom>
          <a:noFill/>
        </p:spPr>
        <p:txBody>
          <a:bodyPr wrap="square">
            <a:spAutoFit/>
          </a:bodyPr>
          <a:lstStyle/>
          <a:p>
            <a:pPr eaLnBrk="0" fontAlgn="base" hangingPunct="0">
              <a:spcBef>
                <a:spcPct val="0"/>
              </a:spcBef>
              <a:spcAft>
                <a:spcPct val="0"/>
              </a:spcAft>
            </a:pPr>
            <a:r>
              <a:rPr lang="sl-SI" b="1" dirty="0">
                <a:solidFill>
                  <a:srgbClr val="FF0000"/>
                </a:solidFill>
                <a:latin typeface="Aptos" panose="020B0004020202020204" pitchFamily="34" charset="0"/>
              </a:rPr>
              <a:t>Pogoji za pošiljke, namenjene odstranjevanju - IZJEME</a:t>
            </a:r>
          </a:p>
          <a:p>
            <a:pPr marL="285750" indent="-285750" eaLnBrk="0" fontAlgn="base" hangingPunct="0">
              <a:spcBef>
                <a:spcPct val="0"/>
              </a:spcBef>
              <a:spcAft>
                <a:spcPct val="0"/>
              </a:spcAft>
              <a:buFont typeface="Courier New" panose="02070309020205020404" pitchFamily="49" charset="0"/>
              <a:buChar char="o"/>
            </a:pPr>
            <a:r>
              <a:rPr lang="sl-SI" dirty="0">
                <a:latin typeface="Aptos" panose="020B0004020202020204" pitchFamily="34" charset="0"/>
              </a:rPr>
              <a:t>odpadkov </a:t>
            </a:r>
            <a:r>
              <a:rPr lang="sl-SI" b="1" dirty="0">
                <a:latin typeface="Aptos" panose="020B0004020202020204" pitchFamily="34" charset="0"/>
              </a:rPr>
              <a:t>ni mogoče predelati </a:t>
            </a:r>
            <a:r>
              <a:rPr lang="sl-SI" dirty="0">
                <a:latin typeface="Aptos" panose="020B0004020202020204" pitchFamily="34" charset="0"/>
              </a:rPr>
              <a:t>na tehnično izvedljiv in ekonomsko vzdržen način ali jih je treba odstraniti zaradi obveznosti v skladu s pravom Unije ali mednarodnim pravom</a:t>
            </a:r>
            <a:r>
              <a:rPr lang="en-GB" dirty="0">
                <a:latin typeface="Aptos" panose="020B0004020202020204" pitchFamily="34" charset="0"/>
              </a:rPr>
              <a:t>,</a:t>
            </a:r>
            <a:r>
              <a:rPr lang="sl-SI" dirty="0">
                <a:latin typeface="Aptos" panose="020B0004020202020204" pitchFamily="34" charset="0"/>
              </a:rPr>
              <a:t> </a:t>
            </a:r>
          </a:p>
          <a:p>
            <a:pPr marL="285750" indent="-285750" eaLnBrk="0" fontAlgn="base" hangingPunct="0">
              <a:spcBef>
                <a:spcPct val="0"/>
              </a:spcBef>
              <a:spcAft>
                <a:spcPct val="0"/>
              </a:spcAft>
              <a:buFont typeface="Courier New" panose="02070309020205020404" pitchFamily="49" charset="0"/>
              <a:buChar char="o"/>
            </a:pPr>
            <a:r>
              <a:rPr lang="sl-SI" dirty="0">
                <a:latin typeface="Aptos" panose="020B0004020202020204" pitchFamily="34" charset="0"/>
              </a:rPr>
              <a:t>odpadkov v državi, kjer so nastali, </a:t>
            </a:r>
            <a:r>
              <a:rPr lang="sl-SI" b="1" dirty="0">
                <a:latin typeface="Aptos" panose="020B0004020202020204" pitchFamily="34" charset="0"/>
              </a:rPr>
              <a:t>ni mogoče odstraniti </a:t>
            </a:r>
            <a:r>
              <a:rPr lang="sl-SI" dirty="0">
                <a:latin typeface="Aptos" panose="020B0004020202020204" pitchFamily="34" charset="0"/>
              </a:rPr>
              <a:t>na tehnično izvedljiv in ekonomsko vzdržen način</a:t>
            </a:r>
            <a:r>
              <a:rPr lang="en-GB" dirty="0">
                <a:latin typeface="Aptos" panose="020B0004020202020204" pitchFamily="34" charset="0"/>
              </a:rPr>
              <a:t>,</a:t>
            </a:r>
            <a:endParaRPr lang="sl-SI" dirty="0">
              <a:latin typeface="Aptos" panose="020B0004020202020204" pitchFamily="34" charset="0"/>
            </a:endParaRPr>
          </a:p>
          <a:p>
            <a:pPr marL="285750" indent="-285750" eaLnBrk="0" fontAlgn="base" hangingPunct="0">
              <a:spcBef>
                <a:spcPct val="0"/>
              </a:spcBef>
              <a:spcAft>
                <a:spcPct val="0"/>
              </a:spcAft>
              <a:buFont typeface="Courier New" panose="02070309020205020404" pitchFamily="49" charset="0"/>
              <a:buChar char="o"/>
            </a:pPr>
            <a:r>
              <a:rPr lang="sl-SI" dirty="0">
                <a:latin typeface="Aptos" panose="020B0004020202020204" pitchFamily="34" charset="0"/>
              </a:rPr>
              <a:t>predvidena pošiljka ali odstranitev </a:t>
            </a:r>
            <a:r>
              <a:rPr lang="en-GB" dirty="0">
                <a:latin typeface="Aptos" panose="020B0004020202020204" pitchFamily="34" charset="0"/>
              </a:rPr>
              <a:t>je </a:t>
            </a:r>
            <a:r>
              <a:rPr lang="sl-SI" b="1" dirty="0">
                <a:latin typeface="Aptos" panose="020B0004020202020204" pitchFamily="34" charset="0"/>
              </a:rPr>
              <a:t>v skladu s hierarhijo </a:t>
            </a:r>
            <a:r>
              <a:rPr lang="sl-SI" dirty="0">
                <a:latin typeface="Aptos" panose="020B0004020202020204" pitchFamily="34" charset="0"/>
              </a:rPr>
              <a:t>ravnanja z odpadki </a:t>
            </a:r>
            <a:r>
              <a:rPr lang="sl-SI" b="1" dirty="0">
                <a:latin typeface="Aptos" panose="020B0004020202020204" pitchFamily="34" charset="0"/>
              </a:rPr>
              <a:t>ter načelom bližine in samozadostnosti </a:t>
            </a:r>
            <a:r>
              <a:rPr lang="sl-SI" dirty="0">
                <a:latin typeface="Aptos" panose="020B0004020202020204" pitchFamily="34" charset="0"/>
              </a:rPr>
              <a:t>na ravni Unije in nacionalni </a:t>
            </a:r>
            <a:r>
              <a:rPr lang="sl-SI" dirty="0">
                <a:latin typeface="Aptos" panose="020B0004020202020204" pitchFamily="34" charset="0"/>
                <a:cs typeface="Calibri" panose="020F0502020204030204" pitchFamily="34" charset="0"/>
              </a:rPr>
              <a:t>ravni, kot je določeno v Direktivi 2008/98/ES</a:t>
            </a:r>
            <a:r>
              <a:rPr lang="en-GB" dirty="0">
                <a:latin typeface="Aptos" panose="020B0004020202020204" pitchFamily="34" charset="0"/>
                <a:cs typeface="Calibri" panose="020F0502020204030204" pitchFamily="34" charset="0"/>
              </a:rPr>
              <a:t>,</a:t>
            </a:r>
            <a:endParaRPr lang="sl-SI" dirty="0">
              <a:latin typeface="Aptos" panose="020B0004020202020204" pitchFamily="34" charset="0"/>
              <a:cs typeface="Calibri" panose="020F0502020204030204" pitchFamily="34" charset="0"/>
            </a:endParaRP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ni informacij </a:t>
            </a:r>
            <a:r>
              <a:rPr lang="sl-SI" altLang="sl-SI" b="1" dirty="0">
                <a:latin typeface="Aptos" panose="020B0004020202020204" pitchFamily="34" charset="0"/>
              </a:rPr>
              <a:t>o obsodbah prijavitelja </a:t>
            </a:r>
            <a:r>
              <a:rPr lang="sl-SI" altLang="sl-SI" dirty="0">
                <a:latin typeface="Aptos" panose="020B0004020202020204" pitchFamily="34" charset="0"/>
              </a:rPr>
              <a:t>ali prejemnika zaradi nezakonitega ravnanja z odpadki v zadnjih 5 letih;</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ni informacij o </a:t>
            </a:r>
            <a:r>
              <a:rPr lang="sl-SI" altLang="sl-SI" b="1" dirty="0">
                <a:latin typeface="Aptos" panose="020B0004020202020204" pitchFamily="34" charset="0"/>
              </a:rPr>
              <a:t>ponavljajočem se neupoštevanju </a:t>
            </a:r>
            <a:r>
              <a:rPr lang="sl-SI" altLang="sl-SI" dirty="0">
                <a:latin typeface="Aptos" panose="020B0004020202020204" pitchFamily="34" charset="0"/>
              </a:rPr>
              <a:t>pravil glede preteklih pošiljk v zadnjih 5 letih;</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namembna država </a:t>
            </a:r>
            <a:r>
              <a:rPr lang="sl-SI" altLang="sl-SI" b="1" dirty="0">
                <a:latin typeface="Aptos" panose="020B0004020202020204" pitchFamily="34" charset="0"/>
              </a:rPr>
              <a:t>ne izvaja prepovedi uvoza nevarnih odpadkov </a:t>
            </a:r>
            <a:r>
              <a:rPr lang="sl-SI" altLang="sl-SI" dirty="0">
                <a:latin typeface="Aptos" panose="020B0004020202020204" pitchFamily="34" charset="0"/>
              </a:rPr>
              <a:t>po Baselski konvenciji;</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pošiljka in odstranjevanje sta </a:t>
            </a:r>
            <a:r>
              <a:rPr lang="sl-SI" altLang="sl-SI" b="1" dirty="0">
                <a:latin typeface="Aptos" panose="020B0004020202020204" pitchFamily="34" charset="0"/>
              </a:rPr>
              <a:t>skladna z nacionalno zakonodajo </a:t>
            </a:r>
            <a:r>
              <a:rPr lang="sl-SI" altLang="sl-SI" dirty="0">
                <a:latin typeface="Aptos" panose="020B0004020202020204" pitchFamily="34" charset="0"/>
              </a:rPr>
              <a:t>o varstvu okolja, javnem redu, varnosti in zdravju;</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pošiljka </a:t>
            </a:r>
            <a:r>
              <a:rPr lang="sl-SI" altLang="sl-SI" b="1" dirty="0">
                <a:latin typeface="Aptos" panose="020B0004020202020204" pitchFamily="34" charset="0"/>
              </a:rPr>
              <a:t>ni v nasprotju z mednarodnimi konvencijami</a:t>
            </a:r>
            <a:r>
              <a:rPr lang="sl-SI" altLang="sl-SI" dirty="0">
                <a:latin typeface="Aptos" panose="020B0004020202020204" pitchFamily="34" charset="0"/>
              </a:rPr>
              <a:t>, ki jih je država podpisala;</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odpadki bodo obdelani v skladu z </a:t>
            </a:r>
            <a:r>
              <a:rPr lang="sl-SI" altLang="sl-SI" b="1" dirty="0">
                <a:latin typeface="Aptos" panose="020B0004020202020204" pitchFamily="34" charset="0"/>
              </a:rPr>
              <a:t>obveznimi </a:t>
            </a:r>
            <a:r>
              <a:rPr lang="sl-SI" altLang="sl-SI" b="1" dirty="0" err="1">
                <a:latin typeface="Aptos" panose="020B0004020202020204" pitchFamily="34" charset="0"/>
              </a:rPr>
              <a:t>okoljskimi</a:t>
            </a:r>
            <a:r>
              <a:rPr lang="sl-SI" altLang="sl-SI" b="1" dirty="0">
                <a:latin typeface="Aptos" panose="020B0004020202020204" pitchFamily="34" charset="0"/>
              </a:rPr>
              <a:t> standardi in </a:t>
            </a:r>
            <a:r>
              <a:rPr lang="sl-SI" altLang="sl-SI" dirty="0">
                <a:latin typeface="Aptos" panose="020B0004020202020204" pitchFamily="34" charset="0"/>
              </a:rPr>
              <a:t>uporabo najboljših razpoložljivih tehnologij;</a:t>
            </a:r>
          </a:p>
          <a:p>
            <a:pPr marL="285750" lvl="0" indent="-285750" eaLnBrk="0" fontAlgn="base" hangingPunct="0">
              <a:spcBef>
                <a:spcPct val="0"/>
              </a:spcBef>
              <a:spcAft>
                <a:spcPct val="0"/>
              </a:spcAft>
              <a:buFont typeface="Courier New" panose="02070309020205020404" pitchFamily="49" charset="0"/>
              <a:buChar char="o"/>
            </a:pPr>
            <a:r>
              <a:rPr lang="sl-SI" altLang="sl-SI" dirty="0">
                <a:latin typeface="Aptos" panose="020B0004020202020204" pitchFamily="34" charset="0"/>
              </a:rPr>
              <a:t>odpadki </a:t>
            </a:r>
            <a:r>
              <a:rPr lang="sl-SI" altLang="sl-SI" b="1" dirty="0">
                <a:latin typeface="Aptos" panose="020B0004020202020204" pitchFamily="34" charset="0"/>
              </a:rPr>
              <a:t>niso mešani komunalni odpadki </a:t>
            </a:r>
            <a:r>
              <a:rPr lang="sl-SI" altLang="sl-SI" dirty="0">
                <a:latin typeface="Aptos" panose="020B0004020202020204" pitchFamily="34" charset="0"/>
              </a:rPr>
              <a:t>iz gospodinjstev ali podobno.</a:t>
            </a:r>
          </a:p>
          <a:p>
            <a:pPr marL="114300" lvl="1">
              <a:spcBef>
                <a:spcPts val="0"/>
              </a:spcBef>
              <a:spcAft>
                <a:spcPts val="800"/>
              </a:spcAft>
            </a:pPr>
            <a:endParaRPr lang="sl-SI" dirty="0">
              <a:latin typeface="Aptos" panose="020B0004020202020204" pitchFamily="34" charset="0"/>
              <a:cs typeface="Calibri" panose="020F0502020204030204" pitchFamily="34" charset="0"/>
            </a:endParaRPr>
          </a:p>
        </p:txBody>
      </p:sp>
      <p:sp>
        <p:nvSpPr>
          <p:cNvPr id="2" name="Označba mesta številke diapozitiva 1">
            <a:extLst>
              <a:ext uri="{FF2B5EF4-FFF2-40B4-BE49-F238E27FC236}">
                <a16:creationId xmlns:a16="http://schemas.microsoft.com/office/drawing/2014/main" id="{165F028C-1074-2318-3DA4-A30E68B919FD}"/>
              </a:ext>
            </a:extLst>
          </p:cNvPr>
          <p:cNvSpPr>
            <a:spLocks noGrp="1"/>
          </p:cNvSpPr>
          <p:nvPr>
            <p:ph type="sldNum" sz="quarter" idx="4"/>
          </p:nvPr>
        </p:nvSpPr>
        <p:spPr/>
        <p:txBody>
          <a:bodyPr/>
          <a:lstStyle/>
          <a:p>
            <a:pPr algn="l"/>
            <a:r>
              <a:rPr lang="en-SI"/>
              <a:t>| </a:t>
            </a:r>
            <a:fld id="{B2E9B04A-BB73-0D45-BD26-C8C851B8E118}" type="slidenum">
              <a:rPr lang="en-SI" smtClean="0"/>
              <a:pPr algn="l"/>
              <a:t>10</a:t>
            </a:fld>
            <a:endParaRPr lang="en-SI" dirty="0"/>
          </a:p>
        </p:txBody>
      </p:sp>
    </p:spTree>
    <p:extLst>
      <p:ext uri="{BB962C8B-B14F-4D97-AF65-F5344CB8AC3E}">
        <p14:creationId xmlns:p14="http://schemas.microsoft.com/office/powerpoint/2010/main" val="385045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2">
            <a:extLst>
              <a:ext uri="{FF2B5EF4-FFF2-40B4-BE49-F238E27FC236}">
                <a16:creationId xmlns:a16="http://schemas.microsoft.com/office/drawing/2014/main" id="{6B6092AA-5FD1-B004-551A-3BB2B5970F7D}"/>
              </a:ext>
            </a:extLst>
          </p:cNvPr>
          <p:cNvSpPr txBox="1">
            <a:spLocks noGrp="1"/>
          </p:cNvSpPr>
          <p:nvPr>
            <p:ph type="ctrTitle"/>
          </p:nvPr>
        </p:nvSpPr>
        <p:spPr>
          <a:xfrm>
            <a:off x="531713" y="1526844"/>
            <a:ext cx="3033712" cy="1423988"/>
          </a:xfrm>
          <a:prstGeom prst="rect">
            <a:avLst/>
          </a:prstGeom>
        </p:spPr>
        <p:txBody>
          <a:bodyPr vert="horz" lIns="91440" tIns="45720" rIns="91440" bIns="45720" rtlCol="0" anchor="t">
            <a:normAutofit fontScale="9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7" name="Podnaslov 3">
            <a:extLst>
              <a:ext uri="{FF2B5EF4-FFF2-40B4-BE49-F238E27FC236}">
                <a16:creationId xmlns:a16="http://schemas.microsoft.com/office/drawing/2014/main" id="{496B8315-3FC6-565F-19D0-376F618AF5C4}"/>
              </a:ext>
            </a:extLst>
          </p:cNvPr>
          <p:cNvSpPr txBox="1">
            <a:spLocks/>
          </p:cNvSpPr>
          <p:nvPr/>
        </p:nvSpPr>
        <p:spPr>
          <a:xfrm>
            <a:off x="531713" y="3580083"/>
            <a:ext cx="3033713" cy="14241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2000" dirty="0"/>
              <a:t>UGOVORI ZA POŠILJKE NAMENJENE NA POSTOPKE PREDELAVE (R)</a:t>
            </a:r>
          </a:p>
          <a:p>
            <a:r>
              <a:rPr lang="sl-SI" sz="2000" dirty="0"/>
              <a:t>12. člen</a:t>
            </a:r>
          </a:p>
        </p:txBody>
      </p:sp>
      <p:sp>
        <p:nvSpPr>
          <p:cNvPr id="11" name="PoljeZBesedilom 10">
            <a:extLst>
              <a:ext uri="{FF2B5EF4-FFF2-40B4-BE49-F238E27FC236}">
                <a16:creationId xmlns:a16="http://schemas.microsoft.com/office/drawing/2014/main" id="{F2B8E47E-531C-66D1-9FB4-149E4E79C537}"/>
              </a:ext>
            </a:extLst>
          </p:cNvPr>
          <p:cNvSpPr txBox="1"/>
          <p:nvPr/>
        </p:nvSpPr>
        <p:spPr>
          <a:xfrm>
            <a:off x="4057650" y="0"/>
            <a:ext cx="8020049" cy="6863417"/>
          </a:xfrm>
          <a:prstGeom prst="rect">
            <a:avLst/>
          </a:prstGeom>
          <a:noFill/>
        </p:spPr>
        <p:txBody>
          <a:bodyPr wrap="square">
            <a:spAutoFit/>
          </a:bodyPr>
          <a:lstStyle/>
          <a:p>
            <a:pPr marL="114300" lvl="1" algn="just">
              <a:spcBef>
                <a:spcPts val="0"/>
              </a:spcBef>
              <a:spcAft>
                <a:spcPts val="800"/>
              </a:spcAft>
            </a:pPr>
            <a:r>
              <a:rPr lang="sl-SI" sz="2000" dirty="0">
                <a:latin typeface="Aptos" panose="020B0004020202020204" pitchFamily="34" charset="0"/>
                <a:cs typeface="Calibri" panose="020F0502020204030204" pitchFamily="34" charset="0"/>
              </a:rPr>
              <a:t>Predpisani razlogi, na podlagi katerih lahko pristojna uprava (tranzitne ali namembne države) zavrne pošiljko namenjeno predelavi:</a:t>
            </a: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pošiljka ali predelava </a:t>
            </a:r>
            <a:r>
              <a:rPr lang="sl-SI" sz="2000" b="1" dirty="0">
                <a:latin typeface="Aptos" panose="020B0004020202020204" pitchFamily="34" charset="0"/>
                <a:cs typeface="Calibri" panose="020F0502020204030204" pitchFamily="34" charset="0"/>
              </a:rPr>
              <a:t>ne bi bila v skladu </a:t>
            </a:r>
            <a:r>
              <a:rPr lang="sl-SI" sz="2000" dirty="0">
                <a:latin typeface="Aptos" panose="020B0004020202020204" pitchFamily="34" charset="0"/>
                <a:cs typeface="Calibri" panose="020F0502020204030204" pitchFamily="34" charset="0"/>
              </a:rPr>
              <a:t>z Direktivo 2008/98/ES,</a:t>
            </a: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odpadki </a:t>
            </a:r>
            <a:r>
              <a:rPr lang="sl-SI" sz="2000" b="1" dirty="0">
                <a:latin typeface="Aptos" panose="020B0004020202020204" pitchFamily="34" charset="0"/>
                <a:cs typeface="Calibri" panose="020F0502020204030204" pitchFamily="34" charset="0"/>
              </a:rPr>
              <a:t>ne bodo obdelani v skladu z načrti ravnanja z odpadki </a:t>
            </a:r>
            <a:r>
              <a:rPr lang="sl-SI" sz="2000" dirty="0">
                <a:latin typeface="Aptos" panose="020B0004020202020204" pitchFamily="34" charset="0"/>
                <a:cs typeface="Calibri" panose="020F0502020204030204" pitchFamily="34" charset="0"/>
              </a:rPr>
              <a:t>ali </a:t>
            </a:r>
            <a:r>
              <a:rPr lang="sl-SI" sz="2000" b="1" dirty="0">
                <a:latin typeface="Aptos" panose="020B0004020202020204" pitchFamily="34" charset="0"/>
                <a:cs typeface="Calibri" panose="020F0502020204030204" pitchFamily="34" charset="0"/>
              </a:rPr>
              <a:t>programi preprečevanja odpadkov </a:t>
            </a:r>
            <a:r>
              <a:rPr lang="sl-SI" sz="2000" dirty="0">
                <a:latin typeface="Aptos" panose="020B0004020202020204" pitchFamily="34" charset="0"/>
                <a:cs typeface="Calibri" panose="020F0502020204030204" pitchFamily="34" charset="0"/>
              </a:rPr>
              <a:t>v skladu z Direktivo 2008/98/ES,</a:t>
            </a: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pošiljka ali predelava </a:t>
            </a:r>
            <a:r>
              <a:rPr lang="sl-SI" sz="2000" b="1" dirty="0">
                <a:latin typeface="Aptos" panose="020B0004020202020204" pitchFamily="34" charset="0"/>
                <a:cs typeface="Calibri" panose="020F0502020204030204" pitchFamily="34" charset="0"/>
              </a:rPr>
              <a:t>ne bi bila v skladu z nacionalno zakonodajo</a:t>
            </a:r>
            <a:r>
              <a:rPr lang="sl-SI" sz="2000" dirty="0">
                <a:latin typeface="Aptos" panose="020B0004020202020204" pitchFamily="34" charset="0"/>
                <a:cs typeface="Calibri" panose="020F0502020204030204" pitchFamily="34" charset="0"/>
              </a:rPr>
              <a:t>, ki se nanaša na varstvo okolja, javni red, javno varnost ali zdravstveno varstvo,</a:t>
            </a:r>
            <a:r>
              <a:rPr lang="en-GB" sz="2000" dirty="0">
                <a:latin typeface="Aptos" panose="020B0004020202020204" pitchFamily="34" charset="0"/>
                <a:cs typeface="Calibri" panose="020F0502020204030204" pitchFamily="34" charset="0"/>
              </a:rPr>
              <a:t> v </a:t>
            </a:r>
            <a:r>
              <a:rPr lang="en-GB" sz="2000" dirty="0" err="1">
                <a:latin typeface="Aptos" panose="020B0004020202020204" pitchFamily="34" charset="0"/>
                <a:cs typeface="Calibri" panose="020F0502020204030204" pitchFamily="34" charset="0"/>
              </a:rPr>
              <a:t>državi</a:t>
            </a:r>
            <a:r>
              <a:rPr lang="en-GB" sz="2000" dirty="0">
                <a:latin typeface="Aptos" panose="020B0004020202020204" pitchFamily="34" charset="0"/>
                <a:cs typeface="Calibri" panose="020F0502020204030204" pitchFamily="34" charset="0"/>
              </a:rPr>
              <a:t>, ki </a:t>
            </a:r>
            <a:r>
              <a:rPr lang="en-GB" sz="2000" dirty="0" err="1">
                <a:latin typeface="Aptos" panose="020B0004020202020204" pitchFamily="34" charset="0"/>
                <a:cs typeface="Calibri" panose="020F0502020204030204" pitchFamily="34" charset="0"/>
              </a:rPr>
              <a:t>ugovarja</a:t>
            </a:r>
            <a:r>
              <a:rPr lang="en-GB" sz="2000" dirty="0">
                <a:latin typeface="Aptos" panose="020B0004020202020204" pitchFamily="34" charset="0"/>
                <a:cs typeface="Calibri" panose="020F0502020204030204" pitchFamily="34" charset="0"/>
              </a:rPr>
              <a:t>,</a:t>
            </a:r>
            <a:endParaRPr lang="sl-SI" sz="2000" dirty="0">
              <a:latin typeface="Aptos" panose="020B0004020202020204" pitchFamily="34" charset="0"/>
              <a:cs typeface="Calibri" panose="020F0502020204030204" pitchFamily="34" charset="0"/>
            </a:endParaRP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predvidena pošiljka ali predelava </a:t>
            </a:r>
            <a:r>
              <a:rPr lang="sl-SI" sz="2000" b="1" dirty="0">
                <a:latin typeface="Aptos" panose="020B0004020202020204" pitchFamily="34" charset="0"/>
                <a:cs typeface="Calibri" panose="020F0502020204030204" pitchFamily="34" charset="0"/>
              </a:rPr>
              <a:t>ne bi bila v skladu z nacionalno zakonodajo odpremne države</a:t>
            </a:r>
            <a:r>
              <a:rPr lang="sl-SI" sz="2000" dirty="0">
                <a:latin typeface="Aptos" panose="020B0004020202020204" pitchFamily="34" charset="0"/>
                <a:cs typeface="Calibri" panose="020F0502020204030204" pitchFamily="34" charset="0"/>
              </a:rPr>
              <a:t>, ki se nanaša na predelavo odpadkov, š</a:t>
            </a:r>
            <a:r>
              <a:rPr lang="sl-SI" sz="2000" dirty="0">
                <a:latin typeface="Aptos" panose="020B0004020202020204" pitchFamily="34" charset="0"/>
              </a:rPr>
              <a:t>e posebej če obrati v namembni državi imajo nižje standarde kot v odpremni (razen če veljajo enakovredni ali strožji pogoji);</a:t>
            </a:r>
            <a:endParaRPr lang="sl-SI" sz="2000" dirty="0">
              <a:latin typeface="Aptos" panose="020B0004020202020204" pitchFamily="34" charset="0"/>
              <a:cs typeface="Calibri" panose="020F0502020204030204" pitchFamily="34" charset="0"/>
            </a:endParaRP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potrebna je </a:t>
            </a:r>
            <a:r>
              <a:rPr lang="sl-SI" sz="2000" b="1" dirty="0">
                <a:latin typeface="Aptos" panose="020B0004020202020204" pitchFamily="34" charset="0"/>
                <a:cs typeface="Calibri" panose="020F0502020204030204" pitchFamily="34" charset="0"/>
              </a:rPr>
              <a:t>omejitev</a:t>
            </a:r>
            <a:r>
              <a:rPr lang="sl-SI" sz="2000" dirty="0">
                <a:latin typeface="Aptos" panose="020B0004020202020204" pitchFamily="34" charset="0"/>
                <a:cs typeface="Calibri" panose="020F0502020204030204" pitchFamily="34" charset="0"/>
              </a:rPr>
              <a:t> prihajajočih pošiljk odpadkov, namenjenih postopkom predelave, razen recikliranja in priprave za ponovno uporabo, </a:t>
            </a:r>
            <a:r>
              <a:rPr lang="sl-SI" sz="2000" b="1" dirty="0">
                <a:latin typeface="Aptos" panose="020B0004020202020204" pitchFamily="34" charset="0"/>
                <a:cs typeface="Calibri" panose="020F0502020204030204" pitchFamily="34" charset="0"/>
              </a:rPr>
              <a:t>da bi se zaščitilo omrežje ravnanja z odpadki namembne države</a:t>
            </a:r>
            <a:r>
              <a:rPr lang="en-GB" sz="2000" b="1" dirty="0">
                <a:latin typeface="Aptos" panose="020B0004020202020204" pitchFamily="34" charset="0"/>
                <a:cs typeface="Calibri" panose="020F0502020204030204" pitchFamily="34" charset="0"/>
              </a:rPr>
              <a:t> </a:t>
            </a:r>
            <a:r>
              <a:rPr lang="en-GB" sz="2000" dirty="0">
                <a:latin typeface="Aptos" panose="020B0004020202020204" pitchFamily="34" charset="0"/>
                <a:cs typeface="Calibri" panose="020F0502020204030204" pitchFamily="34" charset="0"/>
              </a:rPr>
              <a:t>(</a:t>
            </a:r>
            <a:r>
              <a:rPr lang="en-GB" sz="2000" i="1" dirty="0">
                <a:latin typeface="Aptos" panose="020B0004020202020204" pitchFamily="34" charset="0"/>
                <a:cs typeface="Calibri" panose="020F0502020204030204" pitchFamily="34" charset="0"/>
              </a:rPr>
              <a:t>novo</a:t>
            </a:r>
            <a:r>
              <a:rPr lang="en-GB" sz="2000" dirty="0">
                <a:latin typeface="Aptos" panose="020B0004020202020204" pitchFamily="34" charset="0"/>
                <a:cs typeface="Calibri" panose="020F0502020204030204" pitchFamily="34" charset="0"/>
              </a:rPr>
              <a:t>)</a:t>
            </a:r>
            <a:r>
              <a:rPr lang="sl-SI" sz="2000" dirty="0">
                <a:latin typeface="Aptos" panose="020B0004020202020204" pitchFamily="34" charset="0"/>
                <a:cs typeface="Calibri" panose="020F0502020204030204" pitchFamily="34" charset="0"/>
              </a:rPr>
              <a:t>,</a:t>
            </a:r>
          </a:p>
          <a:p>
            <a:pPr lvl="2"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 še drugi razlogi</a:t>
            </a:r>
            <a:r>
              <a:rPr lang="en-GB" sz="2000" dirty="0">
                <a:latin typeface="Aptos" panose="020B0004020202020204" pitchFamily="34" charset="0"/>
                <a:cs typeface="Calibri" panose="020F0502020204030204" pitchFamily="34" charset="0"/>
              </a:rPr>
              <a:t>.</a:t>
            </a:r>
            <a:endParaRPr lang="sl-SI" sz="2000" dirty="0">
              <a:latin typeface="Aptos" panose="020B0004020202020204" pitchFamily="34" charset="0"/>
              <a:cs typeface="Calibri" panose="020F0502020204030204" pitchFamily="34" charset="0"/>
            </a:endParaRPr>
          </a:p>
        </p:txBody>
      </p:sp>
      <p:sp>
        <p:nvSpPr>
          <p:cNvPr id="2" name="Označba mesta številke diapozitiva 1">
            <a:extLst>
              <a:ext uri="{FF2B5EF4-FFF2-40B4-BE49-F238E27FC236}">
                <a16:creationId xmlns:a16="http://schemas.microsoft.com/office/drawing/2014/main" id="{0DEB378C-605D-DEC5-7727-322D3C7DFB0C}"/>
              </a:ext>
            </a:extLst>
          </p:cNvPr>
          <p:cNvSpPr>
            <a:spLocks noGrp="1"/>
          </p:cNvSpPr>
          <p:nvPr>
            <p:ph type="sldNum" sz="quarter" idx="4"/>
          </p:nvPr>
        </p:nvSpPr>
        <p:spPr/>
        <p:txBody>
          <a:bodyPr/>
          <a:lstStyle/>
          <a:p>
            <a:pPr algn="l"/>
            <a:r>
              <a:rPr lang="en-SI"/>
              <a:t>| </a:t>
            </a:r>
            <a:fld id="{B2E9B04A-BB73-0D45-BD26-C8C851B8E118}" type="slidenum">
              <a:rPr lang="en-SI" smtClean="0"/>
              <a:pPr algn="l"/>
              <a:t>11</a:t>
            </a:fld>
            <a:endParaRPr lang="en-SI" dirty="0"/>
          </a:p>
        </p:txBody>
      </p:sp>
    </p:spTree>
    <p:extLst>
      <p:ext uri="{BB962C8B-B14F-4D97-AF65-F5344CB8AC3E}">
        <p14:creationId xmlns:p14="http://schemas.microsoft.com/office/powerpoint/2010/main" val="303957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FC724-EB0C-29A3-E6B7-7553D5A5C00C}"/>
            </a:ext>
          </a:extLst>
        </p:cNvPr>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E5F9AB4-7E73-0154-5BA1-F6E26EFFF032}"/>
              </a:ext>
            </a:extLst>
          </p:cNvPr>
          <p:cNvSpPr>
            <a:spLocks noGrp="1"/>
          </p:cNvSpPr>
          <p:nvPr>
            <p:ph idx="1"/>
          </p:nvPr>
        </p:nvSpPr>
        <p:spPr>
          <a:xfrm>
            <a:off x="3998068" y="221702"/>
            <a:ext cx="8193932" cy="6636298"/>
          </a:xfrm>
        </p:spPr>
        <p:txBody>
          <a:bodyPr>
            <a:noAutofit/>
          </a:bodyPr>
          <a:lstStyle/>
          <a:p>
            <a:pPr lvl="1" indent="-342900" algn="just">
              <a:spcBef>
                <a:spcPts val="0"/>
              </a:spcBef>
              <a:spcAft>
                <a:spcPts val="800"/>
              </a:spcAft>
              <a:buFont typeface="Calibri" panose="020F0502020204030204" pitchFamily="34" charset="0"/>
              <a:buChar char="-"/>
            </a:pPr>
            <a:r>
              <a:rPr lang="sl-SI" sz="1800" dirty="0">
                <a:latin typeface="Aptos" panose="020B0004020202020204" pitchFamily="34" charset="0"/>
                <a:cs typeface="Calibri" panose="020F0502020204030204" pitchFamily="34" charset="0"/>
              </a:rPr>
              <a:t>elektronsko vodenje postopka, izmenjava podatkov, informacij in dokumentov vzpostavljeno do 21. maja 2026 ,</a:t>
            </a:r>
          </a:p>
          <a:p>
            <a:pPr lvl="1" indent="-342900" algn="just">
              <a:spcBef>
                <a:spcPts val="0"/>
              </a:spcBef>
              <a:spcAft>
                <a:spcPts val="800"/>
              </a:spcAft>
              <a:buFont typeface="Calibri" panose="020F0502020204030204" pitchFamily="34" charset="0"/>
              <a:buChar char="-"/>
            </a:pPr>
            <a:r>
              <a:rPr lang="sl-SI" sz="1800" dirty="0">
                <a:latin typeface="Aptos" panose="020B0004020202020204" pitchFamily="34" charset="0"/>
                <a:cs typeface="Calibri" panose="020F0502020204030204" pitchFamily="34" charset="0"/>
              </a:rPr>
              <a:t>uporaba centralnega sistema DIWASS (vzpostavlja Evropska komisija) na katerega se bodo vezali nacionalni sistemi, za katere mora biti zagotovljena kompatibilnost s centralnim sistemom,</a:t>
            </a:r>
          </a:p>
          <a:p>
            <a:pPr lvl="1" indent="-342900" algn="just">
              <a:spcBef>
                <a:spcPts val="0"/>
              </a:spcBef>
              <a:spcAft>
                <a:spcPts val="800"/>
              </a:spcAft>
              <a:buFont typeface="Calibri" panose="020F0502020204030204" pitchFamily="34" charset="0"/>
              <a:buChar char="-"/>
            </a:pPr>
            <a:r>
              <a:rPr lang="sl-SI" sz="1800" dirty="0">
                <a:latin typeface="Aptos" panose="020B0004020202020204" pitchFamily="34" charset="0"/>
                <a:cs typeface="Calibri" panose="020F0502020204030204" pitchFamily="34" charset="0"/>
              </a:rPr>
              <a:t>vsi dokumenti dostopni elektronsko (prijava, transportni do</a:t>
            </a:r>
            <a:r>
              <a:rPr lang="en-GB" sz="1800" dirty="0">
                <a:latin typeface="Aptos" panose="020B0004020202020204" pitchFamily="34" charset="0"/>
                <a:cs typeface="Calibri" panose="020F0502020204030204" pitchFamily="34" charset="0"/>
              </a:rPr>
              <a:t>k</a:t>
            </a:r>
            <a:r>
              <a:rPr lang="sl-SI" sz="1800" dirty="0" err="1">
                <a:latin typeface="Aptos" panose="020B0004020202020204" pitchFamily="34" charset="0"/>
                <a:cs typeface="Calibri" panose="020F0502020204030204" pitchFamily="34" charset="0"/>
              </a:rPr>
              <a:t>ument</a:t>
            </a:r>
            <a:r>
              <a:rPr lang="sl-SI" sz="1800" dirty="0">
                <a:latin typeface="Aptos" panose="020B0004020202020204" pitchFamily="34" charset="0"/>
                <a:cs typeface="Calibri" panose="020F0502020204030204" pitchFamily="34" charset="0"/>
              </a:rPr>
              <a:t> – ne več v tiskani obliki pri šoferju, temveč v elektronski aplikaciji),</a:t>
            </a:r>
          </a:p>
          <a:p>
            <a:pPr lvl="1" indent="-342900" algn="just">
              <a:spcBef>
                <a:spcPts val="0"/>
              </a:spcBef>
              <a:spcAft>
                <a:spcPts val="800"/>
              </a:spcAft>
              <a:buFont typeface="Calibri" panose="020F0502020204030204" pitchFamily="34" charset="0"/>
              <a:buChar char="-"/>
            </a:pPr>
            <a:r>
              <a:rPr lang="sl-SI" sz="1800" b="1" dirty="0">
                <a:latin typeface="Aptos" panose="020B0004020202020204" pitchFamily="34" charset="0"/>
                <a:cs typeface="Calibri" panose="020F0502020204030204" pitchFamily="34" charset="0"/>
              </a:rPr>
              <a:t>Evropska komisija je 2. julija 2025 sprejela </a:t>
            </a:r>
            <a:r>
              <a:rPr lang="sl-SI" sz="1800" b="1" i="1" dirty="0">
                <a:solidFill>
                  <a:srgbClr val="0070C0"/>
                </a:solidFill>
                <a:latin typeface="Aptos" panose="020B0004020202020204" pitchFamily="34" charset="0"/>
                <a:cs typeface="Calibri" panose="020F0502020204030204" pitchFamily="34" charset="0"/>
              </a:rPr>
              <a:t>Izvedbeno uredbo komisije (EU) 2025/1290 </a:t>
            </a:r>
            <a:r>
              <a:rPr lang="sl-SI" sz="1800" b="1" i="1" dirty="0">
                <a:solidFill>
                  <a:srgbClr val="0070C0"/>
                </a:solidFill>
                <a:latin typeface="Aptos" panose="020B0004020202020204" pitchFamily="34" charset="0"/>
              </a:rPr>
              <a:t>o določitvi pravil za uporabo Uredbe (EU) 2024/1157 Evropskega parlamenta in Sveta glede zahtev, potrebnih za interoperabilnost med osrednjim sistemom za elektronsko predložitev in izmenjavo informacij in dokumentov v zvezi s pošiljkami odpadkov ter drugimi sistemi ali programsko opremo, ter glede drugih tehničnih in organizacijskih zahtev, potrebnih za praktično izvajanje take elektronske predložitve in izmenjave informacij in dokumentov.</a:t>
            </a:r>
            <a:endParaRPr lang="sl-SI" sz="1800" i="1" dirty="0">
              <a:solidFill>
                <a:srgbClr val="0070C0"/>
              </a:solidFill>
              <a:latin typeface="Aptos" panose="020B0004020202020204" pitchFamily="34" charset="0"/>
              <a:cs typeface="Calibri" panose="020F0502020204030204" pitchFamily="34" charset="0"/>
            </a:endParaRPr>
          </a:p>
          <a:p>
            <a:pPr lvl="2" indent="-342900" algn="just">
              <a:spcBef>
                <a:spcPts val="0"/>
              </a:spcBef>
              <a:spcAft>
                <a:spcPts val="800"/>
              </a:spcAft>
              <a:buFont typeface="Wingdings" panose="05000000000000000000" pitchFamily="2" charset="2"/>
              <a:buChar char="Ø"/>
            </a:pPr>
            <a:r>
              <a:rPr lang="sl-SI" sz="1600" dirty="0">
                <a:latin typeface="Aptos" panose="020B0004020202020204" pitchFamily="34" charset="0"/>
                <a:cs typeface="Calibri" panose="020F0502020204030204" pitchFamily="34" charset="0"/>
              </a:rPr>
              <a:t>zahteve glede </a:t>
            </a:r>
            <a:r>
              <a:rPr lang="sl-SI" sz="1600" dirty="0" err="1">
                <a:latin typeface="Aptos" panose="020B0004020202020204" pitchFamily="34" charset="0"/>
                <a:cs typeface="Calibri" panose="020F0502020204030204" pitchFamily="34" charset="0"/>
              </a:rPr>
              <a:t>interoperabilnosti</a:t>
            </a:r>
            <a:r>
              <a:rPr lang="sl-SI" sz="1600" dirty="0">
                <a:latin typeface="Aptos" panose="020B0004020202020204" pitchFamily="34" charset="0"/>
                <a:cs typeface="Calibri" panose="020F0502020204030204" pitchFamily="34" charset="0"/>
              </a:rPr>
              <a:t> med centralnim sistemom in nacionalnimi sistemi, vključno s podatkovnim modelom in protokolom za izmenjavo podatkov,</a:t>
            </a:r>
          </a:p>
          <a:p>
            <a:pPr lvl="2" indent="-342900" algn="just">
              <a:spcBef>
                <a:spcPts val="0"/>
              </a:spcBef>
              <a:spcAft>
                <a:spcPts val="800"/>
              </a:spcAft>
              <a:buFont typeface="Wingdings" panose="05000000000000000000" pitchFamily="2" charset="2"/>
              <a:buChar char="Ø"/>
            </a:pPr>
            <a:r>
              <a:rPr lang="sl-SI" sz="1600" dirty="0">
                <a:latin typeface="Aptos" panose="020B0004020202020204" pitchFamily="34" charset="0"/>
                <a:cs typeface="Calibri" panose="020F0502020204030204" pitchFamily="34" charset="0"/>
              </a:rPr>
              <a:t>druge tehnične in organizacijske zahteve, tudi glede varnostnih vidikov in upravljanja podatkov, potrebne za praktično izvajanje elektronske predložitve in izmenjave informacij in dokumentov.</a:t>
            </a:r>
          </a:p>
          <a:p>
            <a:pPr algn="just"/>
            <a:endParaRPr lang="sl-SI" sz="1800" dirty="0">
              <a:latin typeface="Aptos" panose="020B0004020202020204" pitchFamily="34" charset="0"/>
            </a:endParaRPr>
          </a:p>
        </p:txBody>
      </p:sp>
      <p:sp>
        <p:nvSpPr>
          <p:cNvPr id="3" name="Naslov 2">
            <a:extLst>
              <a:ext uri="{FF2B5EF4-FFF2-40B4-BE49-F238E27FC236}">
                <a16:creationId xmlns:a16="http://schemas.microsoft.com/office/drawing/2014/main" id="{27366B49-7AB0-54C0-E14D-4FDE43EB4CC2}"/>
              </a:ext>
            </a:extLst>
          </p:cNvPr>
          <p:cNvSpPr>
            <a:spLocks noGrp="1"/>
          </p:cNvSpPr>
          <p:nvPr>
            <p:ph type="ctrTitle"/>
          </p:nvPr>
        </p:nvSpPr>
        <p:spPr>
          <a:xfrm>
            <a:off x="602258" y="1629801"/>
            <a:ext cx="3033713" cy="1424161"/>
          </a:xfrm>
        </p:spPr>
        <p:txBody>
          <a:bodyPr>
            <a:normAutofit fontScale="90000"/>
          </a:body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4" name="Podnaslov 3">
            <a:extLst>
              <a:ext uri="{FF2B5EF4-FFF2-40B4-BE49-F238E27FC236}">
                <a16:creationId xmlns:a16="http://schemas.microsoft.com/office/drawing/2014/main" id="{316C0F48-D333-29AD-260A-E2C3C1A09513}"/>
              </a:ext>
            </a:extLst>
          </p:cNvPr>
          <p:cNvSpPr>
            <a:spLocks noGrp="1"/>
          </p:cNvSpPr>
          <p:nvPr>
            <p:ph type="subTitle" idx="13"/>
          </p:nvPr>
        </p:nvSpPr>
        <p:spPr>
          <a:xfrm>
            <a:off x="709264" y="3647499"/>
            <a:ext cx="3033713" cy="1424161"/>
          </a:xfrm>
        </p:spPr>
        <p:txBody>
          <a:bodyPr>
            <a:normAutofit/>
          </a:bodyPr>
          <a:lstStyle/>
          <a:p>
            <a:r>
              <a:rPr lang="sl-SI" sz="2000" dirty="0"/>
              <a:t>ELEKTRONSKI SISTEM</a:t>
            </a:r>
          </a:p>
        </p:txBody>
      </p:sp>
      <p:sp>
        <p:nvSpPr>
          <p:cNvPr id="5" name="Označba mesta številke diapozitiva 4">
            <a:extLst>
              <a:ext uri="{FF2B5EF4-FFF2-40B4-BE49-F238E27FC236}">
                <a16:creationId xmlns:a16="http://schemas.microsoft.com/office/drawing/2014/main" id="{A23A6FD2-CF49-C1C5-A8E5-7E9B4688EE6C}"/>
              </a:ext>
            </a:extLst>
          </p:cNvPr>
          <p:cNvSpPr>
            <a:spLocks noGrp="1"/>
          </p:cNvSpPr>
          <p:nvPr>
            <p:ph type="sldNum" sz="quarter" idx="4"/>
          </p:nvPr>
        </p:nvSpPr>
        <p:spPr/>
        <p:txBody>
          <a:bodyPr/>
          <a:lstStyle/>
          <a:p>
            <a:pPr algn="l"/>
            <a:r>
              <a:rPr lang="en-SI"/>
              <a:t>| </a:t>
            </a:r>
            <a:fld id="{B2E9B04A-BB73-0D45-BD26-C8C851B8E118}" type="slidenum">
              <a:rPr lang="en-SI" smtClean="0"/>
              <a:pPr algn="l"/>
              <a:t>12</a:t>
            </a:fld>
            <a:endParaRPr lang="en-SI" dirty="0"/>
          </a:p>
        </p:txBody>
      </p:sp>
    </p:spTree>
    <p:extLst>
      <p:ext uri="{BB962C8B-B14F-4D97-AF65-F5344CB8AC3E}">
        <p14:creationId xmlns:p14="http://schemas.microsoft.com/office/powerpoint/2010/main" val="401545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D52710CB-BF3F-DAFC-B27C-B6AD998FC4D6}"/>
              </a:ext>
            </a:extLst>
          </p:cNvPr>
          <p:cNvSpPr>
            <a:spLocks noGrp="1"/>
          </p:cNvSpPr>
          <p:nvPr>
            <p:ph type="ctrTitle"/>
          </p:nvPr>
        </p:nvSpPr>
        <p:spPr>
          <a:xfrm>
            <a:off x="593190" y="3154945"/>
            <a:ext cx="3033713" cy="1424161"/>
          </a:xfrm>
        </p:spPr>
        <p:txBody>
          <a:bodyPr>
            <a:normAutofit fontScale="90000"/>
          </a:bodyPr>
          <a:lstStyle/>
          <a:p>
            <a:r>
              <a:rPr lang="sl-SI" dirty="0">
                <a:latin typeface="Aptos" panose="020B0004020202020204" pitchFamily="34" charset="0"/>
              </a:rPr>
              <a:t>OBRATI ZA PREDELAVO S PREDHODNIM SOGLASJEM</a:t>
            </a:r>
          </a:p>
        </p:txBody>
      </p:sp>
      <p:sp>
        <p:nvSpPr>
          <p:cNvPr id="5" name="Rectangle 1">
            <a:extLst>
              <a:ext uri="{FF2B5EF4-FFF2-40B4-BE49-F238E27FC236}">
                <a16:creationId xmlns:a16="http://schemas.microsoft.com/office/drawing/2014/main" id="{D010FD50-3B69-2481-F525-A9C376215EAC}"/>
              </a:ext>
            </a:extLst>
          </p:cNvPr>
          <p:cNvSpPr>
            <a:spLocks noGrp="1" noChangeArrowheads="1"/>
          </p:cNvSpPr>
          <p:nvPr>
            <p:ph idx="1"/>
          </p:nvPr>
        </p:nvSpPr>
        <p:spPr bwMode="auto">
          <a:xfrm>
            <a:off x="4078486" y="281016"/>
            <a:ext cx="763878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0" i="0" u="none" strike="noStrike" cap="none" normalizeH="0" baseline="0" dirty="0">
                <a:ln>
                  <a:noFill/>
                </a:ln>
                <a:solidFill>
                  <a:schemeClr val="tx1"/>
                </a:solidFill>
                <a:effectLst/>
                <a:latin typeface="Aptos" panose="020B0004020202020204" pitchFamily="34" charset="0"/>
              </a:rPr>
              <a:t>Lastnik ali upravljavec obrata za predelavo lahko </a:t>
            </a:r>
            <a:r>
              <a:rPr kumimoji="0" lang="sl-SI" altLang="sl-SI" sz="2000" b="1" i="0" u="none" strike="noStrike" cap="none" normalizeH="0" baseline="0" dirty="0">
                <a:ln>
                  <a:noFill/>
                </a:ln>
                <a:solidFill>
                  <a:schemeClr val="tx1"/>
                </a:solidFill>
                <a:effectLst/>
                <a:latin typeface="Aptos" panose="020B0004020202020204" pitchFamily="34" charset="0"/>
              </a:rPr>
              <a:t>vloži zahtevek za predhodno soglasje</a:t>
            </a:r>
            <a:r>
              <a:rPr kumimoji="0" lang="sl-SI" altLang="sl-SI" sz="2000" b="0" i="0" u="none" strike="noStrike" cap="none" normalizeH="0" baseline="0" dirty="0">
                <a:ln>
                  <a:noFill/>
                </a:ln>
                <a:solidFill>
                  <a:schemeClr val="tx1"/>
                </a:solidFill>
                <a:effectLst/>
                <a:latin typeface="Aptos" panose="020B0004020202020204" pitchFamily="34" charset="0"/>
              </a:rPr>
              <a:t>, razen če obrat izvaja le postopek R13.</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sl-SI" altLang="sl-SI" sz="2000" b="0" i="0" u="none" strike="noStrike" cap="none" normalizeH="0" baseline="0" dirty="0">
              <a:ln>
                <a:noFill/>
              </a:ln>
              <a:solidFill>
                <a:schemeClr val="tx1"/>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0" i="0" u="none" strike="noStrike" cap="none" normalizeH="0" baseline="0" dirty="0">
                <a:ln>
                  <a:noFill/>
                </a:ln>
                <a:solidFill>
                  <a:schemeClr val="tx1"/>
                </a:solidFill>
                <a:effectLst/>
                <a:latin typeface="Aptos" panose="020B0004020202020204" pitchFamily="34" charset="0"/>
              </a:rPr>
              <a:t>Zahtevek mora vsebovati </a:t>
            </a:r>
            <a:r>
              <a:rPr kumimoji="0" lang="sl-SI" altLang="sl-SI" sz="2000" b="1" i="0" u="none" strike="noStrike" cap="none" normalizeH="0" baseline="0" dirty="0">
                <a:ln>
                  <a:noFill/>
                </a:ln>
                <a:solidFill>
                  <a:schemeClr val="tx1"/>
                </a:solidFill>
                <a:effectLst/>
                <a:latin typeface="Aptos" panose="020B0004020202020204" pitchFamily="34" charset="0"/>
              </a:rPr>
              <a:t>ključne podatke o obratu</a:t>
            </a:r>
            <a:r>
              <a:rPr kumimoji="0" lang="sl-SI" altLang="sl-SI" sz="2000" b="0" i="0" u="none" strike="noStrike" cap="none" normalizeH="0" baseline="0" dirty="0">
                <a:ln>
                  <a:noFill/>
                </a:ln>
                <a:solidFill>
                  <a:schemeClr val="tx1"/>
                </a:solidFill>
                <a:effectLst/>
                <a:latin typeface="Aptos" panose="020B0004020202020204" pitchFamily="34" charset="0"/>
              </a:rPr>
              <a:t>, dovoljenjih, tehnologiji, odpadkih, evidencah in dokazilu o zakonitosti.</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sl-SI" altLang="sl-SI" sz="2000" b="0" i="0" u="none" strike="noStrike" cap="none" normalizeH="0" baseline="0" dirty="0">
              <a:ln>
                <a:noFill/>
              </a:ln>
              <a:solidFill>
                <a:schemeClr val="tx1"/>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0" i="0" u="none" strike="noStrike" cap="none" normalizeH="0" baseline="0" dirty="0">
                <a:ln>
                  <a:noFill/>
                </a:ln>
                <a:solidFill>
                  <a:schemeClr val="tx1"/>
                </a:solidFill>
                <a:effectLst/>
                <a:latin typeface="Aptos" panose="020B0004020202020204" pitchFamily="34" charset="0"/>
              </a:rPr>
              <a:t>Pristojni organ mora </a:t>
            </a:r>
            <a:r>
              <a:rPr kumimoji="0" lang="sl-SI" altLang="sl-SI" sz="2000" b="1" i="0" u="none" strike="noStrike" cap="none" normalizeH="0" baseline="0" dirty="0">
                <a:ln>
                  <a:noFill/>
                </a:ln>
                <a:solidFill>
                  <a:schemeClr val="tx1"/>
                </a:solidFill>
                <a:effectLst/>
                <a:latin typeface="Aptos" panose="020B0004020202020204" pitchFamily="34" charset="0"/>
              </a:rPr>
              <a:t>odločiti o zahtevku v 55 dneh</a:t>
            </a:r>
            <a:r>
              <a:rPr kumimoji="0" lang="sl-SI" altLang="sl-SI" sz="2000" b="0" i="0" u="none" strike="noStrike" cap="none" normalizeH="0" baseline="0" dirty="0">
                <a:ln>
                  <a:noFill/>
                </a:ln>
                <a:solidFill>
                  <a:schemeClr val="tx1"/>
                </a:solidFill>
                <a:effectLst/>
                <a:latin typeface="Aptos" panose="020B0004020202020204" pitchFamily="34" charset="0"/>
              </a:rPr>
              <a:t>, soglasje pa lahko zavrne, če niso izpolnjeni okoljski ali tehnološki pogoji.</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sl-SI" altLang="sl-SI" sz="2000" b="0" i="0" u="none" strike="noStrike" cap="none" normalizeH="0" baseline="0" dirty="0">
              <a:ln>
                <a:noFill/>
              </a:ln>
              <a:solidFill>
                <a:schemeClr val="tx1"/>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1" i="0" u="none" strike="noStrike" cap="none" normalizeH="0" baseline="0" dirty="0">
                <a:ln>
                  <a:noFill/>
                </a:ln>
                <a:solidFill>
                  <a:schemeClr val="tx1"/>
                </a:solidFill>
                <a:effectLst/>
                <a:latin typeface="Aptos" panose="020B0004020202020204" pitchFamily="34" charset="0"/>
              </a:rPr>
              <a:t>Predhodno soglasje velja 10 let </a:t>
            </a:r>
            <a:r>
              <a:rPr kumimoji="0" lang="sl-SI" altLang="sl-SI" sz="2000" b="0" i="0" u="none" strike="noStrike" cap="none" normalizeH="0" baseline="0" dirty="0">
                <a:ln>
                  <a:noFill/>
                </a:ln>
                <a:solidFill>
                  <a:schemeClr val="tx1"/>
                </a:solidFill>
                <a:effectLst/>
                <a:latin typeface="Aptos" panose="020B0004020202020204" pitchFamily="34" charset="0"/>
              </a:rPr>
              <a:t>(razen drugače določeno) in vključuje inšpekcijske preglede; lahko se prekliče ob nepravilnostih.</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sl-SI" altLang="sl-SI" sz="2000" b="0" i="0" u="none" strike="noStrike" cap="none" normalizeH="0" baseline="0" dirty="0">
              <a:ln>
                <a:noFill/>
              </a:ln>
              <a:solidFill>
                <a:schemeClr val="tx1"/>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0" i="0" u="none" strike="noStrike" cap="none" normalizeH="0" baseline="0" dirty="0">
                <a:ln>
                  <a:noFill/>
                </a:ln>
                <a:solidFill>
                  <a:schemeClr val="tx1"/>
                </a:solidFill>
                <a:effectLst/>
                <a:latin typeface="Aptos" panose="020B0004020202020204" pitchFamily="34" charset="0"/>
              </a:rPr>
              <a:t>Pri pošiljkah v obrat s predhodnim soglasjem </a:t>
            </a:r>
            <a:r>
              <a:rPr kumimoji="0" lang="sl-SI" altLang="sl-SI" sz="2000" b="1" i="0" u="none" strike="noStrike" cap="none" normalizeH="0" baseline="0" dirty="0">
                <a:ln>
                  <a:noFill/>
                </a:ln>
                <a:solidFill>
                  <a:schemeClr val="tx1"/>
                </a:solidFill>
                <a:effectLst/>
                <a:latin typeface="Aptos" panose="020B0004020202020204" pitchFamily="34" charset="0"/>
              </a:rPr>
              <a:t>je obdobje (PIC) soglasja 3 leta</a:t>
            </a:r>
            <a:r>
              <a:rPr kumimoji="0" lang="sl-SI" altLang="sl-SI" sz="2000" b="0" i="0" u="none" strike="noStrike" cap="none" normalizeH="0" baseline="0" dirty="0">
                <a:ln>
                  <a:noFill/>
                </a:ln>
                <a:solidFill>
                  <a:schemeClr val="tx1"/>
                </a:solidFill>
                <a:effectLst/>
                <a:latin typeface="Aptos" panose="020B0004020202020204" pitchFamily="34" charset="0"/>
              </a:rPr>
              <a:t>, z možnostjo krajšega trajanja.</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sl-SI" altLang="sl-SI" sz="2000" b="0" i="0" u="none" strike="noStrike" cap="none" normalizeH="0" baseline="0" dirty="0">
              <a:ln>
                <a:noFill/>
              </a:ln>
              <a:solidFill>
                <a:schemeClr val="tx1"/>
              </a:solidFill>
              <a:effectLst/>
              <a:latin typeface="Aptos" panose="020B00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l-SI" altLang="sl-SI" sz="2000" b="0" i="0" u="none" strike="noStrike" cap="none" normalizeH="0" baseline="0" dirty="0">
                <a:ln>
                  <a:noFill/>
                </a:ln>
                <a:solidFill>
                  <a:schemeClr val="tx1"/>
                </a:solidFill>
                <a:effectLst/>
                <a:latin typeface="Aptos" panose="020B0004020202020204" pitchFamily="34" charset="0"/>
              </a:rPr>
              <a:t>Pristojni organi morajo obveščati Komisijo in OECD o soglasjih, spremembah in preklicih.</a:t>
            </a:r>
          </a:p>
        </p:txBody>
      </p:sp>
      <p:sp>
        <p:nvSpPr>
          <p:cNvPr id="2" name="Naslov 2">
            <a:extLst>
              <a:ext uri="{FF2B5EF4-FFF2-40B4-BE49-F238E27FC236}">
                <a16:creationId xmlns:a16="http://schemas.microsoft.com/office/drawing/2014/main" id="{6629B1B3-B44B-DD77-1F10-709E2406D764}"/>
              </a:ext>
            </a:extLst>
          </p:cNvPr>
          <p:cNvSpPr txBox="1">
            <a:spLocks/>
          </p:cNvSpPr>
          <p:nvPr/>
        </p:nvSpPr>
        <p:spPr>
          <a:xfrm>
            <a:off x="583208" y="1234954"/>
            <a:ext cx="3033713" cy="14241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6" name="Označba mesta številke diapozitiva 5">
            <a:extLst>
              <a:ext uri="{FF2B5EF4-FFF2-40B4-BE49-F238E27FC236}">
                <a16:creationId xmlns:a16="http://schemas.microsoft.com/office/drawing/2014/main" id="{156A788F-DDDC-85CB-A6A2-3408A0CCD28F}"/>
              </a:ext>
            </a:extLst>
          </p:cNvPr>
          <p:cNvSpPr>
            <a:spLocks noGrp="1"/>
          </p:cNvSpPr>
          <p:nvPr>
            <p:ph type="sldNum" sz="quarter" idx="4"/>
          </p:nvPr>
        </p:nvSpPr>
        <p:spPr/>
        <p:txBody>
          <a:bodyPr/>
          <a:lstStyle/>
          <a:p>
            <a:pPr algn="l"/>
            <a:r>
              <a:rPr lang="en-SI"/>
              <a:t>| </a:t>
            </a:r>
            <a:fld id="{B2E9B04A-BB73-0D45-BD26-C8C851B8E118}" type="slidenum">
              <a:rPr lang="en-SI" smtClean="0"/>
              <a:pPr algn="l"/>
              <a:t>13</a:t>
            </a:fld>
            <a:endParaRPr lang="en-SI" dirty="0"/>
          </a:p>
        </p:txBody>
      </p:sp>
    </p:spTree>
    <p:extLst>
      <p:ext uri="{BB962C8B-B14F-4D97-AF65-F5344CB8AC3E}">
        <p14:creationId xmlns:p14="http://schemas.microsoft.com/office/powerpoint/2010/main" val="3438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AE61AF4D-0F12-2E5B-EFC7-CAFFE6254421}"/>
              </a:ext>
            </a:extLst>
          </p:cNvPr>
          <p:cNvSpPr>
            <a:spLocks noGrp="1"/>
          </p:cNvSpPr>
          <p:nvPr>
            <p:ph idx="1"/>
          </p:nvPr>
        </p:nvSpPr>
        <p:spPr>
          <a:xfrm>
            <a:off x="4385238" y="1083356"/>
            <a:ext cx="7482911" cy="4411239"/>
          </a:xfrm>
        </p:spPr>
        <p:txBody>
          <a:bodyPr>
            <a:normAutofit/>
          </a:bodyPr>
          <a:lstStyle/>
          <a:p>
            <a:pPr marL="285750" indent="-285750" algn="just">
              <a:buFontTx/>
              <a:buChar char="-"/>
            </a:pPr>
            <a:r>
              <a:rPr lang="sl-SI" sz="2000" dirty="0"/>
              <a:t>v prijavnem dokumentu poleg začetne vmesne predelave ali vmesnega odstranjevanja </a:t>
            </a:r>
            <a:r>
              <a:rPr lang="sl-SI" sz="2000" b="1" dirty="0"/>
              <a:t>navedejo vsi obrati</a:t>
            </a:r>
            <a:r>
              <a:rPr lang="sl-SI" sz="2000" dirty="0"/>
              <a:t>, v katerih so predvideni nadaljnja vmesna ali </a:t>
            </a:r>
            <a:r>
              <a:rPr lang="sl-SI" sz="2000" dirty="0" err="1"/>
              <a:t>nevmesna</a:t>
            </a:r>
            <a:r>
              <a:rPr lang="sl-SI" sz="2000" dirty="0"/>
              <a:t> predelava oziroma nadaljnje vmesno ali </a:t>
            </a:r>
            <a:r>
              <a:rPr lang="sl-SI" sz="2000" dirty="0" err="1"/>
              <a:t>nevmesno</a:t>
            </a:r>
            <a:r>
              <a:rPr lang="sl-SI" sz="2000" dirty="0"/>
              <a:t> odstranjevanje.</a:t>
            </a:r>
          </a:p>
          <a:p>
            <a:pPr marL="285750" indent="-285750" algn="just">
              <a:buFontTx/>
              <a:buChar char="-"/>
            </a:pPr>
            <a:r>
              <a:rPr lang="sl-SI" sz="2000" dirty="0"/>
              <a:t>odobritev/zavrnitev pošiljke ob upoštevanju pogojev iz 11. ali 12. člena. </a:t>
            </a:r>
          </a:p>
          <a:p>
            <a:pPr marL="285750" indent="-285750" algn="just">
              <a:buFontTx/>
              <a:buChar char="-"/>
            </a:pPr>
            <a:r>
              <a:rPr lang="sl-SI" sz="2000" dirty="0"/>
              <a:t>če gre za verigo vmesnih postopkov obdelav in je naslednji </a:t>
            </a:r>
            <a:r>
              <a:rPr lang="sl-SI" sz="2000" b="1" dirty="0"/>
              <a:t>obrat v tretji državi, je potrebna nova prijava pošiljke za pogoje za izvoz odpadkov v tretje države</a:t>
            </a:r>
            <a:r>
              <a:rPr lang="sl-SI" sz="2000" dirty="0"/>
              <a:t>. </a:t>
            </a:r>
          </a:p>
          <a:p>
            <a:pPr marL="285750" indent="-285750" algn="just">
              <a:buFontTx/>
              <a:buChar char="-"/>
            </a:pPr>
            <a:r>
              <a:rPr lang="sl-SI" sz="2000" b="1" dirty="0"/>
              <a:t>Potrdila</a:t>
            </a:r>
            <a:r>
              <a:rPr lang="sl-SI" sz="2000" dirty="0"/>
              <a:t> o ne/vmesni predelavi ali odstranjevanju prijavitelju in pristojnim organom. (2 dni-30 dni-1 leto)</a:t>
            </a:r>
          </a:p>
          <a:p>
            <a:pPr marL="285750" indent="-285750" algn="just">
              <a:buFontTx/>
              <a:buChar char="-"/>
            </a:pPr>
            <a:endParaRPr lang="sl-SI" sz="2000" dirty="0"/>
          </a:p>
        </p:txBody>
      </p:sp>
      <p:sp>
        <p:nvSpPr>
          <p:cNvPr id="3" name="Naslov 2">
            <a:extLst>
              <a:ext uri="{FF2B5EF4-FFF2-40B4-BE49-F238E27FC236}">
                <a16:creationId xmlns:a16="http://schemas.microsoft.com/office/drawing/2014/main" id="{815CDAD3-1A5F-C3D9-70E9-05F42EDBEDBD}"/>
              </a:ext>
            </a:extLst>
          </p:cNvPr>
          <p:cNvSpPr>
            <a:spLocks noGrp="1"/>
          </p:cNvSpPr>
          <p:nvPr>
            <p:ph type="ctrTitle"/>
          </p:nvPr>
        </p:nvSpPr>
        <p:spPr>
          <a:xfrm>
            <a:off x="566997" y="3355651"/>
            <a:ext cx="3033713" cy="1424161"/>
          </a:xfrm>
        </p:spPr>
        <p:txBody>
          <a:bodyPr>
            <a:normAutofit fontScale="90000"/>
          </a:bodyPr>
          <a:lstStyle/>
          <a:p>
            <a:r>
              <a:rPr lang="sl-SI" dirty="0">
                <a:latin typeface="Aptos" panose="020B0004020202020204" pitchFamily="34" charset="0"/>
              </a:rPr>
              <a:t>VMESNA PREDELAVA IN VMESNO ODSTRANJEVANJE</a:t>
            </a:r>
          </a:p>
        </p:txBody>
      </p:sp>
      <p:sp>
        <p:nvSpPr>
          <p:cNvPr id="5" name="Naslov 2">
            <a:extLst>
              <a:ext uri="{FF2B5EF4-FFF2-40B4-BE49-F238E27FC236}">
                <a16:creationId xmlns:a16="http://schemas.microsoft.com/office/drawing/2014/main" id="{D5B9EF56-6879-D346-8830-70D133011153}"/>
              </a:ext>
            </a:extLst>
          </p:cNvPr>
          <p:cNvSpPr txBox="1">
            <a:spLocks/>
          </p:cNvSpPr>
          <p:nvPr/>
        </p:nvSpPr>
        <p:spPr>
          <a:xfrm>
            <a:off x="566997" y="1273868"/>
            <a:ext cx="3033713" cy="14241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6" name="Označba mesta številke diapozitiva 5">
            <a:extLst>
              <a:ext uri="{FF2B5EF4-FFF2-40B4-BE49-F238E27FC236}">
                <a16:creationId xmlns:a16="http://schemas.microsoft.com/office/drawing/2014/main" id="{C71BA0E3-AEF6-6D51-07F2-3E4439A56DA7}"/>
              </a:ext>
            </a:extLst>
          </p:cNvPr>
          <p:cNvSpPr>
            <a:spLocks noGrp="1"/>
          </p:cNvSpPr>
          <p:nvPr>
            <p:ph type="sldNum" sz="quarter" idx="4"/>
          </p:nvPr>
        </p:nvSpPr>
        <p:spPr/>
        <p:txBody>
          <a:bodyPr/>
          <a:lstStyle/>
          <a:p>
            <a:pPr algn="l"/>
            <a:r>
              <a:rPr lang="en-SI"/>
              <a:t>| </a:t>
            </a:r>
            <a:fld id="{B2E9B04A-BB73-0D45-BD26-C8C851B8E118}" type="slidenum">
              <a:rPr lang="en-SI" smtClean="0"/>
              <a:pPr algn="l"/>
              <a:t>14</a:t>
            </a:fld>
            <a:endParaRPr lang="en-SI" dirty="0"/>
          </a:p>
        </p:txBody>
      </p:sp>
    </p:spTree>
    <p:extLst>
      <p:ext uri="{BB962C8B-B14F-4D97-AF65-F5344CB8AC3E}">
        <p14:creationId xmlns:p14="http://schemas.microsoft.com/office/powerpoint/2010/main" val="389318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CE27F809-6F90-0536-B0A0-E061CA60D2FE}"/>
              </a:ext>
            </a:extLst>
          </p:cNvPr>
          <p:cNvSpPr>
            <a:spLocks noGrp="1"/>
          </p:cNvSpPr>
          <p:nvPr>
            <p:ph idx="1"/>
          </p:nvPr>
        </p:nvSpPr>
        <p:spPr>
          <a:xfrm>
            <a:off x="4349795" y="343882"/>
            <a:ext cx="7746955" cy="5837843"/>
          </a:xfrm>
        </p:spPr>
        <p:txBody>
          <a:bodyPr>
            <a:noAutofit/>
          </a:bodyPr>
          <a:lstStyle/>
          <a:p>
            <a:pPr>
              <a:spcBef>
                <a:spcPts val="0"/>
              </a:spcBef>
              <a:spcAft>
                <a:spcPts val="800"/>
              </a:spcAft>
            </a:pPr>
            <a:r>
              <a:rPr lang="sl-SI" sz="2000" b="1" dirty="0">
                <a:ea typeface="Calibri" panose="020F0502020204030204" pitchFamily="34" charset="0"/>
                <a:cs typeface="Calibri" panose="020F0502020204030204" pitchFamily="34" charset="0"/>
              </a:rPr>
              <a:t>Splošne zahteve glede informacij za pošiljke odpadkov z zelenega seznama (18. člen):</a:t>
            </a:r>
          </a:p>
          <a:p>
            <a:pPr lvl="1" indent="-342900">
              <a:spcBef>
                <a:spcPts val="0"/>
              </a:spcBef>
              <a:spcAft>
                <a:spcPts val="800"/>
              </a:spcAft>
            </a:pPr>
            <a:r>
              <a:rPr lang="sl-SI" sz="2000" dirty="0">
                <a:cs typeface="Calibri" panose="020F0502020204030204" pitchFamily="34" charset="0"/>
              </a:rPr>
              <a:t>Ključna sprememba je </a:t>
            </a:r>
            <a:r>
              <a:rPr lang="sl-SI" sz="2000" b="1" dirty="0">
                <a:cs typeface="Calibri" panose="020F0502020204030204" pitchFamily="34" charset="0"/>
              </a:rPr>
              <a:t>prehod na elektronsko poslovanje</a:t>
            </a:r>
            <a:r>
              <a:rPr lang="sl-SI" sz="2000" dirty="0">
                <a:cs typeface="Calibri" panose="020F0502020204030204" pitchFamily="34" charset="0"/>
              </a:rPr>
              <a:t>.</a:t>
            </a:r>
          </a:p>
          <a:p>
            <a:pPr lvl="1" indent="-342900">
              <a:spcBef>
                <a:spcPts val="0"/>
              </a:spcBef>
              <a:spcAft>
                <a:spcPts val="800"/>
              </a:spcAft>
            </a:pPr>
            <a:r>
              <a:rPr lang="sl-SI" sz="2000" dirty="0">
                <a:cs typeface="Calibri" panose="020F0502020204030204" pitchFamily="34" charset="0"/>
              </a:rPr>
              <a:t>Informacije, ki spremljajo pošiljko, morajo biti </a:t>
            </a:r>
            <a:r>
              <a:rPr lang="sl-SI" sz="2000" b="1" dirty="0">
                <a:cs typeface="Calibri" panose="020F0502020204030204" pitchFamily="34" charset="0"/>
              </a:rPr>
              <a:t>dostopne</a:t>
            </a:r>
            <a:r>
              <a:rPr lang="sl-SI" sz="2000" dirty="0">
                <a:cs typeface="Calibri" panose="020F0502020204030204" pitchFamily="34" charset="0"/>
              </a:rPr>
              <a:t> (elektronsko) vsem vpletenim pristojnim organom.</a:t>
            </a:r>
          </a:p>
          <a:p>
            <a:pPr lvl="1" indent="-342900">
              <a:spcBef>
                <a:spcPts val="0"/>
              </a:spcBef>
              <a:spcAft>
                <a:spcPts val="800"/>
              </a:spcAft>
            </a:pPr>
            <a:r>
              <a:rPr lang="sl-SI" sz="2000" dirty="0">
                <a:cs typeface="Calibri" panose="020F0502020204030204" pitchFamily="34" charset="0"/>
              </a:rPr>
              <a:t>Izpolnjene morajo biti </a:t>
            </a:r>
            <a:r>
              <a:rPr lang="sl-SI" sz="2000" b="1" dirty="0">
                <a:cs typeface="Calibri" panose="020F0502020204030204" pitchFamily="34" charset="0"/>
              </a:rPr>
              <a:t>dva delovna dni </a:t>
            </a:r>
            <a:r>
              <a:rPr lang="sl-SI" sz="2000" dirty="0">
                <a:cs typeface="Calibri" panose="020F0502020204030204" pitchFamily="34" charset="0"/>
              </a:rPr>
              <a:t>pred začetkom pošiljke in dostopne elektronsko (razen).</a:t>
            </a:r>
          </a:p>
          <a:p>
            <a:pPr lvl="1" indent="-342900">
              <a:spcBef>
                <a:spcPts val="0"/>
              </a:spcBef>
              <a:spcAft>
                <a:spcPts val="800"/>
              </a:spcAft>
            </a:pPr>
            <a:r>
              <a:rPr lang="sl-SI" sz="2000" b="1" dirty="0">
                <a:cs typeface="Calibri" panose="020F0502020204030204" pitchFamily="34" charset="0"/>
              </a:rPr>
              <a:t>Obrat, ki sprejme </a:t>
            </a:r>
            <a:r>
              <a:rPr lang="sl-SI" sz="2000" dirty="0">
                <a:cs typeface="Calibri" panose="020F0502020204030204" pitchFamily="34" charset="0"/>
              </a:rPr>
              <a:t>pošiljko, mora v elektronski sistem vnesti informacijo o prejemu pošiljke in o predelavi odpadka.</a:t>
            </a:r>
          </a:p>
          <a:p>
            <a:pPr lvl="1" indent="-342900">
              <a:spcBef>
                <a:spcPts val="0"/>
              </a:spcBef>
              <a:spcAft>
                <a:spcPts val="800"/>
              </a:spcAft>
            </a:pPr>
            <a:r>
              <a:rPr lang="sl-SI" sz="2000" dirty="0">
                <a:cs typeface="Calibri" panose="020F0502020204030204" pitchFamily="34" charset="0"/>
              </a:rPr>
              <a:t>V primeru </a:t>
            </a:r>
            <a:r>
              <a:rPr lang="sl-SI" sz="2000" b="1" dirty="0">
                <a:cs typeface="Calibri" panose="020F0502020204030204" pitchFamily="34" charset="0"/>
              </a:rPr>
              <a:t>vmesne predelave </a:t>
            </a:r>
            <a:r>
              <a:rPr lang="sl-SI" sz="2000" dirty="0">
                <a:cs typeface="Calibri" panose="020F0502020204030204" pitchFamily="34" charset="0"/>
              </a:rPr>
              <a:t>se navedejo podatki o vseh stopnjah vmesne predelave.</a:t>
            </a:r>
          </a:p>
          <a:p>
            <a:pPr lvl="1" indent="-342900">
              <a:spcBef>
                <a:spcPts val="0"/>
              </a:spcBef>
              <a:spcAft>
                <a:spcPts val="800"/>
              </a:spcAft>
            </a:pPr>
            <a:r>
              <a:rPr lang="sl-SI" sz="2000" dirty="0">
                <a:cs typeface="Calibri" panose="020F0502020204030204" pitchFamily="34" charset="0"/>
              </a:rPr>
              <a:t>Informacije bodo dostopne tudi po zaključku pošiljke v elektronskem sistemu.</a:t>
            </a:r>
          </a:p>
          <a:p>
            <a:pPr lvl="1" indent="-342900">
              <a:spcBef>
                <a:spcPts val="0"/>
              </a:spcBef>
              <a:spcAft>
                <a:spcPts val="800"/>
              </a:spcAft>
            </a:pPr>
            <a:r>
              <a:rPr lang="sl-SI" sz="2000" b="1" dirty="0">
                <a:cs typeface="Calibri" panose="020F0502020204030204" pitchFamily="34" charset="0"/>
              </a:rPr>
              <a:t>Potrditev prejema odpadkov in zaključka predelave</a:t>
            </a:r>
            <a:r>
              <a:rPr lang="sl-SI" sz="2000" dirty="0">
                <a:cs typeface="Calibri" panose="020F0502020204030204" pitchFamily="34" charset="0"/>
              </a:rPr>
              <a:t>: 30 dni, a ne kasneje kot eno leto po prejemu odpadkov.</a:t>
            </a:r>
          </a:p>
          <a:p>
            <a:pPr lvl="1" indent="-342900">
              <a:spcBef>
                <a:spcPts val="0"/>
              </a:spcBef>
              <a:spcAft>
                <a:spcPts val="800"/>
              </a:spcAft>
            </a:pPr>
            <a:r>
              <a:rPr lang="pl-PL" sz="2000" dirty="0"/>
              <a:t>Komisija bo do 21. maja 2026 sprejela </a:t>
            </a:r>
            <a:r>
              <a:rPr lang="pl-PL" sz="2000" u="sng" dirty="0"/>
              <a:t>podrobna navodila za izpolnjevanje obrazca Priloge VII</a:t>
            </a:r>
            <a:r>
              <a:rPr lang="pl-PL" sz="2000" dirty="0"/>
              <a:t>.</a:t>
            </a:r>
            <a:endParaRPr lang="sl-SI" sz="2000" dirty="0">
              <a:cs typeface="Calibri" panose="020F0502020204030204" pitchFamily="34" charset="0"/>
            </a:endParaRPr>
          </a:p>
          <a:p>
            <a:endParaRPr lang="sl-SI" sz="2000" dirty="0"/>
          </a:p>
        </p:txBody>
      </p:sp>
      <p:sp>
        <p:nvSpPr>
          <p:cNvPr id="3" name="Naslov 2">
            <a:extLst>
              <a:ext uri="{FF2B5EF4-FFF2-40B4-BE49-F238E27FC236}">
                <a16:creationId xmlns:a16="http://schemas.microsoft.com/office/drawing/2014/main" id="{D60E53DE-2FDF-02F8-D283-51971C2DF9B0}"/>
              </a:ext>
            </a:extLst>
          </p:cNvPr>
          <p:cNvSpPr>
            <a:spLocks noGrp="1"/>
          </p:cNvSpPr>
          <p:nvPr>
            <p:ph type="ctrTitle"/>
          </p:nvPr>
        </p:nvSpPr>
        <p:spPr>
          <a:xfrm>
            <a:off x="566997" y="3111885"/>
            <a:ext cx="3033713" cy="1424161"/>
          </a:xfrm>
        </p:spPr>
        <p:txBody>
          <a:bodyPr>
            <a:normAutofit/>
          </a:bodyPr>
          <a:lstStyle/>
          <a:p>
            <a:r>
              <a:rPr lang="sl-SI" sz="2000" dirty="0">
                <a:latin typeface="Aptos" panose="020B0004020202020204" pitchFamily="34" charset="0"/>
              </a:rPr>
              <a:t>SPLOŠNE ZAHTEVE GLEDE INFORMACIJ ZA POŠILJKE ODPADKOV</a:t>
            </a:r>
          </a:p>
        </p:txBody>
      </p:sp>
      <p:sp>
        <p:nvSpPr>
          <p:cNvPr id="4" name="Podnaslov 3">
            <a:extLst>
              <a:ext uri="{FF2B5EF4-FFF2-40B4-BE49-F238E27FC236}">
                <a16:creationId xmlns:a16="http://schemas.microsoft.com/office/drawing/2014/main" id="{7647B231-2EF4-E867-6352-9530CFF47037}"/>
              </a:ext>
            </a:extLst>
          </p:cNvPr>
          <p:cNvSpPr>
            <a:spLocks noGrp="1"/>
          </p:cNvSpPr>
          <p:nvPr>
            <p:ph type="subTitle" idx="13"/>
          </p:nvPr>
        </p:nvSpPr>
        <p:spPr>
          <a:xfrm>
            <a:off x="566997" y="4031221"/>
            <a:ext cx="3033713" cy="260460"/>
          </a:xfrm>
        </p:spPr>
        <p:txBody>
          <a:bodyPr>
            <a:noAutofit/>
          </a:bodyPr>
          <a:lstStyle/>
          <a:p>
            <a:r>
              <a:rPr lang="sl-SI" sz="2000" dirty="0"/>
              <a:t>18. člen in Priloga VII</a:t>
            </a:r>
          </a:p>
        </p:txBody>
      </p:sp>
      <p:sp>
        <p:nvSpPr>
          <p:cNvPr id="5" name="Naslov 2">
            <a:extLst>
              <a:ext uri="{FF2B5EF4-FFF2-40B4-BE49-F238E27FC236}">
                <a16:creationId xmlns:a16="http://schemas.microsoft.com/office/drawing/2014/main" id="{1B7FE3A8-EB50-EF36-337E-6D70B226D4B7}"/>
              </a:ext>
            </a:extLst>
          </p:cNvPr>
          <p:cNvSpPr txBox="1">
            <a:spLocks/>
          </p:cNvSpPr>
          <p:nvPr/>
        </p:nvSpPr>
        <p:spPr>
          <a:xfrm>
            <a:off x="566997" y="1273868"/>
            <a:ext cx="3033713" cy="14241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6" name="Označba mesta številke diapozitiva 5">
            <a:extLst>
              <a:ext uri="{FF2B5EF4-FFF2-40B4-BE49-F238E27FC236}">
                <a16:creationId xmlns:a16="http://schemas.microsoft.com/office/drawing/2014/main" id="{93712AA4-97DD-951B-3B80-E523837C449D}"/>
              </a:ext>
            </a:extLst>
          </p:cNvPr>
          <p:cNvSpPr>
            <a:spLocks noGrp="1"/>
          </p:cNvSpPr>
          <p:nvPr>
            <p:ph type="sldNum" sz="quarter" idx="4"/>
          </p:nvPr>
        </p:nvSpPr>
        <p:spPr/>
        <p:txBody>
          <a:bodyPr/>
          <a:lstStyle/>
          <a:p>
            <a:pPr algn="l"/>
            <a:r>
              <a:rPr lang="en-SI"/>
              <a:t>| </a:t>
            </a:r>
            <a:fld id="{B2E9B04A-BB73-0D45-BD26-C8C851B8E118}" type="slidenum">
              <a:rPr lang="en-SI" smtClean="0"/>
              <a:pPr algn="l"/>
              <a:t>15</a:t>
            </a:fld>
            <a:endParaRPr lang="en-SI" dirty="0"/>
          </a:p>
        </p:txBody>
      </p:sp>
    </p:spTree>
    <p:extLst>
      <p:ext uri="{BB962C8B-B14F-4D97-AF65-F5344CB8AC3E}">
        <p14:creationId xmlns:p14="http://schemas.microsoft.com/office/powerpoint/2010/main" val="59524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5947F5D-6688-062C-0DF7-452C51B05297}"/>
              </a:ext>
            </a:extLst>
          </p:cNvPr>
          <p:cNvSpPr>
            <a:spLocks noGrp="1"/>
          </p:cNvSpPr>
          <p:nvPr>
            <p:ph idx="1"/>
          </p:nvPr>
        </p:nvSpPr>
        <p:spPr>
          <a:xfrm>
            <a:off x="3999245" y="223811"/>
            <a:ext cx="8192755" cy="4411239"/>
          </a:xfrm>
        </p:spPr>
        <p:txBody>
          <a:bodyPr>
            <a:normAutofit/>
          </a:bodyPr>
          <a:lstStyle/>
          <a:p>
            <a:pPr marL="400050" lvl="1" indent="0" algn="just">
              <a:spcBef>
                <a:spcPts val="0"/>
              </a:spcBef>
              <a:spcAft>
                <a:spcPts val="800"/>
              </a:spcAft>
              <a:buNone/>
            </a:pPr>
            <a:r>
              <a:rPr lang="sl-SI" sz="2000" b="1" dirty="0">
                <a:latin typeface="Aptos" panose="020B0004020202020204" pitchFamily="34" charset="0"/>
                <a:cs typeface="Calibri" panose="020F0502020204030204" pitchFamily="34" charset="0"/>
              </a:rPr>
              <a:t>EFTA države</a:t>
            </a:r>
            <a:r>
              <a:rPr lang="sl-SI" sz="2000" dirty="0">
                <a:latin typeface="Aptos" panose="020B0004020202020204" pitchFamily="34" charset="0"/>
                <a:cs typeface="Calibri" panose="020F0502020204030204" pitchFamily="34" charset="0"/>
              </a:rPr>
              <a:t>:</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Prepoved izvoza odpadkov za odstranjevanje v države EFTA (CH, LICH, NO, ICE), razen če so izpolnjeni pogoji 11 (2).</a:t>
            </a:r>
          </a:p>
          <a:p>
            <a:pPr marL="400050" lvl="1" indent="0" algn="just">
              <a:spcBef>
                <a:spcPts val="0"/>
              </a:spcBef>
              <a:spcAft>
                <a:spcPts val="800"/>
              </a:spcAft>
              <a:buNone/>
            </a:pPr>
            <a:r>
              <a:rPr lang="sl-SI" sz="2000" b="1" dirty="0">
                <a:latin typeface="Aptos" panose="020B0004020202020204" pitchFamily="34" charset="0"/>
                <a:cs typeface="Calibri" panose="020F0502020204030204" pitchFamily="34" charset="0"/>
              </a:rPr>
              <a:t>Ne-OECD države</a:t>
            </a:r>
            <a:r>
              <a:rPr lang="sl-SI" sz="2000" dirty="0">
                <a:latin typeface="Aptos" panose="020B0004020202020204" pitchFamily="34" charset="0"/>
                <a:cs typeface="Calibri" panose="020F0502020204030204" pitchFamily="34" charset="0"/>
              </a:rPr>
              <a:t>:</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Prepoved izvoza </a:t>
            </a:r>
            <a:r>
              <a:rPr lang="sl-SI" sz="2000" b="1" dirty="0">
                <a:solidFill>
                  <a:srgbClr val="FF0000"/>
                </a:solidFill>
                <a:latin typeface="Aptos" panose="020B0004020202020204" pitchFamily="34" charset="0"/>
                <a:cs typeface="Calibri" panose="020F0502020204030204" pitchFamily="34" charset="0"/>
              </a:rPr>
              <a:t>(</a:t>
            </a:r>
            <a:r>
              <a:rPr lang="sl-SI" sz="2000" b="1" i="1" dirty="0">
                <a:solidFill>
                  <a:srgbClr val="FF0000"/>
                </a:solidFill>
                <a:latin typeface="Aptos" panose="020B0004020202020204" pitchFamily="34" charset="0"/>
                <a:cs typeface="Calibri" panose="020F0502020204030204" pitchFamily="34" charset="0"/>
              </a:rPr>
              <a:t>splošna prepoved – v odstranjevanje in v predelavo</a:t>
            </a:r>
            <a:r>
              <a:rPr lang="sl-SI" sz="2000" b="1" dirty="0">
                <a:solidFill>
                  <a:srgbClr val="FF0000"/>
                </a:solidFill>
                <a:latin typeface="Aptos" panose="020B0004020202020204" pitchFamily="34" charset="0"/>
                <a:cs typeface="Calibri" panose="020F0502020204030204" pitchFamily="34" charset="0"/>
              </a:rPr>
              <a:t>) </a:t>
            </a:r>
            <a:r>
              <a:rPr lang="sl-SI" sz="2000" b="1" u="sng" dirty="0">
                <a:solidFill>
                  <a:srgbClr val="FF0000"/>
                </a:solidFill>
                <a:latin typeface="Aptos" panose="020B0004020202020204" pitchFamily="34" charset="0"/>
                <a:cs typeface="Calibri" panose="020F0502020204030204" pitchFamily="34" charset="0"/>
              </a:rPr>
              <a:t>NEVARNIH</a:t>
            </a:r>
            <a:r>
              <a:rPr lang="sl-SI" sz="2000" b="1" dirty="0">
                <a:solidFill>
                  <a:srgbClr val="FF0000"/>
                </a:solidFill>
                <a:latin typeface="Aptos" panose="020B0004020202020204" pitchFamily="34" charset="0"/>
                <a:cs typeface="Calibri" panose="020F0502020204030204" pitchFamily="34" charset="0"/>
              </a:rPr>
              <a:t> </a:t>
            </a:r>
            <a:r>
              <a:rPr lang="sl-SI" sz="2000" dirty="0">
                <a:latin typeface="Aptos" panose="020B0004020202020204" pitchFamily="34" charset="0"/>
                <a:cs typeface="Calibri" panose="020F0502020204030204" pitchFamily="34" charset="0"/>
              </a:rPr>
              <a:t>in nekaterih drugih odpadkov v ne-OECD države.</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Prepoved izvoza (</a:t>
            </a:r>
            <a:r>
              <a:rPr lang="sl-SI" sz="2000" b="1" i="1" dirty="0">
                <a:solidFill>
                  <a:schemeClr val="accent6">
                    <a:lumMod val="75000"/>
                  </a:schemeClr>
                </a:solidFill>
                <a:latin typeface="Aptos" panose="020B0004020202020204" pitchFamily="34" charset="0"/>
                <a:cs typeface="Calibri" panose="020F0502020204030204" pitchFamily="34" charset="0"/>
              </a:rPr>
              <a:t>splošna prepoved – v odstranjevanje in v predelavo</a:t>
            </a:r>
            <a:r>
              <a:rPr lang="sl-SI" sz="2000" b="1" dirty="0">
                <a:solidFill>
                  <a:schemeClr val="accent6">
                    <a:lumMod val="75000"/>
                  </a:schemeClr>
                </a:solidFill>
                <a:latin typeface="Aptos" panose="020B0004020202020204" pitchFamily="34" charset="0"/>
                <a:cs typeface="Calibri" panose="020F0502020204030204" pitchFamily="34" charset="0"/>
              </a:rPr>
              <a:t>)</a:t>
            </a:r>
            <a:r>
              <a:rPr lang="sl-SI" sz="2000" dirty="0">
                <a:latin typeface="Aptos" panose="020B0004020202020204" pitchFamily="34" charset="0"/>
                <a:cs typeface="Calibri" panose="020F0502020204030204" pitchFamily="34" charset="0"/>
              </a:rPr>
              <a:t> </a:t>
            </a:r>
            <a:r>
              <a:rPr lang="sl-SI" sz="2000" b="1" u="sng" dirty="0">
                <a:solidFill>
                  <a:schemeClr val="accent6">
                    <a:lumMod val="75000"/>
                  </a:schemeClr>
                </a:solidFill>
                <a:latin typeface="Aptos" panose="020B0004020202020204" pitchFamily="34" charset="0"/>
                <a:cs typeface="Calibri" panose="020F0502020204030204" pitchFamily="34" charset="0"/>
              </a:rPr>
              <a:t>NE-NEVARNIH</a:t>
            </a:r>
            <a:r>
              <a:rPr lang="sl-SI" sz="2000" b="1" dirty="0">
                <a:solidFill>
                  <a:schemeClr val="accent6">
                    <a:lumMod val="75000"/>
                  </a:schemeClr>
                </a:solidFill>
                <a:latin typeface="Aptos" panose="020B0004020202020204" pitchFamily="34" charset="0"/>
                <a:cs typeface="Calibri" panose="020F0502020204030204" pitchFamily="34" charset="0"/>
              </a:rPr>
              <a:t> odpadkov </a:t>
            </a:r>
            <a:r>
              <a:rPr lang="sl-SI" sz="2000" b="1" dirty="0">
                <a:latin typeface="Aptos" panose="020B0004020202020204" pitchFamily="34" charset="0"/>
                <a:cs typeface="Calibri" panose="020F0502020204030204" pitchFamily="34" charset="0"/>
              </a:rPr>
              <a:t>v ne-OECD države</a:t>
            </a:r>
            <a:r>
              <a:rPr lang="sl-SI" sz="2000" dirty="0">
                <a:latin typeface="Aptos" panose="020B0004020202020204" pitchFamily="34" charset="0"/>
                <a:cs typeface="Calibri" panose="020F0502020204030204" pitchFamily="34" charset="0"/>
              </a:rPr>
              <a:t>, </a:t>
            </a:r>
            <a:r>
              <a:rPr lang="sl-SI" sz="2000" b="1" dirty="0">
                <a:latin typeface="Aptos" panose="020B0004020202020204" pitchFamily="34" charset="0"/>
                <a:cs typeface="Calibri" panose="020F0502020204030204" pitchFamily="34" charset="0"/>
              </a:rPr>
              <a:t>razen v državo iz seznama</a:t>
            </a:r>
            <a:r>
              <a:rPr lang="sl-SI" sz="2000" dirty="0">
                <a:latin typeface="Aptos" panose="020B0004020202020204" pitchFamily="34" charset="0"/>
                <a:cs typeface="Calibri" panose="020F0502020204030204" pitchFamily="34" charset="0"/>
              </a:rPr>
              <a:t>, ki ga določi Evropska komisija (</a:t>
            </a:r>
            <a:r>
              <a:rPr lang="sl-SI" sz="2000" i="1" dirty="0">
                <a:latin typeface="Aptos" panose="020B0004020202020204" pitchFamily="34" charset="0"/>
                <a:cs typeface="Calibri" panose="020F0502020204030204" pitchFamily="34" charset="0"/>
              </a:rPr>
              <a:t>na podlagi vloge tretje države za uvoz oz. sprejem določenih vrst odpadkov, </a:t>
            </a:r>
            <a:r>
              <a:rPr lang="sl-SI" sz="2000" b="1" i="1" dirty="0">
                <a:latin typeface="Aptos" panose="020B0004020202020204" pitchFamily="34" charset="0"/>
                <a:cs typeface="Calibri" panose="020F0502020204030204" pitchFamily="34" charset="0"/>
              </a:rPr>
              <a:t>skupaj z dokazili</a:t>
            </a:r>
            <a:r>
              <a:rPr lang="sl-SI" sz="2000" i="1" dirty="0">
                <a:latin typeface="Aptos" panose="020B0004020202020204" pitchFamily="34" charset="0"/>
                <a:cs typeface="Calibri" panose="020F0502020204030204" pitchFamily="34" charset="0"/>
              </a:rPr>
              <a:t>, da bo zagotovljeno okoljsko primerno ravnanje s temi odpadki</a:t>
            </a:r>
            <a:r>
              <a:rPr lang="sl-SI" sz="2000" dirty="0">
                <a:latin typeface="Aptos" panose="020B0004020202020204" pitchFamily="34" charset="0"/>
                <a:cs typeface="Calibri" panose="020F0502020204030204" pitchFamily="34" charset="0"/>
              </a:rPr>
              <a:t>).</a:t>
            </a:r>
          </a:p>
        </p:txBody>
      </p:sp>
      <p:sp>
        <p:nvSpPr>
          <p:cNvPr id="3" name="Naslov 2">
            <a:extLst>
              <a:ext uri="{FF2B5EF4-FFF2-40B4-BE49-F238E27FC236}">
                <a16:creationId xmlns:a16="http://schemas.microsoft.com/office/drawing/2014/main" id="{0120F49E-EEBA-BD6F-1F94-022C8189ACBD}"/>
              </a:ext>
            </a:extLst>
          </p:cNvPr>
          <p:cNvSpPr>
            <a:spLocks noGrp="1"/>
          </p:cNvSpPr>
          <p:nvPr>
            <p:ph type="ctrTitle"/>
          </p:nvPr>
        </p:nvSpPr>
        <p:spPr>
          <a:xfrm>
            <a:off x="374380" y="1005269"/>
            <a:ext cx="3033713" cy="1424161"/>
          </a:xfrm>
        </p:spPr>
        <p:txBody>
          <a:bodyPr>
            <a:normAutofit/>
          </a:bodyPr>
          <a:lstStyle/>
          <a:p>
            <a:r>
              <a:rPr lang="nn-NO"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Izvoz iz Unije v tretje države</a:t>
            </a:r>
            <a:r>
              <a:rPr lang="sl-SI"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 </a:t>
            </a:r>
            <a:endParaRPr lang="sl-SI" sz="2400" dirty="0">
              <a:latin typeface="Aptos" panose="020B0004020202020204" pitchFamily="34" charset="0"/>
            </a:endParaRPr>
          </a:p>
        </p:txBody>
      </p:sp>
      <p:sp>
        <p:nvSpPr>
          <p:cNvPr id="4" name="Podnaslov 3">
            <a:extLst>
              <a:ext uri="{FF2B5EF4-FFF2-40B4-BE49-F238E27FC236}">
                <a16:creationId xmlns:a16="http://schemas.microsoft.com/office/drawing/2014/main" id="{55E6DD76-6834-81B3-A351-F6A1C6D236F1}"/>
              </a:ext>
            </a:extLst>
          </p:cNvPr>
          <p:cNvSpPr>
            <a:spLocks noGrp="1"/>
          </p:cNvSpPr>
          <p:nvPr>
            <p:ph type="subTitle" idx="13"/>
          </p:nvPr>
        </p:nvSpPr>
        <p:spPr>
          <a:xfrm>
            <a:off x="579013" y="2992865"/>
            <a:ext cx="3033713" cy="1424161"/>
          </a:xfrm>
        </p:spPr>
        <p:txBody>
          <a:bodyPr>
            <a:noAutofit/>
          </a:bodyPr>
          <a:lstStyle/>
          <a:p>
            <a:r>
              <a:rPr lang="sl-SI" sz="2000" b="1" dirty="0">
                <a:solidFill>
                  <a:srgbClr val="0070C0"/>
                </a:solidFill>
                <a:latin typeface="Aptos" panose="020B0004020202020204" pitchFamily="34" charset="0"/>
              </a:rPr>
              <a:t>21. junija 2027 se začnejo uporabljati nova pravila o izvozu</a:t>
            </a:r>
          </a:p>
          <a:p>
            <a:endParaRPr lang="sl-SI" sz="2000" b="1" dirty="0">
              <a:solidFill>
                <a:srgbClr val="0070C0"/>
              </a:solidFill>
              <a:latin typeface="Aptos" panose="020B0004020202020204" pitchFamily="34" charset="0"/>
            </a:endParaRPr>
          </a:p>
          <a:p>
            <a:r>
              <a:rPr lang="sl-SI" sz="2000" b="1" dirty="0">
                <a:solidFill>
                  <a:srgbClr val="0070C0"/>
                </a:solidFill>
                <a:latin typeface="Aptos" panose="020B0004020202020204" pitchFamily="34" charset="0"/>
              </a:rPr>
              <a:t>21. novembra 2026 prepoved izvoza plastičnih odpadkov v države ne-OECD</a:t>
            </a:r>
          </a:p>
        </p:txBody>
      </p:sp>
      <p:pic>
        <p:nvPicPr>
          <p:cNvPr id="5" name="Slika 4">
            <a:extLst>
              <a:ext uri="{FF2B5EF4-FFF2-40B4-BE49-F238E27FC236}">
                <a16:creationId xmlns:a16="http://schemas.microsoft.com/office/drawing/2014/main" id="{EA082D81-F542-7265-8A08-616B7D87A1EB}"/>
              </a:ext>
            </a:extLst>
          </p:cNvPr>
          <p:cNvPicPr>
            <a:picLocks noChangeAspect="1"/>
          </p:cNvPicPr>
          <p:nvPr/>
        </p:nvPicPr>
        <p:blipFill>
          <a:blip r:embed="rId2"/>
          <a:stretch>
            <a:fillRect/>
          </a:stretch>
        </p:blipFill>
        <p:spPr>
          <a:xfrm>
            <a:off x="5829300" y="4292217"/>
            <a:ext cx="4702828" cy="2143852"/>
          </a:xfrm>
          <a:prstGeom prst="rect">
            <a:avLst/>
          </a:prstGeom>
        </p:spPr>
      </p:pic>
      <p:sp>
        <p:nvSpPr>
          <p:cNvPr id="6" name="Označba mesta številke diapozitiva 5">
            <a:extLst>
              <a:ext uri="{FF2B5EF4-FFF2-40B4-BE49-F238E27FC236}">
                <a16:creationId xmlns:a16="http://schemas.microsoft.com/office/drawing/2014/main" id="{60EBB328-8157-5371-CF41-9F34C78C20E0}"/>
              </a:ext>
            </a:extLst>
          </p:cNvPr>
          <p:cNvSpPr>
            <a:spLocks noGrp="1"/>
          </p:cNvSpPr>
          <p:nvPr>
            <p:ph type="sldNum" sz="quarter" idx="4"/>
          </p:nvPr>
        </p:nvSpPr>
        <p:spPr/>
        <p:txBody>
          <a:bodyPr/>
          <a:lstStyle/>
          <a:p>
            <a:pPr algn="l"/>
            <a:r>
              <a:rPr lang="en-SI"/>
              <a:t>| </a:t>
            </a:r>
            <a:fld id="{B2E9B04A-BB73-0D45-BD26-C8C851B8E118}" type="slidenum">
              <a:rPr lang="en-SI" smtClean="0"/>
              <a:pPr algn="l"/>
              <a:t>16</a:t>
            </a:fld>
            <a:endParaRPr lang="en-SI" dirty="0"/>
          </a:p>
        </p:txBody>
      </p:sp>
    </p:spTree>
    <p:extLst>
      <p:ext uri="{BB962C8B-B14F-4D97-AF65-F5344CB8AC3E}">
        <p14:creationId xmlns:p14="http://schemas.microsoft.com/office/powerpoint/2010/main" val="1562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BB40-4565-B846-FDEB-19D98244C261}"/>
            </a:ext>
          </a:extLst>
        </p:cNvPr>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D5575EED-3778-B6A3-4181-36C97E1B284E}"/>
              </a:ext>
            </a:extLst>
          </p:cNvPr>
          <p:cNvSpPr>
            <a:spLocks noGrp="1"/>
          </p:cNvSpPr>
          <p:nvPr>
            <p:ph idx="1"/>
          </p:nvPr>
        </p:nvSpPr>
        <p:spPr>
          <a:xfrm>
            <a:off x="3999245" y="223811"/>
            <a:ext cx="8192755" cy="4411239"/>
          </a:xfrm>
        </p:spPr>
        <p:txBody>
          <a:bodyPr>
            <a:normAutofit/>
          </a:bodyPr>
          <a:lstStyle/>
          <a:p>
            <a:pPr lvl="1" indent="-342900" algn="just">
              <a:spcBef>
                <a:spcPts val="0"/>
              </a:spcBef>
              <a:spcAft>
                <a:spcPts val="800"/>
              </a:spcAft>
              <a:buFont typeface="Calibri" panose="020F0502020204030204" pitchFamily="34" charset="0"/>
              <a:buChar char="-"/>
            </a:pPr>
            <a:r>
              <a:rPr lang="sl-SI" sz="2000" b="1" dirty="0">
                <a:latin typeface="Aptos" panose="020B0004020202020204" pitchFamily="34" charset="0"/>
              </a:rPr>
              <a:t>VLOGA odda do 21.2.2025 </a:t>
            </a:r>
            <a:r>
              <a:rPr lang="sl-SI" sz="2000" dirty="0">
                <a:latin typeface="Aptos" panose="020B0004020202020204" pitchFamily="34" charset="0"/>
              </a:rPr>
              <a:t>na EK ZA VKLJUČITEV NA SEZNAM DRŽAV UPRAVIČENIH DO UVOZA NENEVARNIH ODPADKOV IZ EU, </a:t>
            </a:r>
            <a:r>
              <a:rPr lang="sl-SI" sz="2000" b="1" i="1" dirty="0">
                <a:latin typeface="Aptos" panose="020B0004020202020204" pitchFamily="34" charset="0"/>
                <a:cs typeface="Calibri" panose="020F0502020204030204" pitchFamily="34" charset="0"/>
              </a:rPr>
              <a:t>skupaj z dokazili</a:t>
            </a:r>
            <a:r>
              <a:rPr lang="sl-SI" sz="2000" i="1" dirty="0">
                <a:latin typeface="Aptos" panose="020B0004020202020204" pitchFamily="34" charset="0"/>
                <a:cs typeface="Calibri" panose="020F0502020204030204" pitchFamily="34" charset="0"/>
              </a:rPr>
              <a:t>, da bo zagotovljeno okoljsko primerno ravnanje s temi odpadki.</a:t>
            </a:r>
            <a:endParaRPr lang="sl-SI" sz="2000" dirty="0">
              <a:latin typeface="Aptos" panose="020B0004020202020204" pitchFamily="34" charset="0"/>
            </a:endParaRP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rPr>
              <a:t>ŠE VEDNO SE VLOGA LAHKO ODDA (</a:t>
            </a:r>
            <a:r>
              <a:rPr lang="sl-SI" sz="2000" dirty="0">
                <a:latin typeface="Aptos" panose="020B0004020202020204" pitchFamily="34" charset="0"/>
                <a:hlinkClick r:id="rId2"/>
              </a:rPr>
              <a:t>Izvajanje uredbe o pošiljkah odpadkov – okolje</a:t>
            </a:r>
            <a:endParaRPr lang="sl-SI" sz="2000" dirty="0">
              <a:latin typeface="Aptos" panose="020B0004020202020204" pitchFamily="34" charset="0"/>
            </a:endParaRPr>
          </a:p>
          <a:p>
            <a:pPr lvl="1" indent="-342900" algn="just">
              <a:spcBef>
                <a:spcPts val="0"/>
              </a:spcBef>
              <a:spcAft>
                <a:spcPts val="800"/>
              </a:spcAft>
              <a:buFont typeface="Calibri" panose="020F0502020204030204" pitchFamily="34" charset="0"/>
              <a:buChar char="-"/>
            </a:pPr>
            <a:r>
              <a:rPr lang="sl-SI" sz="2000" b="1" dirty="0">
                <a:latin typeface="Aptos" panose="020B0004020202020204" pitchFamily="34" charset="0"/>
              </a:rPr>
              <a:t>PRVI SEZNAM NAJ BI BIL SPREJET 21. novembra 2026</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rPr>
              <a:t>Seznam se bo redno posodabljal ali vsaj vsaki 2 leti.</a:t>
            </a:r>
          </a:p>
          <a:p>
            <a:endParaRPr lang="sl-SI" sz="2000" dirty="0">
              <a:latin typeface="Aptos" panose="020B0004020202020204" pitchFamily="34" charset="0"/>
            </a:endParaRPr>
          </a:p>
          <a:p>
            <a:pPr lvl="1" indent="-342900" algn="just">
              <a:spcBef>
                <a:spcPts val="0"/>
              </a:spcBef>
              <a:spcAft>
                <a:spcPts val="800"/>
              </a:spcAft>
              <a:buFont typeface="Calibri" panose="020F0502020204030204" pitchFamily="34" charset="0"/>
              <a:buChar char="-"/>
            </a:pPr>
            <a:endParaRPr lang="sl-SI" sz="2000" dirty="0">
              <a:latin typeface="Aptos" panose="020B0004020202020204" pitchFamily="34" charset="0"/>
            </a:endParaRPr>
          </a:p>
          <a:p>
            <a:pPr lvl="1" indent="-342900" algn="just">
              <a:spcBef>
                <a:spcPts val="0"/>
              </a:spcBef>
              <a:spcAft>
                <a:spcPts val="800"/>
              </a:spcAft>
              <a:buFont typeface="Calibri" panose="020F0502020204030204" pitchFamily="34" charset="0"/>
              <a:buChar char="-"/>
            </a:pPr>
            <a:endParaRPr lang="sl-SI" sz="2000" dirty="0">
              <a:latin typeface="Aptos" panose="020B0004020202020204" pitchFamily="34" charset="0"/>
              <a:cs typeface="Calibri" panose="020F0502020204030204" pitchFamily="34" charset="0"/>
            </a:endParaRPr>
          </a:p>
        </p:txBody>
      </p:sp>
      <p:sp>
        <p:nvSpPr>
          <p:cNvPr id="3" name="Naslov 2">
            <a:extLst>
              <a:ext uri="{FF2B5EF4-FFF2-40B4-BE49-F238E27FC236}">
                <a16:creationId xmlns:a16="http://schemas.microsoft.com/office/drawing/2014/main" id="{75B15685-04FA-8A6D-2487-795611AAB0D2}"/>
              </a:ext>
            </a:extLst>
          </p:cNvPr>
          <p:cNvSpPr>
            <a:spLocks noGrp="1"/>
          </p:cNvSpPr>
          <p:nvPr>
            <p:ph type="ctrTitle"/>
          </p:nvPr>
        </p:nvSpPr>
        <p:spPr>
          <a:xfrm>
            <a:off x="653070" y="1260151"/>
            <a:ext cx="3033713" cy="1424161"/>
          </a:xfrm>
        </p:spPr>
        <p:txBody>
          <a:bodyPr>
            <a:normAutofit/>
          </a:bodyPr>
          <a:lstStyle/>
          <a:p>
            <a:r>
              <a:rPr lang="nn-NO"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Izvoz iz Unije v tretje države</a:t>
            </a:r>
            <a:endParaRPr lang="sl-SI" sz="2400" dirty="0">
              <a:latin typeface="Aptos" panose="020B0004020202020204" pitchFamily="34" charset="0"/>
            </a:endParaRPr>
          </a:p>
        </p:txBody>
      </p:sp>
      <p:pic>
        <p:nvPicPr>
          <p:cNvPr id="5" name="Slika 4">
            <a:extLst>
              <a:ext uri="{FF2B5EF4-FFF2-40B4-BE49-F238E27FC236}">
                <a16:creationId xmlns:a16="http://schemas.microsoft.com/office/drawing/2014/main" id="{DD2EC0F9-8A24-8AD5-3EF2-5F8B12619D12}"/>
              </a:ext>
            </a:extLst>
          </p:cNvPr>
          <p:cNvPicPr>
            <a:picLocks noChangeAspect="1"/>
          </p:cNvPicPr>
          <p:nvPr/>
        </p:nvPicPr>
        <p:blipFill>
          <a:blip r:embed="rId3"/>
          <a:stretch>
            <a:fillRect/>
          </a:stretch>
        </p:blipFill>
        <p:spPr>
          <a:xfrm>
            <a:off x="5442796" y="4107877"/>
            <a:ext cx="5041829" cy="2298391"/>
          </a:xfrm>
          <a:prstGeom prst="rect">
            <a:avLst/>
          </a:prstGeom>
        </p:spPr>
      </p:pic>
      <p:sp>
        <p:nvSpPr>
          <p:cNvPr id="7" name="PoljeZBesedilom 6">
            <a:extLst>
              <a:ext uri="{FF2B5EF4-FFF2-40B4-BE49-F238E27FC236}">
                <a16:creationId xmlns:a16="http://schemas.microsoft.com/office/drawing/2014/main" id="{7C22D51F-8FFA-4A11-7805-1118C37EE3E0}"/>
              </a:ext>
            </a:extLst>
          </p:cNvPr>
          <p:cNvSpPr txBox="1"/>
          <p:nvPr/>
        </p:nvSpPr>
        <p:spPr>
          <a:xfrm>
            <a:off x="369650" y="2558148"/>
            <a:ext cx="3365771" cy="3416320"/>
          </a:xfrm>
          <a:prstGeom prst="rect">
            <a:avLst/>
          </a:prstGeom>
          <a:noFill/>
        </p:spPr>
        <p:txBody>
          <a:bodyPr wrap="square">
            <a:spAutoFit/>
          </a:bodyPr>
          <a:lstStyle/>
          <a:p>
            <a:pPr algn="just"/>
            <a:r>
              <a:rPr lang="sl-SI" i="0" dirty="0">
                <a:solidFill>
                  <a:srgbClr val="7030A0"/>
                </a:solidFill>
                <a:effectLst/>
                <a:latin typeface="Inter"/>
              </a:rPr>
              <a:t>VLOGE do julija 2025: </a:t>
            </a:r>
            <a:r>
              <a:rPr lang="sl-SI" b="1" i="0" dirty="0">
                <a:solidFill>
                  <a:srgbClr val="00002E"/>
                </a:solidFill>
                <a:effectLst/>
                <a:latin typeface="Inter"/>
              </a:rPr>
              <a:t>Bangladeš, Bosna in Hercegovina, Egipt, Salvador, Gruzija, Hongkong, Indija, Indonezija, Kazahstan, Malezija, Moldavija, Monako, Črna gora, Maroko, Nigerija, Severna Makedonija, Oman, Pakistan, Filipini, Savdska Arabija, Srbija, Singapur, Šrilanka, Tajvan</a:t>
            </a:r>
            <a:r>
              <a:rPr lang="sl-SI" b="1" i="0" baseline="30000" dirty="0">
                <a:solidFill>
                  <a:srgbClr val="00002E"/>
                </a:solidFill>
                <a:effectLst/>
                <a:latin typeface="Inter"/>
              </a:rPr>
              <a:t>1</a:t>
            </a:r>
            <a:r>
              <a:rPr lang="sl-SI" b="1" i="0" dirty="0">
                <a:solidFill>
                  <a:srgbClr val="00002E"/>
                </a:solidFill>
                <a:effectLst/>
                <a:latin typeface="Inter"/>
              </a:rPr>
              <a:t>, Tajska, Togo, Tunizija, Ukrajina, Vietnam, Laos in Andora.</a:t>
            </a:r>
            <a:endParaRPr lang="sl-SI" dirty="0"/>
          </a:p>
        </p:txBody>
      </p:sp>
      <p:sp>
        <p:nvSpPr>
          <p:cNvPr id="4" name="Označba mesta številke diapozitiva 3">
            <a:extLst>
              <a:ext uri="{FF2B5EF4-FFF2-40B4-BE49-F238E27FC236}">
                <a16:creationId xmlns:a16="http://schemas.microsoft.com/office/drawing/2014/main" id="{1917D5E7-002D-4FCC-0C2E-3D6887D855FC}"/>
              </a:ext>
            </a:extLst>
          </p:cNvPr>
          <p:cNvSpPr>
            <a:spLocks noGrp="1"/>
          </p:cNvSpPr>
          <p:nvPr>
            <p:ph type="sldNum" sz="quarter" idx="4"/>
          </p:nvPr>
        </p:nvSpPr>
        <p:spPr/>
        <p:txBody>
          <a:bodyPr/>
          <a:lstStyle/>
          <a:p>
            <a:pPr algn="l"/>
            <a:r>
              <a:rPr lang="en-SI"/>
              <a:t>| </a:t>
            </a:r>
            <a:fld id="{B2E9B04A-BB73-0D45-BD26-C8C851B8E118}" type="slidenum">
              <a:rPr lang="en-SI" smtClean="0"/>
              <a:pPr algn="l"/>
              <a:t>17</a:t>
            </a:fld>
            <a:endParaRPr lang="en-SI" dirty="0"/>
          </a:p>
        </p:txBody>
      </p:sp>
    </p:spTree>
    <p:extLst>
      <p:ext uri="{BB962C8B-B14F-4D97-AF65-F5344CB8AC3E}">
        <p14:creationId xmlns:p14="http://schemas.microsoft.com/office/powerpoint/2010/main" val="53260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5784EBAE-B9C8-E724-B6BD-4FF058A035FC}"/>
              </a:ext>
            </a:extLst>
          </p:cNvPr>
          <p:cNvSpPr>
            <a:spLocks noGrp="1"/>
          </p:cNvSpPr>
          <p:nvPr>
            <p:ph idx="1"/>
          </p:nvPr>
        </p:nvSpPr>
        <p:spPr/>
        <p:txBody>
          <a:bodyPr/>
          <a:lstStyle/>
          <a:p>
            <a:endParaRPr lang="sl-SI"/>
          </a:p>
        </p:txBody>
      </p:sp>
      <p:sp>
        <p:nvSpPr>
          <p:cNvPr id="3" name="Naslov 2">
            <a:extLst>
              <a:ext uri="{FF2B5EF4-FFF2-40B4-BE49-F238E27FC236}">
                <a16:creationId xmlns:a16="http://schemas.microsoft.com/office/drawing/2014/main" id="{FE577EB7-78B2-411C-AABB-2437064F1C17}"/>
              </a:ext>
            </a:extLst>
          </p:cNvPr>
          <p:cNvSpPr>
            <a:spLocks noGrp="1"/>
          </p:cNvSpPr>
          <p:nvPr>
            <p:ph type="ctrTitle"/>
          </p:nvPr>
        </p:nvSpPr>
        <p:spPr>
          <a:xfrm>
            <a:off x="653069" y="2574245"/>
            <a:ext cx="3033713" cy="2329355"/>
          </a:xfrm>
        </p:spPr>
        <p:txBody>
          <a:bodyPr>
            <a:normAutofit/>
          </a:bodyPr>
          <a:lstStyle/>
          <a:p>
            <a:r>
              <a:rPr lang="sl-SI" sz="2000" dirty="0">
                <a:latin typeface="Aptos" panose="020B0004020202020204" pitchFamily="34" charset="0"/>
              </a:rPr>
              <a:t>Primer ne-OECD države, ki čaka na uvrstitev v seznam EK za dovoljenje uvoza odpadkov iz EU</a:t>
            </a:r>
          </a:p>
        </p:txBody>
      </p:sp>
      <p:pic>
        <p:nvPicPr>
          <p:cNvPr id="6" name="Slika 5">
            <a:extLst>
              <a:ext uri="{FF2B5EF4-FFF2-40B4-BE49-F238E27FC236}">
                <a16:creationId xmlns:a16="http://schemas.microsoft.com/office/drawing/2014/main" id="{B3BF64CC-FCD2-65F1-587A-AEB6905B6163}"/>
              </a:ext>
            </a:extLst>
          </p:cNvPr>
          <p:cNvPicPr>
            <a:picLocks noChangeAspect="1"/>
          </p:cNvPicPr>
          <p:nvPr/>
        </p:nvPicPr>
        <p:blipFill>
          <a:blip r:embed="rId2"/>
          <a:stretch>
            <a:fillRect/>
          </a:stretch>
        </p:blipFill>
        <p:spPr>
          <a:xfrm>
            <a:off x="4634379" y="0"/>
            <a:ext cx="7344517" cy="6858000"/>
          </a:xfrm>
          <a:prstGeom prst="rect">
            <a:avLst/>
          </a:prstGeom>
        </p:spPr>
      </p:pic>
      <p:sp>
        <p:nvSpPr>
          <p:cNvPr id="4" name="Naslov 2">
            <a:extLst>
              <a:ext uri="{FF2B5EF4-FFF2-40B4-BE49-F238E27FC236}">
                <a16:creationId xmlns:a16="http://schemas.microsoft.com/office/drawing/2014/main" id="{26F6381B-2A5D-B025-9CF3-1CC82B18253B}"/>
              </a:ext>
            </a:extLst>
          </p:cNvPr>
          <p:cNvSpPr txBox="1">
            <a:spLocks/>
          </p:cNvSpPr>
          <p:nvPr/>
        </p:nvSpPr>
        <p:spPr>
          <a:xfrm>
            <a:off x="653070" y="1260151"/>
            <a:ext cx="3033713" cy="14241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nn-NO"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Izvoz iz Unije v tretje države</a:t>
            </a:r>
            <a:endParaRPr lang="sl-SI" sz="2400" dirty="0">
              <a:latin typeface="Aptos" panose="020B0004020202020204" pitchFamily="34" charset="0"/>
            </a:endParaRPr>
          </a:p>
        </p:txBody>
      </p:sp>
      <p:sp>
        <p:nvSpPr>
          <p:cNvPr id="5" name="Označba mesta številke diapozitiva 4">
            <a:extLst>
              <a:ext uri="{FF2B5EF4-FFF2-40B4-BE49-F238E27FC236}">
                <a16:creationId xmlns:a16="http://schemas.microsoft.com/office/drawing/2014/main" id="{4E5F85FA-C7A1-854C-B5F8-6FF00F438FC0}"/>
              </a:ext>
            </a:extLst>
          </p:cNvPr>
          <p:cNvSpPr>
            <a:spLocks noGrp="1"/>
          </p:cNvSpPr>
          <p:nvPr>
            <p:ph type="sldNum" sz="quarter" idx="4"/>
          </p:nvPr>
        </p:nvSpPr>
        <p:spPr/>
        <p:txBody>
          <a:bodyPr/>
          <a:lstStyle/>
          <a:p>
            <a:pPr algn="l"/>
            <a:r>
              <a:rPr lang="en-SI"/>
              <a:t>| </a:t>
            </a:r>
            <a:fld id="{B2E9B04A-BB73-0D45-BD26-C8C851B8E118}" type="slidenum">
              <a:rPr lang="en-SI" smtClean="0"/>
              <a:pPr algn="l"/>
              <a:t>18</a:t>
            </a:fld>
            <a:endParaRPr lang="en-SI" dirty="0"/>
          </a:p>
        </p:txBody>
      </p:sp>
    </p:spTree>
    <p:extLst>
      <p:ext uri="{BB962C8B-B14F-4D97-AF65-F5344CB8AC3E}">
        <p14:creationId xmlns:p14="http://schemas.microsoft.com/office/powerpoint/2010/main" val="365490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713DD270-BAA4-6DAC-B487-C283A863D1A4}"/>
              </a:ext>
            </a:extLst>
          </p:cNvPr>
          <p:cNvSpPr>
            <a:spLocks noGrp="1"/>
          </p:cNvSpPr>
          <p:nvPr>
            <p:ph type="ctrTitle"/>
          </p:nvPr>
        </p:nvSpPr>
        <p:spPr/>
        <p:txBody>
          <a:bodyPr>
            <a:normAutofit/>
          </a:bodyPr>
          <a:lstStyle/>
          <a:p>
            <a:r>
              <a:rPr lang="nn-NO"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Izvoz iz Unije v tretje države</a:t>
            </a:r>
            <a:r>
              <a:rPr lang="sl-SI" sz="2400" b="1" dirty="0">
                <a:solidFill>
                  <a:schemeClr val="accent2">
                    <a:lumMod val="75000"/>
                  </a:schemeClr>
                </a:solidFill>
                <a:latin typeface="Aptos" panose="020B0004020202020204" pitchFamily="34" charset="0"/>
                <a:ea typeface="Calibri" panose="020F0502020204030204" pitchFamily="34" charset="0"/>
                <a:cs typeface="Calibri" panose="020F0502020204030204" pitchFamily="34" charset="0"/>
              </a:rPr>
              <a:t> (ne-OECD)</a:t>
            </a:r>
            <a:endParaRPr lang="sl-SI" sz="2400" dirty="0">
              <a:latin typeface="Aptos" panose="020B0004020202020204" pitchFamily="34" charset="0"/>
            </a:endParaRPr>
          </a:p>
        </p:txBody>
      </p:sp>
      <p:sp>
        <p:nvSpPr>
          <p:cNvPr id="4" name="Podnaslov 3">
            <a:extLst>
              <a:ext uri="{FF2B5EF4-FFF2-40B4-BE49-F238E27FC236}">
                <a16:creationId xmlns:a16="http://schemas.microsoft.com/office/drawing/2014/main" id="{FE7ED8FA-5B6A-B240-36F1-6E62B45CE3FE}"/>
              </a:ext>
            </a:extLst>
          </p:cNvPr>
          <p:cNvSpPr>
            <a:spLocks noGrp="1"/>
          </p:cNvSpPr>
          <p:nvPr>
            <p:ph type="subTitle" idx="13"/>
          </p:nvPr>
        </p:nvSpPr>
        <p:spPr>
          <a:xfrm>
            <a:off x="738447" y="3004408"/>
            <a:ext cx="3033713" cy="1424161"/>
          </a:xfrm>
        </p:spPr>
        <p:txBody>
          <a:bodyPr>
            <a:normAutofit/>
          </a:bodyPr>
          <a:lstStyle/>
          <a:p>
            <a:r>
              <a:rPr lang="sl-SI" sz="2000" dirty="0">
                <a:latin typeface="Aptos" panose="020B0004020202020204" pitchFamily="34" charset="0"/>
                <a:cs typeface="Calibri" panose="020F0502020204030204" pitchFamily="34" charset="0"/>
              </a:rPr>
              <a:t>OBVEZNOST IZVOZNIKA</a:t>
            </a:r>
          </a:p>
          <a:p>
            <a:endParaRPr lang="sl-SI" sz="2000" dirty="0">
              <a:latin typeface="Aptos" panose="020B0004020202020204" pitchFamily="34" charset="0"/>
            </a:endParaRPr>
          </a:p>
        </p:txBody>
      </p:sp>
      <p:sp>
        <p:nvSpPr>
          <p:cNvPr id="5" name="Označba mesta vsebine 2">
            <a:extLst>
              <a:ext uri="{FF2B5EF4-FFF2-40B4-BE49-F238E27FC236}">
                <a16:creationId xmlns:a16="http://schemas.microsoft.com/office/drawing/2014/main" id="{4D9D90FC-777B-C5EB-388C-C9228CFD8989}"/>
              </a:ext>
            </a:extLst>
          </p:cNvPr>
          <p:cNvSpPr txBox="1">
            <a:spLocks/>
          </p:cNvSpPr>
          <p:nvPr/>
        </p:nvSpPr>
        <p:spPr>
          <a:xfrm>
            <a:off x="4659548" y="368743"/>
            <a:ext cx="7532451" cy="6109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spcBef>
                <a:spcPts val="0"/>
              </a:spcBef>
              <a:spcAft>
                <a:spcPts val="800"/>
              </a:spcAft>
              <a:buNone/>
            </a:pPr>
            <a:endParaRPr lang="sl-SI" sz="2000" b="1" dirty="0">
              <a:latin typeface="Aptos" panose="020B0004020202020204" pitchFamily="34" charset="0"/>
              <a:cs typeface="Calibri" panose="020F0502020204030204" pitchFamily="34" charset="0"/>
            </a:endParaRPr>
          </a:p>
          <a:p>
            <a:pPr marL="342900" lvl="1" indent="0" algn="just">
              <a:spcBef>
                <a:spcPts val="0"/>
              </a:spcBef>
              <a:spcAft>
                <a:spcPts val="800"/>
              </a:spcAft>
              <a:buNone/>
            </a:pPr>
            <a:endParaRPr lang="sl-SI" sz="2000" b="1" dirty="0">
              <a:latin typeface="Aptos" panose="020B0004020202020204" pitchFamily="34" charset="0"/>
              <a:cs typeface="Calibri" panose="020F0502020204030204" pitchFamily="34" charset="0"/>
            </a:endParaRPr>
          </a:p>
          <a:p>
            <a:pPr marL="342900" lvl="1" indent="0" algn="just">
              <a:spcBef>
                <a:spcPts val="0"/>
              </a:spcBef>
              <a:spcAft>
                <a:spcPts val="800"/>
              </a:spcAft>
              <a:buNone/>
            </a:pPr>
            <a:endParaRPr lang="sl-SI" sz="2000" b="1" dirty="0">
              <a:latin typeface="Aptos" panose="020B0004020202020204" pitchFamily="34" charset="0"/>
              <a:cs typeface="Calibri" panose="020F0502020204030204" pitchFamily="34" charset="0"/>
            </a:endParaRPr>
          </a:p>
          <a:p>
            <a:pPr marL="342900" lvl="1" indent="0" algn="just">
              <a:spcBef>
                <a:spcPts val="0"/>
              </a:spcBef>
              <a:spcAft>
                <a:spcPts val="800"/>
              </a:spcAft>
              <a:buNone/>
            </a:pPr>
            <a:endParaRPr lang="sl-SI" sz="2000" b="1" dirty="0">
              <a:latin typeface="Aptos" panose="020B0004020202020204" pitchFamily="34" charset="0"/>
              <a:cs typeface="Calibri" panose="020F0502020204030204" pitchFamily="34" charset="0"/>
            </a:endParaRPr>
          </a:p>
          <a:p>
            <a:pPr marL="342900" lvl="1" indent="0" algn="just">
              <a:spcBef>
                <a:spcPts val="0"/>
              </a:spcBef>
              <a:spcAft>
                <a:spcPts val="800"/>
              </a:spcAft>
              <a:buNone/>
            </a:pPr>
            <a:r>
              <a:rPr lang="sl-SI" sz="2000" b="1" dirty="0">
                <a:latin typeface="Aptos" panose="020B0004020202020204" pitchFamily="34" charset="0"/>
                <a:cs typeface="Calibri" panose="020F0502020204030204" pitchFamily="34" charset="0"/>
              </a:rPr>
              <a:t>Obveznost izvoznika:</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Lahko izvaža le v obrate, za katere </a:t>
            </a:r>
            <a:r>
              <a:rPr lang="sl-SI" sz="2000" b="1" dirty="0">
                <a:latin typeface="Aptos" panose="020B0004020202020204" pitchFamily="34" charset="0"/>
                <a:cs typeface="Calibri" panose="020F0502020204030204" pitchFamily="34" charset="0"/>
              </a:rPr>
              <a:t>dokaže okoljsko primerno </a:t>
            </a:r>
            <a:r>
              <a:rPr lang="sl-SI" sz="2000" dirty="0">
                <a:latin typeface="Aptos" panose="020B0004020202020204" pitchFamily="34" charset="0"/>
                <a:cs typeface="Calibri" panose="020F0502020204030204" pitchFamily="34" charset="0"/>
              </a:rPr>
              <a:t>ravnanje (merila za okoljsko primerno ravnanje v Prilogi X).</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V primeru izvoza v ne-OECD države lahko </a:t>
            </a:r>
            <a:r>
              <a:rPr lang="sl-SI" sz="2000" b="1" dirty="0">
                <a:latin typeface="Aptos" panose="020B0004020202020204" pitchFamily="34" charset="0"/>
                <a:cs typeface="Calibri" panose="020F0502020204030204" pitchFamily="34" charset="0"/>
              </a:rPr>
              <a:t>izvaža le v države iz seznama</a:t>
            </a:r>
            <a:r>
              <a:rPr lang="sl-SI" sz="2000" dirty="0">
                <a:latin typeface="Aptos" panose="020B0004020202020204" pitchFamily="34" charset="0"/>
                <a:cs typeface="Calibri" panose="020F0502020204030204" pitchFamily="34" charset="0"/>
              </a:rPr>
              <a:t>, ki ga določi Evropska komisija (</a:t>
            </a:r>
            <a:r>
              <a:rPr lang="sl-SI" sz="2000" i="1" dirty="0">
                <a:latin typeface="Aptos" panose="020B0004020202020204" pitchFamily="34" charset="0"/>
                <a:cs typeface="Calibri" panose="020F0502020204030204" pitchFamily="34" charset="0"/>
              </a:rPr>
              <a:t>delegiran akt, prenova vsaki 2 leti</a:t>
            </a:r>
            <a:r>
              <a:rPr lang="sl-SI" sz="2000" dirty="0">
                <a:latin typeface="Aptos" panose="020B0004020202020204" pitchFamily="34" charset="0"/>
                <a:cs typeface="Calibri" panose="020F0502020204030204" pitchFamily="34" charset="0"/>
              </a:rPr>
              <a:t>).</a:t>
            </a:r>
          </a:p>
          <a:p>
            <a:pPr lvl="1" indent="-342900" algn="just">
              <a:spcBef>
                <a:spcPts val="0"/>
              </a:spcBef>
              <a:spcAft>
                <a:spcPts val="800"/>
              </a:spcAft>
              <a:buFont typeface="Calibri" panose="020F0502020204030204" pitchFamily="34" charset="0"/>
              <a:buChar char="-"/>
            </a:pPr>
            <a:r>
              <a:rPr lang="sl-SI" sz="2000" b="1" dirty="0">
                <a:latin typeface="Aptos" panose="020B0004020202020204" pitchFamily="34" charset="0"/>
                <a:cs typeface="Calibri" panose="020F0502020204030204" pitchFamily="34" charset="0"/>
              </a:rPr>
              <a:t>Uvedba neodvisnega nadzora za obrate v ne-OECD državah</a:t>
            </a:r>
            <a:r>
              <a:rPr lang="sl-SI" sz="2000" dirty="0">
                <a:latin typeface="Aptos" panose="020B0004020202020204" pitchFamily="34" charset="0"/>
                <a:cs typeface="Calibri" panose="020F0502020204030204" pitchFamily="34" charset="0"/>
              </a:rPr>
              <a:t>, v katerega izvaža (</a:t>
            </a:r>
            <a:r>
              <a:rPr lang="sl-SI" sz="2000" i="1" dirty="0">
                <a:latin typeface="Aptos" panose="020B0004020202020204" pitchFamily="34" charset="0"/>
                <a:cs typeface="Calibri" panose="020F0502020204030204" pitchFamily="34" charset="0"/>
              </a:rPr>
              <a:t>presoja neodvisne in akreditirane tretje osebe z ustreznimi kvalifikacijami</a:t>
            </a:r>
            <a:r>
              <a:rPr lang="sl-SI" sz="2000" dirty="0">
                <a:latin typeface="Aptos" panose="020B0004020202020204" pitchFamily="34" charset="0"/>
                <a:cs typeface="Calibri" panose="020F0502020204030204" pitchFamily="34" charset="0"/>
              </a:rPr>
              <a:t>).</a:t>
            </a:r>
          </a:p>
          <a:p>
            <a:pPr lvl="1" indent="-342900" algn="just">
              <a:spcBef>
                <a:spcPts val="0"/>
              </a:spcBef>
              <a:spcAft>
                <a:spcPts val="800"/>
              </a:spcAft>
              <a:buFont typeface="Calibri" panose="020F0502020204030204" pitchFamily="34" charset="0"/>
              <a:buChar char="-"/>
            </a:pPr>
            <a:endParaRPr lang="sl-SI" sz="2000" dirty="0">
              <a:latin typeface="Aptos" panose="020B0004020202020204" pitchFamily="34" charset="0"/>
              <a:cs typeface="Calibri" panose="020F0502020204030204" pitchFamily="34" charset="0"/>
            </a:endParaRPr>
          </a:p>
          <a:p>
            <a:pPr marL="342900" lvl="1" indent="0" algn="just">
              <a:spcBef>
                <a:spcPts val="0"/>
              </a:spcBef>
              <a:spcAft>
                <a:spcPts val="800"/>
              </a:spcAft>
              <a:buNone/>
            </a:pPr>
            <a:endParaRPr lang="sl-SI" sz="2000" dirty="0">
              <a:latin typeface="Aptos" panose="020B0004020202020204" pitchFamily="34" charset="0"/>
              <a:cs typeface="Calibri" panose="020F0502020204030204" pitchFamily="34" charset="0"/>
            </a:endParaRPr>
          </a:p>
          <a:p>
            <a:pPr lvl="1" indent="-342900" algn="just">
              <a:spcBef>
                <a:spcPts val="0"/>
              </a:spcBef>
              <a:spcAft>
                <a:spcPts val="800"/>
              </a:spcAft>
              <a:buFont typeface="Calibri" panose="020F0502020204030204" pitchFamily="34" charset="0"/>
              <a:buChar char="-"/>
            </a:pPr>
            <a:endParaRPr lang="sl-SI" sz="2000" dirty="0">
              <a:latin typeface="Aptos" panose="020B0004020202020204" pitchFamily="34" charset="0"/>
              <a:cs typeface="Calibri" panose="020F0502020204030204" pitchFamily="34" charset="0"/>
            </a:endParaRPr>
          </a:p>
          <a:p>
            <a:pPr lvl="1" indent="-342900" algn="just">
              <a:spcBef>
                <a:spcPts val="0"/>
              </a:spcBef>
              <a:spcAft>
                <a:spcPts val="800"/>
              </a:spcAft>
              <a:buFont typeface="Calibri" panose="020F0502020204030204" pitchFamily="34" charset="0"/>
              <a:buChar char="-"/>
            </a:pPr>
            <a:endParaRPr lang="sl-SI" sz="2000" dirty="0">
              <a:latin typeface="Aptos" panose="020B0004020202020204" pitchFamily="34" charset="0"/>
              <a:cs typeface="Calibri" panose="020F0502020204030204" pitchFamily="34" charset="0"/>
            </a:endParaRPr>
          </a:p>
          <a:p>
            <a:pPr lvl="1" algn="just"/>
            <a:endParaRPr lang="sl-SI" sz="2000" dirty="0">
              <a:latin typeface="Aptos" panose="020B0004020202020204" pitchFamily="34" charset="0"/>
              <a:cs typeface="Calibri" panose="020F0502020204030204" pitchFamily="34" charset="0"/>
            </a:endParaRPr>
          </a:p>
        </p:txBody>
      </p:sp>
      <p:pic>
        <p:nvPicPr>
          <p:cNvPr id="2" name="Slika 1">
            <a:extLst>
              <a:ext uri="{FF2B5EF4-FFF2-40B4-BE49-F238E27FC236}">
                <a16:creationId xmlns:a16="http://schemas.microsoft.com/office/drawing/2014/main" id="{04A3EB66-C373-9A4E-1BBA-30DB70C93C48}"/>
              </a:ext>
            </a:extLst>
          </p:cNvPr>
          <p:cNvPicPr>
            <a:picLocks noChangeAspect="1"/>
          </p:cNvPicPr>
          <p:nvPr/>
        </p:nvPicPr>
        <p:blipFill>
          <a:blip r:embed="rId2"/>
          <a:stretch>
            <a:fillRect/>
          </a:stretch>
        </p:blipFill>
        <p:spPr>
          <a:xfrm>
            <a:off x="200596" y="3716488"/>
            <a:ext cx="3735634" cy="2762133"/>
          </a:xfrm>
          <a:prstGeom prst="rect">
            <a:avLst/>
          </a:prstGeom>
        </p:spPr>
      </p:pic>
      <p:sp>
        <p:nvSpPr>
          <p:cNvPr id="6" name="Označba mesta številke diapozitiva 5">
            <a:extLst>
              <a:ext uri="{FF2B5EF4-FFF2-40B4-BE49-F238E27FC236}">
                <a16:creationId xmlns:a16="http://schemas.microsoft.com/office/drawing/2014/main" id="{864BF214-FF07-931A-7D2B-B7EB916541CF}"/>
              </a:ext>
            </a:extLst>
          </p:cNvPr>
          <p:cNvSpPr>
            <a:spLocks noGrp="1"/>
          </p:cNvSpPr>
          <p:nvPr>
            <p:ph type="sldNum" sz="quarter" idx="4"/>
          </p:nvPr>
        </p:nvSpPr>
        <p:spPr/>
        <p:txBody>
          <a:bodyPr/>
          <a:lstStyle/>
          <a:p>
            <a:pPr algn="l"/>
            <a:r>
              <a:rPr lang="en-SI"/>
              <a:t>| </a:t>
            </a:r>
            <a:fld id="{B2E9B04A-BB73-0D45-BD26-C8C851B8E118}" type="slidenum">
              <a:rPr lang="en-SI" smtClean="0"/>
              <a:pPr algn="l"/>
              <a:t>19</a:t>
            </a:fld>
            <a:endParaRPr lang="en-SI" dirty="0"/>
          </a:p>
        </p:txBody>
      </p:sp>
    </p:spTree>
    <p:extLst>
      <p:ext uri="{BB962C8B-B14F-4D97-AF65-F5344CB8AC3E}">
        <p14:creationId xmlns:p14="http://schemas.microsoft.com/office/powerpoint/2010/main" val="325279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3894A261-55D6-68E0-FB6C-FF18B2B762AD}"/>
              </a:ext>
            </a:extLst>
          </p:cNvPr>
          <p:cNvPicPr>
            <a:picLocks noChangeAspect="1"/>
          </p:cNvPicPr>
          <p:nvPr/>
        </p:nvPicPr>
        <p:blipFill>
          <a:blip r:embed="rId2"/>
          <a:srcRect l="8327" r="5666" b="2"/>
          <a:stretch>
            <a:fillRect/>
          </a:stretch>
        </p:blipFill>
        <p:spPr>
          <a:xfrm>
            <a:off x="58148" y="442404"/>
            <a:ext cx="8397171" cy="5955517"/>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1DF85428-04F4-76E6-4DEB-F2F96C3DFD12}"/>
              </a:ext>
            </a:extLst>
          </p:cNvPr>
          <p:cNvSpPr>
            <a:spLocks noGrp="1"/>
          </p:cNvSpPr>
          <p:nvPr>
            <p:ph type="title"/>
          </p:nvPr>
        </p:nvSpPr>
        <p:spPr>
          <a:xfrm>
            <a:off x="8000751" y="283050"/>
            <a:ext cx="3822189" cy="231223"/>
          </a:xfrm>
        </p:spPr>
        <p:txBody>
          <a:bodyPr vert="horz" lIns="91440" tIns="45720" rIns="91440" bIns="45720" rtlCol="0" anchor="ctr">
            <a:noAutofit/>
          </a:bodyPr>
          <a:lstStyle/>
          <a:p>
            <a:r>
              <a:rPr lang="sl-SI" sz="2800" b="1" dirty="0"/>
              <a:t>Vzroki za nov predpis</a:t>
            </a:r>
            <a:endParaRPr lang="en-US" sz="2800" b="1" dirty="0"/>
          </a:p>
        </p:txBody>
      </p:sp>
      <p:sp>
        <p:nvSpPr>
          <p:cNvPr id="5" name="Rectangle 1">
            <a:extLst>
              <a:ext uri="{FF2B5EF4-FFF2-40B4-BE49-F238E27FC236}">
                <a16:creationId xmlns:a16="http://schemas.microsoft.com/office/drawing/2014/main" id="{47836278-2E9F-0164-DB97-9329EDFD2309}"/>
              </a:ext>
            </a:extLst>
          </p:cNvPr>
          <p:cNvSpPr>
            <a:spLocks noGrp="1" noChangeArrowheads="1"/>
          </p:cNvSpPr>
          <p:nvPr>
            <p:ph type="body" sz="half" idx="2"/>
          </p:nvPr>
        </p:nvSpPr>
        <p:spPr bwMode="auto">
          <a:xfrm>
            <a:off x="7199337" y="858741"/>
            <a:ext cx="4934515"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marR="0" lvl="0" indent="-228600" algn="just" fontAlgn="base">
              <a:spcBef>
                <a:spcPct val="0"/>
              </a:spcBef>
              <a:spcAft>
                <a:spcPts val="600"/>
              </a:spcAft>
              <a:buClrTx/>
              <a:buSzTx/>
              <a:buFont typeface="Arial" panose="020B0604020202020204" pitchFamily="34" charset="0"/>
              <a:buChar char="•"/>
              <a:tabLst/>
            </a:pPr>
            <a:r>
              <a:rPr kumimoji="0" lang="en-US" altLang="sl-SI" sz="2000" b="0" i="0" u="none" strike="noStrike" cap="none" normalizeH="0" baseline="0" dirty="0" err="1">
                <a:ln>
                  <a:noFill/>
                </a:ln>
                <a:effectLst/>
              </a:rPr>
              <a:t>Izvoz</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odpadkov</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iz</a:t>
            </a:r>
            <a:r>
              <a:rPr kumimoji="0" lang="en-US" altLang="sl-SI" sz="2000" b="0" i="0" u="none" strike="noStrike" cap="none" normalizeH="0" baseline="0" dirty="0">
                <a:ln>
                  <a:noFill/>
                </a:ln>
                <a:effectLst/>
              </a:rPr>
              <a:t> EU v </a:t>
            </a:r>
            <a:r>
              <a:rPr kumimoji="0" lang="en-US" altLang="sl-SI" sz="2000" b="0" i="0" u="none" strike="noStrike" cap="none" normalizeH="0" baseline="0" dirty="0" err="1">
                <a:ln>
                  <a:noFill/>
                </a:ln>
                <a:effectLst/>
              </a:rPr>
              <a:t>tretje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države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predstavlja</a:t>
            </a:r>
            <a:r>
              <a:rPr kumimoji="0" lang="en-US" altLang="sl-SI" sz="2000" b="0" i="0" u="none" strike="noStrike" cap="none" normalizeH="0" baseline="0" dirty="0">
                <a:ln>
                  <a:noFill/>
                </a:ln>
                <a:effectLst/>
              </a:rPr>
              <a:t> </a:t>
            </a:r>
            <a:r>
              <a:rPr kumimoji="0" lang="en-US" altLang="sl-SI" sz="2000" b="1" i="0" u="none" strike="noStrike" cap="none" normalizeH="0" baseline="0" dirty="0" err="1">
                <a:ln>
                  <a:noFill/>
                </a:ln>
                <a:effectLst/>
              </a:rPr>
              <a:t>visoko</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tveganje</a:t>
            </a:r>
            <a:r>
              <a:rPr kumimoji="0" lang="en-US" altLang="sl-SI" sz="2000" b="1" i="0" u="none" strike="noStrike" cap="none" normalizeH="0" baseline="0" dirty="0">
                <a:ln>
                  <a:noFill/>
                </a:ln>
                <a:effectLst/>
              </a:rPr>
              <a:t> za </a:t>
            </a:r>
            <a:r>
              <a:rPr kumimoji="0" lang="en-US" altLang="sl-SI" sz="2000" b="1" i="0" u="none" strike="noStrike" cap="none" normalizeH="0" baseline="0" dirty="0" err="1">
                <a:ln>
                  <a:noFill/>
                </a:ln>
                <a:effectLst/>
              </a:rPr>
              <a:t>povečanje</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onesnaževanja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okolja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zlasti</a:t>
            </a:r>
            <a:r>
              <a:rPr kumimoji="0" lang="en-US" altLang="sl-SI" sz="2000" b="0" i="0" u="none" strike="noStrike" cap="none" normalizeH="0" baseline="0" dirty="0">
                <a:ln>
                  <a:noFill/>
                </a:ln>
                <a:effectLst/>
              </a:rPr>
              <a:t> v </a:t>
            </a:r>
            <a:r>
              <a:rPr kumimoji="0" lang="en-US" altLang="sl-SI" sz="2000" b="0" i="0" u="none" strike="noStrike" cap="none" normalizeH="0" baseline="0" dirty="0" err="1">
                <a:ln>
                  <a:noFill/>
                </a:ln>
                <a:effectLst/>
              </a:rPr>
              <a:t>državah</a:t>
            </a:r>
            <a:r>
              <a:rPr kumimoji="0" lang="en-US" altLang="sl-SI" sz="2000" b="0" i="0" u="none" strike="noStrike" cap="none" normalizeH="0" baseline="0" dirty="0">
                <a:ln>
                  <a:noFill/>
                </a:ln>
                <a:effectLst/>
              </a:rPr>
              <a:t> v </a:t>
            </a:r>
            <a:r>
              <a:rPr kumimoji="0" lang="en-US" altLang="sl-SI" sz="2000" b="0" i="0" u="none" strike="noStrike" cap="none" normalizeH="0" baseline="0" dirty="0" err="1">
                <a:ln>
                  <a:noFill/>
                </a:ln>
                <a:effectLst/>
              </a:rPr>
              <a:t>razvoju</a:t>
            </a:r>
            <a:r>
              <a:rPr kumimoji="0" lang="en-US" altLang="sl-SI" sz="2000" b="0" i="0" u="none" strike="noStrike" cap="none" normalizeH="0" baseline="0" dirty="0">
                <a:ln>
                  <a:noFill/>
                </a:ln>
                <a:effectLst/>
              </a:rPr>
              <a:t>, ki se </a:t>
            </a:r>
            <a:r>
              <a:rPr kumimoji="0" lang="en-US" altLang="sl-SI" sz="2000" b="0" i="0" u="none" strike="noStrike" cap="none" normalizeH="0" baseline="0" dirty="0" err="1">
                <a:ln>
                  <a:noFill/>
                </a:ln>
                <a:effectLst/>
              </a:rPr>
              <a:t>že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soočajo</a:t>
            </a:r>
            <a:r>
              <a:rPr kumimoji="0" lang="en-US" altLang="sl-SI" sz="2000" b="0" i="0" u="none" strike="noStrike" cap="none" normalizeH="0" baseline="0" dirty="0">
                <a:ln>
                  <a:noFill/>
                </a:ln>
                <a:effectLst/>
              </a:rPr>
              <a:t> z </a:t>
            </a:r>
            <a:r>
              <a:rPr kumimoji="0" lang="en-US" altLang="sl-SI" sz="2000" b="0" i="0" u="none" strike="noStrike" cap="none" normalizeH="0" baseline="0" dirty="0" err="1">
                <a:ln>
                  <a:noFill/>
                </a:ln>
                <a:effectLst/>
              </a:rPr>
              <a:t>znatnimi</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izzivi</a:t>
            </a:r>
            <a:r>
              <a:rPr kumimoji="0" lang="en-US" altLang="sl-SI" sz="2000" b="0" i="0" u="none" strike="noStrike" cap="none" normalizeH="0" baseline="0" dirty="0">
                <a:ln>
                  <a:noFill/>
                </a:ln>
                <a:effectLst/>
              </a:rPr>
              <a:t> pri </a:t>
            </a:r>
            <a:r>
              <a:rPr kumimoji="0" lang="en-US" altLang="sl-SI" sz="2000" b="0" i="0" u="none" strike="noStrike" cap="none" normalizeH="0" baseline="0" dirty="0" err="1">
                <a:ln>
                  <a:noFill/>
                </a:ln>
                <a:effectLst/>
              </a:rPr>
              <a:t>upravljanju</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svojih</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domačih</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odpadkov</a:t>
            </a:r>
            <a:r>
              <a:rPr kumimoji="0" lang="en-US" altLang="sl-SI" sz="2000" b="0" i="0" u="none" strike="noStrike" cap="none" normalizeH="0" baseline="0" dirty="0">
                <a:ln>
                  <a:noFill/>
                </a:ln>
                <a:effectLst/>
              </a:rPr>
              <a:t>. </a:t>
            </a:r>
          </a:p>
          <a:p>
            <a:pPr marL="342900" marR="0" lvl="0" indent="-228600" algn="just" fontAlgn="base">
              <a:spcBef>
                <a:spcPct val="0"/>
              </a:spcBef>
              <a:spcAft>
                <a:spcPts val="600"/>
              </a:spcAft>
              <a:buClrTx/>
              <a:buSzTx/>
              <a:buFont typeface="Arial" panose="020B0604020202020204" pitchFamily="34" charset="0"/>
              <a:buChar char="•"/>
              <a:tabLst/>
            </a:pPr>
            <a:r>
              <a:rPr kumimoji="0" lang="en-US" altLang="sl-SI" sz="2000" b="0" i="0" u="none" strike="noStrike" cap="none" normalizeH="0" baseline="0" dirty="0" err="1">
                <a:ln>
                  <a:noFill/>
                </a:ln>
                <a:effectLst/>
              </a:rPr>
              <a:t>Nekatere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tretje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države</a:t>
            </a:r>
            <a:r>
              <a:rPr kumimoji="0" lang="en-US" altLang="sl-SI" sz="2000" b="0" i="0" u="none" strike="noStrike" cap="none" normalizeH="0" baseline="0" dirty="0">
                <a:ln>
                  <a:noFill/>
                </a:ln>
                <a:effectLst/>
              </a:rPr>
              <a:t> so </a:t>
            </a:r>
            <a:r>
              <a:rPr kumimoji="0" lang="en-US" altLang="sl-SI" sz="2000" b="0" i="0" u="none" strike="noStrike" cap="none" normalizeH="0" baseline="0" dirty="0" err="1">
                <a:ln>
                  <a:noFill/>
                </a:ln>
                <a:effectLst/>
              </a:rPr>
              <a:t>opozorile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na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problematično</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povečanje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uvoza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odpadkov</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na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svoje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ozemlje</a:t>
            </a:r>
            <a:r>
              <a:rPr kumimoji="0" lang="en-US" altLang="sl-SI" sz="2000" b="0" i="0" u="none" strike="noStrike" cap="none" normalizeH="0" baseline="0" dirty="0">
                <a:ln>
                  <a:noFill/>
                </a:ln>
                <a:effectLst/>
              </a:rPr>
              <a:t>.</a:t>
            </a:r>
          </a:p>
          <a:p>
            <a:pPr marL="342900" marR="0" lvl="0" indent="-228600" algn="just" fontAlgn="base">
              <a:spcBef>
                <a:spcPct val="0"/>
              </a:spcBef>
              <a:spcAft>
                <a:spcPts val="600"/>
              </a:spcAft>
              <a:buClrTx/>
              <a:buSzTx/>
              <a:buFont typeface="Arial" panose="020B0604020202020204" pitchFamily="34" charset="0"/>
              <a:buChar char="•"/>
              <a:tabLst/>
            </a:pPr>
            <a:r>
              <a:rPr kumimoji="0" lang="en-US" altLang="sl-SI" sz="2000" b="0" i="0" u="none" strike="noStrike" cap="none" normalizeH="0" baseline="0" dirty="0">
                <a:ln>
                  <a:noFill/>
                </a:ln>
                <a:effectLst/>
              </a:rPr>
              <a:t>Visoka raven </a:t>
            </a:r>
            <a:r>
              <a:rPr kumimoji="0" lang="en-US" altLang="sl-SI" sz="2000" b="1" i="0" u="none" strike="noStrike" cap="none" normalizeH="0" baseline="0" dirty="0" err="1">
                <a:ln>
                  <a:noFill/>
                </a:ln>
                <a:effectLst/>
              </a:rPr>
              <a:t>nelegalnih</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pošiljk</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odpadkov</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znotraj</a:t>
            </a:r>
            <a:r>
              <a:rPr kumimoji="0" lang="en-US" altLang="sl-SI" sz="2000" b="0" i="0" u="none" strike="noStrike" cap="none" normalizeH="0" baseline="0" dirty="0">
                <a:ln>
                  <a:noFill/>
                </a:ln>
                <a:effectLst/>
              </a:rPr>
              <a:t> EU in v </a:t>
            </a:r>
            <a:r>
              <a:rPr kumimoji="0" lang="en-US" altLang="sl-SI" sz="2000" b="0" i="0" u="none" strike="noStrike" cap="none" normalizeH="0" baseline="0" dirty="0" err="1">
                <a:ln>
                  <a:noFill/>
                </a:ln>
                <a:effectLst/>
              </a:rPr>
              <a:t>tretje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države</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povezana</a:t>
            </a:r>
            <a:r>
              <a:rPr kumimoji="0" lang="en-US" altLang="sl-SI" sz="2000" b="0" i="0" u="none" strike="noStrike" cap="none" normalizeH="0" baseline="0" dirty="0">
                <a:ln>
                  <a:noFill/>
                </a:ln>
                <a:effectLst/>
              </a:rPr>
              <a:t> z </a:t>
            </a:r>
            <a:r>
              <a:rPr kumimoji="0" lang="en-US" altLang="sl-SI" sz="2000" b="0" i="0" u="none" strike="noStrike" cap="none" normalizeH="0" baseline="0" dirty="0" err="1">
                <a:ln>
                  <a:noFill/>
                </a:ln>
                <a:effectLst/>
              </a:rPr>
              <a:t>organiziranim</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kriminalom</a:t>
            </a:r>
            <a:r>
              <a:rPr kumimoji="0" lang="en-US" altLang="sl-SI" sz="2000" b="0" i="0" u="none" strike="noStrike" cap="none" normalizeH="0" baseline="0" dirty="0">
                <a:ln>
                  <a:noFill/>
                </a:ln>
                <a:effectLst/>
              </a:rPr>
              <a:t>. </a:t>
            </a:r>
          </a:p>
          <a:p>
            <a:pPr marL="342900" marR="0" lvl="0" indent="-228600" algn="just" fontAlgn="base">
              <a:spcBef>
                <a:spcPct val="0"/>
              </a:spcBef>
              <a:spcAft>
                <a:spcPts val="600"/>
              </a:spcAft>
              <a:buClrTx/>
              <a:buSzTx/>
              <a:buFont typeface="Arial" panose="020B0604020202020204" pitchFamily="34" charset="0"/>
              <a:buChar char="•"/>
              <a:tabLst/>
            </a:pPr>
            <a:r>
              <a:rPr lang="en-US" altLang="sl-SI" sz="2000" dirty="0"/>
              <a:t> </a:t>
            </a:r>
            <a:r>
              <a:rPr kumimoji="0" lang="en-US" altLang="sl-SI" sz="2000" b="0" i="0" u="none" strike="noStrike" cap="none" normalizeH="0" baseline="0" dirty="0" err="1">
                <a:ln>
                  <a:noFill/>
                </a:ln>
                <a:effectLst/>
              </a:rPr>
              <a:t>Ocena</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trenutnih</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pravil</a:t>
            </a:r>
            <a:r>
              <a:rPr kumimoji="0" lang="en-US" altLang="sl-SI" sz="2000" b="0" i="0" u="none" strike="noStrike" cap="none" normalizeH="0" baseline="0" dirty="0">
                <a:ln>
                  <a:noFill/>
                </a:ln>
                <a:effectLst/>
              </a:rPr>
              <a:t> v WSR 1013/2006 je </a:t>
            </a:r>
            <a:r>
              <a:rPr kumimoji="0" lang="en-US" altLang="sl-SI" sz="2000" b="0" i="0" u="none" strike="noStrike" cap="none" normalizeH="0" baseline="0" dirty="0" err="1">
                <a:ln>
                  <a:noFill/>
                </a:ln>
                <a:effectLst/>
              </a:rPr>
              <a:t>pokazala</a:t>
            </a:r>
            <a:r>
              <a:rPr kumimoji="0" lang="en-US" altLang="sl-SI" sz="2000" b="0" i="0" u="none" strike="noStrike" cap="none" normalizeH="0" baseline="0" dirty="0">
                <a:ln>
                  <a:noFill/>
                </a:ln>
                <a:effectLst/>
              </a:rPr>
              <a:t>, da </a:t>
            </a:r>
            <a:r>
              <a:rPr kumimoji="0" lang="en-US" altLang="sl-SI" sz="2000" b="0" i="0" u="none" strike="noStrike" cap="none" normalizeH="0" baseline="0" dirty="0" err="1">
                <a:ln>
                  <a:noFill/>
                </a:ln>
                <a:effectLst/>
              </a:rPr>
              <a:t>niso</a:t>
            </a:r>
            <a:r>
              <a:rPr kumimoji="0" lang="en-US" altLang="sl-SI" sz="2000" b="0" i="0" u="none" strike="noStrike" cap="none" normalizeH="0" baseline="0" dirty="0">
                <a:ln>
                  <a:noFill/>
                </a:ln>
                <a:effectLst/>
              </a:rPr>
              <a:t> </a:t>
            </a:r>
            <a:r>
              <a:rPr kumimoji="0" lang="en-US" altLang="sl-SI" sz="2000" b="1" i="0" u="none" strike="noStrike" cap="none" normalizeH="0" baseline="0" dirty="0" err="1">
                <a:ln>
                  <a:noFill/>
                </a:ln>
                <a:effectLst/>
              </a:rPr>
              <a:t>zadostna</a:t>
            </a:r>
            <a:r>
              <a:rPr kumimoji="0" lang="en-US" altLang="sl-SI" sz="2000" b="1" i="0" u="none" strike="noStrike" cap="none" normalizeH="0" baseline="0" dirty="0">
                <a:ln>
                  <a:noFill/>
                </a:ln>
                <a:effectLst/>
              </a:rPr>
              <a:t> za </a:t>
            </a:r>
            <a:r>
              <a:rPr kumimoji="0" lang="en-US" altLang="sl-SI" sz="2000" b="1" i="0" u="none" strike="noStrike" cap="none" normalizeH="0" baseline="0" dirty="0" err="1">
                <a:ln>
                  <a:noFill/>
                </a:ln>
                <a:effectLst/>
              </a:rPr>
              <a:t>zagotovitev</a:t>
            </a:r>
            <a:r>
              <a:rPr kumimoji="0" lang="en-US" altLang="sl-SI" sz="2000" b="0" i="0" u="none" strike="noStrike" cap="none" normalizeH="0" baseline="0" dirty="0">
                <a:ln>
                  <a:noFill/>
                </a:ln>
                <a:effectLst/>
              </a:rPr>
              <a:t>, da se </a:t>
            </a:r>
            <a:r>
              <a:rPr kumimoji="0" lang="en-US" altLang="sl-SI" sz="2000" b="0" i="0" u="none" strike="noStrike" cap="none" normalizeH="0" baseline="0" dirty="0" err="1">
                <a:ln>
                  <a:noFill/>
                </a:ln>
                <a:effectLst/>
              </a:rPr>
              <a:t>odpadki</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izvoženi</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iz</a:t>
            </a:r>
            <a:r>
              <a:rPr kumimoji="0" lang="en-US" altLang="sl-SI" sz="2000" b="0" i="0" u="none" strike="noStrike" cap="none" normalizeH="0" baseline="0" dirty="0">
                <a:ln>
                  <a:noFill/>
                </a:ln>
                <a:effectLst/>
              </a:rPr>
              <a:t> EU, </a:t>
            </a:r>
            <a:r>
              <a:rPr kumimoji="0" lang="en-US" altLang="sl-SI" sz="2000" b="0" i="0" u="none" strike="noStrike" cap="none" normalizeH="0" baseline="0" dirty="0" err="1">
                <a:ln>
                  <a:noFill/>
                </a:ln>
                <a:effectLst/>
              </a:rPr>
              <a:t>obravnavajo</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na</a:t>
            </a:r>
            <a:r>
              <a:rPr kumimoji="0" lang="en-US" altLang="sl-SI" sz="2000" b="0" i="0" u="none" strike="noStrike" cap="none" normalizeH="0" baseline="0" dirty="0">
                <a:ln>
                  <a:noFill/>
                </a:ln>
                <a:effectLst/>
              </a:rPr>
              <a:t> </a:t>
            </a:r>
            <a:r>
              <a:rPr kumimoji="0" lang="en-US" altLang="sl-SI" sz="2000" b="1" i="0" u="none" strike="noStrike" cap="none" normalizeH="0" baseline="0" dirty="0" err="1">
                <a:ln>
                  <a:noFill/>
                </a:ln>
                <a:effectLst/>
              </a:rPr>
              <a:t>okolju</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prijazen</a:t>
            </a:r>
            <a:r>
              <a:rPr kumimoji="0" lang="en-US" altLang="sl-SI" sz="2000" b="1" i="0" u="none" strike="noStrike" cap="none" normalizeH="0" baseline="0" dirty="0">
                <a:ln>
                  <a:noFill/>
                </a:ln>
                <a:effectLst/>
              </a:rPr>
              <a:t> </a:t>
            </a:r>
            <a:r>
              <a:rPr kumimoji="0" lang="en-US" altLang="sl-SI" sz="2000" b="1" i="0" u="none" strike="noStrike" cap="none" normalizeH="0" baseline="0" dirty="0" err="1">
                <a:ln>
                  <a:noFill/>
                </a:ln>
                <a:effectLst/>
              </a:rPr>
              <a:t>način</a:t>
            </a:r>
            <a:r>
              <a:rPr kumimoji="0" lang="en-US" altLang="sl-SI" sz="2000" b="0" i="0" u="none" strike="noStrike" cap="none" normalizeH="0" baseline="0" dirty="0">
                <a:ln>
                  <a:noFill/>
                </a:ln>
                <a:effectLst/>
              </a:rPr>
              <a:t> v </a:t>
            </a:r>
            <a:r>
              <a:rPr kumimoji="0" lang="en-US" altLang="sl-SI" sz="2000" b="0" i="0" u="none" strike="noStrike" cap="none" normalizeH="0" baseline="0" dirty="0" err="1">
                <a:ln>
                  <a:noFill/>
                </a:ln>
                <a:effectLst/>
              </a:rPr>
              <a:t>državah</a:t>
            </a:r>
            <a:r>
              <a:rPr kumimoji="0" lang="en-US" altLang="sl-SI" sz="2000" b="0" i="0" u="none" strike="noStrike" cap="none" normalizeH="0" baseline="0" dirty="0">
                <a:ln>
                  <a:noFill/>
                </a:ln>
                <a:effectLst/>
              </a:rPr>
              <a:t> </a:t>
            </a:r>
            <a:r>
              <a:rPr kumimoji="0" lang="en-US" altLang="sl-SI" sz="2000" b="0" i="0" u="none" strike="noStrike" cap="none" normalizeH="0" baseline="0" dirty="0" err="1">
                <a:ln>
                  <a:noFill/>
                </a:ln>
                <a:effectLst/>
              </a:rPr>
              <a:t>prejemnicah</a:t>
            </a:r>
            <a:r>
              <a:rPr kumimoji="0" lang="en-US" altLang="sl-SI" sz="2000" b="0" i="0" u="none" strike="noStrike" cap="none" normalizeH="0" baseline="0" dirty="0">
                <a:ln>
                  <a:noFill/>
                </a:ln>
                <a:effectLst/>
              </a:rPr>
              <a:t>.</a:t>
            </a:r>
          </a:p>
        </p:txBody>
      </p:sp>
      <p:sp>
        <p:nvSpPr>
          <p:cNvPr id="3" name="Označba mesta noge 2">
            <a:extLst>
              <a:ext uri="{FF2B5EF4-FFF2-40B4-BE49-F238E27FC236}">
                <a16:creationId xmlns:a16="http://schemas.microsoft.com/office/drawing/2014/main" id="{1AF3E426-5827-BEED-CD9A-9904E130A630}"/>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57D3FAE5-FFC1-FCF9-5F8B-3784E06A797B}"/>
              </a:ext>
            </a:extLst>
          </p:cNvPr>
          <p:cNvSpPr>
            <a:spLocks noGrp="1"/>
          </p:cNvSpPr>
          <p:nvPr>
            <p:ph type="sldNum" sz="quarter" idx="12"/>
          </p:nvPr>
        </p:nvSpPr>
        <p:spPr/>
        <p:txBody>
          <a:bodyPr/>
          <a:lstStyle/>
          <a:p>
            <a:fld id="{75C3B25B-F2E8-4EF3-BFCF-7CB92A156753}" type="slidenum">
              <a:rPr lang="sl-SI" smtClean="0"/>
              <a:t>2</a:t>
            </a:fld>
            <a:endParaRPr lang="sl-SI"/>
          </a:p>
        </p:txBody>
      </p:sp>
    </p:spTree>
    <p:extLst>
      <p:ext uri="{BB962C8B-B14F-4D97-AF65-F5344CB8AC3E}">
        <p14:creationId xmlns:p14="http://schemas.microsoft.com/office/powerpoint/2010/main" val="318118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269-F087-C985-225A-8738A3CEB387}"/>
            </a:ext>
          </a:extLst>
        </p:cNvPr>
        <p:cNvGrpSpPr/>
        <p:nvPr/>
      </p:nvGrpSpPr>
      <p:grpSpPr>
        <a:xfrm>
          <a:off x="0" y="0"/>
          <a:ext cx="0" cy="0"/>
          <a:chOff x="0" y="0"/>
          <a:chExt cx="0" cy="0"/>
        </a:xfrm>
      </p:grpSpPr>
      <p:sp>
        <p:nvSpPr>
          <p:cNvPr id="3" name="Naslov 2">
            <a:extLst>
              <a:ext uri="{FF2B5EF4-FFF2-40B4-BE49-F238E27FC236}">
                <a16:creationId xmlns:a16="http://schemas.microsoft.com/office/drawing/2014/main" id="{D6AE5E70-4857-8A9D-FACC-0ECA21BF25A4}"/>
              </a:ext>
            </a:extLst>
          </p:cNvPr>
          <p:cNvSpPr>
            <a:spLocks noGrp="1"/>
          </p:cNvSpPr>
          <p:nvPr>
            <p:ph type="ctrTitle"/>
          </p:nvPr>
        </p:nvSpPr>
        <p:spPr>
          <a:xfrm>
            <a:off x="447934" y="1426945"/>
            <a:ext cx="3033713" cy="1424161"/>
          </a:xfrm>
        </p:spPr>
        <p:txBody>
          <a:bodyPr>
            <a:normAutofit/>
          </a:bodyPr>
          <a:lstStyle/>
          <a:p>
            <a:r>
              <a:rPr lang="nn-NO" sz="2400" b="1" dirty="0">
                <a:solidFill>
                  <a:srgbClr val="002060"/>
                </a:solidFill>
                <a:latin typeface="+mn-lt"/>
                <a:ea typeface="Calibri" panose="020F0502020204030204" pitchFamily="34" charset="0"/>
                <a:cs typeface="Calibri" panose="020F0502020204030204" pitchFamily="34" charset="0"/>
              </a:rPr>
              <a:t>Izvoz iz Unije v tretje države</a:t>
            </a:r>
            <a:r>
              <a:rPr lang="sl-SI" sz="2400" b="1" dirty="0">
                <a:solidFill>
                  <a:srgbClr val="002060"/>
                </a:solidFill>
                <a:latin typeface="+mn-lt"/>
                <a:ea typeface="Calibri" panose="020F0502020204030204" pitchFamily="34" charset="0"/>
                <a:cs typeface="Calibri" panose="020F0502020204030204" pitchFamily="34" charset="0"/>
              </a:rPr>
              <a:t> (OECD)</a:t>
            </a:r>
            <a:endParaRPr lang="sl-SI" sz="2400" b="1" dirty="0">
              <a:solidFill>
                <a:srgbClr val="002060"/>
              </a:solidFill>
              <a:latin typeface="+mn-lt"/>
            </a:endParaRPr>
          </a:p>
        </p:txBody>
      </p:sp>
      <p:sp>
        <p:nvSpPr>
          <p:cNvPr id="5" name="Označba mesta vsebine 2">
            <a:extLst>
              <a:ext uri="{FF2B5EF4-FFF2-40B4-BE49-F238E27FC236}">
                <a16:creationId xmlns:a16="http://schemas.microsoft.com/office/drawing/2014/main" id="{58227BF9-4898-4C57-EC1D-E154203C7075}"/>
              </a:ext>
            </a:extLst>
          </p:cNvPr>
          <p:cNvSpPr txBox="1">
            <a:spLocks/>
          </p:cNvSpPr>
          <p:nvPr/>
        </p:nvSpPr>
        <p:spPr>
          <a:xfrm>
            <a:off x="4659548" y="368743"/>
            <a:ext cx="7532451" cy="61098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800"/>
              </a:spcAft>
            </a:pPr>
            <a:r>
              <a:rPr lang="sl-SI" sz="2000" b="1" dirty="0">
                <a:solidFill>
                  <a:srgbClr val="0070C0"/>
                </a:solidFill>
                <a:cs typeface="Calibri" panose="020F0502020204030204" pitchFamily="34" charset="0"/>
              </a:rPr>
              <a:t>OECD države:</a:t>
            </a:r>
          </a:p>
          <a:p>
            <a:pPr lvl="1" indent="-342900" algn="just">
              <a:spcBef>
                <a:spcPts val="0"/>
              </a:spcBef>
              <a:spcAft>
                <a:spcPts val="800"/>
              </a:spcAft>
              <a:buFont typeface="Calibri" panose="020F0502020204030204" pitchFamily="34" charset="0"/>
              <a:buChar char="-"/>
            </a:pPr>
            <a:r>
              <a:rPr lang="sl-SI" sz="2000" dirty="0">
                <a:cs typeface="Calibri" panose="020F0502020204030204" pitchFamily="34" charset="0"/>
              </a:rPr>
              <a:t>Pravila izvoza v predelavo niso bistveno spremenjena, </a:t>
            </a:r>
            <a:r>
              <a:rPr lang="sl-SI" sz="2000" b="1" dirty="0">
                <a:cs typeface="Calibri" panose="020F0502020204030204" pitchFamily="34" charset="0"/>
              </a:rPr>
              <a:t>podobna pravila kot za pošiljke odpadkov med državami EU </a:t>
            </a:r>
            <a:r>
              <a:rPr lang="sl-SI" sz="2000" dirty="0">
                <a:cs typeface="Calibri" panose="020F0502020204030204" pitchFamily="34" charset="0"/>
              </a:rPr>
              <a:t>(+ številne prilagoditve),</a:t>
            </a:r>
          </a:p>
          <a:p>
            <a:pPr lvl="1" indent="-342900" algn="just">
              <a:spcBef>
                <a:spcPts val="0"/>
              </a:spcBef>
              <a:spcAft>
                <a:spcPts val="800"/>
              </a:spcAft>
              <a:buFont typeface="Calibri" panose="020F0502020204030204" pitchFamily="34" charset="0"/>
              <a:buChar char="-"/>
            </a:pPr>
            <a:r>
              <a:rPr lang="sl-SI" sz="2000" b="1" dirty="0">
                <a:cs typeface="Calibri" panose="020F0502020204030204" pitchFamily="34" charset="0"/>
              </a:rPr>
              <a:t>vnos podatkov v elektronski sistem</a:t>
            </a:r>
            <a:r>
              <a:rPr lang="sl-SI" sz="2000" dirty="0">
                <a:cs typeface="Calibri" panose="020F0502020204030204" pitchFamily="34" charset="0"/>
              </a:rPr>
              <a:t>,</a:t>
            </a:r>
          </a:p>
          <a:p>
            <a:pPr lvl="1" indent="-342900" algn="just">
              <a:spcBef>
                <a:spcPts val="0"/>
              </a:spcBef>
              <a:spcAft>
                <a:spcPts val="800"/>
              </a:spcAft>
              <a:buFont typeface="Calibri" panose="020F0502020204030204" pitchFamily="34" charset="0"/>
              <a:buChar char="-"/>
            </a:pPr>
            <a:r>
              <a:rPr lang="sl-SI" sz="2000" dirty="0">
                <a:cs typeface="Calibri" panose="020F0502020204030204" pitchFamily="34" charset="0"/>
              </a:rPr>
              <a:t>nova zahteva za Evropsko komisijo, da </a:t>
            </a:r>
            <a:r>
              <a:rPr lang="sl-SI" sz="2000" b="1" dirty="0">
                <a:cs typeface="Calibri" panose="020F0502020204030204" pitchFamily="34" charset="0"/>
              </a:rPr>
              <a:t>spremlja izvoz </a:t>
            </a:r>
            <a:r>
              <a:rPr lang="sl-SI" sz="2000" dirty="0">
                <a:cs typeface="Calibri" panose="020F0502020204030204" pitchFamily="34" charset="0"/>
              </a:rPr>
              <a:t>odpadkov v OECD države,</a:t>
            </a:r>
          </a:p>
          <a:p>
            <a:pPr lvl="1" indent="-342900" algn="just">
              <a:spcBef>
                <a:spcPts val="0"/>
              </a:spcBef>
              <a:spcAft>
                <a:spcPts val="800"/>
              </a:spcAft>
              <a:buFont typeface="Calibri" panose="020F0502020204030204" pitchFamily="34" charset="0"/>
              <a:buChar char="-"/>
            </a:pPr>
            <a:r>
              <a:rPr lang="sl-SI" sz="2000" b="1" dirty="0">
                <a:cs typeface="Calibri" panose="020F0502020204030204" pitchFamily="34" charset="0"/>
              </a:rPr>
              <a:t>možnost Evropski komisiji, da zahteva dokazila </a:t>
            </a:r>
            <a:r>
              <a:rPr lang="sl-SI" sz="2000" dirty="0">
                <a:cs typeface="Calibri" panose="020F0502020204030204" pitchFamily="34" charset="0"/>
              </a:rPr>
              <a:t>o okoljsko primernem ravnanju; v primeru, da to ni izkazano, lahko izvoz v zadevno OECD državo prepove (</a:t>
            </a:r>
            <a:r>
              <a:rPr lang="sl-SI" sz="2000" i="1" dirty="0">
                <a:cs typeface="Calibri" panose="020F0502020204030204" pitchFamily="34" charset="0"/>
              </a:rPr>
              <a:t>delegiran akt Komisije</a:t>
            </a:r>
            <a:r>
              <a:rPr lang="sl-SI" sz="2000" dirty="0">
                <a:cs typeface="Calibri" panose="020F0502020204030204" pitchFamily="34" charset="0"/>
              </a:rPr>
              <a:t>).</a:t>
            </a:r>
          </a:p>
          <a:p>
            <a:pPr lvl="1" indent="-342900" algn="just">
              <a:spcBef>
                <a:spcPts val="0"/>
              </a:spcBef>
              <a:spcAft>
                <a:spcPts val="800"/>
              </a:spcAft>
              <a:buFont typeface="Calibri" panose="020F0502020204030204" pitchFamily="34" charset="0"/>
              <a:buChar char="-"/>
            </a:pPr>
            <a:endParaRPr lang="sl-SI" sz="2000" dirty="0">
              <a:cs typeface="Calibri" panose="020F0502020204030204" pitchFamily="34" charset="0"/>
            </a:endParaRPr>
          </a:p>
          <a:p>
            <a:pPr lvl="1" algn="just"/>
            <a:endParaRPr lang="sl-SI" sz="2000" dirty="0">
              <a:cs typeface="Calibri" panose="020F0502020204030204" pitchFamily="34" charset="0"/>
            </a:endParaRPr>
          </a:p>
        </p:txBody>
      </p:sp>
      <p:pic>
        <p:nvPicPr>
          <p:cNvPr id="2" name="Slika 1">
            <a:extLst>
              <a:ext uri="{FF2B5EF4-FFF2-40B4-BE49-F238E27FC236}">
                <a16:creationId xmlns:a16="http://schemas.microsoft.com/office/drawing/2014/main" id="{F291E6CC-5607-EE84-FAE6-9ECA6C4D9FFF}"/>
              </a:ext>
            </a:extLst>
          </p:cNvPr>
          <p:cNvPicPr>
            <a:picLocks noChangeAspect="1"/>
          </p:cNvPicPr>
          <p:nvPr/>
        </p:nvPicPr>
        <p:blipFill>
          <a:blip r:embed="rId2"/>
          <a:stretch>
            <a:fillRect/>
          </a:stretch>
        </p:blipFill>
        <p:spPr>
          <a:xfrm>
            <a:off x="5904858" y="4190164"/>
            <a:ext cx="5041829" cy="2417072"/>
          </a:xfrm>
          <a:prstGeom prst="rect">
            <a:avLst/>
          </a:prstGeom>
        </p:spPr>
      </p:pic>
      <p:sp>
        <p:nvSpPr>
          <p:cNvPr id="6" name="Označba mesta številke diapozitiva 5">
            <a:extLst>
              <a:ext uri="{FF2B5EF4-FFF2-40B4-BE49-F238E27FC236}">
                <a16:creationId xmlns:a16="http://schemas.microsoft.com/office/drawing/2014/main" id="{8234B3AD-9578-85A9-69F2-08418099356A}"/>
              </a:ext>
            </a:extLst>
          </p:cNvPr>
          <p:cNvSpPr>
            <a:spLocks noGrp="1"/>
          </p:cNvSpPr>
          <p:nvPr>
            <p:ph type="sldNum" sz="quarter" idx="4"/>
          </p:nvPr>
        </p:nvSpPr>
        <p:spPr/>
        <p:txBody>
          <a:bodyPr/>
          <a:lstStyle/>
          <a:p>
            <a:pPr algn="l"/>
            <a:r>
              <a:rPr lang="en-SI"/>
              <a:t>| </a:t>
            </a:r>
            <a:fld id="{B2E9B04A-BB73-0D45-BD26-C8C851B8E118}" type="slidenum">
              <a:rPr lang="en-SI" smtClean="0"/>
              <a:pPr algn="l"/>
              <a:t>20</a:t>
            </a:fld>
            <a:endParaRPr lang="en-SI" dirty="0"/>
          </a:p>
        </p:txBody>
      </p:sp>
    </p:spTree>
    <p:extLst>
      <p:ext uri="{BB962C8B-B14F-4D97-AF65-F5344CB8AC3E}">
        <p14:creationId xmlns:p14="http://schemas.microsoft.com/office/powerpoint/2010/main" val="278708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A50082F6-A23D-2788-59FE-87FC81CF16CC}"/>
              </a:ext>
            </a:extLst>
          </p:cNvPr>
          <p:cNvSpPr>
            <a:spLocks noGrp="1"/>
          </p:cNvSpPr>
          <p:nvPr>
            <p:ph idx="1"/>
          </p:nvPr>
        </p:nvSpPr>
        <p:spPr>
          <a:xfrm>
            <a:off x="4133132" y="101366"/>
            <a:ext cx="7847938" cy="6451981"/>
          </a:xfrm>
        </p:spPr>
        <p:txBody>
          <a:bodyPr>
            <a:noAutofit/>
          </a:bodyPr>
          <a:lstStyle/>
          <a:p>
            <a:pPr lvl="0" algn="just" eaLnBrk="0" fontAlgn="base" hangingPunct="0">
              <a:lnSpc>
                <a:spcPct val="100000"/>
              </a:lnSpc>
              <a:spcBef>
                <a:spcPct val="0"/>
              </a:spcBef>
              <a:spcAft>
                <a:spcPct val="0"/>
              </a:spcAft>
            </a:pPr>
            <a:r>
              <a:rPr lang="sl-SI" altLang="sl-SI" sz="2000" b="1" dirty="0">
                <a:solidFill>
                  <a:schemeClr val="tx1"/>
                </a:solidFill>
                <a:latin typeface="Aptos" panose="020B0004020202020204" pitchFamily="34" charset="0"/>
              </a:rPr>
              <a:t>Prepoved uvoza odpadkov v EU/SI na odstranjevanje, razen če ne prihajajo iz:</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pogodbenic Baselske konvencije,</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z ustreznimi sporazumi z Unijo ali državami članicami,</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s katerimi so sklenjeni dvostranski sporazumi posameznih držav članic,</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drugih območij v izjemnih kriznih okoliščinah (vojna, mir, ipd.).</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sz="2000" dirty="0">
                <a:solidFill>
                  <a:schemeClr val="tx1"/>
                </a:solidFill>
                <a:latin typeface="Aptos" panose="020B0004020202020204" pitchFamily="34" charset="0"/>
              </a:rPr>
              <a:t>Tretje države izvoznice morajo predhodno dokazati namembni državi v EU (uvoznici), da nimajo tehničnih zmogljivosti za okoljsko primerno odstranjevanje odpadkov.</a:t>
            </a:r>
          </a:p>
          <a:p>
            <a:pPr lvl="0" algn="just" eaLnBrk="0" fontAlgn="base" hangingPunct="0">
              <a:lnSpc>
                <a:spcPct val="100000"/>
              </a:lnSpc>
              <a:spcBef>
                <a:spcPct val="0"/>
              </a:spcBef>
              <a:spcAft>
                <a:spcPct val="0"/>
              </a:spcAft>
            </a:pPr>
            <a:endParaRPr lang="sl-SI" sz="2000" dirty="0">
              <a:latin typeface="Aptos" panose="020B0004020202020204" pitchFamily="34" charset="0"/>
            </a:endParaRPr>
          </a:p>
          <a:p>
            <a:pPr lvl="0" algn="just" eaLnBrk="0" fontAlgn="base" hangingPunct="0">
              <a:lnSpc>
                <a:spcPct val="100000"/>
              </a:lnSpc>
              <a:spcBef>
                <a:spcPct val="0"/>
              </a:spcBef>
              <a:spcAft>
                <a:spcPct val="0"/>
              </a:spcAft>
            </a:pPr>
            <a:r>
              <a:rPr lang="sl-SI" altLang="sl-SI" sz="2000" b="1" dirty="0">
                <a:solidFill>
                  <a:schemeClr val="tx1"/>
                </a:solidFill>
                <a:latin typeface="Aptos" panose="020B0004020202020204" pitchFamily="34" charset="0"/>
              </a:rPr>
              <a:t>Prepoved uvoza odpadkov v EU/SI namenjenih v predelavo, razen če prihajajo iz:</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za katere velja sklep OECD,</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pogodbenic Baselske konvencije,</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s katerimi ima Unija ali države članice sklenjene združljive dvostranske ali večstranske sporazume,</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držav, s katerimi so posamezne države članice sklenile dvostranske sporazume,</a:t>
            </a:r>
          </a:p>
          <a:p>
            <a:pPr marL="342900" lvl="0" indent="-342900" algn="just" eaLnBrk="0" fontAlgn="base" hangingPunct="0">
              <a:lnSpc>
                <a:spcPct val="100000"/>
              </a:lnSpc>
              <a:spcBef>
                <a:spcPct val="0"/>
              </a:spcBef>
              <a:spcAft>
                <a:spcPct val="0"/>
              </a:spcAft>
              <a:buFont typeface="Wingdings" panose="05000000000000000000" pitchFamily="2" charset="2"/>
              <a:buChar char="§"/>
            </a:pPr>
            <a:r>
              <a:rPr lang="sl-SI" altLang="sl-SI" sz="2000" dirty="0">
                <a:solidFill>
                  <a:schemeClr val="tx1"/>
                </a:solidFill>
                <a:latin typeface="Aptos" panose="020B0004020202020204" pitchFamily="34" charset="0"/>
              </a:rPr>
              <a:t>drugih območij v izjemnih okoliščinah (vojna, krizne razmere ipd.).</a:t>
            </a:r>
          </a:p>
          <a:p>
            <a:pPr algn="just"/>
            <a:endParaRPr lang="sl-SI" sz="2000" dirty="0">
              <a:latin typeface="Aptos" panose="020B0004020202020204" pitchFamily="34" charset="0"/>
            </a:endParaRPr>
          </a:p>
        </p:txBody>
      </p:sp>
      <p:sp>
        <p:nvSpPr>
          <p:cNvPr id="3" name="Naslov 2">
            <a:extLst>
              <a:ext uri="{FF2B5EF4-FFF2-40B4-BE49-F238E27FC236}">
                <a16:creationId xmlns:a16="http://schemas.microsoft.com/office/drawing/2014/main" id="{5C57E1B4-006B-43EE-FFF7-19C3DEEC5FDA}"/>
              </a:ext>
            </a:extLst>
          </p:cNvPr>
          <p:cNvSpPr>
            <a:spLocks noGrp="1"/>
          </p:cNvSpPr>
          <p:nvPr>
            <p:ph type="ctrTitle"/>
          </p:nvPr>
        </p:nvSpPr>
        <p:spPr>
          <a:xfrm>
            <a:off x="447934" y="1124684"/>
            <a:ext cx="3033713" cy="1424161"/>
          </a:xfrm>
        </p:spPr>
        <p:txBody>
          <a:bodyPr>
            <a:normAutofit fontScale="90000"/>
          </a:bodyPr>
          <a:lstStyle/>
          <a:p>
            <a:r>
              <a:rPr lang="sl-SI" b="1" dirty="0">
                <a:solidFill>
                  <a:schemeClr val="bg1">
                    <a:lumMod val="50000"/>
                  </a:schemeClr>
                </a:solidFill>
                <a:latin typeface="Aptos" panose="020B0004020202020204" pitchFamily="34" charset="0"/>
                <a:ea typeface="Calibri" panose="020F0502020204030204" pitchFamily="34" charset="0"/>
                <a:cs typeface="Calibri" panose="020F0502020204030204" pitchFamily="34" charset="0"/>
              </a:rPr>
              <a:t>Uvoz v Unijo iz tretjih držav</a:t>
            </a:r>
            <a:br>
              <a:rPr lang="en-GB" b="1" dirty="0">
                <a:solidFill>
                  <a:schemeClr val="bg1">
                    <a:lumMod val="50000"/>
                  </a:schemeClr>
                </a:solidFill>
                <a:latin typeface="Aptos" panose="020B0004020202020204" pitchFamily="34" charset="0"/>
                <a:ea typeface="Calibri" panose="020F0502020204030204" pitchFamily="34" charset="0"/>
                <a:cs typeface="Calibri" panose="020F0502020204030204" pitchFamily="34" charset="0"/>
              </a:rPr>
            </a:br>
            <a:br>
              <a:rPr lang="sl-SI" b="1" dirty="0">
                <a:solidFill>
                  <a:schemeClr val="bg1">
                    <a:lumMod val="50000"/>
                  </a:schemeClr>
                </a:solidFill>
                <a:latin typeface="Aptos" panose="020B0004020202020204" pitchFamily="34" charset="0"/>
                <a:ea typeface="Calibri" panose="020F0502020204030204" pitchFamily="34" charset="0"/>
                <a:cs typeface="Calibri" panose="020F0502020204030204" pitchFamily="34" charset="0"/>
              </a:rPr>
            </a:br>
            <a:r>
              <a:rPr lang="sl-SI" b="1" dirty="0">
                <a:solidFill>
                  <a:schemeClr val="bg1">
                    <a:lumMod val="50000"/>
                  </a:schemeClr>
                </a:solidFill>
                <a:latin typeface="Aptos" panose="020B0004020202020204" pitchFamily="34" charset="0"/>
                <a:ea typeface="Calibri" panose="020F0502020204030204" pitchFamily="34" charset="0"/>
                <a:cs typeface="Calibri" panose="020F0502020204030204" pitchFamily="34" charset="0"/>
              </a:rPr>
              <a:t>Tranzit skozi Unijo iz tretjih držav in vanje</a:t>
            </a:r>
            <a:endParaRPr lang="sl-SI" dirty="0">
              <a:solidFill>
                <a:schemeClr val="bg1">
                  <a:lumMod val="50000"/>
                </a:schemeClr>
              </a:solidFill>
              <a:latin typeface="Aptos" panose="020B0004020202020204" pitchFamily="34" charset="0"/>
            </a:endParaRPr>
          </a:p>
        </p:txBody>
      </p:sp>
      <p:sp>
        <p:nvSpPr>
          <p:cNvPr id="5" name="Označba mesta številke diapozitiva 4">
            <a:extLst>
              <a:ext uri="{FF2B5EF4-FFF2-40B4-BE49-F238E27FC236}">
                <a16:creationId xmlns:a16="http://schemas.microsoft.com/office/drawing/2014/main" id="{2D993D24-C941-0DCA-6F89-A0891CE0F688}"/>
              </a:ext>
            </a:extLst>
          </p:cNvPr>
          <p:cNvSpPr>
            <a:spLocks noGrp="1"/>
          </p:cNvSpPr>
          <p:nvPr>
            <p:ph type="sldNum" sz="quarter" idx="4"/>
          </p:nvPr>
        </p:nvSpPr>
        <p:spPr/>
        <p:txBody>
          <a:bodyPr/>
          <a:lstStyle/>
          <a:p>
            <a:pPr algn="l"/>
            <a:r>
              <a:rPr lang="en-SI"/>
              <a:t>| </a:t>
            </a:r>
            <a:fld id="{B2E9B04A-BB73-0D45-BD26-C8C851B8E118}" type="slidenum">
              <a:rPr lang="en-SI" smtClean="0"/>
              <a:pPr algn="l"/>
              <a:t>21</a:t>
            </a:fld>
            <a:endParaRPr lang="en-SI" dirty="0"/>
          </a:p>
        </p:txBody>
      </p:sp>
    </p:spTree>
    <p:extLst>
      <p:ext uri="{BB962C8B-B14F-4D97-AF65-F5344CB8AC3E}">
        <p14:creationId xmlns:p14="http://schemas.microsoft.com/office/powerpoint/2010/main" val="185875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A63DD428-399A-3C71-D1C6-0D44CF0724AB}"/>
              </a:ext>
            </a:extLst>
          </p:cNvPr>
          <p:cNvSpPr>
            <a:spLocks noGrp="1"/>
          </p:cNvSpPr>
          <p:nvPr>
            <p:ph idx="1"/>
          </p:nvPr>
        </p:nvSpPr>
        <p:spPr>
          <a:xfrm>
            <a:off x="4375466" y="476716"/>
            <a:ext cx="7626034" cy="4411239"/>
          </a:xfrm>
        </p:spPr>
        <p:txBody>
          <a:bodyPr>
            <a:normAutofit/>
          </a:bodyPr>
          <a:lstStyle/>
          <a:p>
            <a:pPr algn="just">
              <a:spcBef>
                <a:spcPts val="0"/>
              </a:spcBef>
              <a:spcAft>
                <a:spcPts val="800"/>
              </a:spcAft>
            </a:pPr>
            <a:r>
              <a:rPr lang="sl-SI" sz="2000" b="1" dirty="0">
                <a:latin typeface="Aptos" panose="020B0004020202020204" pitchFamily="34" charset="0"/>
              </a:rPr>
              <a:t>Skupina za izvrševanje pravil</a:t>
            </a:r>
            <a:r>
              <a:rPr lang="sl-SI" sz="2000" dirty="0">
                <a:latin typeface="Aptos" panose="020B0004020202020204" pitchFamily="34" charset="0"/>
              </a:rPr>
              <a:t> (člen 66) deluje od </a:t>
            </a:r>
            <a:r>
              <a:rPr lang="sl-SI" sz="2000" b="1" dirty="0">
                <a:latin typeface="Aptos" panose="020B0004020202020204" pitchFamily="34" charset="0"/>
              </a:rPr>
              <a:t>maja 2024</a:t>
            </a:r>
            <a:r>
              <a:rPr lang="sl-SI" sz="2000" dirty="0">
                <a:latin typeface="Aptos" panose="020B0004020202020204" pitchFamily="34" charset="0"/>
              </a:rPr>
              <a:t> dalje in bo okrepila nadzor ter preprečevanje nezakonitih pošiljk.</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Države članice morajo obvestiti Komisijo o načrtih inšpekcijskih pregledov.</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Sodelovanje med državami članicami pri izvajanju nadzora (skupina v ta namen).</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Dodana vloga Komisije (OLAF) pri izvajanju nadzora.</a:t>
            </a:r>
          </a:p>
          <a:p>
            <a:pPr lvl="1" indent="-342900" algn="just">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Pravila glede kazni.</a:t>
            </a:r>
          </a:p>
          <a:p>
            <a:pPr algn="just"/>
            <a:endParaRPr lang="sl-SI" sz="2000" dirty="0">
              <a:latin typeface="Aptos" panose="020B0004020202020204" pitchFamily="34" charset="0"/>
            </a:endParaRPr>
          </a:p>
        </p:txBody>
      </p:sp>
      <p:sp>
        <p:nvSpPr>
          <p:cNvPr id="3" name="Naslov 2">
            <a:extLst>
              <a:ext uri="{FF2B5EF4-FFF2-40B4-BE49-F238E27FC236}">
                <a16:creationId xmlns:a16="http://schemas.microsoft.com/office/drawing/2014/main" id="{6DDDDA0F-0592-0910-0910-7AFAEC0FFE7C}"/>
              </a:ext>
            </a:extLst>
          </p:cNvPr>
          <p:cNvSpPr>
            <a:spLocks noGrp="1"/>
          </p:cNvSpPr>
          <p:nvPr>
            <p:ph type="ctrTitle"/>
          </p:nvPr>
        </p:nvSpPr>
        <p:spPr>
          <a:xfrm>
            <a:off x="272780" y="1497217"/>
            <a:ext cx="3033713" cy="1424161"/>
          </a:xfrm>
        </p:spPr>
        <p:txBody>
          <a:bodyPr>
            <a:normAutofit/>
          </a:bodyPr>
          <a:lstStyle/>
          <a:p>
            <a:r>
              <a:rPr lang="sl-SI" sz="2400" b="1" dirty="0">
                <a:solidFill>
                  <a:srgbClr val="FF0000"/>
                </a:solidFill>
                <a:latin typeface="Aptos" panose="020B0004020202020204" pitchFamily="34" charset="0"/>
                <a:ea typeface="Calibri" panose="020F0502020204030204" pitchFamily="34" charset="0"/>
                <a:cs typeface="Calibri" panose="020F0502020204030204" pitchFamily="34" charset="0"/>
              </a:rPr>
              <a:t>Izvrševanje/ nadzor</a:t>
            </a:r>
            <a:br>
              <a:rPr lang="sl-SI" sz="2400" b="1" dirty="0">
                <a:solidFill>
                  <a:srgbClr val="FF0000"/>
                </a:solidFill>
                <a:latin typeface="Aptos" panose="020B0004020202020204" pitchFamily="34" charset="0"/>
                <a:ea typeface="Calibri" panose="020F0502020204030204" pitchFamily="34" charset="0"/>
                <a:cs typeface="Calibri" panose="020F0502020204030204" pitchFamily="34" charset="0"/>
              </a:rPr>
            </a:br>
            <a:endParaRPr lang="sl-SI" sz="2400" dirty="0">
              <a:solidFill>
                <a:srgbClr val="FF0000"/>
              </a:solidFill>
              <a:latin typeface="Aptos" panose="020B0004020202020204" pitchFamily="34" charset="0"/>
            </a:endParaRPr>
          </a:p>
        </p:txBody>
      </p:sp>
      <p:pic>
        <p:nvPicPr>
          <p:cNvPr id="5" name="Slika 4">
            <a:extLst>
              <a:ext uri="{FF2B5EF4-FFF2-40B4-BE49-F238E27FC236}">
                <a16:creationId xmlns:a16="http://schemas.microsoft.com/office/drawing/2014/main" id="{6CD540A3-8637-9EF9-3DE5-D4B620B53DAD}"/>
              </a:ext>
            </a:extLst>
          </p:cNvPr>
          <p:cNvPicPr>
            <a:picLocks noChangeAspect="1"/>
          </p:cNvPicPr>
          <p:nvPr/>
        </p:nvPicPr>
        <p:blipFill>
          <a:blip r:embed="rId2"/>
          <a:stretch>
            <a:fillRect/>
          </a:stretch>
        </p:blipFill>
        <p:spPr>
          <a:xfrm>
            <a:off x="5154398" y="3141512"/>
            <a:ext cx="5742201" cy="3591854"/>
          </a:xfrm>
          <a:prstGeom prst="rect">
            <a:avLst/>
          </a:prstGeom>
        </p:spPr>
      </p:pic>
      <p:sp>
        <p:nvSpPr>
          <p:cNvPr id="6" name="Označba mesta številke diapozitiva 5">
            <a:extLst>
              <a:ext uri="{FF2B5EF4-FFF2-40B4-BE49-F238E27FC236}">
                <a16:creationId xmlns:a16="http://schemas.microsoft.com/office/drawing/2014/main" id="{A0704BB6-7A82-69D2-404E-7EEDD6AA3F7A}"/>
              </a:ext>
            </a:extLst>
          </p:cNvPr>
          <p:cNvSpPr>
            <a:spLocks noGrp="1"/>
          </p:cNvSpPr>
          <p:nvPr>
            <p:ph type="sldNum" sz="quarter" idx="4"/>
          </p:nvPr>
        </p:nvSpPr>
        <p:spPr/>
        <p:txBody>
          <a:bodyPr/>
          <a:lstStyle/>
          <a:p>
            <a:pPr algn="l"/>
            <a:r>
              <a:rPr lang="en-SI"/>
              <a:t>| </a:t>
            </a:r>
            <a:fld id="{B2E9B04A-BB73-0D45-BD26-C8C851B8E118}" type="slidenum">
              <a:rPr lang="en-SI" smtClean="0"/>
              <a:pPr algn="l"/>
              <a:t>22</a:t>
            </a:fld>
            <a:endParaRPr lang="en-SI" dirty="0"/>
          </a:p>
        </p:txBody>
      </p:sp>
    </p:spTree>
    <p:extLst>
      <p:ext uri="{BB962C8B-B14F-4D97-AF65-F5344CB8AC3E}">
        <p14:creationId xmlns:p14="http://schemas.microsoft.com/office/powerpoint/2010/main" val="184213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A0CAA39-607E-2AB3-91CB-826AEE04FA40}"/>
              </a:ext>
            </a:extLst>
          </p:cNvPr>
          <p:cNvSpPr>
            <a:spLocks noGrp="1"/>
          </p:cNvSpPr>
          <p:nvPr>
            <p:ph idx="1"/>
          </p:nvPr>
        </p:nvSpPr>
        <p:spPr>
          <a:xfrm>
            <a:off x="4120393" y="163455"/>
            <a:ext cx="7902274" cy="6531089"/>
          </a:xfrm>
        </p:spPr>
        <p:txBody>
          <a:bodyPr>
            <a:noAutofit/>
          </a:bodyPr>
          <a:lstStyle/>
          <a:p>
            <a:pPr algn="just"/>
            <a:r>
              <a:rPr lang="sl-SI" sz="1800" dirty="0">
                <a:latin typeface="Aptos" panose="020B0004020202020204" pitchFamily="34" charset="0"/>
              </a:rPr>
              <a:t>Nova uredba vključuje več pooblastil Komisiji za </a:t>
            </a:r>
            <a:r>
              <a:rPr lang="sl-SI" sz="1800" b="1" dirty="0">
                <a:latin typeface="Aptos" panose="020B0004020202020204" pitchFamily="34" charset="0"/>
              </a:rPr>
              <a:t>sprejemanje delegiranih in izvedbenih aktov</a:t>
            </a:r>
          </a:p>
          <a:p>
            <a:pPr marL="285750" indent="-285750" algn="just">
              <a:buFont typeface="Wingdings" panose="05000000000000000000" pitchFamily="2" charset="2"/>
              <a:buChar char="§"/>
            </a:pPr>
            <a:r>
              <a:rPr lang="sl-SI" sz="1800" dirty="0">
                <a:latin typeface="Aptos" panose="020B0004020202020204" pitchFamily="34" charset="0"/>
              </a:rPr>
              <a:t>v skladu s členom 7(10) določi možnost poenostavljene metode za </a:t>
            </a:r>
            <a:r>
              <a:rPr lang="sl-SI" sz="1800" b="1" dirty="0">
                <a:latin typeface="Aptos" panose="020B0004020202020204" pitchFamily="34" charset="0"/>
              </a:rPr>
              <a:t>izračun finančnega jamstva</a:t>
            </a:r>
            <a:r>
              <a:rPr lang="sl-SI" sz="1800" dirty="0">
                <a:latin typeface="Aptos" panose="020B0004020202020204" pitchFamily="34" charset="0"/>
              </a:rPr>
              <a:t>,</a:t>
            </a:r>
          </a:p>
          <a:p>
            <a:pPr marL="285750" lvl="0" indent="-285750" algn="just">
              <a:buFont typeface="Wingdings" panose="05000000000000000000" pitchFamily="2" charset="2"/>
              <a:buChar char="§"/>
            </a:pPr>
            <a:r>
              <a:rPr lang="sl-SI" sz="1800" dirty="0">
                <a:latin typeface="Aptos" panose="020B0004020202020204" pitchFamily="34" charset="0"/>
              </a:rPr>
              <a:t>v skladu s členom 14(3) spremeni merila za </a:t>
            </a:r>
            <a:r>
              <a:rPr lang="sl-SI" sz="1800" b="1" dirty="0">
                <a:latin typeface="Aptos" panose="020B0004020202020204" pitchFamily="34" charset="0"/>
              </a:rPr>
              <a:t>status predhodno določenih obratov</a:t>
            </a:r>
            <a:r>
              <a:rPr lang="sl-SI" sz="1800" dirty="0">
                <a:latin typeface="Aptos" panose="020B0004020202020204" pitchFamily="34" charset="0"/>
              </a:rPr>
              <a:t>,</a:t>
            </a:r>
          </a:p>
          <a:p>
            <a:pPr marL="285750" lvl="0" indent="-285750" algn="just">
              <a:buFont typeface="Wingdings" panose="05000000000000000000" pitchFamily="2" charset="2"/>
              <a:buChar char="ü"/>
            </a:pPr>
            <a:r>
              <a:rPr lang="sl-SI" sz="1800" dirty="0">
                <a:latin typeface="Aptos" panose="020B0004020202020204" pitchFamily="34" charset="0"/>
              </a:rPr>
              <a:t>V skladu s členom(6) 15. člen sprejme akt za skladnost vsebine potrdila (vmesni postopki obdelave):  </a:t>
            </a:r>
            <a:r>
              <a:rPr lang="sl-SI" sz="1800" b="1" i="1" dirty="0">
                <a:solidFill>
                  <a:srgbClr val="0070C0"/>
                </a:solidFill>
                <a:latin typeface="Aptos" panose="020B0004020202020204" pitchFamily="34" charset="0"/>
              </a:rPr>
              <a:t>DELEGIRANA UREDBA KOMISIJE (EU) 2024/2571 z dne 19. julija 2024 </a:t>
            </a:r>
            <a:r>
              <a:rPr lang="sl-SI" sz="1800" i="1" dirty="0">
                <a:solidFill>
                  <a:srgbClr val="0070C0"/>
                </a:solidFill>
                <a:latin typeface="Aptos" panose="020B0004020202020204" pitchFamily="34" charset="0"/>
              </a:rPr>
              <a:t>o dopolnitvi Uredbe (EU) 2024/1157 Evropskega parlamenta in Sveta z določitvijo informacij, ki jih je treba navesti v potrdilu o dokončanju nadaljnjega vmesnega ali </a:t>
            </a:r>
            <a:r>
              <a:rPr lang="sl-SI" sz="1800" i="1" dirty="0" err="1">
                <a:solidFill>
                  <a:srgbClr val="0070C0"/>
                </a:solidFill>
                <a:latin typeface="Aptos" panose="020B0004020202020204" pitchFamily="34" charset="0"/>
              </a:rPr>
              <a:t>nevmesnega</a:t>
            </a:r>
            <a:r>
              <a:rPr lang="sl-SI" sz="1800" i="1" dirty="0">
                <a:solidFill>
                  <a:srgbClr val="0070C0"/>
                </a:solidFill>
                <a:latin typeface="Aptos" panose="020B0004020202020204" pitchFamily="34" charset="0"/>
              </a:rPr>
              <a:t> postopka predelave ali nadaljnjega vmesnega ali </a:t>
            </a:r>
            <a:r>
              <a:rPr lang="sl-SI" sz="1800" i="1" dirty="0" err="1">
                <a:solidFill>
                  <a:srgbClr val="0070C0"/>
                </a:solidFill>
                <a:latin typeface="Aptos" panose="020B0004020202020204" pitchFamily="34" charset="0"/>
              </a:rPr>
              <a:t>nevmesnega</a:t>
            </a:r>
            <a:r>
              <a:rPr lang="sl-SI" sz="1800" i="1" dirty="0">
                <a:solidFill>
                  <a:srgbClr val="0070C0"/>
                </a:solidFill>
                <a:latin typeface="Aptos" panose="020B0004020202020204" pitchFamily="34" charset="0"/>
              </a:rPr>
              <a:t> postopka odstranjevanja</a:t>
            </a:r>
          </a:p>
          <a:p>
            <a:pPr marL="285750" lvl="0" indent="-285750" algn="just">
              <a:buFont typeface="Wingdings" panose="05000000000000000000" pitchFamily="2" charset="2"/>
              <a:buChar char="§"/>
            </a:pPr>
            <a:r>
              <a:rPr lang="sl-SI" sz="1800" dirty="0">
                <a:latin typeface="Aptos" panose="020B0004020202020204" pitchFamily="34" charset="0"/>
              </a:rPr>
              <a:t>v skladu s členom 18(5) poda </a:t>
            </a:r>
            <a:r>
              <a:rPr lang="sl-SI" sz="1800" b="1" dirty="0">
                <a:latin typeface="Aptos" panose="020B0004020202020204" pitchFamily="34" charset="0"/>
              </a:rPr>
              <a:t>navodila za izpolnjevanje Priloge VII</a:t>
            </a:r>
            <a:r>
              <a:rPr lang="sl-SI" sz="1800" dirty="0">
                <a:latin typeface="Aptos" panose="020B0004020202020204" pitchFamily="34" charset="0"/>
              </a:rPr>
              <a:t>,</a:t>
            </a:r>
          </a:p>
          <a:p>
            <a:pPr marL="285750" lvl="0" indent="-285750" algn="just">
              <a:buFont typeface="Wingdings" panose="05000000000000000000" pitchFamily="2" charset="2"/>
              <a:buChar char="ü"/>
            </a:pPr>
            <a:r>
              <a:rPr lang="sl-SI" sz="1800" dirty="0">
                <a:latin typeface="Aptos" panose="020B0004020202020204" pitchFamily="34" charset="0"/>
              </a:rPr>
              <a:t>v skladu s členom 27(2) in (5) do </a:t>
            </a:r>
            <a:r>
              <a:rPr lang="sl-SI" sz="1800" b="1" dirty="0">
                <a:latin typeface="Aptos" panose="020B0004020202020204" pitchFamily="34" charset="0"/>
              </a:rPr>
              <a:t>21. maja 2025</a:t>
            </a:r>
            <a:r>
              <a:rPr lang="sl-SI" sz="1800" dirty="0">
                <a:latin typeface="Aptos" panose="020B0004020202020204" pitchFamily="34" charset="0"/>
              </a:rPr>
              <a:t> sprejme izvedbeni akt, ki določa pravila za elektronski sistem: </a:t>
            </a:r>
            <a:r>
              <a:rPr lang="sl-SI" sz="1800" b="1" i="1" dirty="0">
                <a:solidFill>
                  <a:srgbClr val="0070C0"/>
                </a:solidFill>
                <a:latin typeface="Aptos" panose="020B0004020202020204" pitchFamily="34" charset="0"/>
              </a:rPr>
              <a:t>I</a:t>
            </a:r>
            <a:r>
              <a:rPr lang="sl-SI" sz="1800" b="1" i="1" dirty="0">
                <a:solidFill>
                  <a:srgbClr val="0070C0"/>
                </a:solidFill>
                <a:latin typeface="Aptos" panose="020B0004020202020204" pitchFamily="34" charset="0"/>
                <a:cs typeface="Calibri" panose="020F0502020204030204" pitchFamily="34" charset="0"/>
              </a:rPr>
              <a:t>zvedbena uredba komisije (EU) 2025/1290</a:t>
            </a:r>
            <a:endParaRPr lang="sl-SI" sz="1800" b="1" dirty="0">
              <a:latin typeface="Aptos" panose="020B0004020202020204" pitchFamily="34" charset="0"/>
            </a:endParaRPr>
          </a:p>
          <a:p>
            <a:pPr marL="285750" lvl="0" indent="-285750" algn="just">
              <a:buFont typeface="Arial" panose="020B0604020202020204" pitchFamily="34" charset="0"/>
              <a:buChar char="•"/>
            </a:pPr>
            <a:r>
              <a:rPr lang="sl-SI" sz="1800" dirty="0">
                <a:latin typeface="Aptos" panose="020B0004020202020204" pitchFamily="34" charset="0"/>
              </a:rPr>
              <a:t>v skladu s členom 29(3) in (6) sprejme </a:t>
            </a:r>
            <a:r>
              <a:rPr lang="sl-SI" sz="1800" b="1" dirty="0">
                <a:latin typeface="Aptos" panose="020B0004020202020204" pitchFamily="34" charset="0"/>
              </a:rPr>
              <a:t>izvedbene akte za usklajeno klasifikacijo odpadkov</a:t>
            </a:r>
            <a:r>
              <a:rPr lang="sl-SI" sz="1800" dirty="0">
                <a:latin typeface="Aptos" panose="020B0004020202020204" pitchFamily="34" charset="0"/>
              </a:rPr>
              <a:t> v Prilogah III, IIIA, IIIB in IV, določitev </a:t>
            </a:r>
            <a:r>
              <a:rPr lang="sl-SI" sz="1800" b="1" dirty="0">
                <a:latin typeface="Aptos" panose="020B0004020202020204" pitchFamily="34" charset="0"/>
              </a:rPr>
              <a:t>mejnih vrednosti onesnaženja, določitev postopkov obdelave, enotna uporaba pogojev za razlikovanje med rabljenim blagom in odpadki.</a:t>
            </a:r>
            <a:endParaRPr lang="sl-SI" sz="1800" dirty="0">
              <a:latin typeface="Aptos" panose="020B0004020202020204" pitchFamily="34" charset="0"/>
            </a:endParaRPr>
          </a:p>
          <a:p>
            <a:pPr algn="just"/>
            <a:endParaRPr lang="sl-SI" sz="1800" dirty="0">
              <a:latin typeface="Aptos" panose="020B0004020202020204" pitchFamily="34" charset="0"/>
            </a:endParaRPr>
          </a:p>
        </p:txBody>
      </p:sp>
      <p:sp>
        <p:nvSpPr>
          <p:cNvPr id="3" name="Naslov 2">
            <a:extLst>
              <a:ext uri="{FF2B5EF4-FFF2-40B4-BE49-F238E27FC236}">
                <a16:creationId xmlns:a16="http://schemas.microsoft.com/office/drawing/2014/main" id="{984BC8CA-EB32-37E8-9352-FECB417C89B7}"/>
              </a:ext>
            </a:extLst>
          </p:cNvPr>
          <p:cNvSpPr>
            <a:spLocks noGrp="1"/>
          </p:cNvSpPr>
          <p:nvPr>
            <p:ph type="ctrTitle"/>
          </p:nvPr>
        </p:nvSpPr>
        <p:spPr>
          <a:xfrm>
            <a:off x="416714" y="2208418"/>
            <a:ext cx="3033713" cy="1424161"/>
          </a:xfrm>
        </p:spPr>
        <p:txBody>
          <a:bodyPr>
            <a:normAutofit/>
          </a:bodyPr>
          <a:lstStyle/>
          <a:p>
            <a:r>
              <a:rPr lang="sl-SI" sz="2400" b="1" dirty="0">
                <a:latin typeface="Aptos" panose="020B0004020202020204" pitchFamily="34" charset="0"/>
              </a:rPr>
              <a:t>Pooblastila komisiji za sprejemanje delegiranih in izvedbenih aktov </a:t>
            </a:r>
          </a:p>
        </p:txBody>
      </p:sp>
      <p:sp>
        <p:nvSpPr>
          <p:cNvPr id="5" name="Označba mesta številke diapozitiva 4">
            <a:extLst>
              <a:ext uri="{FF2B5EF4-FFF2-40B4-BE49-F238E27FC236}">
                <a16:creationId xmlns:a16="http://schemas.microsoft.com/office/drawing/2014/main" id="{9776D375-6AAC-9933-6A04-5774F2966ACA}"/>
              </a:ext>
            </a:extLst>
          </p:cNvPr>
          <p:cNvSpPr>
            <a:spLocks noGrp="1"/>
          </p:cNvSpPr>
          <p:nvPr>
            <p:ph type="sldNum" sz="quarter" idx="4"/>
          </p:nvPr>
        </p:nvSpPr>
        <p:spPr/>
        <p:txBody>
          <a:bodyPr/>
          <a:lstStyle/>
          <a:p>
            <a:pPr algn="l"/>
            <a:r>
              <a:rPr lang="en-SI"/>
              <a:t>| </a:t>
            </a:r>
            <a:fld id="{B2E9B04A-BB73-0D45-BD26-C8C851B8E118}" type="slidenum">
              <a:rPr lang="en-SI" smtClean="0"/>
              <a:pPr algn="l"/>
              <a:t>23</a:t>
            </a:fld>
            <a:endParaRPr lang="en-SI" dirty="0"/>
          </a:p>
        </p:txBody>
      </p:sp>
    </p:spTree>
    <p:extLst>
      <p:ext uri="{BB962C8B-B14F-4D97-AF65-F5344CB8AC3E}">
        <p14:creationId xmlns:p14="http://schemas.microsoft.com/office/powerpoint/2010/main" val="140052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78B2AD3-161F-3E2D-63AB-6A850AD74FA6}"/>
              </a:ext>
            </a:extLst>
          </p:cNvPr>
          <p:cNvSpPr>
            <a:spLocks noGrp="1"/>
          </p:cNvSpPr>
          <p:nvPr>
            <p:ph idx="1"/>
          </p:nvPr>
        </p:nvSpPr>
        <p:spPr/>
        <p:txBody>
          <a:bodyPr/>
          <a:lstStyle/>
          <a:p>
            <a:endParaRPr lang="sl-SI"/>
          </a:p>
        </p:txBody>
      </p:sp>
      <p:sp>
        <p:nvSpPr>
          <p:cNvPr id="3" name="Naslov 2">
            <a:extLst>
              <a:ext uri="{FF2B5EF4-FFF2-40B4-BE49-F238E27FC236}">
                <a16:creationId xmlns:a16="http://schemas.microsoft.com/office/drawing/2014/main" id="{D2664612-7C58-7D00-F590-E762F1BC0014}"/>
              </a:ext>
            </a:extLst>
          </p:cNvPr>
          <p:cNvSpPr>
            <a:spLocks noGrp="1"/>
          </p:cNvSpPr>
          <p:nvPr>
            <p:ph type="ctrTitle"/>
          </p:nvPr>
        </p:nvSpPr>
        <p:spPr>
          <a:xfrm>
            <a:off x="447934" y="1200884"/>
            <a:ext cx="3033713" cy="1424161"/>
          </a:xfrm>
        </p:spPr>
        <p:txBody>
          <a:bodyPr>
            <a:normAutofit fontScale="90000"/>
          </a:bodyPr>
          <a:lstStyle/>
          <a:p>
            <a:r>
              <a:rPr lang="sl-SI" b="1" dirty="0">
                <a:latin typeface="Aptos" panose="020B0004020202020204" pitchFamily="34" charset="0"/>
              </a:rPr>
              <a:t>Mednarodna in EU zakonodaja čezmejne pošiljke odpadkov</a:t>
            </a:r>
          </a:p>
        </p:txBody>
      </p:sp>
      <p:pic>
        <p:nvPicPr>
          <p:cNvPr id="6" name="Slika 5">
            <a:extLst>
              <a:ext uri="{FF2B5EF4-FFF2-40B4-BE49-F238E27FC236}">
                <a16:creationId xmlns:a16="http://schemas.microsoft.com/office/drawing/2014/main" id="{416AD298-6CBA-CECB-5D53-E8EA2329E186}"/>
              </a:ext>
            </a:extLst>
          </p:cNvPr>
          <p:cNvPicPr>
            <a:picLocks noChangeAspect="1"/>
          </p:cNvPicPr>
          <p:nvPr/>
        </p:nvPicPr>
        <p:blipFill>
          <a:blip r:embed="rId2"/>
          <a:stretch>
            <a:fillRect/>
          </a:stretch>
        </p:blipFill>
        <p:spPr>
          <a:xfrm>
            <a:off x="5145086" y="0"/>
            <a:ext cx="5946243" cy="6858000"/>
          </a:xfrm>
          <a:prstGeom prst="rect">
            <a:avLst/>
          </a:prstGeom>
        </p:spPr>
      </p:pic>
      <p:sp>
        <p:nvSpPr>
          <p:cNvPr id="5" name="Označba mesta številke diapozitiva 4">
            <a:extLst>
              <a:ext uri="{FF2B5EF4-FFF2-40B4-BE49-F238E27FC236}">
                <a16:creationId xmlns:a16="http://schemas.microsoft.com/office/drawing/2014/main" id="{272983D7-7A02-590E-7293-AB8F5C3B8131}"/>
              </a:ext>
            </a:extLst>
          </p:cNvPr>
          <p:cNvSpPr>
            <a:spLocks noGrp="1"/>
          </p:cNvSpPr>
          <p:nvPr>
            <p:ph type="sldNum" sz="quarter" idx="4"/>
          </p:nvPr>
        </p:nvSpPr>
        <p:spPr/>
        <p:txBody>
          <a:bodyPr/>
          <a:lstStyle/>
          <a:p>
            <a:pPr algn="l"/>
            <a:r>
              <a:rPr lang="en-SI"/>
              <a:t>| </a:t>
            </a:r>
            <a:fld id="{B2E9B04A-BB73-0D45-BD26-C8C851B8E118}" type="slidenum">
              <a:rPr lang="en-SI" smtClean="0"/>
              <a:pPr algn="l"/>
              <a:t>24</a:t>
            </a:fld>
            <a:endParaRPr lang="en-SI" dirty="0"/>
          </a:p>
        </p:txBody>
      </p:sp>
    </p:spTree>
    <p:extLst>
      <p:ext uri="{BB962C8B-B14F-4D97-AF65-F5344CB8AC3E}">
        <p14:creationId xmlns:p14="http://schemas.microsoft.com/office/powerpoint/2010/main" val="374054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D391E4D6-C0AE-D1EE-9C7F-964F1C5B021B}"/>
              </a:ext>
            </a:extLst>
          </p:cNvPr>
          <p:cNvSpPr>
            <a:spLocks noGrp="1"/>
          </p:cNvSpPr>
          <p:nvPr>
            <p:ph idx="1"/>
          </p:nvPr>
        </p:nvSpPr>
        <p:spPr>
          <a:xfrm>
            <a:off x="4131380" y="106389"/>
            <a:ext cx="8060620" cy="6835100"/>
          </a:xfrm>
        </p:spPr>
        <p:txBody>
          <a:bodyPr>
            <a:noAutofit/>
          </a:bodyPr>
          <a:lstStyle/>
          <a:p>
            <a:pPr algn="just"/>
            <a:r>
              <a:rPr lang="sl-SI" sz="1400" b="1" dirty="0">
                <a:solidFill>
                  <a:srgbClr val="002060"/>
                </a:solidFill>
                <a:latin typeface="Aptos" panose="020B0004020202020204" pitchFamily="34" charset="0"/>
              </a:rPr>
              <a:t>ZVO 3</a:t>
            </a:r>
          </a:p>
          <a:p>
            <a:pPr algn="just"/>
            <a:r>
              <a:rPr lang="sl-SI" sz="1400" b="1" dirty="0">
                <a:solidFill>
                  <a:srgbClr val="002060"/>
                </a:solidFill>
                <a:latin typeface="Aptos" panose="020B0004020202020204" pitchFamily="34" charset="0"/>
              </a:rPr>
              <a:t>SI Uredba o izvajanju nove WSR bo urejala:</a:t>
            </a:r>
          </a:p>
          <a:p>
            <a:pPr marL="285750" lvl="0" indent="-285750" algn="just" fontAlgn="base">
              <a:buFont typeface="Wingdings" panose="05000000000000000000" pitchFamily="2" charset="2"/>
              <a:buChar char="Ø"/>
            </a:pPr>
            <a:r>
              <a:rPr lang="sl-SI" sz="1400" dirty="0">
                <a:latin typeface="Aptos" panose="020B0004020202020204" pitchFamily="34" charset="0"/>
              </a:rPr>
              <a:t>podatke, potrebne za oceno posamezne prijave čezmejnih pošiljk odpadkov, </a:t>
            </a:r>
          </a:p>
          <a:p>
            <a:pPr marL="285750" lvl="0" indent="-285750" algn="just" fontAlgn="base">
              <a:buFont typeface="Wingdings" panose="05000000000000000000" pitchFamily="2" charset="2"/>
              <a:buChar char="Ø"/>
            </a:pPr>
            <a:r>
              <a:rPr lang="sl-SI" sz="1400" dirty="0">
                <a:latin typeface="Aptos" panose="020B0004020202020204" pitchFamily="34" charset="0"/>
              </a:rPr>
              <a:t>rabo jezika v skladu z 28. členom Uredbe (EU) 2024/1157/EU, </a:t>
            </a:r>
          </a:p>
          <a:p>
            <a:pPr marL="285750" lvl="0" indent="-285750" algn="just" fontAlgn="base">
              <a:buFont typeface="Wingdings" panose="05000000000000000000" pitchFamily="2" charset="2"/>
              <a:buChar char="Ø"/>
            </a:pPr>
            <a:r>
              <a:rPr lang="sl-SI" sz="1400" dirty="0">
                <a:latin typeface="Aptos" panose="020B0004020202020204" pitchFamily="34" charset="0"/>
              </a:rPr>
              <a:t>določitev najmanj vrste ustreznih finančnih jamstev, upravičenca do sredstev iz finančnega jamstva, zahteve, kdaj se finančno jamstvo zagotovi, kdaj se finančno jamstvo predloži v izvirniku in kdaj je lahko predloženo kot kopija izvirnika, ter ukrepe, ki se izvedejo na podlagi unovčitve sredstev finančnega jamstva,</a:t>
            </a:r>
          </a:p>
          <a:p>
            <a:pPr marL="285750" lvl="0" indent="-285750" algn="just" fontAlgn="base">
              <a:buFont typeface="Wingdings" panose="05000000000000000000" pitchFamily="2" charset="2"/>
              <a:buChar char="Ø"/>
            </a:pPr>
            <a:r>
              <a:rPr lang="sl-SI" sz="1400" dirty="0">
                <a:latin typeface="Aptos" panose="020B0004020202020204" pitchFamily="34" charset="0"/>
              </a:rPr>
              <a:t>določitev podrobnejše zahteve za prevoz čezmejnih pošiljk odpadkov ter označitev prevoznih sredstev, in sicer zlasti vrste in vsebine oznak, da gre za prevoz čezmejne pošiljke  odpadkov, morebitne grafične zahteve in mesto namestitve teh oznak na prevoznem sredstvu, </a:t>
            </a:r>
          </a:p>
          <a:p>
            <a:pPr marL="285750" lvl="0" indent="-285750" algn="just" fontAlgn="base">
              <a:buFont typeface="Wingdings" panose="05000000000000000000" pitchFamily="2" charset="2"/>
              <a:buChar char="Ø"/>
            </a:pPr>
            <a:r>
              <a:rPr lang="sl-SI" sz="1400" dirty="0">
                <a:latin typeface="Aptos" panose="020B0004020202020204" pitchFamily="34" charset="0"/>
              </a:rPr>
              <a:t>podrobnejšo opredelitev razlogov in pogojev za ugovor čezmejnim pošiljkam odpadkov, </a:t>
            </a:r>
          </a:p>
          <a:p>
            <a:pPr marL="285750" lvl="0" indent="-285750" algn="just" fontAlgn="base">
              <a:buFont typeface="Wingdings" panose="05000000000000000000" pitchFamily="2" charset="2"/>
              <a:buChar char="Ø"/>
            </a:pPr>
            <a:r>
              <a:rPr lang="sl-SI" sz="1400" dirty="0">
                <a:latin typeface="Aptos" panose="020B0004020202020204" pitchFamily="34" charset="0"/>
              </a:rPr>
              <a:t>višino stroškov v skladu s 30. členom Uredbe (EU) 2024/1157/EU, </a:t>
            </a:r>
          </a:p>
          <a:p>
            <a:pPr marL="285750" lvl="0" indent="-285750" algn="just" fontAlgn="base">
              <a:buFont typeface="Wingdings" panose="05000000000000000000" pitchFamily="2" charset="2"/>
              <a:buChar char="Ø"/>
            </a:pPr>
            <a:r>
              <a:rPr lang="sl-SI" sz="1400" dirty="0">
                <a:latin typeface="Aptos" panose="020B0004020202020204" pitchFamily="34" charset="0"/>
              </a:rPr>
              <a:t>določitev obsega dopustnega zbiranja podatkov za izvajanje določb Uredbe (EU) 2024/1157/EU,</a:t>
            </a:r>
          </a:p>
          <a:p>
            <a:pPr marL="285750" lvl="0" indent="-285750" algn="just" fontAlgn="base">
              <a:buFont typeface="Wingdings" panose="05000000000000000000" pitchFamily="2" charset="2"/>
              <a:buChar char="Ø"/>
            </a:pPr>
            <a:r>
              <a:rPr lang="sl-SI" sz="1400" dirty="0">
                <a:latin typeface="Aptos" panose="020B0004020202020204" pitchFamily="34" charset="0"/>
              </a:rPr>
              <a:t>določitev obvezne vsebine odločbe ter presumpcijo tihega soglasja za čezmejne pošiljke odpadkov znotraj EU in s tranzitom skozi Republiko Slovenijo, za katere niso podani pogoji ali ugovori,</a:t>
            </a:r>
          </a:p>
          <a:p>
            <a:pPr marL="285750" lvl="0" indent="-285750" algn="just" fontAlgn="base">
              <a:buFont typeface="Wingdings" panose="05000000000000000000" pitchFamily="2" charset="2"/>
              <a:buChar char="Ø"/>
            </a:pPr>
            <a:r>
              <a:rPr lang="sl-SI" sz="1400" dirty="0">
                <a:latin typeface="Aptos" panose="020B0004020202020204" pitchFamily="34" charset="0"/>
              </a:rPr>
              <a:t>podrobne zahteve za izdajo in preklic predhodnega soglasja za obrat za predelavo  iz  14. člena Uredbe (EU) 2024/1157/EU,</a:t>
            </a:r>
          </a:p>
          <a:p>
            <a:pPr marL="285750" lvl="0" indent="-285750" algn="just" fontAlgn="base">
              <a:buFont typeface="Wingdings" panose="05000000000000000000" pitchFamily="2" charset="2"/>
              <a:buChar char="Ø"/>
            </a:pPr>
            <a:r>
              <a:rPr lang="sl-SI" sz="1400" dirty="0">
                <a:latin typeface="Aptos" panose="020B0004020202020204" pitchFamily="34" charset="0"/>
              </a:rPr>
              <a:t>podrobneje zahteve in obvezna ravnanja v zvezi s  prevzemom pošiljk nazaj, kadar jih ni mogoče dokončati, kot je bilo predvideno, ali nezakonitih pošiljk odpadkov v skladu z določili Uredbe (EU) 2024/1157/EU,   </a:t>
            </a:r>
          </a:p>
          <a:p>
            <a:pPr marL="285750" lvl="0" indent="-285750" algn="just" fontAlgn="base">
              <a:buFont typeface="Wingdings" panose="05000000000000000000" pitchFamily="2" charset="2"/>
              <a:buChar char="Ø"/>
            </a:pPr>
            <a:r>
              <a:rPr lang="sl-SI" sz="1400" dirty="0">
                <a:latin typeface="Aptos" panose="020B0004020202020204" pitchFamily="34" charset="0"/>
              </a:rPr>
              <a:t>merila za določitev nezanemarljivih količin čezmejnih pošiljk odpadkov in merila za določitev onesnaženosti čezmejnih pošiljk odpadkov ter ravnanja v zvezi s temi vsebinami in </a:t>
            </a:r>
          </a:p>
          <a:p>
            <a:pPr marL="285750" lvl="0" indent="-285750" algn="just" fontAlgn="base">
              <a:buFont typeface="Wingdings" panose="05000000000000000000" pitchFamily="2" charset="2"/>
              <a:buChar char="Ø"/>
            </a:pPr>
            <a:r>
              <a:rPr lang="sl-SI" sz="1400" dirty="0">
                <a:latin typeface="Aptos" panose="020B0004020202020204" pitchFamily="34" charset="0"/>
              </a:rPr>
              <a:t>zahteve za zagotovitev okoljsko primernega ravnanja s čezmejnimi pošiljkami odpadkov.</a:t>
            </a:r>
          </a:p>
          <a:p>
            <a:pPr algn="just" fontAlgn="base"/>
            <a:r>
              <a:rPr lang="sl-SI" sz="1400" dirty="0">
                <a:latin typeface="Aptos" panose="020B0004020202020204" pitchFamily="34" charset="0"/>
              </a:rPr>
              <a:t> </a:t>
            </a:r>
          </a:p>
          <a:p>
            <a:pPr algn="just"/>
            <a:endParaRPr lang="sl-SI" sz="1400" dirty="0">
              <a:latin typeface="Aptos" panose="020B0004020202020204" pitchFamily="34" charset="0"/>
            </a:endParaRPr>
          </a:p>
          <a:p>
            <a:pPr algn="just"/>
            <a:endParaRPr lang="sl-SI" sz="1400" dirty="0">
              <a:latin typeface="Aptos" panose="020B0004020202020204" pitchFamily="34" charset="0"/>
            </a:endParaRPr>
          </a:p>
        </p:txBody>
      </p:sp>
      <p:sp>
        <p:nvSpPr>
          <p:cNvPr id="3" name="Naslov 2">
            <a:extLst>
              <a:ext uri="{FF2B5EF4-FFF2-40B4-BE49-F238E27FC236}">
                <a16:creationId xmlns:a16="http://schemas.microsoft.com/office/drawing/2014/main" id="{98E171FC-544E-C0BC-5E75-FA49884DC6C9}"/>
              </a:ext>
            </a:extLst>
          </p:cNvPr>
          <p:cNvSpPr>
            <a:spLocks noGrp="1"/>
          </p:cNvSpPr>
          <p:nvPr>
            <p:ph type="ctrTitle"/>
          </p:nvPr>
        </p:nvSpPr>
        <p:spPr>
          <a:xfrm>
            <a:off x="593190" y="1319417"/>
            <a:ext cx="3033713" cy="1424161"/>
          </a:xfrm>
        </p:spPr>
        <p:txBody>
          <a:bodyPr>
            <a:normAutofit fontScale="90000"/>
          </a:bodyPr>
          <a:lstStyle/>
          <a:p>
            <a:r>
              <a:rPr lang="sl-SI" b="1" dirty="0">
                <a:latin typeface="+mn-lt"/>
              </a:rPr>
              <a:t>Nacionalna ureditev predpisov za izvajanje EU zakonodaje čezmejnih pošiljk odpadkov</a:t>
            </a:r>
          </a:p>
        </p:txBody>
      </p:sp>
      <p:sp>
        <p:nvSpPr>
          <p:cNvPr id="5" name="Označba mesta številke diapozitiva 4">
            <a:extLst>
              <a:ext uri="{FF2B5EF4-FFF2-40B4-BE49-F238E27FC236}">
                <a16:creationId xmlns:a16="http://schemas.microsoft.com/office/drawing/2014/main" id="{C44B9880-F048-7623-DD78-A6A984B6BB2E}"/>
              </a:ext>
            </a:extLst>
          </p:cNvPr>
          <p:cNvSpPr>
            <a:spLocks noGrp="1"/>
          </p:cNvSpPr>
          <p:nvPr>
            <p:ph type="sldNum" sz="quarter" idx="4"/>
          </p:nvPr>
        </p:nvSpPr>
        <p:spPr/>
        <p:txBody>
          <a:bodyPr/>
          <a:lstStyle/>
          <a:p>
            <a:pPr algn="l"/>
            <a:r>
              <a:rPr lang="en-SI"/>
              <a:t>| </a:t>
            </a:r>
            <a:fld id="{B2E9B04A-BB73-0D45-BD26-C8C851B8E118}" type="slidenum">
              <a:rPr lang="en-SI" smtClean="0"/>
              <a:pPr algn="l"/>
              <a:t>25</a:t>
            </a:fld>
            <a:endParaRPr lang="en-SI" dirty="0"/>
          </a:p>
        </p:txBody>
      </p:sp>
    </p:spTree>
    <p:extLst>
      <p:ext uri="{BB962C8B-B14F-4D97-AF65-F5344CB8AC3E}">
        <p14:creationId xmlns:p14="http://schemas.microsoft.com/office/powerpoint/2010/main" val="179845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značba mesta vsebine 6">
            <a:extLst>
              <a:ext uri="{FF2B5EF4-FFF2-40B4-BE49-F238E27FC236}">
                <a16:creationId xmlns:a16="http://schemas.microsoft.com/office/drawing/2014/main" id="{4680DC04-3339-4C62-42DA-52258B4C4696}"/>
              </a:ext>
            </a:extLst>
          </p:cNvPr>
          <p:cNvGraphicFramePr>
            <a:graphicFrameLocks noGrp="1"/>
          </p:cNvGraphicFramePr>
          <p:nvPr>
            <p:ph idx="1"/>
            <p:extLst>
              <p:ext uri="{D42A27DB-BD31-4B8C-83A1-F6EECF244321}">
                <p14:modId xmlns:p14="http://schemas.microsoft.com/office/powerpoint/2010/main" val="1871492057"/>
              </p:ext>
            </p:extLst>
          </p:nvPr>
        </p:nvGraphicFramePr>
        <p:xfrm>
          <a:off x="4134679" y="438848"/>
          <a:ext cx="4530985" cy="952500"/>
        </p:xfrm>
        <a:graphic>
          <a:graphicData uri="http://schemas.openxmlformats.org/drawingml/2006/table">
            <a:tbl>
              <a:tblPr>
                <a:tableStyleId>{5C22544A-7EE6-4342-B048-85BDC9FD1C3A}</a:tableStyleId>
              </a:tblPr>
              <a:tblGrid>
                <a:gridCol w="605957">
                  <a:extLst>
                    <a:ext uri="{9D8B030D-6E8A-4147-A177-3AD203B41FA5}">
                      <a16:colId xmlns:a16="http://schemas.microsoft.com/office/drawing/2014/main" val="1610762863"/>
                    </a:ext>
                  </a:extLst>
                </a:gridCol>
                <a:gridCol w="1018540">
                  <a:extLst>
                    <a:ext uri="{9D8B030D-6E8A-4147-A177-3AD203B41FA5}">
                      <a16:colId xmlns:a16="http://schemas.microsoft.com/office/drawing/2014/main" val="2314929106"/>
                    </a:ext>
                  </a:extLst>
                </a:gridCol>
                <a:gridCol w="1446898">
                  <a:extLst>
                    <a:ext uri="{9D8B030D-6E8A-4147-A177-3AD203B41FA5}">
                      <a16:colId xmlns:a16="http://schemas.microsoft.com/office/drawing/2014/main" val="3294768909"/>
                    </a:ext>
                  </a:extLst>
                </a:gridCol>
                <a:gridCol w="1459590">
                  <a:extLst>
                    <a:ext uri="{9D8B030D-6E8A-4147-A177-3AD203B41FA5}">
                      <a16:colId xmlns:a16="http://schemas.microsoft.com/office/drawing/2014/main" val="1763024124"/>
                    </a:ext>
                  </a:extLst>
                </a:gridCol>
              </a:tblGrid>
              <a:tr h="381000">
                <a:tc>
                  <a:txBody>
                    <a:bodyPr/>
                    <a:lstStyle/>
                    <a:p>
                      <a:pPr algn="ctr" fontAlgn="ctr"/>
                      <a:r>
                        <a:rPr lang="sl-SI" sz="1100" u="none" strike="noStrike">
                          <a:effectLst/>
                        </a:rPr>
                        <a:t> </a:t>
                      </a:r>
                      <a:endParaRPr lang="sl-SI"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sl-SI" sz="1100" b="1" u="none" strike="noStrike" dirty="0">
                          <a:effectLst/>
                        </a:rPr>
                        <a:t>Uvoz - skupaj (kg)</a:t>
                      </a:r>
                      <a:endParaRPr lang="sl-SI"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sl-SI" sz="1100" b="1" u="none" strike="noStrike" dirty="0">
                          <a:effectLst/>
                        </a:rPr>
                        <a:t>Uvoz iz drugih držav članic EU (kg)</a:t>
                      </a:r>
                      <a:endParaRPr lang="sl-SI"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sl-SI" sz="1100" b="1" u="none" strike="noStrike" dirty="0">
                          <a:effectLst/>
                        </a:rPr>
                        <a:t>Uvoz iz tretjih držav (izven EU) (kg)</a:t>
                      </a:r>
                      <a:endParaRPr lang="sl-SI"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8878045"/>
                  </a:ext>
                </a:extLst>
              </a:tr>
              <a:tr h="190500">
                <a:tc>
                  <a:txBody>
                    <a:bodyPr/>
                    <a:lstStyle/>
                    <a:p>
                      <a:pPr algn="ctr" fontAlgn="ctr"/>
                      <a:r>
                        <a:rPr lang="sl-SI" sz="1100" u="none" strike="noStrike">
                          <a:effectLst/>
                        </a:rPr>
                        <a:t>2022</a:t>
                      </a:r>
                      <a:endParaRPr lang="sl-SI"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sl-SI" sz="1100" u="none" strike="noStrike">
                          <a:effectLst/>
                        </a:rPr>
                        <a:t>1.070.790.133</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dirty="0">
                          <a:effectLst/>
                        </a:rPr>
                        <a:t>981.561.236</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89.228.897</a:t>
                      </a:r>
                      <a:endParaRPr lang="sl-S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7833600"/>
                  </a:ext>
                </a:extLst>
              </a:tr>
              <a:tr h="190500">
                <a:tc>
                  <a:txBody>
                    <a:bodyPr/>
                    <a:lstStyle/>
                    <a:p>
                      <a:pPr algn="ctr" fontAlgn="ctr"/>
                      <a:r>
                        <a:rPr lang="sl-SI" sz="1100" u="none" strike="noStrike">
                          <a:effectLst/>
                        </a:rPr>
                        <a:t>2023</a:t>
                      </a:r>
                      <a:endParaRPr lang="sl-SI"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sl-SI" sz="1100" u="none" strike="noStrike" dirty="0">
                          <a:effectLst/>
                        </a:rPr>
                        <a:t>1.009.171.255</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dirty="0">
                          <a:effectLst/>
                        </a:rPr>
                        <a:t>922.624.857</a:t>
                      </a:r>
                      <a:endParaRPr lang="sl-SI"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86.546.398</a:t>
                      </a:r>
                      <a:endParaRPr lang="sl-S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315543"/>
                  </a:ext>
                </a:extLst>
              </a:tr>
              <a:tr h="190500">
                <a:tc>
                  <a:txBody>
                    <a:bodyPr/>
                    <a:lstStyle/>
                    <a:p>
                      <a:pPr algn="ctr" fontAlgn="ctr"/>
                      <a:r>
                        <a:rPr lang="sl-SI" sz="1100" u="none" strike="noStrike">
                          <a:effectLst/>
                        </a:rPr>
                        <a:t>2024</a:t>
                      </a:r>
                      <a:endParaRPr lang="sl-SI"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sl-SI" sz="1100" u="none" strike="noStrike">
                          <a:effectLst/>
                        </a:rPr>
                        <a:t>1.022.051.375</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a:effectLst/>
                        </a:rPr>
                        <a:t>1.004.035.373</a:t>
                      </a:r>
                      <a:endParaRPr lang="sl-SI"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l-SI" sz="1100" u="none" strike="noStrike" dirty="0">
                          <a:effectLst/>
                        </a:rPr>
                        <a:t>720.837.877</a:t>
                      </a:r>
                      <a:endParaRPr lang="sl-SI"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0538256"/>
                  </a:ext>
                </a:extLst>
              </a:tr>
            </a:tbl>
          </a:graphicData>
        </a:graphic>
      </p:graphicFrame>
      <p:sp>
        <p:nvSpPr>
          <p:cNvPr id="3" name="Naslov 2">
            <a:extLst>
              <a:ext uri="{FF2B5EF4-FFF2-40B4-BE49-F238E27FC236}">
                <a16:creationId xmlns:a16="http://schemas.microsoft.com/office/drawing/2014/main" id="{E2B8217B-F55C-0D58-94AE-4077DA09669E}"/>
              </a:ext>
            </a:extLst>
          </p:cNvPr>
          <p:cNvSpPr>
            <a:spLocks noGrp="1"/>
          </p:cNvSpPr>
          <p:nvPr>
            <p:ph type="ctrTitle"/>
          </p:nvPr>
        </p:nvSpPr>
        <p:spPr>
          <a:xfrm>
            <a:off x="447934" y="1391348"/>
            <a:ext cx="3033713" cy="1424161"/>
          </a:xfrm>
        </p:spPr>
        <p:txBody>
          <a:bodyPr/>
          <a:lstStyle/>
          <a:p>
            <a:r>
              <a:rPr lang="sl-SI" b="1" dirty="0">
                <a:solidFill>
                  <a:schemeClr val="accent6"/>
                </a:solidFill>
                <a:latin typeface="Aptos" panose="020B0004020202020204" pitchFamily="34" charset="0"/>
              </a:rPr>
              <a:t>UVOZ odpadkov v Slovenijo</a:t>
            </a:r>
          </a:p>
        </p:txBody>
      </p:sp>
      <p:sp>
        <p:nvSpPr>
          <p:cNvPr id="4" name="Podnaslov 3">
            <a:extLst>
              <a:ext uri="{FF2B5EF4-FFF2-40B4-BE49-F238E27FC236}">
                <a16:creationId xmlns:a16="http://schemas.microsoft.com/office/drawing/2014/main" id="{515987A0-9061-A785-B825-6CA7029A6F54}"/>
              </a:ext>
            </a:extLst>
          </p:cNvPr>
          <p:cNvSpPr>
            <a:spLocks noGrp="1"/>
          </p:cNvSpPr>
          <p:nvPr>
            <p:ph type="subTitle" idx="13"/>
          </p:nvPr>
        </p:nvSpPr>
        <p:spPr>
          <a:xfrm>
            <a:off x="635545" y="5951185"/>
            <a:ext cx="3033713" cy="1424161"/>
          </a:xfrm>
        </p:spPr>
        <p:txBody>
          <a:bodyPr/>
          <a:lstStyle/>
          <a:p>
            <a:r>
              <a:rPr lang="sl-SI" dirty="0"/>
              <a:t>Vir: ARSO</a:t>
            </a:r>
          </a:p>
        </p:txBody>
      </p:sp>
      <p:pic>
        <p:nvPicPr>
          <p:cNvPr id="6" name="Slika 5">
            <a:extLst>
              <a:ext uri="{FF2B5EF4-FFF2-40B4-BE49-F238E27FC236}">
                <a16:creationId xmlns:a16="http://schemas.microsoft.com/office/drawing/2014/main" id="{D075D66E-CBC5-4C88-805C-83A76A2CB895}"/>
              </a:ext>
            </a:extLst>
          </p:cNvPr>
          <p:cNvPicPr>
            <a:picLocks noChangeAspect="1"/>
          </p:cNvPicPr>
          <p:nvPr/>
        </p:nvPicPr>
        <p:blipFill>
          <a:blip r:embed="rId2"/>
          <a:stretch>
            <a:fillRect/>
          </a:stretch>
        </p:blipFill>
        <p:spPr>
          <a:xfrm>
            <a:off x="4134679" y="1831755"/>
            <a:ext cx="4547792" cy="4119430"/>
          </a:xfrm>
          <a:prstGeom prst="rect">
            <a:avLst/>
          </a:prstGeom>
        </p:spPr>
      </p:pic>
      <p:sp>
        <p:nvSpPr>
          <p:cNvPr id="8" name="PoljeZBesedilom 7">
            <a:extLst>
              <a:ext uri="{FF2B5EF4-FFF2-40B4-BE49-F238E27FC236}">
                <a16:creationId xmlns:a16="http://schemas.microsoft.com/office/drawing/2014/main" id="{60302F8C-0617-1A04-8B1E-4179EAD67DAE}"/>
              </a:ext>
            </a:extLst>
          </p:cNvPr>
          <p:cNvSpPr txBox="1"/>
          <p:nvPr/>
        </p:nvSpPr>
        <p:spPr>
          <a:xfrm>
            <a:off x="9131085" y="74390"/>
            <a:ext cx="2883459" cy="6463308"/>
          </a:xfrm>
          <a:prstGeom prst="rect">
            <a:avLst/>
          </a:prstGeom>
          <a:noFill/>
        </p:spPr>
        <p:txBody>
          <a:bodyPr wrap="square" rtlCol="0">
            <a:spAutoFit/>
          </a:bodyPr>
          <a:lstStyle/>
          <a:p>
            <a:r>
              <a:rPr lang="sl-SI" b="1" dirty="0">
                <a:solidFill>
                  <a:srgbClr val="0070C0"/>
                </a:solidFill>
              </a:rPr>
              <a:t>Največ uvažamo odpadkov iz:</a:t>
            </a:r>
          </a:p>
          <a:p>
            <a:r>
              <a:rPr lang="sl-SI" dirty="0"/>
              <a:t>kovin, </a:t>
            </a:r>
          </a:p>
          <a:p>
            <a:r>
              <a:rPr lang="sl-SI" dirty="0"/>
              <a:t>plastike, </a:t>
            </a:r>
          </a:p>
          <a:p>
            <a:r>
              <a:rPr lang="sl-SI" dirty="0"/>
              <a:t>papirja in kartona ter</a:t>
            </a:r>
          </a:p>
          <a:p>
            <a:r>
              <a:rPr lang="sl-SI" dirty="0"/>
              <a:t>ostanke pri ločevanju,</a:t>
            </a:r>
          </a:p>
          <a:p>
            <a:r>
              <a:rPr lang="sl-SI" dirty="0"/>
              <a:t>gradbene odpadke in odpadke iz rušenja objektov.</a:t>
            </a:r>
          </a:p>
          <a:p>
            <a:endParaRPr lang="sl-SI" dirty="0"/>
          </a:p>
          <a:p>
            <a:r>
              <a:rPr lang="sl-SI" b="1" dirty="0">
                <a:solidFill>
                  <a:srgbClr val="0070C0"/>
                </a:solidFill>
              </a:rPr>
              <a:t>Odpadke največ uvažamo na postopke:</a:t>
            </a:r>
          </a:p>
          <a:p>
            <a:r>
              <a:rPr lang="sl-SI" b="1" dirty="0"/>
              <a:t>R12/R13</a:t>
            </a:r>
            <a:endParaRPr lang="sl-SI" b="1" dirty="0">
              <a:highlight>
                <a:srgbClr val="FFFF00"/>
              </a:highlight>
            </a:endParaRPr>
          </a:p>
          <a:p>
            <a:r>
              <a:rPr lang="sl-SI" b="1" dirty="0"/>
              <a:t>R4 </a:t>
            </a:r>
            <a:r>
              <a:rPr lang="sl-SI" dirty="0"/>
              <a:t>Recikliranje/ pridobivanje kovin in njihovih spojin</a:t>
            </a:r>
            <a:endParaRPr lang="sl-SI" dirty="0">
              <a:highlight>
                <a:srgbClr val="FFFF00"/>
              </a:highlight>
            </a:endParaRPr>
          </a:p>
          <a:p>
            <a:r>
              <a:rPr lang="sl-SI" b="1" dirty="0"/>
              <a:t>R3 </a:t>
            </a:r>
            <a:r>
              <a:rPr lang="sl-SI" dirty="0"/>
              <a:t>Recikliranje/ pridobivanje organskih snovi</a:t>
            </a:r>
          </a:p>
          <a:p>
            <a:r>
              <a:rPr lang="sl-SI" b="1" dirty="0"/>
              <a:t>R5</a:t>
            </a:r>
            <a:r>
              <a:rPr lang="sl-SI" dirty="0"/>
              <a:t> Recikliranje/ pridobivanje drugih anorganskih materialov</a:t>
            </a:r>
          </a:p>
          <a:p>
            <a:r>
              <a:rPr lang="sl-SI" b="1" dirty="0"/>
              <a:t>R1</a:t>
            </a:r>
            <a:r>
              <a:rPr lang="sl-SI" dirty="0"/>
              <a:t> </a:t>
            </a:r>
            <a:r>
              <a:rPr lang="sl-SI" dirty="0" err="1"/>
              <a:t>sosežig</a:t>
            </a:r>
            <a:endParaRPr lang="sl-SI" dirty="0">
              <a:highlight>
                <a:srgbClr val="FFFF00"/>
              </a:highlight>
            </a:endParaRPr>
          </a:p>
        </p:txBody>
      </p:sp>
      <p:sp>
        <p:nvSpPr>
          <p:cNvPr id="2" name="Označba mesta številke diapozitiva 1">
            <a:extLst>
              <a:ext uri="{FF2B5EF4-FFF2-40B4-BE49-F238E27FC236}">
                <a16:creationId xmlns:a16="http://schemas.microsoft.com/office/drawing/2014/main" id="{6E9E0018-9117-E0C8-96E1-332893B33F09}"/>
              </a:ext>
            </a:extLst>
          </p:cNvPr>
          <p:cNvSpPr>
            <a:spLocks noGrp="1"/>
          </p:cNvSpPr>
          <p:nvPr>
            <p:ph type="sldNum" sz="quarter" idx="4"/>
          </p:nvPr>
        </p:nvSpPr>
        <p:spPr/>
        <p:txBody>
          <a:bodyPr/>
          <a:lstStyle/>
          <a:p>
            <a:pPr algn="l"/>
            <a:r>
              <a:rPr lang="en-SI"/>
              <a:t>| </a:t>
            </a:r>
            <a:fld id="{B2E9B04A-BB73-0D45-BD26-C8C851B8E118}" type="slidenum">
              <a:rPr lang="en-SI" smtClean="0"/>
              <a:pPr algn="l"/>
              <a:t>26</a:t>
            </a:fld>
            <a:endParaRPr lang="en-SI" dirty="0"/>
          </a:p>
        </p:txBody>
      </p:sp>
    </p:spTree>
    <p:extLst>
      <p:ext uri="{BB962C8B-B14F-4D97-AF65-F5344CB8AC3E}">
        <p14:creationId xmlns:p14="http://schemas.microsoft.com/office/powerpoint/2010/main" val="2611649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značba mesta vsebine 6">
            <a:extLst>
              <a:ext uri="{FF2B5EF4-FFF2-40B4-BE49-F238E27FC236}">
                <a16:creationId xmlns:a16="http://schemas.microsoft.com/office/drawing/2014/main" id="{D487A18C-3410-15BE-B04E-0AED7DE68EF8}"/>
              </a:ext>
            </a:extLst>
          </p:cNvPr>
          <p:cNvGraphicFramePr>
            <a:graphicFrameLocks noGrp="1"/>
          </p:cNvGraphicFramePr>
          <p:nvPr>
            <p:ph idx="1"/>
            <p:extLst>
              <p:ext uri="{D42A27DB-BD31-4B8C-83A1-F6EECF244321}">
                <p14:modId xmlns:p14="http://schemas.microsoft.com/office/powerpoint/2010/main" val="3015162646"/>
              </p:ext>
            </p:extLst>
          </p:nvPr>
        </p:nvGraphicFramePr>
        <p:xfrm>
          <a:off x="4347547" y="531702"/>
          <a:ext cx="4057283" cy="1266426"/>
        </p:xfrm>
        <a:graphic>
          <a:graphicData uri="http://schemas.openxmlformats.org/drawingml/2006/table">
            <a:tbl>
              <a:tblPr>
                <a:tableStyleId>{5C22544A-7EE6-4342-B048-85BDC9FD1C3A}</a:tableStyleId>
              </a:tblPr>
              <a:tblGrid>
                <a:gridCol w="401974">
                  <a:extLst>
                    <a:ext uri="{9D8B030D-6E8A-4147-A177-3AD203B41FA5}">
                      <a16:colId xmlns:a16="http://schemas.microsoft.com/office/drawing/2014/main" val="734034369"/>
                    </a:ext>
                  </a:extLst>
                </a:gridCol>
                <a:gridCol w="1264168">
                  <a:extLst>
                    <a:ext uri="{9D8B030D-6E8A-4147-A177-3AD203B41FA5}">
                      <a16:colId xmlns:a16="http://schemas.microsoft.com/office/drawing/2014/main" val="559532464"/>
                    </a:ext>
                  </a:extLst>
                </a:gridCol>
                <a:gridCol w="1230840">
                  <a:extLst>
                    <a:ext uri="{9D8B030D-6E8A-4147-A177-3AD203B41FA5}">
                      <a16:colId xmlns:a16="http://schemas.microsoft.com/office/drawing/2014/main" val="3952064091"/>
                    </a:ext>
                  </a:extLst>
                </a:gridCol>
                <a:gridCol w="1160301">
                  <a:extLst>
                    <a:ext uri="{9D8B030D-6E8A-4147-A177-3AD203B41FA5}">
                      <a16:colId xmlns:a16="http://schemas.microsoft.com/office/drawing/2014/main" val="2480805806"/>
                    </a:ext>
                  </a:extLst>
                </a:gridCol>
              </a:tblGrid>
              <a:tr h="723672">
                <a:tc>
                  <a:txBody>
                    <a:bodyPr/>
                    <a:lstStyle/>
                    <a:p>
                      <a:pPr algn="l" fontAlgn="b"/>
                      <a:endParaRPr lang="sl-SI" sz="1000" b="0" i="0" u="none" strike="noStrike">
                        <a:solidFill>
                          <a:srgbClr val="000000"/>
                        </a:solidFill>
                        <a:effectLst/>
                        <a:latin typeface="Calibri" panose="020F0502020204030204" pitchFamily="34" charset="0"/>
                      </a:endParaRPr>
                    </a:p>
                  </a:txBody>
                  <a:tcPr marL="9046" marR="9046" marT="9046" marB="0" anchor="b"/>
                </a:tc>
                <a:tc>
                  <a:txBody>
                    <a:bodyPr/>
                    <a:lstStyle/>
                    <a:p>
                      <a:pPr algn="l" fontAlgn="ctr"/>
                      <a:r>
                        <a:rPr lang="sl-SI" sz="1000" b="1" u="none" strike="noStrike" dirty="0">
                          <a:effectLst/>
                        </a:rPr>
                        <a:t>Izvoz - skupaj (kg)</a:t>
                      </a:r>
                      <a:endParaRPr lang="sl-SI" sz="1000" b="1" i="0" u="none" strike="noStrike" dirty="0">
                        <a:solidFill>
                          <a:srgbClr val="000000"/>
                        </a:solidFill>
                        <a:effectLst/>
                        <a:latin typeface="Calibri" panose="020F0502020204030204" pitchFamily="34" charset="0"/>
                      </a:endParaRPr>
                    </a:p>
                  </a:txBody>
                  <a:tcPr marL="9046" marR="9046" marT="9046" marB="0" anchor="ctr"/>
                </a:tc>
                <a:tc>
                  <a:txBody>
                    <a:bodyPr/>
                    <a:lstStyle/>
                    <a:p>
                      <a:pPr algn="l" fontAlgn="ctr"/>
                      <a:r>
                        <a:rPr lang="sl-SI" sz="1000" b="1" u="none" strike="noStrike" dirty="0">
                          <a:effectLst/>
                        </a:rPr>
                        <a:t>Izvoz v druge države članice EU (kg)</a:t>
                      </a:r>
                      <a:endParaRPr lang="sl-SI" sz="1000" b="1" i="0" u="none" strike="noStrike" dirty="0">
                        <a:solidFill>
                          <a:srgbClr val="000000"/>
                        </a:solidFill>
                        <a:effectLst/>
                        <a:latin typeface="Calibri" panose="020F0502020204030204" pitchFamily="34" charset="0"/>
                      </a:endParaRPr>
                    </a:p>
                  </a:txBody>
                  <a:tcPr marL="9046" marR="9046" marT="9046" marB="0" anchor="ctr"/>
                </a:tc>
                <a:tc>
                  <a:txBody>
                    <a:bodyPr/>
                    <a:lstStyle/>
                    <a:p>
                      <a:pPr algn="l" fontAlgn="ctr"/>
                      <a:r>
                        <a:rPr lang="sl-SI" sz="1000" b="1" u="none" strike="noStrike" dirty="0">
                          <a:effectLst/>
                        </a:rPr>
                        <a:t>Izvoz v tretje države (izven EU) (kg)</a:t>
                      </a:r>
                      <a:endParaRPr lang="sl-SI" sz="1000" b="1" i="0" u="none" strike="noStrike" dirty="0">
                        <a:solidFill>
                          <a:srgbClr val="000000"/>
                        </a:solidFill>
                        <a:effectLst/>
                        <a:latin typeface="Calibri" panose="020F0502020204030204" pitchFamily="34" charset="0"/>
                      </a:endParaRPr>
                    </a:p>
                  </a:txBody>
                  <a:tcPr marL="9046" marR="9046" marT="9046" marB="0" anchor="ctr"/>
                </a:tc>
                <a:extLst>
                  <a:ext uri="{0D108BD9-81ED-4DB2-BD59-A6C34878D82A}">
                    <a16:rowId xmlns:a16="http://schemas.microsoft.com/office/drawing/2014/main" val="568174248"/>
                  </a:ext>
                </a:extLst>
              </a:tr>
              <a:tr h="180918">
                <a:tc>
                  <a:txBody>
                    <a:bodyPr/>
                    <a:lstStyle/>
                    <a:p>
                      <a:pPr algn="r" fontAlgn="b"/>
                      <a:r>
                        <a:rPr lang="sl-SI" sz="1000" u="none" strike="noStrike">
                          <a:effectLst/>
                        </a:rPr>
                        <a:t>2022</a:t>
                      </a:r>
                      <a:endParaRPr lang="sl-SI" sz="1000" b="0"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1.391.476.671</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1.216.434.827</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175.041.844</a:t>
                      </a:r>
                      <a:endParaRPr lang="sl-SI" sz="1000" b="1" i="0" u="none" strike="noStrike">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41915577"/>
                  </a:ext>
                </a:extLst>
              </a:tr>
              <a:tr h="180918">
                <a:tc>
                  <a:txBody>
                    <a:bodyPr/>
                    <a:lstStyle/>
                    <a:p>
                      <a:pPr algn="r" fontAlgn="b"/>
                      <a:r>
                        <a:rPr lang="sl-SI" sz="1000" u="none" strike="noStrike">
                          <a:effectLst/>
                        </a:rPr>
                        <a:t>2023</a:t>
                      </a:r>
                      <a:endParaRPr lang="sl-SI" sz="1000" b="0"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1.380.109.266</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1.222.908.587</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157.200.679</a:t>
                      </a:r>
                      <a:endParaRPr lang="sl-SI" sz="1000" b="1" i="0" u="none" strike="noStrike">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968673486"/>
                  </a:ext>
                </a:extLst>
              </a:tr>
              <a:tr h="180918">
                <a:tc>
                  <a:txBody>
                    <a:bodyPr/>
                    <a:lstStyle/>
                    <a:p>
                      <a:pPr algn="r" fontAlgn="b"/>
                      <a:r>
                        <a:rPr lang="sl-SI" sz="1000" u="none" strike="noStrike">
                          <a:effectLst/>
                        </a:rPr>
                        <a:t>2024</a:t>
                      </a:r>
                      <a:endParaRPr lang="sl-SI" sz="1000" b="0"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1.418.225.488</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a:effectLst/>
                        </a:rPr>
                        <a:t>1.267.415.102</a:t>
                      </a:r>
                      <a:endParaRPr lang="sl-SI" sz="1000" b="1" i="0" u="none" strike="noStrike">
                        <a:solidFill>
                          <a:srgbClr val="000000"/>
                        </a:solidFill>
                        <a:effectLst/>
                        <a:latin typeface="Calibri" panose="020F0502020204030204" pitchFamily="34" charset="0"/>
                      </a:endParaRPr>
                    </a:p>
                  </a:txBody>
                  <a:tcPr marL="9046" marR="9046" marT="9046" marB="0" anchor="b"/>
                </a:tc>
                <a:tc>
                  <a:txBody>
                    <a:bodyPr/>
                    <a:lstStyle/>
                    <a:p>
                      <a:pPr algn="r" fontAlgn="b"/>
                      <a:r>
                        <a:rPr lang="sl-SI" sz="1000" u="none" strike="noStrike" dirty="0">
                          <a:effectLst/>
                        </a:rPr>
                        <a:t>150.810.386</a:t>
                      </a:r>
                      <a:endParaRPr lang="sl-SI" sz="1000" b="1" i="0" u="none" strike="noStrike" dirty="0">
                        <a:solidFill>
                          <a:srgbClr val="000000"/>
                        </a:solidFill>
                        <a:effectLst/>
                        <a:latin typeface="Calibri" panose="020F0502020204030204" pitchFamily="34" charset="0"/>
                      </a:endParaRPr>
                    </a:p>
                  </a:txBody>
                  <a:tcPr marL="9046" marR="9046" marT="9046" marB="0" anchor="b"/>
                </a:tc>
                <a:extLst>
                  <a:ext uri="{0D108BD9-81ED-4DB2-BD59-A6C34878D82A}">
                    <a16:rowId xmlns:a16="http://schemas.microsoft.com/office/drawing/2014/main" val="1647332989"/>
                  </a:ext>
                </a:extLst>
              </a:tr>
            </a:tbl>
          </a:graphicData>
        </a:graphic>
      </p:graphicFrame>
      <p:sp>
        <p:nvSpPr>
          <p:cNvPr id="3" name="Naslov 2">
            <a:extLst>
              <a:ext uri="{FF2B5EF4-FFF2-40B4-BE49-F238E27FC236}">
                <a16:creationId xmlns:a16="http://schemas.microsoft.com/office/drawing/2014/main" id="{3DB40338-F9DE-6F2B-6DF2-55C7289ACDD2}"/>
              </a:ext>
            </a:extLst>
          </p:cNvPr>
          <p:cNvSpPr>
            <a:spLocks noGrp="1"/>
          </p:cNvSpPr>
          <p:nvPr>
            <p:ph type="ctrTitle"/>
          </p:nvPr>
        </p:nvSpPr>
        <p:spPr>
          <a:xfrm>
            <a:off x="595323" y="961834"/>
            <a:ext cx="3033713" cy="1424161"/>
          </a:xfrm>
        </p:spPr>
        <p:txBody>
          <a:bodyPr/>
          <a:lstStyle/>
          <a:p>
            <a:r>
              <a:rPr lang="sl-SI" b="1" dirty="0">
                <a:latin typeface="Aptos" panose="020B0004020202020204" pitchFamily="34" charset="0"/>
              </a:rPr>
              <a:t>Izvoz odpadkov iz Slovenije</a:t>
            </a:r>
          </a:p>
        </p:txBody>
      </p:sp>
      <p:pic>
        <p:nvPicPr>
          <p:cNvPr id="6" name="Slika 5">
            <a:extLst>
              <a:ext uri="{FF2B5EF4-FFF2-40B4-BE49-F238E27FC236}">
                <a16:creationId xmlns:a16="http://schemas.microsoft.com/office/drawing/2014/main" id="{8F0E7BCD-C1C1-F8B5-6FC0-0F2C0ED64806}"/>
              </a:ext>
            </a:extLst>
          </p:cNvPr>
          <p:cNvPicPr>
            <a:picLocks noChangeAspect="1"/>
          </p:cNvPicPr>
          <p:nvPr/>
        </p:nvPicPr>
        <p:blipFill>
          <a:blip r:embed="rId2"/>
          <a:stretch>
            <a:fillRect/>
          </a:stretch>
        </p:blipFill>
        <p:spPr>
          <a:xfrm>
            <a:off x="4347547" y="2219123"/>
            <a:ext cx="4057283" cy="4082694"/>
          </a:xfrm>
          <a:prstGeom prst="rect">
            <a:avLst/>
          </a:prstGeom>
        </p:spPr>
      </p:pic>
      <p:sp>
        <p:nvSpPr>
          <p:cNvPr id="8" name="PoljeZBesedilom 7">
            <a:extLst>
              <a:ext uri="{FF2B5EF4-FFF2-40B4-BE49-F238E27FC236}">
                <a16:creationId xmlns:a16="http://schemas.microsoft.com/office/drawing/2014/main" id="{38A28515-CD61-D1B4-93C0-14CD8F9084AD}"/>
              </a:ext>
            </a:extLst>
          </p:cNvPr>
          <p:cNvSpPr txBox="1"/>
          <p:nvPr/>
        </p:nvSpPr>
        <p:spPr>
          <a:xfrm>
            <a:off x="8734560" y="197346"/>
            <a:ext cx="3033714" cy="6463308"/>
          </a:xfrm>
          <a:prstGeom prst="rect">
            <a:avLst/>
          </a:prstGeom>
          <a:noFill/>
        </p:spPr>
        <p:txBody>
          <a:bodyPr wrap="square" rtlCol="0">
            <a:spAutoFit/>
          </a:bodyPr>
          <a:lstStyle/>
          <a:p>
            <a:r>
              <a:rPr lang="sl-SI" b="1" dirty="0">
                <a:solidFill>
                  <a:srgbClr val="0070C0"/>
                </a:solidFill>
                <a:latin typeface="Aptos" panose="020B0004020202020204" pitchFamily="34" charset="0"/>
              </a:rPr>
              <a:t>Največ izvažamo odpadkov:</a:t>
            </a:r>
          </a:p>
          <a:p>
            <a:r>
              <a:rPr lang="sl-SI" dirty="0">
                <a:latin typeface="Aptos" panose="020B0004020202020204" pitchFamily="34" charset="0"/>
              </a:rPr>
              <a:t>iz kovin, </a:t>
            </a:r>
          </a:p>
          <a:p>
            <a:r>
              <a:rPr lang="sl-SI" dirty="0">
                <a:latin typeface="Aptos" panose="020B0004020202020204" pitchFamily="34" charset="0"/>
              </a:rPr>
              <a:t>ostanke pri ločevanju, </a:t>
            </a:r>
          </a:p>
          <a:p>
            <a:r>
              <a:rPr lang="sl-SI" dirty="0">
                <a:latin typeface="Aptos" panose="020B0004020202020204" pitchFamily="34" charset="0"/>
              </a:rPr>
              <a:t>iz papirja in kartona,</a:t>
            </a:r>
          </a:p>
          <a:p>
            <a:r>
              <a:rPr lang="sl-SI" dirty="0">
                <a:latin typeface="Aptos" panose="020B0004020202020204" pitchFamily="34" charset="0"/>
              </a:rPr>
              <a:t>iz lesa,</a:t>
            </a:r>
          </a:p>
          <a:p>
            <a:r>
              <a:rPr lang="sl-SI" dirty="0">
                <a:latin typeface="Aptos" panose="020B0004020202020204" pitchFamily="34" charset="0"/>
              </a:rPr>
              <a:t>muljev pri obdelavi odpadnih vod, </a:t>
            </a:r>
          </a:p>
          <a:p>
            <a:r>
              <a:rPr lang="sl-SI" dirty="0">
                <a:latin typeface="Aptos" panose="020B0004020202020204" pitchFamily="34" charset="0"/>
              </a:rPr>
              <a:t>Iz stekla in plastike.       </a:t>
            </a:r>
          </a:p>
          <a:p>
            <a:endParaRPr lang="sl-SI" dirty="0">
              <a:latin typeface="Aptos" panose="020B0004020202020204" pitchFamily="34" charset="0"/>
            </a:endParaRPr>
          </a:p>
          <a:p>
            <a:endParaRPr lang="sl-SI" dirty="0">
              <a:latin typeface="Aptos" panose="020B0004020202020204" pitchFamily="34" charset="0"/>
            </a:endParaRPr>
          </a:p>
          <a:p>
            <a:r>
              <a:rPr lang="sl-SI" b="1" dirty="0">
                <a:solidFill>
                  <a:srgbClr val="0070C0"/>
                </a:solidFill>
                <a:latin typeface="Aptos" panose="020B0004020202020204" pitchFamily="34" charset="0"/>
              </a:rPr>
              <a:t>Odpadke največ uvažamo na postopke:</a:t>
            </a:r>
          </a:p>
          <a:p>
            <a:r>
              <a:rPr lang="sl-SI" b="1" dirty="0">
                <a:latin typeface="Aptos" panose="020B0004020202020204" pitchFamily="34" charset="0"/>
              </a:rPr>
              <a:t>R4</a:t>
            </a:r>
            <a:r>
              <a:rPr lang="sl-SI" dirty="0">
                <a:latin typeface="Aptos" panose="020B0004020202020204" pitchFamily="34" charset="0"/>
              </a:rPr>
              <a:t> Recikliranje / pridobivanje kovin in njihovih spojin</a:t>
            </a:r>
            <a:endParaRPr lang="sl-SI" dirty="0">
              <a:highlight>
                <a:srgbClr val="FFFF00"/>
              </a:highlight>
              <a:latin typeface="Aptos" panose="020B0004020202020204" pitchFamily="34" charset="0"/>
            </a:endParaRPr>
          </a:p>
          <a:p>
            <a:r>
              <a:rPr lang="sl-SI" b="1" dirty="0">
                <a:latin typeface="Aptos" panose="020B0004020202020204" pitchFamily="34" charset="0"/>
              </a:rPr>
              <a:t>R3</a:t>
            </a:r>
            <a:r>
              <a:rPr lang="sl-SI" dirty="0">
                <a:latin typeface="Aptos" panose="020B0004020202020204" pitchFamily="34" charset="0"/>
              </a:rPr>
              <a:t> Recikliranje / pridobivanje organskih snovi</a:t>
            </a:r>
          </a:p>
          <a:p>
            <a:r>
              <a:rPr lang="sl-SI" b="1" dirty="0">
                <a:latin typeface="Aptos" panose="020B0004020202020204" pitchFamily="34" charset="0"/>
              </a:rPr>
              <a:t>R1</a:t>
            </a:r>
            <a:r>
              <a:rPr lang="sl-SI" dirty="0">
                <a:latin typeface="Aptos" panose="020B0004020202020204" pitchFamily="34" charset="0"/>
              </a:rPr>
              <a:t> </a:t>
            </a:r>
            <a:r>
              <a:rPr lang="sl-SI" dirty="0" err="1">
                <a:latin typeface="Aptos" panose="020B0004020202020204" pitchFamily="34" charset="0"/>
              </a:rPr>
              <a:t>sosežig</a:t>
            </a:r>
            <a:endParaRPr lang="sl-SI" dirty="0">
              <a:highlight>
                <a:srgbClr val="FFFF00"/>
              </a:highlight>
              <a:latin typeface="Aptos" panose="020B0004020202020204" pitchFamily="34" charset="0"/>
            </a:endParaRPr>
          </a:p>
          <a:p>
            <a:r>
              <a:rPr lang="sl-SI" b="1" dirty="0">
                <a:latin typeface="Aptos" panose="020B0004020202020204" pitchFamily="34" charset="0"/>
              </a:rPr>
              <a:t>R5</a:t>
            </a:r>
            <a:r>
              <a:rPr lang="sl-SI" dirty="0">
                <a:latin typeface="Aptos" panose="020B0004020202020204" pitchFamily="34" charset="0"/>
              </a:rPr>
              <a:t> Recikliranje / pridobivanje drugih anorganskih materialov</a:t>
            </a:r>
          </a:p>
          <a:p>
            <a:r>
              <a:rPr lang="sl-SI" b="1" dirty="0">
                <a:latin typeface="Aptos" panose="020B0004020202020204" pitchFamily="34" charset="0"/>
              </a:rPr>
              <a:t>R13 </a:t>
            </a:r>
            <a:r>
              <a:rPr lang="sl-SI" dirty="0">
                <a:latin typeface="Aptos" panose="020B0004020202020204" pitchFamily="34" charset="0"/>
              </a:rPr>
              <a:t>Skladiščenje odpadkov</a:t>
            </a:r>
            <a:endParaRPr lang="sl-SI" dirty="0">
              <a:highlight>
                <a:srgbClr val="FFFF00"/>
              </a:highlight>
              <a:latin typeface="Aptos" panose="020B0004020202020204" pitchFamily="34" charset="0"/>
            </a:endParaRPr>
          </a:p>
        </p:txBody>
      </p:sp>
      <p:sp>
        <p:nvSpPr>
          <p:cNvPr id="9" name="Podnaslov 3">
            <a:extLst>
              <a:ext uri="{FF2B5EF4-FFF2-40B4-BE49-F238E27FC236}">
                <a16:creationId xmlns:a16="http://schemas.microsoft.com/office/drawing/2014/main" id="{1201024C-DF70-7268-B07A-1DBD2907E52F}"/>
              </a:ext>
            </a:extLst>
          </p:cNvPr>
          <p:cNvSpPr>
            <a:spLocks noGrp="1"/>
          </p:cNvSpPr>
          <p:nvPr>
            <p:ph type="subTitle" idx="13"/>
          </p:nvPr>
        </p:nvSpPr>
        <p:spPr>
          <a:xfrm>
            <a:off x="4347547" y="6570511"/>
            <a:ext cx="2288942" cy="287489"/>
          </a:xfrm>
        </p:spPr>
        <p:txBody>
          <a:bodyPr>
            <a:normAutofit fontScale="92500" lnSpcReduction="20000"/>
          </a:bodyPr>
          <a:lstStyle/>
          <a:p>
            <a:r>
              <a:rPr lang="sl-SI" dirty="0"/>
              <a:t>Vir: ARSO</a:t>
            </a:r>
          </a:p>
        </p:txBody>
      </p:sp>
      <p:pic>
        <p:nvPicPr>
          <p:cNvPr id="11" name="Slika 10">
            <a:extLst>
              <a:ext uri="{FF2B5EF4-FFF2-40B4-BE49-F238E27FC236}">
                <a16:creationId xmlns:a16="http://schemas.microsoft.com/office/drawing/2014/main" id="{DFAB94D8-CB5B-7751-FF83-23885AFF6CC4}"/>
              </a:ext>
            </a:extLst>
          </p:cNvPr>
          <p:cNvPicPr>
            <a:picLocks noChangeAspect="1"/>
          </p:cNvPicPr>
          <p:nvPr/>
        </p:nvPicPr>
        <p:blipFill>
          <a:blip r:embed="rId3"/>
          <a:stretch>
            <a:fillRect/>
          </a:stretch>
        </p:blipFill>
        <p:spPr>
          <a:xfrm>
            <a:off x="161975" y="2355613"/>
            <a:ext cx="3900408" cy="3182319"/>
          </a:xfrm>
          <a:prstGeom prst="rect">
            <a:avLst/>
          </a:prstGeom>
        </p:spPr>
      </p:pic>
      <p:sp>
        <p:nvSpPr>
          <p:cNvPr id="12" name="Podnaslov 3">
            <a:extLst>
              <a:ext uri="{FF2B5EF4-FFF2-40B4-BE49-F238E27FC236}">
                <a16:creationId xmlns:a16="http://schemas.microsoft.com/office/drawing/2014/main" id="{8D0265B9-2EA3-9D6D-C8A2-3BC0D9DDA8DC}"/>
              </a:ext>
            </a:extLst>
          </p:cNvPr>
          <p:cNvSpPr txBox="1">
            <a:spLocks/>
          </p:cNvSpPr>
          <p:nvPr/>
        </p:nvSpPr>
        <p:spPr>
          <a:xfrm>
            <a:off x="95195" y="5394187"/>
            <a:ext cx="2288942" cy="2874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1050" dirty="0"/>
              <a:t>Vir: SURS</a:t>
            </a:r>
          </a:p>
        </p:txBody>
      </p:sp>
      <p:sp>
        <p:nvSpPr>
          <p:cNvPr id="2" name="Označba mesta številke diapozitiva 1">
            <a:extLst>
              <a:ext uri="{FF2B5EF4-FFF2-40B4-BE49-F238E27FC236}">
                <a16:creationId xmlns:a16="http://schemas.microsoft.com/office/drawing/2014/main" id="{91B62653-D947-8AC3-3C2E-C03C290CEB72}"/>
              </a:ext>
            </a:extLst>
          </p:cNvPr>
          <p:cNvSpPr>
            <a:spLocks noGrp="1"/>
          </p:cNvSpPr>
          <p:nvPr>
            <p:ph type="sldNum" sz="quarter" idx="4"/>
          </p:nvPr>
        </p:nvSpPr>
        <p:spPr/>
        <p:txBody>
          <a:bodyPr/>
          <a:lstStyle/>
          <a:p>
            <a:pPr algn="l"/>
            <a:r>
              <a:rPr lang="en-SI"/>
              <a:t>| </a:t>
            </a:r>
            <a:fld id="{B2E9B04A-BB73-0D45-BD26-C8C851B8E118}" type="slidenum">
              <a:rPr lang="en-SI" smtClean="0"/>
              <a:pPr algn="l"/>
              <a:t>27</a:t>
            </a:fld>
            <a:endParaRPr lang="en-SI" dirty="0"/>
          </a:p>
        </p:txBody>
      </p:sp>
    </p:spTree>
    <p:extLst>
      <p:ext uri="{BB962C8B-B14F-4D97-AF65-F5344CB8AC3E}">
        <p14:creationId xmlns:p14="http://schemas.microsoft.com/office/powerpoint/2010/main" val="262273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FEF9A680-410A-326C-A2A3-CA3B652DABDF}"/>
              </a:ext>
            </a:extLst>
          </p:cNvPr>
          <p:cNvPicPr>
            <a:picLocks noChangeAspect="1"/>
          </p:cNvPicPr>
          <p:nvPr/>
        </p:nvPicPr>
        <p:blipFill>
          <a:blip r:embed="rId2"/>
          <a:stretch>
            <a:fillRect/>
          </a:stretch>
        </p:blipFill>
        <p:spPr>
          <a:xfrm>
            <a:off x="306860" y="318835"/>
            <a:ext cx="11578278" cy="5765952"/>
          </a:xfrm>
          <a:prstGeom prst="rect">
            <a:avLst/>
          </a:prstGeom>
        </p:spPr>
      </p:pic>
      <p:sp>
        <p:nvSpPr>
          <p:cNvPr id="4" name="Naslov 3">
            <a:extLst>
              <a:ext uri="{FF2B5EF4-FFF2-40B4-BE49-F238E27FC236}">
                <a16:creationId xmlns:a16="http://schemas.microsoft.com/office/drawing/2014/main" id="{920418FA-5068-5B38-D29F-A89FF2CEAB07}"/>
              </a:ext>
            </a:extLst>
          </p:cNvPr>
          <p:cNvSpPr txBox="1">
            <a:spLocks/>
          </p:cNvSpPr>
          <p:nvPr/>
        </p:nvSpPr>
        <p:spPr>
          <a:xfrm>
            <a:off x="3749885" y="318835"/>
            <a:ext cx="4692229" cy="35449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b="1" dirty="0"/>
              <a:t>HVALA ZA VAŠO POZORNOST</a:t>
            </a:r>
          </a:p>
        </p:txBody>
      </p:sp>
      <p:sp>
        <p:nvSpPr>
          <p:cNvPr id="3" name="Označba mesta noge 2">
            <a:extLst>
              <a:ext uri="{FF2B5EF4-FFF2-40B4-BE49-F238E27FC236}">
                <a16:creationId xmlns:a16="http://schemas.microsoft.com/office/drawing/2014/main" id="{3C465259-5D24-3DDC-38CC-DED06A01AF9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D9E86BBF-EB24-5B2E-69C1-703F6D9FA889}"/>
              </a:ext>
            </a:extLst>
          </p:cNvPr>
          <p:cNvSpPr>
            <a:spLocks noGrp="1"/>
          </p:cNvSpPr>
          <p:nvPr>
            <p:ph type="sldNum" sz="quarter" idx="12"/>
          </p:nvPr>
        </p:nvSpPr>
        <p:spPr/>
        <p:txBody>
          <a:bodyPr/>
          <a:lstStyle/>
          <a:p>
            <a:fld id="{75C3B25B-F2E8-4EF3-BFCF-7CB92A156753}" type="slidenum">
              <a:rPr lang="sl-SI" smtClean="0"/>
              <a:t>28</a:t>
            </a:fld>
            <a:endParaRPr lang="sl-SI"/>
          </a:p>
        </p:txBody>
      </p:sp>
    </p:spTree>
    <p:extLst>
      <p:ext uri="{BB962C8B-B14F-4D97-AF65-F5344CB8AC3E}">
        <p14:creationId xmlns:p14="http://schemas.microsoft.com/office/powerpoint/2010/main" val="293375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3F84EA-E3BE-8605-A5BC-FC58123E3075}"/>
              </a:ext>
            </a:extLst>
          </p:cNvPr>
          <p:cNvSpPr>
            <a:spLocks noGrp="1"/>
          </p:cNvSpPr>
          <p:nvPr>
            <p:ph type="title"/>
          </p:nvPr>
        </p:nvSpPr>
        <p:spPr>
          <a:xfrm>
            <a:off x="2286927" y="310303"/>
            <a:ext cx="8463237" cy="711642"/>
          </a:xfrm>
        </p:spPr>
        <p:txBody>
          <a:bodyPr>
            <a:normAutofit fontScale="90000"/>
          </a:bodyPr>
          <a:lstStyle/>
          <a:p>
            <a:r>
              <a:rPr lang="sl-SI" b="1" dirty="0"/>
              <a:t>Izvoz in uvoz odpadkov EU v obdobju 2004 - 2023</a:t>
            </a:r>
          </a:p>
        </p:txBody>
      </p:sp>
      <p:pic>
        <p:nvPicPr>
          <p:cNvPr id="6" name="Označba mesta vsebine 5">
            <a:extLst>
              <a:ext uri="{FF2B5EF4-FFF2-40B4-BE49-F238E27FC236}">
                <a16:creationId xmlns:a16="http://schemas.microsoft.com/office/drawing/2014/main" id="{14827EB0-5809-6833-8BBB-A053BC2C415C}"/>
              </a:ext>
            </a:extLst>
          </p:cNvPr>
          <p:cNvPicPr>
            <a:picLocks noGrp="1" noChangeAspect="1"/>
          </p:cNvPicPr>
          <p:nvPr>
            <p:ph idx="1"/>
          </p:nvPr>
        </p:nvPicPr>
        <p:blipFill>
          <a:blip r:embed="rId2"/>
          <a:stretch>
            <a:fillRect/>
          </a:stretch>
        </p:blipFill>
        <p:spPr>
          <a:xfrm>
            <a:off x="1025718" y="1407381"/>
            <a:ext cx="8246428" cy="4387925"/>
          </a:xfrm>
        </p:spPr>
      </p:pic>
      <p:sp>
        <p:nvSpPr>
          <p:cNvPr id="4" name="Označba mesta besedila 3">
            <a:extLst>
              <a:ext uri="{FF2B5EF4-FFF2-40B4-BE49-F238E27FC236}">
                <a16:creationId xmlns:a16="http://schemas.microsoft.com/office/drawing/2014/main" id="{3474ABED-D119-78F4-CFB1-B19065A42237}"/>
              </a:ext>
            </a:extLst>
          </p:cNvPr>
          <p:cNvSpPr>
            <a:spLocks noGrp="1"/>
          </p:cNvSpPr>
          <p:nvPr>
            <p:ph type="body" sz="half" idx="2"/>
          </p:nvPr>
        </p:nvSpPr>
        <p:spPr>
          <a:xfrm>
            <a:off x="8926263" y="2242268"/>
            <a:ext cx="2793960" cy="789167"/>
          </a:xfrm>
        </p:spPr>
        <p:txBody>
          <a:bodyPr>
            <a:noAutofit/>
          </a:bodyPr>
          <a:lstStyle/>
          <a:p>
            <a:r>
              <a:rPr lang="sl-SI" sz="2000" b="1" dirty="0">
                <a:solidFill>
                  <a:srgbClr val="0070C0"/>
                </a:solidFill>
              </a:rPr>
              <a:t>Izvoz v 2023: </a:t>
            </a:r>
          </a:p>
          <a:p>
            <a:r>
              <a:rPr lang="sl-SI" sz="2000" dirty="0"/>
              <a:t>35,1 mio ton odpadkov</a:t>
            </a:r>
          </a:p>
          <a:p>
            <a:r>
              <a:rPr lang="sl-SI" sz="2000" dirty="0"/>
              <a:t>(ocena 18,5 milijard €)</a:t>
            </a:r>
          </a:p>
          <a:p>
            <a:r>
              <a:rPr lang="sl-SI" sz="2000" b="1" dirty="0">
                <a:solidFill>
                  <a:srgbClr val="FF0000"/>
                </a:solidFill>
              </a:rPr>
              <a:t>Uvoz v 2023:</a:t>
            </a:r>
            <a:r>
              <a:rPr lang="sl-SI" sz="2000" dirty="0"/>
              <a:t> </a:t>
            </a:r>
          </a:p>
          <a:p>
            <a:r>
              <a:rPr lang="sl-SI" sz="2000" dirty="0"/>
              <a:t>17 mio ton odpadkov </a:t>
            </a:r>
          </a:p>
          <a:p>
            <a:r>
              <a:rPr lang="sl-SI" sz="2000" dirty="0"/>
              <a:t>(ocena 15,7 milijard €)</a:t>
            </a:r>
          </a:p>
          <a:p>
            <a:endParaRPr lang="sl-SI" sz="2000" dirty="0"/>
          </a:p>
          <a:p>
            <a:endParaRPr lang="sl-SI" sz="2000" dirty="0"/>
          </a:p>
          <a:p>
            <a:endParaRPr lang="sl-SI" sz="2000" dirty="0"/>
          </a:p>
        </p:txBody>
      </p:sp>
      <p:sp>
        <p:nvSpPr>
          <p:cNvPr id="7" name="Označba mesta vsebine 2">
            <a:extLst>
              <a:ext uri="{FF2B5EF4-FFF2-40B4-BE49-F238E27FC236}">
                <a16:creationId xmlns:a16="http://schemas.microsoft.com/office/drawing/2014/main" id="{B4F96C17-95C9-6C0B-E14B-770CD410A8FF}"/>
              </a:ext>
            </a:extLst>
          </p:cNvPr>
          <p:cNvSpPr txBox="1">
            <a:spLocks/>
          </p:cNvSpPr>
          <p:nvPr/>
        </p:nvSpPr>
        <p:spPr>
          <a:xfrm>
            <a:off x="3355450" y="1781093"/>
            <a:ext cx="2658386" cy="378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l-SI" sz="2000" b="1" dirty="0"/>
              <a:t>Od leta 2004 porast izvoza iz EU za 72 %</a:t>
            </a:r>
          </a:p>
        </p:txBody>
      </p:sp>
      <p:sp>
        <p:nvSpPr>
          <p:cNvPr id="9" name="PoljeZBesedilom 8">
            <a:extLst>
              <a:ext uri="{FF2B5EF4-FFF2-40B4-BE49-F238E27FC236}">
                <a16:creationId xmlns:a16="http://schemas.microsoft.com/office/drawing/2014/main" id="{3E604A07-D790-E20E-5CC2-94D0A6D9F241}"/>
              </a:ext>
            </a:extLst>
          </p:cNvPr>
          <p:cNvSpPr txBox="1"/>
          <p:nvPr/>
        </p:nvSpPr>
        <p:spPr>
          <a:xfrm>
            <a:off x="7534523" y="1795209"/>
            <a:ext cx="809045" cy="369332"/>
          </a:xfrm>
          <a:prstGeom prst="rect">
            <a:avLst/>
          </a:prstGeom>
          <a:noFill/>
        </p:spPr>
        <p:txBody>
          <a:bodyPr wrap="square">
            <a:spAutoFit/>
          </a:bodyPr>
          <a:lstStyle/>
          <a:p>
            <a:r>
              <a:rPr lang="sl-SI" sz="1800" b="1" dirty="0">
                <a:solidFill>
                  <a:srgbClr val="0070C0"/>
                </a:solidFill>
              </a:rPr>
              <a:t>Izvoz</a:t>
            </a:r>
            <a:endParaRPr lang="sl-SI" dirty="0"/>
          </a:p>
        </p:txBody>
      </p:sp>
      <p:sp>
        <p:nvSpPr>
          <p:cNvPr id="11" name="PoljeZBesedilom 10">
            <a:extLst>
              <a:ext uri="{FF2B5EF4-FFF2-40B4-BE49-F238E27FC236}">
                <a16:creationId xmlns:a16="http://schemas.microsoft.com/office/drawing/2014/main" id="{7A42902B-567E-F077-B9CA-159D85EABC58}"/>
              </a:ext>
            </a:extLst>
          </p:cNvPr>
          <p:cNvSpPr txBox="1"/>
          <p:nvPr/>
        </p:nvSpPr>
        <p:spPr>
          <a:xfrm>
            <a:off x="7510669" y="3212943"/>
            <a:ext cx="832899" cy="369332"/>
          </a:xfrm>
          <a:prstGeom prst="rect">
            <a:avLst/>
          </a:prstGeom>
          <a:noFill/>
        </p:spPr>
        <p:txBody>
          <a:bodyPr wrap="square">
            <a:spAutoFit/>
          </a:bodyPr>
          <a:lstStyle/>
          <a:p>
            <a:r>
              <a:rPr lang="sl-SI" sz="1800" b="1" dirty="0">
                <a:solidFill>
                  <a:srgbClr val="FF0000"/>
                </a:solidFill>
              </a:rPr>
              <a:t>Uvoz</a:t>
            </a:r>
            <a:endParaRPr lang="sl-SI" dirty="0"/>
          </a:p>
        </p:txBody>
      </p:sp>
      <p:sp>
        <p:nvSpPr>
          <p:cNvPr id="12" name="PoljeZBesedilom 11">
            <a:extLst>
              <a:ext uri="{FF2B5EF4-FFF2-40B4-BE49-F238E27FC236}">
                <a16:creationId xmlns:a16="http://schemas.microsoft.com/office/drawing/2014/main" id="{AD411BE8-9A88-51C4-D4F8-F05CD71292EB}"/>
              </a:ext>
            </a:extLst>
          </p:cNvPr>
          <p:cNvSpPr txBox="1"/>
          <p:nvPr/>
        </p:nvSpPr>
        <p:spPr>
          <a:xfrm>
            <a:off x="3840480" y="5621572"/>
            <a:ext cx="1749287" cy="369332"/>
          </a:xfrm>
          <a:prstGeom prst="rect">
            <a:avLst/>
          </a:prstGeom>
          <a:solidFill>
            <a:schemeClr val="bg1"/>
          </a:solidFill>
        </p:spPr>
        <p:txBody>
          <a:bodyPr wrap="square" rtlCol="0">
            <a:spAutoFit/>
          </a:bodyPr>
          <a:lstStyle/>
          <a:p>
            <a:endParaRPr lang="sl-SI" dirty="0"/>
          </a:p>
        </p:txBody>
      </p:sp>
      <p:sp>
        <p:nvSpPr>
          <p:cNvPr id="3" name="Naslov 1">
            <a:extLst>
              <a:ext uri="{FF2B5EF4-FFF2-40B4-BE49-F238E27FC236}">
                <a16:creationId xmlns:a16="http://schemas.microsoft.com/office/drawing/2014/main" id="{98690CD8-18B4-52FC-F3B3-ABAB31794208}"/>
              </a:ext>
            </a:extLst>
          </p:cNvPr>
          <p:cNvSpPr txBox="1">
            <a:spLocks/>
          </p:cNvSpPr>
          <p:nvPr/>
        </p:nvSpPr>
        <p:spPr>
          <a:xfrm>
            <a:off x="8269288" y="6352162"/>
            <a:ext cx="3897582" cy="3599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sz="2000"/>
              <a:t>Vir: Eurostat, Evropska komisija</a:t>
            </a:r>
            <a:endParaRPr lang="sl-SI" sz="2000" dirty="0"/>
          </a:p>
        </p:txBody>
      </p:sp>
      <p:sp>
        <p:nvSpPr>
          <p:cNvPr id="5" name="Označba mesta noge 4">
            <a:extLst>
              <a:ext uri="{FF2B5EF4-FFF2-40B4-BE49-F238E27FC236}">
                <a16:creationId xmlns:a16="http://schemas.microsoft.com/office/drawing/2014/main" id="{9789048D-0231-56F8-F455-056B7B8AAEE0}"/>
              </a:ext>
            </a:extLst>
          </p:cNvPr>
          <p:cNvSpPr>
            <a:spLocks noGrp="1"/>
          </p:cNvSpPr>
          <p:nvPr>
            <p:ph type="ftr" sz="quarter" idx="11"/>
          </p:nvPr>
        </p:nvSpPr>
        <p:spPr/>
        <p:txBody>
          <a:bodyPr/>
          <a:lstStyle/>
          <a:p>
            <a:endParaRPr lang="sl-SI"/>
          </a:p>
        </p:txBody>
      </p:sp>
      <p:sp>
        <p:nvSpPr>
          <p:cNvPr id="8" name="Označba mesta številke diapozitiva 7">
            <a:extLst>
              <a:ext uri="{FF2B5EF4-FFF2-40B4-BE49-F238E27FC236}">
                <a16:creationId xmlns:a16="http://schemas.microsoft.com/office/drawing/2014/main" id="{125AB875-85ED-D013-8768-98E1ADF4493F}"/>
              </a:ext>
            </a:extLst>
          </p:cNvPr>
          <p:cNvSpPr>
            <a:spLocks noGrp="1"/>
          </p:cNvSpPr>
          <p:nvPr>
            <p:ph type="sldNum" sz="quarter" idx="12"/>
          </p:nvPr>
        </p:nvSpPr>
        <p:spPr/>
        <p:txBody>
          <a:bodyPr/>
          <a:lstStyle/>
          <a:p>
            <a:fld id="{75C3B25B-F2E8-4EF3-BFCF-7CB92A156753}" type="slidenum">
              <a:rPr lang="sl-SI" smtClean="0"/>
              <a:t>3</a:t>
            </a:fld>
            <a:endParaRPr lang="sl-SI"/>
          </a:p>
        </p:txBody>
      </p:sp>
    </p:spTree>
    <p:extLst>
      <p:ext uri="{BB962C8B-B14F-4D97-AF65-F5344CB8AC3E}">
        <p14:creationId xmlns:p14="http://schemas.microsoft.com/office/powerpoint/2010/main" val="411172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E939CD-A40C-6931-23F9-0594953BE48B}"/>
              </a:ext>
            </a:extLst>
          </p:cNvPr>
          <p:cNvSpPr>
            <a:spLocks noGrp="1"/>
          </p:cNvSpPr>
          <p:nvPr>
            <p:ph type="title"/>
          </p:nvPr>
        </p:nvSpPr>
        <p:spPr>
          <a:xfrm>
            <a:off x="8269288" y="6352162"/>
            <a:ext cx="3897582" cy="359923"/>
          </a:xfrm>
        </p:spPr>
        <p:txBody>
          <a:bodyPr>
            <a:noAutofit/>
          </a:bodyPr>
          <a:lstStyle/>
          <a:p>
            <a:r>
              <a:rPr lang="sl-SI" sz="2000" dirty="0"/>
              <a:t>Vir: Eurostat, Evropska komisija</a:t>
            </a:r>
          </a:p>
        </p:txBody>
      </p:sp>
      <p:sp>
        <p:nvSpPr>
          <p:cNvPr id="4" name="Označba mesta besedila 3">
            <a:extLst>
              <a:ext uri="{FF2B5EF4-FFF2-40B4-BE49-F238E27FC236}">
                <a16:creationId xmlns:a16="http://schemas.microsoft.com/office/drawing/2014/main" id="{A9320787-6D1A-ABC0-7FCE-68A9473FA660}"/>
              </a:ext>
            </a:extLst>
          </p:cNvPr>
          <p:cNvSpPr>
            <a:spLocks noGrp="1"/>
          </p:cNvSpPr>
          <p:nvPr>
            <p:ph type="body" sz="half" idx="2"/>
          </p:nvPr>
        </p:nvSpPr>
        <p:spPr>
          <a:xfrm>
            <a:off x="1381328" y="329889"/>
            <a:ext cx="9795754" cy="296694"/>
          </a:xfrm>
        </p:spPr>
        <p:txBody>
          <a:bodyPr>
            <a:noAutofit/>
          </a:bodyPr>
          <a:lstStyle/>
          <a:p>
            <a:r>
              <a:rPr lang="sl-SI" sz="2800" b="1" dirty="0"/>
              <a:t>Izvoz in uvoz  iz/v EU po glavnih skupinah odpadkov v 2023</a:t>
            </a:r>
          </a:p>
        </p:txBody>
      </p:sp>
      <p:pic>
        <p:nvPicPr>
          <p:cNvPr id="6" name="Slika 5">
            <a:extLst>
              <a:ext uri="{FF2B5EF4-FFF2-40B4-BE49-F238E27FC236}">
                <a16:creationId xmlns:a16="http://schemas.microsoft.com/office/drawing/2014/main" id="{AA536198-E38F-5488-AAF9-F23E9EA801A3}"/>
              </a:ext>
            </a:extLst>
          </p:cNvPr>
          <p:cNvPicPr>
            <a:picLocks noChangeAspect="1"/>
          </p:cNvPicPr>
          <p:nvPr/>
        </p:nvPicPr>
        <p:blipFill>
          <a:blip r:embed="rId2"/>
          <a:stretch>
            <a:fillRect/>
          </a:stretch>
        </p:blipFill>
        <p:spPr>
          <a:xfrm>
            <a:off x="875490" y="1099540"/>
            <a:ext cx="10218974" cy="4921882"/>
          </a:xfrm>
          <a:prstGeom prst="rect">
            <a:avLst/>
          </a:prstGeom>
        </p:spPr>
      </p:pic>
      <p:sp>
        <p:nvSpPr>
          <p:cNvPr id="3" name="Označba mesta noge 2">
            <a:extLst>
              <a:ext uri="{FF2B5EF4-FFF2-40B4-BE49-F238E27FC236}">
                <a16:creationId xmlns:a16="http://schemas.microsoft.com/office/drawing/2014/main" id="{A5069F8D-FC17-69BE-4E1B-9515AE5E11FD}"/>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28FC4E3D-E889-45F0-1489-A42F6987B046}"/>
              </a:ext>
            </a:extLst>
          </p:cNvPr>
          <p:cNvSpPr>
            <a:spLocks noGrp="1"/>
          </p:cNvSpPr>
          <p:nvPr>
            <p:ph type="sldNum" sz="quarter" idx="12"/>
          </p:nvPr>
        </p:nvSpPr>
        <p:spPr/>
        <p:txBody>
          <a:bodyPr/>
          <a:lstStyle/>
          <a:p>
            <a:fld id="{75C3B25B-F2E8-4EF3-BFCF-7CB92A156753}" type="slidenum">
              <a:rPr lang="sl-SI" smtClean="0"/>
              <a:t>4</a:t>
            </a:fld>
            <a:endParaRPr lang="sl-SI"/>
          </a:p>
        </p:txBody>
      </p:sp>
    </p:spTree>
    <p:extLst>
      <p:ext uri="{BB962C8B-B14F-4D97-AF65-F5344CB8AC3E}">
        <p14:creationId xmlns:p14="http://schemas.microsoft.com/office/powerpoint/2010/main" val="416820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a:extLst>
              <a:ext uri="{FF2B5EF4-FFF2-40B4-BE49-F238E27FC236}">
                <a16:creationId xmlns:a16="http://schemas.microsoft.com/office/drawing/2014/main" id="{12C11C62-C6FB-A39D-8965-E756D438F0EE}"/>
              </a:ext>
            </a:extLst>
          </p:cNvPr>
          <p:cNvSpPr>
            <a:spLocks noGrp="1"/>
          </p:cNvSpPr>
          <p:nvPr>
            <p:ph type="body" sz="half" idx="2"/>
          </p:nvPr>
        </p:nvSpPr>
        <p:spPr/>
        <p:txBody>
          <a:bodyPr/>
          <a:lstStyle/>
          <a:p>
            <a:endParaRPr lang="sl-SI"/>
          </a:p>
        </p:txBody>
      </p:sp>
      <p:pic>
        <p:nvPicPr>
          <p:cNvPr id="6" name="Slika 5">
            <a:extLst>
              <a:ext uri="{FF2B5EF4-FFF2-40B4-BE49-F238E27FC236}">
                <a16:creationId xmlns:a16="http://schemas.microsoft.com/office/drawing/2014/main" id="{CDBCF218-67C7-5500-2219-37A3DD9DC356}"/>
              </a:ext>
            </a:extLst>
          </p:cNvPr>
          <p:cNvPicPr>
            <a:picLocks noChangeAspect="1"/>
          </p:cNvPicPr>
          <p:nvPr/>
        </p:nvPicPr>
        <p:blipFill>
          <a:blip r:embed="rId2"/>
          <a:stretch>
            <a:fillRect/>
          </a:stretch>
        </p:blipFill>
        <p:spPr>
          <a:xfrm>
            <a:off x="0" y="1757188"/>
            <a:ext cx="12192000" cy="5100812"/>
          </a:xfrm>
          <a:prstGeom prst="rect">
            <a:avLst/>
          </a:prstGeom>
        </p:spPr>
      </p:pic>
      <p:sp>
        <p:nvSpPr>
          <p:cNvPr id="3" name="Označba mesta besedila 3">
            <a:extLst>
              <a:ext uri="{FF2B5EF4-FFF2-40B4-BE49-F238E27FC236}">
                <a16:creationId xmlns:a16="http://schemas.microsoft.com/office/drawing/2014/main" id="{F75D6F47-BD25-F47E-33AE-9F1F3763D0F9}"/>
              </a:ext>
            </a:extLst>
          </p:cNvPr>
          <p:cNvSpPr txBox="1">
            <a:spLocks/>
          </p:cNvSpPr>
          <p:nvPr/>
        </p:nvSpPr>
        <p:spPr>
          <a:xfrm>
            <a:off x="839788" y="692318"/>
            <a:ext cx="9795754" cy="29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l-SI" sz="2800" b="1" dirty="0"/>
              <a:t>Izvoz iz EU v tretje države </a:t>
            </a:r>
          </a:p>
        </p:txBody>
      </p:sp>
      <p:sp>
        <p:nvSpPr>
          <p:cNvPr id="8" name="Označba mesta noge 7">
            <a:extLst>
              <a:ext uri="{FF2B5EF4-FFF2-40B4-BE49-F238E27FC236}">
                <a16:creationId xmlns:a16="http://schemas.microsoft.com/office/drawing/2014/main" id="{A4E91B15-7914-B026-40E7-24BDA9E5992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C61A2FF-0999-92D0-7E23-9A7CEE463706}"/>
              </a:ext>
            </a:extLst>
          </p:cNvPr>
          <p:cNvSpPr>
            <a:spLocks noGrp="1"/>
          </p:cNvSpPr>
          <p:nvPr>
            <p:ph type="sldNum" sz="quarter" idx="12"/>
          </p:nvPr>
        </p:nvSpPr>
        <p:spPr/>
        <p:txBody>
          <a:bodyPr/>
          <a:lstStyle/>
          <a:p>
            <a:fld id="{75C3B25B-F2E8-4EF3-BFCF-7CB92A156753}" type="slidenum">
              <a:rPr lang="sl-SI" smtClean="0"/>
              <a:t>5</a:t>
            </a:fld>
            <a:endParaRPr lang="sl-SI"/>
          </a:p>
        </p:txBody>
      </p:sp>
    </p:spTree>
    <p:extLst>
      <p:ext uri="{BB962C8B-B14F-4D97-AF65-F5344CB8AC3E}">
        <p14:creationId xmlns:p14="http://schemas.microsoft.com/office/powerpoint/2010/main" val="294901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819A51F4-4A22-C7F9-1E4A-074E7E78662E}"/>
              </a:ext>
            </a:extLst>
          </p:cNvPr>
          <p:cNvPicPr>
            <a:picLocks noChangeAspect="1"/>
          </p:cNvPicPr>
          <p:nvPr/>
        </p:nvPicPr>
        <p:blipFill>
          <a:blip r:embed="rId2"/>
          <a:stretch>
            <a:fillRect/>
          </a:stretch>
        </p:blipFill>
        <p:spPr>
          <a:xfrm>
            <a:off x="2218784" y="47153"/>
            <a:ext cx="7754432" cy="6763694"/>
          </a:xfrm>
          <a:prstGeom prst="rect">
            <a:avLst/>
          </a:prstGeom>
        </p:spPr>
      </p:pic>
      <p:sp>
        <p:nvSpPr>
          <p:cNvPr id="7" name="PoljeZBesedilom 6">
            <a:extLst>
              <a:ext uri="{FF2B5EF4-FFF2-40B4-BE49-F238E27FC236}">
                <a16:creationId xmlns:a16="http://schemas.microsoft.com/office/drawing/2014/main" id="{864A4D88-9266-A034-5E01-F25AC13692F4}"/>
              </a:ext>
            </a:extLst>
          </p:cNvPr>
          <p:cNvSpPr txBox="1"/>
          <p:nvPr/>
        </p:nvSpPr>
        <p:spPr>
          <a:xfrm>
            <a:off x="10087616" y="6462768"/>
            <a:ext cx="2529192" cy="338554"/>
          </a:xfrm>
          <a:prstGeom prst="rect">
            <a:avLst/>
          </a:prstGeom>
          <a:noFill/>
        </p:spPr>
        <p:txBody>
          <a:bodyPr wrap="square" rtlCol="0">
            <a:spAutoFit/>
          </a:bodyPr>
          <a:lstStyle/>
          <a:p>
            <a:r>
              <a:rPr lang="sl-SI" sz="1600" dirty="0"/>
              <a:t>Vir: Evropska komisija</a:t>
            </a:r>
          </a:p>
        </p:txBody>
      </p:sp>
      <p:sp>
        <p:nvSpPr>
          <p:cNvPr id="2" name="Označba mesta noge 1">
            <a:extLst>
              <a:ext uri="{FF2B5EF4-FFF2-40B4-BE49-F238E27FC236}">
                <a16:creationId xmlns:a16="http://schemas.microsoft.com/office/drawing/2014/main" id="{BD327F12-89D3-F19A-E158-5585BADEA161}"/>
              </a:ext>
            </a:extLst>
          </p:cNvPr>
          <p:cNvSpPr>
            <a:spLocks noGrp="1"/>
          </p:cNvSpPr>
          <p:nvPr>
            <p:ph type="ftr" sz="quarter" idx="11"/>
          </p:nvPr>
        </p:nvSpPr>
        <p:spPr/>
        <p:txBody>
          <a:bodyPr/>
          <a:lstStyle/>
          <a:p>
            <a:endParaRPr lang="sl-SI"/>
          </a:p>
        </p:txBody>
      </p:sp>
      <p:sp>
        <p:nvSpPr>
          <p:cNvPr id="3" name="Označba mesta številke diapozitiva 2">
            <a:extLst>
              <a:ext uri="{FF2B5EF4-FFF2-40B4-BE49-F238E27FC236}">
                <a16:creationId xmlns:a16="http://schemas.microsoft.com/office/drawing/2014/main" id="{458D3342-55B4-81D9-C8FA-2F30A7FF1980}"/>
              </a:ext>
            </a:extLst>
          </p:cNvPr>
          <p:cNvSpPr>
            <a:spLocks noGrp="1"/>
          </p:cNvSpPr>
          <p:nvPr>
            <p:ph type="sldNum" sz="quarter" idx="12"/>
          </p:nvPr>
        </p:nvSpPr>
        <p:spPr/>
        <p:txBody>
          <a:bodyPr/>
          <a:lstStyle/>
          <a:p>
            <a:fld id="{75C3B25B-F2E8-4EF3-BFCF-7CB92A156753}" type="slidenum">
              <a:rPr lang="sl-SI" smtClean="0"/>
              <a:t>6</a:t>
            </a:fld>
            <a:endParaRPr lang="sl-SI"/>
          </a:p>
        </p:txBody>
      </p:sp>
    </p:spTree>
    <p:extLst>
      <p:ext uri="{BB962C8B-B14F-4D97-AF65-F5344CB8AC3E}">
        <p14:creationId xmlns:p14="http://schemas.microsoft.com/office/powerpoint/2010/main" val="390077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E6F8FA29-E5EB-FCF5-B8BD-30A025B2764E}"/>
              </a:ext>
            </a:extLst>
          </p:cNvPr>
          <p:cNvSpPr>
            <a:spLocks noGrp="1"/>
          </p:cNvSpPr>
          <p:nvPr>
            <p:ph type="ctrTitle"/>
          </p:nvPr>
        </p:nvSpPr>
        <p:spPr>
          <a:xfrm>
            <a:off x="408715" y="477978"/>
            <a:ext cx="3033713" cy="1424161"/>
          </a:xfrm>
        </p:spPr>
        <p:txBody>
          <a:bodyPr>
            <a:noAutofit/>
          </a:bodyPr>
          <a:lstStyle/>
          <a:p>
            <a:r>
              <a:rPr lang="sl-SI" sz="2400" b="1" dirty="0">
                <a:latin typeface="+mn-lt"/>
              </a:rPr>
              <a:t>UREDBA (EU) 2024/1157 EVROPSKEGA PARLAMENTA IN SVETA</a:t>
            </a:r>
            <a:br>
              <a:rPr lang="sl-SI" sz="2400" b="1" dirty="0">
                <a:latin typeface="+mn-lt"/>
              </a:rPr>
            </a:br>
            <a:r>
              <a:rPr lang="sl-SI" sz="2400" b="1" dirty="0">
                <a:latin typeface="+mn-lt"/>
              </a:rPr>
              <a:t>z dne 11. aprila 2024</a:t>
            </a:r>
            <a:br>
              <a:rPr lang="sl-SI" sz="2400" b="1" dirty="0">
                <a:latin typeface="+mn-lt"/>
              </a:rPr>
            </a:br>
            <a:r>
              <a:rPr lang="sl-SI" sz="2400" b="1" dirty="0">
                <a:latin typeface="+mn-lt"/>
              </a:rPr>
              <a:t>o pošiljkah odpadkov, spremembi uredb (EU) št. 1257/2013 in (EU) 2020/1056 in razveljavitvi Uredbe (ES) št. 1013/2006</a:t>
            </a:r>
            <a:br>
              <a:rPr lang="sl-SI" sz="2400" b="1" dirty="0">
                <a:latin typeface="+mn-lt"/>
              </a:rPr>
            </a:br>
            <a:endParaRPr lang="sl-SI" sz="2400" dirty="0">
              <a:latin typeface="+mn-lt"/>
            </a:endParaRPr>
          </a:p>
        </p:txBody>
      </p:sp>
      <p:sp>
        <p:nvSpPr>
          <p:cNvPr id="8" name="PoljeZBesedilom 7">
            <a:extLst>
              <a:ext uri="{FF2B5EF4-FFF2-40B4-BE49-F238E27FC236}">
                <a16:creationId xmlns:a16="http://schemas.microsoft.com/office/drawing/2014/main" id="{4D2B1CD3-2C71-BE1E-0DAB-4846E47A3A09}"/>
              </a:ext>
            </a:extLst>
          </p:cNvPr>
          <p:cNvSpPr txBox="1"/>
          <p:nvPr/>
        </p:nvSpPr>
        <p:spPr>
          <a:xfrm>
            <a:off x="4231533" y="860882"/>
            <a:ext cx="7733488" cy="4708981"/>
          </a:xfrm>
          <a:prstGeom prst="rect">
            <a:avLst/>
          </a:prstGeom>
          <a:noFill/>
        </p:spPr>
        <p:txBody>
          <a:bodyPr wrap="square">
            <a:spAutoFit/>
          </a:bodyPr>
          <a:lstStyle/>
          <a:p>
            <a:pPr marL="285750" indent="-285750" algn="just">
              <a:buFont typeface="Wingdings" panose="05000000000000000000" pitchFamily="2" charset="2"/>
              <a:buChar char="v"/>
            </a:pPr>
            <a:r>
              <a:rPr lang="sl-SI" sz="2000" dirty="0"/>
              <a:t>Ureditev pravil za pošiljke odpadkov </a:t>
            </a:r>
            <a:r>
              <a:rPr lang="sl-SI" sz="2000" b="1" dirty="0"/>
              <a:t>znotraj EU </a:t>
            </a:r>
            <a:r>
              <a:rPr lang="sl-SI" sz="2000" dirty="0"/>
              <a:t>in zagotoviti, da EU</a:t>
            </a:r>
            <a:r>
              <a:rPr lang="sl-SI" sz="2000" b="1" dirty="0"/>
              <a:t> ne bo izvažala svojih odpadkov</a:t>
            </a:r>
            <a:r>
              <a:rPr lang="sl-SI" sz="2000" dirty="0"/>
              <a:t> v tretje države in s tem prispevala k okolju prijaznemu ravnanju z odpadki.</a:t>
            </a:r>
          </a:p>
          <a:p>
            <a:pPr marL="285750" indent="-285750" algn="just">
              <a:buFont typeface="Wingdings" panose="05000000000000000000" pitchFamily="2" charset="2"/>
              <a:buChar char="v"/>
            </a:pPr>
            <a:endParaRPr lang="sl-SI" sz="2000" dirty="0"/>
          </a:p>
          <a:p>
            <a:pPr marL="285750" indent="-285750" algn="just">
              <a:buFont typeface="Wingdings" panose="05000000000000000000" pitchFamily="2" charset="2"/>
              <a:buChar char="v"/>
            </a:pPr>
            <a:r>
              <a:rPr lang="sl-SI" sz="2000" b="1" dirty="0"/>
              <a:t>Preprečevati nezakonite pošiljke odpadkov</a:t>
            </a:r>
            <a:r>
              <a:rPr lang="sl-SI" sz="2000" dirty="0"/>
              <a:t> v EU in iz EU v tretje države.</a:t>
            </a:r>
          </a:p>
          <a:p>
            <a:pPr marL="285750" indent="-285750" algn="just">
              <a:buFont typeface="Wingdings" panose="05000000000000000000" pitchFamily="2" charset="2"/>
              <a:buChar char="v"/>
            </a:pPr>
            <a:endParaRPr lang="sl-SI" sz="2000" dirty="0"/>
          </a:p>
          <a:p>
            <a:pPr marL="285750" indent="-285750" algn="just">
              <a:buFont typeface="Wingdings" panose="05000000000000000000" pitchFamily="2" charset="2"/>
              <a:buChar char="v"/>
            </a:pPr>
            <a:r>
              <a:rPr lang="sl-SI" sz="2000" b="1" dirty="0"/>
              <a:t>Povečati sledljivost </a:t>
            </a:r>
            <a:r>
              <a:rPr lang="sl-SI" sz="2000" dirty="0"/>
              <a:t>pošiljk odpadkov v EU ter olajšati recikliranje in ponovno uporabo.</a:t>
            </a:r>
          </a:p>
          <a:p>
            <a:pPr marL="285750" indent="-285750" algn="just">
              <a:buFont typeface="Wingdings" panose="05000000000000000000" pitchFamily="2" charset="2"/>
              <a:buChar char="v"/>
            </a:pPr>
            <a:endParaRPr lang="sl-SI" sz="2000" dirty="0"/>
          </a:p>
          <a:p>
            <a:pPr marL="285750" indent="-285750" algn="just">
              <a:buFont typeface="Wingdings" panose="05000000000000000000" pitchFamily="2" charset="2"/>
              <a:buChar char="v"/>
            </a:pPr>
            <a:r>
              <a:rPr lang="sl-SI" sz="2000" dirty="0"/>
              <a:t>Ureditev pravil za pošiljke odpadkov </a:t>
            </a:r>
            <a:r>
              <a:rPr lang="sl-SI" sz="2000" b="1" dirty="0"/>
              <a:t>iz uvoza </a:t>
            </a:r>
            <a:r>
              <a:rPr lang="sl-SI" sz="2000" dirty="0"/>
              <a:t>v EU.</a:t>
            </a:r>
          </a:p>
          <a:p>
            <a:pPr marL="285750" indent="-285750" algn="just">
              <a:buFont typeface="Wingdings" panose="05000000000000000000" pitchFamily="2" charset="2"/>
              <a:buChar char="v"/>
            </a:pPr>
            <a:endParaRPr lang="sl-SI" sz="2000" dirty="0"/>
          </a:p>
          <a:p>
            <a:pPr marL="285750" indent="-285750" algn="just">
              <a:buFont typeface="Wingdings" panose="05000000000000000000" pitchFamily="2" charset="2"/>
              <a:buChar char="v"/>
            </a:pPr>
            <a:r>
              <a:rPr lang="sl-SI" sz="2000" dirty="0"/>
              <a:t>Zagotavljati </a:t>
            </a:r>
            <a:r>
              <a:rPr lang="sl-SI" sz="2000" b="1" dirty="0"/>
              <a:t>izvrševanje</a:t>
            </a:r>
            <a:r>
              <a:rPr lang="sl-SI" sz="2000" dirty="0"/>
              <a:t> </a:t>
            </a:r>
            <a:r>
              <a:rPr lang="sl-SI" sz="2000" b="1" dirty="0"/>
              <a:t>OECD odločitev</a:t>
            </a:r>
            <a:r>
              <a:rPr lang="sl-SI" sz="2000" dirty="0"/>
              <a:t> in </a:t>
            </a:r>
            <a:r>
              <a:rPr lang="sl-SI" sz="2000" b="1" dirty="0"/>
              <a:t>Baselske konvencije</a:t>
            </a:r>
            <a:r>
              <a:rPr lang="sl-SI" sz="2000" dirty="0"/>
              <a:t>, kot multilateralnega sporazuma in pravnega okvirja za čezmejne pošiljke odpadkov na svetovni ravni.</a:t>
            </a:r>
          </a:p>
        </p:txBody>
      </p:sp>
      <p:sp>
        <p:nvSpPr>
          <p:cNvPr id="4" name="PoljeZBesedilom 3">
            <a:extLst>
              <a:ext uri="{FF2B5EF4-FFF2-40B4-BE49-F238E27FC236}">
                <a16:creationId xmlns:a16="http://schemas.microsoft.com/office/drawing/2014/main" id="{6000A161-A32E-DF66-B743-D8D354544CC0}"/>
              </a:ext>
            </a:extLst>
          </p:cNvPr>
          <p:cNvSpPr txBox="1"/>
          <p:nvPr/>
        </p:nvSpPr>
        <p:spPr>
          <a:xfrm>
            <a:off x="4231533" y="221734"/>
            <a:ext cx="6096000" cy="461665"/>
          </a:xfrm>
          <a:prstGeom prst="rect">
            <a:avLst/>
          </a:prstGeom>
          <a:noFill/>
        </p:spPr>
        <p:txBody>
          <a:bodyPr wrap="square">
            <a:spAutoFit/>
          </a:bodyPr>
          <a:lstStyle/>
          <a:p>
            <a:r>
              <a:rPr lang="sl-SI" sz="2400" b="1" dirty="0">
                <a:solidFill>
                  <a:srgbClr val="0070C0"/>
                </a:solidFill>
                <a:latin typeface="+mn-lt"/>
              </a:rPr>
              <a:t>Cilji nove WSR</a:t>
            </a:r>
            <a:endParaRPr lang="sl-SI" sz="2400" dirty="0">
              <a:solidFill>
                <a:srgbClr val="0070C0"/>
              </a:solidFill>
            </a:endParaRPr>
          </a:p>
        </p:txBody>
      </p:sp>
      <p:sp>
        <p:nvSpPr>
          <p:cNvPr id="6" name="Označba mesta številke diapozitiva 5">
            <a:extLst>
              <a:ext uri="{FF2B5EF4-FFF2-40B4-BE49-F238E27FC236}">
                <a16:creationId xmlns:a16="http://schemas.microsoft.com/office/drawing/2014/main" id="{59773D1D-226A-039E-CA17-67C5C0236D99}"/>
              </a:ext>
            </a:extLst>
          </p:cNvPr>
          <p:cNvSpPr>
            <a:spLocks noGrp="1"/>
          </p:cNvSpPr>
          <p:nvPr>
            <p:ph type="sldNum" sz="quarter" idx="4"/>
          </p:nvPr>
        </p:nvSpPr>
        <p:spPr/>
        <p:txBody>
          <a:bodyPr/>
          <a:lstStyle/>
          <a:p>
            <a:pPr algn="l"/>
            <a:r>
              <a:rPr lang="en-SI"/>
              <a:t>| </a:t>
            </a:r>
            <a:fld id="{B2E9B04A-BB73-0D45-BD26-C8C851B8E118}" type="slidenum">
              <a:rPr lang="en-SI" smtClean="0"/>
              <a:pPr algn="l"/>
              <a:t>7</a:t>
            </a:fld>
            <a:endParaRPr lang="en-SI" dirty="0"/>
          </a:p>
        </p:txBody>
      </p:sp>
    </p:spTree>
    <p:extLst>
      <p:ext uri="{BB962C8B-B14F-4D97-AF65-F5344CB8AC3E}">
        <p14:creationId xmlns:p14="http://schemas.microsoft.com/office/powerpoint/2010/main" val="62574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BBCB25E5-5486-EE73-A74E-54E1B9AFE45E}"/>
              </a:ext>
            </a:extLst>
          </p:cNvPr>
          <p:cNvSpPr>
            <a:spLocks noGrp="1"/>
          </p:cNvSpPr>
          <p:nvPr>
            <p:ph type="ctrTitle"/>
          </p:nvPr>
        </p:nvSpPr>
        <p:spPr>
          <a:xfrm>
            <a:off x="492914" y="862218"/>
            <a:ext cx="3033713" cy="1424161"/>
          </a:xfrm>
        </p:spPr>
        <p:txBody>
          <a:bodyPr>
            <a:normAutofit/>
          </a:bodyPr>
          <a:lstStyle/>
          <a:p>
            <a:r>
              <a:rPr lang="sl-SI" sz="2400" b="1" dirty="0">
                <a:latin typeface="Aptos" panose="020B0004020202020204" pitchFamily="34" charset="0"/>
                <a:ea typeface="Calibri" panose="020F0502020204030204" pitchFamily="34" charset="0"/>
                <a:cs typeface="Calibri" panose="020F0502020204030204" pitchFamily="34" charset="0"/>
              </a:rPr>
              <a:t>Vsebina nove uredbe</a:t>
            </a:r>
            <a:br>
              <a:rPr lang="sl-SI" sz="2400" b="1" dirty="0">
                <a:latin typeface="Aptos" panose="020B0004020202020204" pitchFamily="34" charset="0"/>
                <a:ea typeface="Calibri" panose="020F0502020204030204" pitchFamily="34" charset="0"/>
                <a:cs typeface="Calibri" panose="020F0502020204030204" pitchFamily="34" charset="0"/>
              </a:rPr>
            </a:br>
            <a:endParaRPr lang="sl-SI" sz="2400" dirty="0">
              <a:latin typeface="Aptos" panose="020B0004020202020204" pitchFamily="34" charset="0"/>
            </a:endParaRPr>
          </a:p>
        </p:txBody>
      </p:sp>
      <p:sp>
        <p:nvSpPr>
          <p:cNvPr id="4" name="Podnaslov 3">
            <a:extLst>
              <a:ext uri="{FF2B5EF4-FFF2-40B4-BE49-F238E27FC236}">
                <a16:creationId xmlns:a16="http://schemas.microsoft.com/office/drawing/2014/main" id="{C4795B7D-7ECC-4C8C-B1C4-CA39702A25DB}"/>
              </a:ext>
            </a:extLst>
          </p:cNvPr>
          <p:cNvSpPr>
            <a:spLocks noGrp="1"/>
          </p:cNvSpPr>
          <p:nvPr>
            <p:ph type="subTitle" idx="13"/>
          </p:nvPr>
        </p:nvSpPr>
        <p:spPr>
          <a:xfrm>
            <a:off x="492914" y="2100112"/>
            <a:ext cx="3033713" cy="1424161"/>
          </a:xfrm>
        </p:spPr>
        <p:txBody>
          <a:bodyPr>
            <a:noAutofit/>
          </a:bodyPr>
          <a:lstStyle/>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r>
              <a:rPr lang="sl-SI" sz="2000" b="1" dirty="0">
                <a:solidFill>
                  <a:srgbClr val="0070C0"/>
                </a:solidFill>
                <a:latin typeface="Aptos" panose="020B0004020202020204" pitchFamily="34" charset="0"/>
                <a:cs typeface="Calibri" panose="020F0502020204030204" pitchFamily="34" charset="0"/>
              </a:rPr>
              <a:t>20. maj 2024 začetek veljavnosti nove uredbe </a:t>
            </a: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r>
              <a:rPr lang="sl-SI" sz="2000" b="1" dirty="0">
                <a:solidFill>
                  <a:srgbClr val="0070C0"/>
                </a:solidFill>
                <a:latin typeface="Aptos" panose="020B0004020202020204" pitchFamily="34" charset="0"/>
                <a:cs typeface="Calibri" panose="020F0502020204030204" pitchFamily="34" charset="0"/>
              </a:rPr>
              <a:t>21. junij 2026 se začnejo uporabljati nove določbe (razen izvoz)</a:t>
            </a: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r>
              <a:rPr lang="sl-SI" sz="2000" b="1" dirty="0">
                <a:solidFill>
                  <a:srgbClr val="0070C0"/>
                </a:solidFill>
                <a:latin typeface="Aptos" panose="020B0004020202020204" pitchFamily="34" charset="0"/>
                <a:cs typeface="Calibri" panose="020F0502020204030204" pitchFamily="34" charset="0"/>
              </a:rPr>
              <a:t>21. junij 2027 nova pravila o izvozu</a:t>
            </a: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pPr>
              <a:spcBef>
                <a:spcPts val="600"/>
              </a:spcBef>
            </a:pPr>
            <a:endParaRPr lang="sl-SI" sz="2000" b="1" dirty="0">
              <a:solidFill>
                <a:srgbClr val="0070C0"/>
              </a:solidFill>
              <a:latin typeface="Aptos" panose="020B0004020202020204" pitchFamily="34" charset="0"/>
              <a:cs typeface="Calibri" panose="020F0502020204030204" pitchFamily="34" charset="0"/>
            </a:endParaRPr>
          </a:p>
          <a:p>
            <a:endParaRPr lang="sl-SI" sz="2000" b="1" dirty="0">
              <a:solidFill>
                <a:srgbClr val="0070C0"/>
              </a:solidFill>
              <a:latin typeface="Aptos" panose="020B0004020202020204" pitchFamily="34" charset="0"/>
            </a:endParaRPr>
          </a:p>
        </p:txBody>
      </p:sp>
      <p:sp>
        <p:nvSpPr>
          <p:cNvPr id="6" name="PoljeZBesedilom 5">
            <a:extLst>
              <a:ext uri="{FF2B5EF4-FFF2-40B4-BE49-F238E27FC236}">
                <a16:creationId xmlns:a16="http://schemas.microsoft.com/office/drawing/2014/main" id="{170548FB-8C0B-5C63-9359-7480548E0024}"/>
              </a:ext>
            </a:extLst>
          </p:cNvPr>
          <p:cNvSpPr txBox="1"/>
          <p:nvPr/>
        </p:nvSpPr>
        <p:spPr>
          <a:xfrm>
            <a:off x="4049498" y="528934"/>
            <a:ext cx="7847789" cy="5529719"/>
          </a:xfrm>
          <a:prstGeom prst="rect">
            <a:avLst/>
          </a:prstGeom>
          <a:noFill/>
        </p:spPr>
        <p:txBody>
          <a:bodyPr wrap="square">
            <a:spAutoFit/>
          </a:bodyPr>
          <a:lstStyle/>
          <a:p>
            <a:pPr>
              <a:spcBef>
                <a:spcPts val="0"/>
              </a:spcBef>
              <a:spcAft>
                <a:spcPts val="800"/>
              </a:spcAft>
            </a:pPr>
            <a:r>
              <a:rPr lang="sl-SI" sz="2000" b="1" dirty="0">
                <a:effectLst/>
                <a:latin typeface="Aptos" panose="020B0004020202020204" pitchFamily="34" charset="0"/>
                <a:ea typeface="Calibri" panose="020F0502020204030204" pitchFamily="34" charset="0"/>
                <a:cs typeface="Calibri" panose="020F0502020204030204" pitchFamily="34" charset="0"/>
              </a:rPr>
              <a:t>Osnova – veljavna Ured</a:t>
            </a:r>
            <a:r>
              <a:rPr lang="sl-SI" sz="2000" b="1" dirty="0">
                <a:latin typeface="Aptos" panose="020B0004020202020204" pitchFamily="34" charset="0"/>
                <a:ea typeface="Calibri" panose="020F0502020204030204" pitchFamily="34" charset="0"/>
                <a:cs typeface="Calibri" panose="020F0502020204030204" pitchFamily="34" charset="0"/>
              </a:rPr>
              <a:t>ba EU 1013/2006 o pošiljkah odpadkov</a:t>
            </a:r>
          </a:p>
          <a:p>
            <a:pPr>
              <a:spcBef>
                <a:spcPts val="0"/>
              </a:spcBef>
              <a:spcAft>
                <a:spcPts val="800"/>
              </a:spcAft>
            </a:pPr>
            <a:endParaRPr lang="sl-SI" sz="2000" b="1" dirty="0">
              <a:effectLst/>
              <a:latin typeface="Aptos" panose="020B0004020202020204" pitchFamily="34" charset="0"/>
              <a:ea typeface="Calibri" panose="020F0502020204030204" pitchFamily="34" charset="0"/>
              <a:cs typeface="Calibri" panose="020F0502020204030204" pitchFamily="34" charset="0"/>
            </a:endParaRPr>
          </a:p>
          <a:p>
            <a:pPr>
              <a:spcBef>
                <a:spcPts val="0"/>
              </a:spcBef>
              <a:spcAft>
                <a:spcPts val="800"/>
              </a:spcAft>
            </a:pPr>
            <a:r>
              <a:rPr lang="sl-SI" sz="2000" b="1" dirty="0">
                <a:effectLst/>
                <a:latin typeface="Aptos" panose="020B0004020202020204" pitchFamily="34" charset="0"/>
                <a:ea typeface="Calibri" panose="020F0502020204030204" pitchFamily="34" charset="0"/>
                <a:cs typeface="Calibri" panose="020F0502020204030204" pitchFamily="34" charset="0"/>
              </a:rPr>
              <a:t>Sklopi vsebin:</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I: 	Splošne določbe</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II: 	Pošiljke znotraj Unije s tranzitom skozi tretje države 		ali brez njega</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III: 	Pošiljke znotraj Unije s tranzitom skozi tretje države 		ali brez njega</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IV: 	Izvoz iz Unije v tretje države</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V: 	Uvoz v Unijo iz tretjih držav</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VI: 	Tranzit skozi Unijo iz tretjih držav in vanje</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VII: 	Okoljsko primerno ravnanje in izvrševanje</a:t>
            </a:r>
          </a:p>
          <a:p>
            <a:pPr lvl="1" indent="-342900">
              <a:spcBef>
                <a:spcPts val="0"/>
              </a:spcBef>
              <a:spcAft>
                <a:spcPts val="800"/>
              </a:spcAft>
              <a:buFont typeface="Calibri" panose="020F0502020204030204" pitchFamily="34" charset="0"/>
              <a:buChar char="-"/>
            </a:pPr>
            <a:r>
              <a:rPr lang="sl-SI" sz="2000" dirty="0">
                <a:latin typeface="Aptos" panose="020B0004020202020204" pitchFamily="34" charset="0"/>
                <a:cs typeface="Calibri" panose="020F0502020204030204" pitchFamily="34" charset="0"/>
              </a:rPr>
              <a:t>Naslov VIII: 	Končne določbe</a:t>
            </a:r>
          </a:p>
          <a:p>
            <a:pPr lvl="1" indent="-342900">
              <a:spcBef>
                <a:spcPts val="0"/>
              </a:spcBef>
              <a:spcAft>
                <a:spcPts val="800"/>
              </a:spcAft>
              <a:buFont typeface="Calibri" panose="020F0502020204030204" pitchFamily="34" charset="0"/>
              <a:buChar char="-"/>
            </a:pPr>
            <a:r>
              <a:rPr lang="sl-SI" sz="2000" dirty="0">
                <a:highlight>
                  <a:srgbClr val="C0C0C0"/>
                </a:highlight>
                <a:latin typeface="Aptos" panose="020B0004020202020204" pitchFamily="34" charset="0"/>
                <a:cs typeface="Calibri" panose="020F0502020204030204" pitchFamily="34" charset="0"/>
              </a:rPr>
              <a:t>Priloge I do XII</a:t>
            </a:r>
          </a:p>
        </p:txBody>
      </p:sp>
      <p:sp>
        <p:nvSpPr>
          <p:cNvPr id="2" name="Označba mesta številke diapozitiva 1">
            <a:extLst>
              <a:ext uri="{FF2B5EF4-FFF2-40B4-BE49-F238E27FC236}">
                <a16:creationId xmlns:a16="http://schemas.microsoft.com/office/drawing/2014/main" id="{FC446D04-1798-8DEE-F623-D0296F76AAE3}"/>
              </a:ext>
            </a:extLst>
          </p:cNvPr>
          <p:cNvSpPr>
            <a:spLocks noGrp="1"/>
          </p:cNvSpPr>
          <p:nvPr>
            <p:ph type="sldNum" sz="quarter" idx="4"/>
          </p:nvPr>
        </p:nvSpPr>
        <p:spPr/>
        <p:txBody>
          <a:bodyPr/>
          <a:lstStyle/>
          <a:p>
            <a:pPr algn="l"/>
            <a:r>
              <a:rPr lang="en-SI"/>
              <a:t>| </a:t>
            </a:r>
            <a:fld id="{B2E9B04A-BB73-0D45-BD26-C8C851B8E118}" type="slidenum">
              <a:rPr lang="en-SI" smtClean="0"/>
              <a:pPr algn="l"/>
              <a:t>8</a:t>
            </a:fld>
            <a:endParaRPr lang="en-SI" dirty="0"/>
          </a:p>
        </p:txBody>
      </p:sp>
    </p:spTree>
    <p:extLst>
      <p:ext uri="{BB962C8B-B14F-4D97-AF65-F5344CB8AC3E}">
        <p14:creationId xmlns:p14="http://schemas.microsoft.com/office/powerpoint/2010/main" val="380336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2D5AF4D7-FE9F-94D2-2DC5-C38827A76543}"/>
              </a:ext>
            </a:extLst>
          </p:cNvPr>
          <p:cNvSpPr>
            <a:spLocks noGrp="1"/>
          </p:cNvSpPr>
          <p:nvPr>
            <p:ph type="ctrTitle"/>
          </p:nvPr>
        </p:nvSpPr>
        <p:spPr>
          <a:xfrm>
            <a:off x="602258" y="1629801"/>
            <a:ext cx="3033713" cy="1424161"/>
          </a:xfrm>
        </p:spPr>
        <p:txBody>
          <a:bodyPr>
            <a:normAutofit fontScale="90000"/>
          </a:bodyPr>
          <a:lstStyle/>
          <a:p>
            <a:r>
              <a:rPr lang="sl-SI" b="1" dirty="0">
                <a:solidFill>
                  <a:srgbClr val="00B050"/>
                </a:solidFill>
                <a:latin typeface="Aptos" panose="020B0004020202020204" pitchFamily="34" charset="0"/>
                <a:ea typeface="Calibri" panose="020F0502020204030204" pitchFamily="34" charset="0"/>
                <a:cs typeface="Calibri" panose="020F0502020204030204" pitchFamily="34" charset="0"/>
              </a:rPr>
              <a:t>Pošiljke znotraj Unije s tranzitom skozi tretje države ali brez njega</a:t>
            </a:r>
            <a:endParaRPr lang="sl-SI" dirty="0">
              <a:latin typeface="Aptos" panose="020B0004020202020204" pitchFamily="34" charset="0"/>
            </a:endParaRPr>
          </a:p>
        </p:txBody>
      </p:sp>
      <p:sp>
        <p:nvSpPr>
          <p:cNvPr id="4" name="Podnaslov 3">
            <a:extLst>
              <a:ext uri="{FF2B5EF4-FFF2-40B4-BE49-F238E27FC236}">
                <a16:creationId xmlns:a16="http://schemas.microsoft.com/office/drawing/2014/main" id="{CF7EF5AA-2721-1D64-B8BE-552E3C885B4E}"/>
              </a:ext>
            </a:extLst>
          </p:cNvPr>
          <p:cNvSpPr>
            <a:spLocks noGrp="1"/>
          </p:cNvSpPr>
          <p:nvPr>
            <p:ph type="subTitle" idx="13"/>
          </p:nvPr>
        </p:nvSpPr>
        <p:spPr>
          <a:xfrm>
            <a:off x="589718" y="3699777"/>
            <a:ext cx="3033713" cy="1424161"/>
          </a:xfrm>
        </p:spPr>
        <p:txBody>
          <a:bodyPr>
            <a:normAutofit/>
          </a:bodyPr>
          <a:lstStyle/>
          <a:p>
            <a:r>
              <a:rPr lang="sl-SI" sz="2000" dirty="0"/>
              <a:t>PRAVILA ZA POŠILJANJE ODPADKOV</a:t>
            </a:r>
          </a:p>
        </p:txBody>
      </p:sp>
      <p:sp>
        <p:nvSpPr>
          <p:cNvPr id="5" name="Puščica: desno 4">
            <a:extLst>
              <a:ext uri="{FF2B5EF4-FFF2-40B4-BE49-F238E27FC236}">
                <a16:creationId xmlns:a16="http://schemas.microsoft.com/office/drawing/2014/main" id="{11B6BA26-10A0-EB48-C530-0127449480D4}"/>
              </a:ext>
            </a:extLst>
          </p:cNvPr>
          <p:cNvSpPr/>
          <p:nvPr/>
        </p:nvSpPr>
        <p:spPr>
          <a:xfrm>
            <a:off x="4315394" y="1196502"/>
            <a:ext cx="787940" cy="27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uščica: desno 5">
            <a:extLst>
              <a:ext uri="{FF2B5EF4-FFF2-40B4-BE49-F238E27FC236}">
                <a16:creationId xmlns:a16="http://schemas.microsoft.com/office/drawing/2014/main" id="{FCFE45F7-B373-34E5-D701-7C50320BC540}"/>
              </a:ext>
            </a:extLst>
          </p:cNvPr>
          <p:cNvSpPr/>
          <p:nvPr/>
        </p:nvSpPr>
        <p:spPr>
          <a:xfrm>
            <a:off x="4371053" y="3332886"/>
            <a:ext cx="787940" cy="27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esno 6">
            <a:extLst>
              <a:ext uri="{FF2B5EF4-FFF2-40B4-BE49-F238E27FC236}">
                <a16:creationId xmlns:a16="http://schemas.microsoft.com/office/drawing/2014/main" id="{286F5A5A-F64B-A01B-2E2E-96EAC02934E4}"/>
              </a:ext>
            </a:extLst>
          </p:cNvPr>
          <p:cNvSpPr/>
          <p:nvPr/>
        </p:nvSpPr>
        <p:spPr>
          <a:xfrm>
            <a:off x="4308688" y="2150434"/>
            <a:ext cx="787940" cy="27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a:extLst>
              <a:ext uri="{FF2B5EF4-FFF2-40B4-BE49-F238E27FC236}">
                <a16:creationId xmlns:a16="http://schemas.microsoft.com/office/drawing/2014/main" id="{220481DD-60CC-B2DE-1216-BE1617AF3797}"/>
              </a:ext>
            </a:extLst>
          </p:cNvPr>
          <p:cNvSpPr txBox="1"/>
          <p:nvPr/>
        </p:nvSpPr>
        <p:spPr>
          <a:xfrm>
            <a:off x="5342437" y="1146977"/>
            <a:ext cx="1770434" cy="369332"/>
          </a:xfrm>
          <a:prstGeom prst="rect">
            <a:avLst/>
          </a:prstGeom>
          <a:noFill/>
        </p:spPr>
        <p:txBody>
          <a:bodyPr wrap="square" rtlCol="0">
            <a:spAutoFit/>
          </a:bodyPr>
          <a:lstStyle/>
          <a:p>
            <a:r>
              <a:rPr lang="sl-SI" dirty="0"/>
              <a:t>D postopke</a:t>
            </a:r>
          </a:p>
        </p:txBody>
      </p:sp>
      <p:pic>
        <p:nvPicPr>
          <p:cNvPr id="1026" name="Picture 2" descr="Znaki priorytetowe Znak stop Znak drogowy, drogowy, powierzchnia, Marka ...">
            <a:extLst>
              <a:ext uri="{FF2B5EF4-FFF2-40B4-BE49-F238E27FC236}">
                <a16:creationId xmlns:a16="http://schemas.microsoft.com/office/drawing/2014/main" id="{03F5F42B-3AD6-09E2-5494-39239D711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971" y="1033007"/>
            <a:ext cx="633644" cy="540656"/>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00BDED84-3B97-BD96-063F-A38EA03D51CC}"/>
              </a:ext>
            </a:extLst>
          </p:cNvPr>
          <p:cNvSpPr txBox="1"/>
          <p:nvPr/>
        </p:nvSpPr>
        <p:spPr>
          <a:xfrm>
            <a:off x="8217292" y="1148023"/>
            <a:ext cx="3485081" cy="369332"/>
          </a:xfrm>
          <a:prstGeom prst="rect">
            <a:avLst/>
          </a:prstGeom>
          <a:noFill/>
        </p:spPr>
        <p:txBody>
          <a:bodyPr wrap="square" rtlCol="0">
            <a:spAutoFit/>
          </a:bodyPr>
          <a:lstStyle/>
          <a:p>
            <a:r>
              <a:rPr lang="sl-SI" dirty="0"/>
              <a:t>razen pod pogoji 11. člena s PIC</a:t>
            </a:r>
          </a:p>
        </p:txBody>
      </p:sp>
      <p:sp>
        <p:nvSpPr>
          <p:cNvPr id="10" name="PoljeZBesedilom 9">
            <a:extLst>
              <a:ext uri="{FF2B5EF4-FFF2-40B4-BE49-F238E27FC236}">
                <a16:creationId xmlns:a16="http://schemas.microsoft.com/office/drawing/2014/main" id="{37C33BC9-C832-B57F-BE90-A20709C5E8F3}"/>
              </a:ext>
            </a:extLst>
          </p:cNvPr>
          <p:cNvSpPr txBox="1"/>
          <p:nvPr/>
        </p:nvSpPr>
        <p:spPr>
          <a:xfrm>
            <a:off x="5273141" y="2081766"/>
            <a:ext cx="6987769" cy="1477328"/>
          </a:xfrm>
          <a:prstGeom prst="rect">
            <a:avLst/>
          </a:prstGeom>
          <a:noFill/>
        </p:spPr>
        <p:txBody>
          <a:bodyPr wrap="square" rtlCol="0">
            <a:spAutoFit/>
          </a:bodyPr>
          <a:lstStyle/>
          <a:p>
            <a:r>
              <a:rPr lang="sl-SI" dirty="0"/>
              <a:t>R postopke           PIC  </a:t>
            </a:r>
            <a:r>
              <a:rPr lang="sl-SI" b="1" dirty="0">
                <a:solidFill>
                  <a:srgbClr val="FF0000"/>
                </a:solidFill>
              </a:rPr>
              <a:t>- IV priloga, oranžni, ali neuvrščeni odpadki, *</a:t>
            </a:r>
          </a:p>
          <a:p>
            <a:pPr algn="just"/>
            <a:r>
              <a:rPr lang="sl-SI" b="1" dirty="0">
                <a:solidFill>
                  <a:srgbClr val="FF0000"/>
                </a:solidFill>
              </a:rPr>
              <a:t>		</a:t>
            </a:r>
            <a:r>
              <a:rPr lang="sl-SI" dirty="0">
                <a:solidFill>
                  <a:srgbClr val="FF0000"/>
                </a:solidFill>
              </a:rPr>
              <a:t>(možen ugovor pošiljkam na R pod pogoji 12. 			člena)</a:t>
            </a:r>
          </a:p>
          <a:p>
            <a:endParaRPr lang="sl-SI" dirty="0">
              <a:solidFill>
                <a:srgbClr val="FF0000"/>
              </a:solidFill>
            </a:endParaRPr>
          </a:p>
          <a:p>
            <a:endParaRPr lang="sl-SI" dirty="0">
              <a:solidFill>
                <a:srgbClr val="FF0000"/>
              </a:solidFill>
            </a:endParaRPr>
          </a:p>
        </p:txBody>
      </p:sp>
      <p:sp>
        <p:nvSpPr>
          <p:cNvPr id="11" name="PoljeZBesedilom 10">
            <a:extLst>
              <a:ext uri="{FF2B5EF4-FFF2-40B4-BE49-F238E27FC236}">
                <a16:creationId xmlns:a16="http://schemas.microsoft.com/office/drawing/2014/main" id="{D375B300-9B5C-6718-4ADA-FB8EE35106C7}"/>
              </a:ext>
            </a:extLst>
          </p:cNvPr>
          <p:cNvSpPr txBox="1"/>
          <p:nvPr/>
        </p:nvSpPr>
        <p:spPr>
          <a:xfrm>
            <a:off x="5379769" y="2958929"/>
            <a:ext cx="6352523" cy="646331"/>
          </a:xfrm>
          <a:prstGeom prst="rect">
            <a:avLst/>
          </a:prstGeom>
          <a:noFill/>
        </p:spPr>
        <p:txBody>
          <a:bodyPr wrap="square" rtlCol="0">
            <a:spAutoFit/>
          </a:bodyPr>
          <a:lstStyle/>
          <a:p>
            <a:endParaRPr lang="sl-SI" dirty="0"/>
          </a:p>
          <a:p>
            <a:r>
              <a:rPr lang="sl-SI" dirty="0"/>
              <a:t>R postopke           18. </a:t>
            </a:r>
            <a:r>
              <a:rPr lang="sl-SI" dirty="0" err="1"/>
              <a:t>čl</a:t>
            </a:r>
            <a:r>
              <a:rPr lang="sl-SI" dirty="0"/>
              <a:t>  - </a:t>
            </a:r>
            <a:r>
              <a:rPr lang="sl-SI" b="1" dirty="0">
                <a:solidFill>
                  <a:schemeClr val="accent6"/>
                </a:solidFill>
              </a:rPr>
              <a:t>III, IIIA, IIIB priloga, zeleni odpadki</a:t>
            </a:r>
          </a:p>
        </p:txBody>
      </p:sp>
      <p:pic>
        <p:nvPicPr>
          <p:cNvPr id="12" name="Picture 2" descr="Znaki priorytetowe Znak stop Znak drogowy, drogowy, powierzchnia, Marka ...">
            <a:extLst>
              <a:ext uri="{FF2B5EF4-FFF2-40B4-BE49-F238E27FC236}">
                <a16:creationId xmlns:a16="http://schemas.microsoft.com/office/drawing/2014/main" id="{3DC8CD61-4A4D-4503-EE8B-68B7379E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648" y="4853610"/>
            <a:ext cx="633644" cy="540656"/>
          </a:xfrm>
          <a:prstGeom prst="rect">
            <a:avLst/>
          </a:prstGeom>
          <a:noFill/>
          <a:extLst>
            <a:ext uri="{909E8E84-426E-40DD-AFC4-6F175D3DCCD1}">
              <a14:hiddenFill xmlns:a14="http://schemas.microsoft.com/office/drawing/2010/main">
                <a:solidFill>
                  <a:srgbClr val="FFFFFF"/>
                </a:solidFill>
              </a14:hiddenFill>
            </a:ext>
          </a:extLst>
        </p:spPr>
      </p:pic>
      <p:sp>
        <p:nvSpPr>
          <p:cNvPr id="15" name="Puščica: desno 14">
            <a:extLst>
              <a:ext uri="{FF2B5EF4-FFF2-40B4-BE49-F238E27FC236}">
                <a16:creationId xmlns:a16="http://schemas.microsoft.com/office/drawing/2014/main" id="{09C83EDB-87F3-A2AC-C414-D86804874776}"/>
              </a:ext>
            </a:extLst>
          </p:cNvPr>
          <p:cNvSpPr/>
          <p:nvPr/>
        </p:nvSpPr>
        <p:spPr>
          <a:xfrm>
            <a:off x="5342437" y="5073413"/>
            <a:ext cx="787940" cy="272374"/>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oljeZBesedilom 15">
            <a:extLst>
              <a:ext uri="{FF2B5EF4-FFF2-40B4-BE49-F238E27FC236}">
                <a16:creationId xmlns:a16="http://schemas.microsoft.com/office/drawing/2014/main" id="{1339E3A3-5E79-376D-AB3A-816096BF28E5}"/>
              </a:ext>
            </a:extLst>
          </p:cNvPr>
          <p:cNvSpPr txBox="1"/>
          <p:nvPr/>
        </p:nvSpPr>
        <p:spPr>
          <a:xfrm>
            <a:off x="4350067" y="5024934"/>
            <a:ext cx="7065968" cy="369332"/>
          </a:xfrm>
          <a:prstGeom prst="rect">
            <a:avLst/>
          </a:prstGeom>
          <a:noFill/>
        </p:spPr>
        <p:txBody>
          <a:bodyPr wrap="square" rtlCol="0">
            <a:spAutoFit/>
          </a:bodyPr>
          <a:lstStyle/>
          <a:p>
            <a:r>
              <a:rPr lang="sl-SI" dirty="0"/>
              <a:t>MKO		D postopke</a:t>
            </a:r>
          </a:p>
        </p:txBody>
      </p:sp>
      <p:sp>
        <p:nvSpPr>
          <p:cNvPr id="17" name="PoljeZBesedilom 16">
            <a:extLst>
              <a:ext uri="{FF2B5EF4-FFF2-40B4-BE49-F238E27FC236}">
                <a16:creationId xmlns:a16="http://schemas.microsoft.com/office/drawing/2014/main" id="{7BF3D173-6F3C-BE44-2E9E-53E32EEFF29A}"/>
              </a:ext>
            </a:extLst>
          </p:cNvPr>
          <p:cNvSpPr txBox="1"/>
          <p:nvPr/>
        </p:nvSpPr>
        <p:spPr>
          <a:xfrm>
            <a:off x="4350067" y="5709977"/>
            <a:ext cx="4572000" cy="369332"/>
          </a:xfrm>
          <a:prstGeom prst="rect">
            <a:avLst/>
          </a:prstGeom>
          <a:noFill/>
        </p:spPr>
        <p:txBody>
          <a:bodyPr wrap="square" rtlCol="0">
            <a:spAutoFit/>
          </a:bodyPr>
          <a:lstStyle/>
          <a:p>
            <a:r>
              <a:rPr lang="sl-SI" dirty="0"/>
              <a:t>MKO		R postopke    PIC</a:t>
            </a:r>
          </a:p>
        </p:txBody>
      </p:sp>
      <p:sp>
        <p:nvSpPr>
          <p:cNvPr id="18" name="Puščica: desno 17">
            <a:extLst>
              <a:ext uri="{FF2B5EF4-FFF2-40B4-BE49-F238E27FC236}">
                <a16:creationId xmlns:a16="http://schemas.microsoft.com/office/drawing/2014/main" id="{BB7E4781-D3A7-6B86-752B-24FD5B641D04}"/>
              </a:ext>
            </a:extLst>
          </p:cNvPr>
          <p:cNvSpPr/>
          <p:nvPr/>
        </p:nvSpPr>
        <p:spPr>
          <a:xfrm>
            <a:off x="5273141" y="5758456"/>
            <a:ext cx="787940" cy="272374"/>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Označba mesta številke diapozitiva 1">
            <a:extLst>
              <a:ext uri="{FF2B5EF4-FFF2-40B4-BE49-F238E27FC236}">
                <a16:creationId xmlns:a16="http://schemas.microsoft.com/office/drawing/2014/main" id="{A31A75C8-957B-EBE0-2FA1-3B92A9FE3665}"/>
              </a:ext>
            </a:extLst>
          </p:cNvPr>
          <p:cNvSpPr>
            <a:spLocks noGrp="1"/>
          </p:cNvSpPr>
          <p:nvPr>
            <p:ph type="sldNum" sz="quarter" idx="4"/>
          </p:nvPr>
        </p:nvSpPr>
        <p:spPr/>
        <p:txBody>
          <a:bodyPr/>
          <a:lstStyle/>
          <a:p>
            <a:pPr algn="l"/>
            <a:r>
              <a:rPr lang="en-SI"/>
              <a:t>| </a:t>
            </a:r>
            <a:fld id="{B2E9B04A-BB73-0D45-BD26-C8C851B8E118}" type="slidenum">
              <a:rPr lang="en-SI" smtClean="0"/>
              <a:pPr algn="l"/>
              <a:t>9</a:t>
            </a:fld>
            <a:endParaRPr lang="en-SI" dirty="0"/>
          </a:p>
        </p:txBody>
      </p:sp>
    </p:spTree>
    <p:extLst>
      <p:ext uri="{BB962C8B-B14F-4D97-AF65-F5344CB8AC3E}">
        <p14:creationId xmlns:p14="http://schemas.microsoft.com/office/powerpoint/2010/main" val="284609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1668</TotalTime>
  <Words>3087</Words>
  <Application>Microsoft Office PowerPoint</Application>
  <PresentationFormat>Širokozaslonsko</PresentationFormat>
  <Paragraphs>304</Paragraphs>
  <Slides>28</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28</vt:i4>
      </vt:variant>
    </vt:vector>
  </HeadingPairs>
  <TitlesOfParts>
    <vt:vector size="36" baseType="lpstr">
      <vt:lpstr>Aptos</vt:lpstr>
      <vt:lpstr>Aptos Display</vt:lpstr>
      <vt:lpstr>Arial</vt:lpstr>
      <vt:lpstr>Calibri</vt:lpstr>
      <vt:lpstr>Courier New</vt:lpstr>
      <vt:lpstr>Inter</vt:lpstr>
      <vt:lpstr>Wingdings</vt:lpstr>
      <vt:lpstr>Officeova tema</vt:lpstr>
      <vt:lpstr>NOVOSTI IN IMPLEMENTACIJA EU PREDPISOV NA PODROČJU ČEZMEJNEGA PREMEŠČANJA ODPADKOV</vt:lpstr>
      <vt:lpstr>Vzroki za nov predpis</vt:lpstr>
      <vt:lpstr>Izvoz in uvoz odpadkov EU v obdobju 2004 - 2023</vt:lpstr>
      <vt:lpstr>Vir: Eurostat, Evropska komisija</vt:lpstr>
      <vt:lpstr>PowerPointova predstavitev</vt:lpstr>
      <vt:lpstr>PowerPointova predstavitev</vt:lpstr>
      <vt:lpstr>UREDBA (EU) 2024/1157 EVROPSKEGA PARLAMENTA IN SVETA z dne 11. aprila 2024 o pošiljkah odpadkov, spremembi uredb (EU) št. 1257/2013 in (EU) 2020/1056 in razveljavitvi Uredbe (ES) št. 1013/2006 </vt:lpstr>
      <vt:lpstr>Vsebina nove uredbe </vt:lpstr>
      <vt:lpstr>Pošiljke znotraj Unije s tranzitom skozi tretje države ali brez njega</vt:lpstr>
      <vt:lpstr>PowerPointova predstavitev</vt:lpstr>
      <vt:lpstr>Pošiljke znotraj Unije s tranzitom skozi tretje države ali brez njega</vt:lpstr>
      <vt:lpstr>Pošiljke znotraj Unije s tranzitom skozi tretje države ali brez njega</vt:lpstr>
      <vt:lpstr>OBRATI ZA PREDELAVO S PREDHODNIM SOGLASJEM</vt:lpstr>
      <vt:lpstr>VMESNA PREDELAVA IN VMESNO ODSTRANJEVANJE</vt:lpstr>
      <vt:lpstr>SPLOŠNE ZAHTEVE GLEDE INFORMACIJ ZA POŠILJKE ODPADKOV</vt:lpstr>
      <vt:lpstr>Izvoz iz Unije v tretje države </vt:lpstr>
      <vt:lpstr>Izvoz iz Unije v tretje države</vt:lpstr>
      <vt:lpstr>Primer ne-OECD države, ki čaka na uvrstitev v seznam EK za dovoljenje uvoza odpadkov iz EU</vt:lpstr>
      <vt:lpstr>Izvoz iz Unije v tretje države (ne-OECD)</vt:lpstr>
      <vt:lpstr>Izvoz iz Unije v tretje države (OECD)</vt:lpstr>
      <vt:lpstr>Uvoz v Unijo iz tretjih držav  Tranzit skozi Unijo iz tretjih držav in vanje</vt:lpstr>
      <vt:lpstr>Izvrševanje/ nadzor </vt:lpstr>
      <vt:lpstr>Pooblastila komisiji za sprejemanje delegiranih in izvedbenih aktov </vt:lpstr>
      <vt:lpstr>Mednarodna in EU zakonodaja čezmejne pošiljke odpadkov</vt:lpstr>
      <vt:lpstr>Nacionalna ureditev predpisov za izvajanje EU zakonodaje čezmejnih pošiljk odpadkov</vt:lpstr>
      <vt:lpstr>UVOZ odpadkov v Slovenijo</vt:lpstr>
      <vt:lpstr>Izvoz odpadkov iz Slovenije</vt:lpstr>
      <vt:lpstr>PowerPointova predstavitev</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Jana Miklavčič</dc:creator>
  <cp:lastModifiedBy>Jana Miklavčič</cp:lastModifiedBy>
  <cp:revision>28</cp:revision>
  <dcterms:created xsi:type="dcterms:W3CDTF">2025-10-06T12:55:18Z</dcterms:created>
  <dcterms:modified xsi:type="dcterms:W3CDTF">2025-10-15T22:28:05Z</dcterms:modified>
</cp:coreProperties>
</file>