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54" r:id="rId1"/>
  </p:sldMasterIdLst>
  <p:notesMasterIdLst>
    <p:notesMasterId r:id="rId23"/>
  </p:notesMasterIdLst>
  <p:sldIdLst>
    <p:sldId id="257" r:id="rId2"/>
    <p:sldId id="324" r:id="rId3"/>
    <p:sldId id="326" r:id="rId4"/>
    <p:sldId id="328" r:id="rId5"/>
    <p:sldId id="329" r:id="rId6"/>
    <p:sldId id="333" r:id="rId7"/>
    <p:sldId id="335" r:id="rId8"/>
    <p:sldId id="336" r:id="rId9"/>
    <p:sldId id="338" r:id="rId10"/>
    <p:sldId id="341" r:id="rId11"/>
    <p:sldId id="340" r:id="rId12"/>
    <p:sldId id="334" r:id="rId13"/>
    <p:sldId id="342" r:id="rId14"/>
    <p:sldId id="337" r:id="rId15"/>
    <p:sldId id="339" r:id="rId16"/>
    <p:sldId id="343" r:id="rId17"/>
    <p:sldId id="306" r:id="rId18"/>
    <p:sldId id="331" r:id="rId19"/>
    <p:sldId id="322" r:id="rId20"/>
    <p:sldId id="330" r:id="rId21"/>
    <p:sldId id="302" r:id="rId22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ivzeti razdelek" id="{2CA5501D-A525-493D-853B-FA14EB83C0CB}">
          <p14:sldIdLst>
            <p14:sldId id="257"/>
            <p14:sldId id="324"/>
            <p14:sldId id="326"/>
            <p14:sldId id="328"/>
            <p14:sldId id="329"/>
            <p14:sldId id="333"/>
            <p14:sldId id="335"/>
            <p14:sldId id="336"/>
            <p14:sldId id="338"/>
            <p14:sldId id="341"/>
            <p14:sldId id="340"/>
            <p14:sldId id="334"/>
            <p14:sldId id="342"/>
            <p14:sldId id="337"/>
            <p14:sldId id="339"/>
            <p14:sldId id="343"/>
            <p14:sldId id="306"/>
            <p14:sldId id="331"/>
            <p14:sldId id="322"/>
            <p14:sldId id="330"/>
            <p14:sldId id="302"/>
          </p14:sldIdLst>
        </p14:section>
        <p14:section name="Odsek brez naslova" id="{61C654F8-8A88-403B-A9B1-74FDF05579C0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99" autoAdjust="0"/>
    <p:restoredTop sz="94705" autoAdjust="0"/>
  </p:normalViewPr>
  <p:slideViewPr>
    <p:cSldViewPr snapToGrid="0">
      <p:cViewPr varScale="1">
        <p:scale>
          <a:sx n="55" d="100"/>
          <a:sy n="55" d="100"/>
        </p:scale>
        <p:origin x="1052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 dirty="0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7EC050-68B4-455A-B64E-A9FC588417EC}" type="datetimeFigureOut">
              <a:rPr lang="sl-SI" smtClean="0"/>
              <a:t>15. 10. 2025</a:t>
            </a:fld>
            <a:endParaRPr lang="sl-SI" dirty="0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 dirty="0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 dirty="0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3EF912-C6A0-4CAD-BB6A-834792DA6C1D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8241508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>
            <a:extLst>
              <a:ext uri="{FF2B5EF4-FFF2-40B4-BE49-F238E27FC236}">
                <a16:creationId xmlns:a16="http://schemas.microsoft.com/office/drawing/2014/main" id="{724C8E26-9B0E-25A8-2886-3877C1D61C8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>
            <a:extLst>
              <a:ext uri="{FF2B5EF4-FFF2-40B4-BE49-F238E27FC236}">
                <a16:creationId xmlns:a16="http://schemas.microsoft.com/office/drawing/2014/main" id="{F53B8E6E-0BD5-1E9E-57F8-9A75072403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l-SI" altLang="sl-SI" dirty="0"/>
          </a:p>
        </p:txBody>
      </p:sp>
      <p:sp>
        <p:nvSpPr>
          <p:cNvPr id="9220" name="Slide Number Placeholder 3">
            <a:extLst>
              <a:ext uri="{FF2B5EF4-FFF2-40B4-BE49-F238E27FC236}">
                <a16:creationId xmlns:a16="http://schemas.microsoft.com/office/drawing/2014/main" id="{F58C70FB-6520-B909-E32E-8379806AD35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7DCF5329-5A4D-4449-A494-C3895F3B273C}" type="slidenum">
              <a:rPr lang="sl-SI" altLang="sl-SI" smtClean="0"/>
              <a:pPr/>
              <a:t>1</a:t>
            </a:fld>
            <a:endParaRPr lang="sl-SI" altLang="sl-SI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F7616-25A1-4127-B8EC-D6F53FD9B89A}" type="datetime1">
              <a:rPr lang="en-US" smtClean="0"/>
              <a:t>10/15/2025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862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A0FEC-D9A6-4E58-8C5B-CD826FBE2B76}" type="datetime1">
              <a:rPr lang="en-US" smtClean="0"/>
              <a:t>10/15/2025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2761605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A0FEC-D9A6-4E58-8C5B-CD826FBE2B76}" type="datetime1">
              <a:rPr lang="en-US" smtClean="0"/>
              <a:t>10/15/2025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61623610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A0FEC-D9A6-4E58-8C5B-CD826FBE2B76}" type="datetime1">
              <a:rPr lang="en-US" smtClean="0"/>
              <a:t>10/15/2025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901130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A0FEC-D9A6-4E58-8C5B-CD826FBE2B76}" type="datetime1">
              <a:rPr lang="en-US" smtClean="0"/>
              <a:t>10/15/2025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79736977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A0FEC-D9A6-4E58-8C5B-CD826FBE2B76}" type="datetime1">
              <a:rPr lang="en-US" smtClean="0"/>
              <a:t>10/15/2025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322272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1C8CA-2B98-4C88-8178-01717A336239}" type="datetime1">
              <a:rPr lang="en-US" smtClean="0"/>
              <a:t>10/15/2025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8689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FEE02-9B3E-435C-B632-E83D97CB8B03}" type="datetime1">
              <a:rPr lang="en-US" smtClean="0"/>
              <a:t>10/15/2025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9851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02066" y="1700809"/>
            <a:ext cx="9250585" cy="1008111"/>
          </a:xfrm>
          <a:prstGeom prst="rect">
            <a:avLst/>
          </a:prstGeom>
        </p:spPr>
        <p:txBody>
          <a:bodyPr/>
          <a:lstStyle>
            <a:lvl1pPr algn="l">
              <a:defRPr sz="5067" b="1" i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sl-SI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B2CAF2B-B26B-5AB0-A579-C914F85E5C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12284" y="6424085"/>
            <a:ext cx="1727200" cy="36618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33"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fld id="{DB0C7EB3-0F40-4250-A860-E1911041F05E}" type="datetime1">
              <a:rPr lang="en-US" altLang="en-US" smtClean="0"/>
              <a:t>10/15/2025</a:t>
            </a:fld>
            <a:endParaRPr lang="sl-SI" alt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406EFEF7-9328-3108-EA36-94A322A4E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34734" y="6424085"/>
            <a:ext cx="8449733" cy="366183"/>
          </a:xfrm>
          <a:prstGeom prst="rect">
            <a:avLst/>
          </a:prstGeom>
        </p:spPr>
        <p:txBody>
          <a:bodyPr/>
          <a:lstStyle>
            <a:lvl1pPr eaLnBrk="1" hangingPunct="1">
              <a:defRPr sz="1333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sl-SI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1909A01-2E0A-DCD0-DA00-B338861E7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84467" y="6424085"/>
            <a:ext cx="1007533" cy="36618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33"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fld id="{EBB669FE-6A88-46D3-8407-4929DE52C843}" type="slidenum">
              <a:rPr lang="sl-SI" altLang="en-US"/>
              <a:pPr>
                <a:defRPr/>
              </a:pPr>
              <a:t>‹#›</a:t>
            </a:fld>
            <a:endParaRPr lang="sl-SI" altLang="en-US" dirty="0"/>
          </a:p>
        </p:txBody>
      </p:sp>
    </p:spTree>
    <p:extLst>
      <p:ext uri="{BB962C8B-B14F-4D97-AF65-F5344CB8AC3E}">
        <p14:creationId xmlns:p14="http://schemas.microsoft.com/office/powerpoint/2010/main" val="142135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09542-4239-4C2B-A108-228087FE9A29}" type="datetime1">
              <a:rPr lang="en-US" smtClean="0"/>
              <a:t>10/15/2025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1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460CC-09D5-4FF1-9009-45A2D321CAFE}" type="datetime1">
              <a:rPr lang="en-US" smtClean="0"/>
              <a:t>10/15/2025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5081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48B76-8EB4-440E-B063-AB384A54E576}" type="datetime1">
              <a:rPr lang="en-US" smtClean="0"/>
              <a:t>10/15/2025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9810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B6E3-0DB3-4AFA-8117-4275FE01335D}" type="datetime1">
              <a:rPr lang="en-US" smtClean="0"/>
              <a:t>10/15/2025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980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D8C8-11CC-485E-8BCA-FEA0C32548F4}" type="datetime1">
              <a:rPr lang="en-US" smtClean="0"/>
              <a:t>10/15/2025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96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F60B8-FA10-419A-B914-3AC6756B4944}" type="datetime1">
              <a:rPr lang="en-US" smtClean="0"/>
              <a:t>10/15/2025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892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03098-E8D5-439F-B483-44AB82DF3D84}" type="datetime1">
              <a:rPr lang="en-US" smtClean="0"/>
              <a:t>10/15/2025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693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1E96C-EDA3-40BB-8F72-1C296326627D}" type="datetime1">
              <a:rPr lang="en-US" smtClean="0"/>
              <a:t>10/15/2025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0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1A0FEC-D9A6-4E58-8C5B-CD826FBE2B76}" type="datetime1">
              <a:rPr lang="en-US" smtClean="0"/>
              <a:t>10/15/2025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482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  <p:sldLayoutId id="2147483766" r:id="rId12"/>
    <p:sldLayoutId id="2147483767" r:id="rId13"/>
    <p:sldLayoutId id="2147483768" r:id="rId14"/>
    <p:sldLayoutId id="2147483769" r:id="rId15"/>
    <p:sldLayoutId id="2147483770" r:id="rId16"/>
    <p:sldLayoutId id="2147483771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environment.ec.europa.eu/news/commission-adopts-key-legal-act-digitalise-eu-waste-shipments-2025-07-02_en" TargetMode="External"/><Relationship Id="rId2" Type="http://schemas.openxmlformats.org/officeDocument/2006/relationships/hyperlink" Target="https://environment.ec.europa.eu/topics/waste-and-recycling/waste-shipments_en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trusted-digital-identity.europa.eu/index_en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eur-lex.europa.eu/legal-content/EN/TXT/?uri=CELEX%3A32024R1157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eur-lex.europa.eu/legal-content/EN/TXT/?uri=CELEX%3A32025R1290&amp;qid=1759828641058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6">
            <a:extLst>
              <a:ext uri="{FF2B5EF4-FFF2-40B4-BE49-F238E27FC236}">
                <a16:creationId xmlns:a16="http://schemas.microsoft.com/office/drawing/2014/main" id="{1D58882C-7A3F-DFD4-9BFB-29F7350151BF}"/>
              </a:ext>
            </a:extLst>
          </p:cNvPr>
          <p:cNvSpPr>
            <a:spLocks noGrp="1"/>
          </p:cNvSpPr>
          <p:nvPr>
            <p:ph type="ctrTitle"/>
          </p:nvPr>
        </p:nvSpPr>
        <p:spPr bwMode="auto">
          <a:xfrm>
            <a:off x="142040" y="2291137"/>
            <a:ext cx="9999487" cy="2505229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sl-SI" sz="4800" dirty="0">
                <a:solidFill>
                  <a:schemeClr val="accent2">
                    <a:lumMod val="75000"/>
                  </a:schemeClr>
                </a:solidFill>
              </a:rPr>
              <a:t>DIWaSS</a:t>
            </a:r>
            <a:br>
              <a:rPr lang="sl-SI" sz="44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sl-SI" sz="44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sl-SI" sz="2800" dirty="0">
                <a:solidFill>
                  <a:schemeClr val="accent2">
                    <a:lumMod val="75000"/>
                  </a:schemeClr>
                </a:solidFill>
              </a:rPr>
              <a:t>Elektronski informacijski sistem za pošiljke odpadkov preko meja</a:t>
            </a:r>
            <a:br>
              <a:rPr lang="sl-SI" altLang="sl-SI" sz="3600" dirty="0">
                <a:solidFill>
                  <a:srgbClr val="469B3B"/>
                </a:solidFill>
              </a:rPr>
            </a:br>
            <a:br>
              <a:rPr lang="sl-SI" altLang="sl-SI" sz="3600" dirty="0">
                <a:solidFill>
                  <a:srgbClr val="469B3B"/>
                </a:solidFill>
              </a:rPr>
            </a:br>
            <a:br>
              <a:rPr lang="sl-SI" altLang="sl-SI" sz="3600" dirty="0">
                <a:solidFill>
                  <a:srgbClr val="469B3B"/>
                </a:solidFill>
              </a:rPr>
            </a:br>
            <a:r>
              <a:rPr lang="sl-SI" altLang="sl-SI" sz="2000" b="0" i="1" dirty="0">
                <a:solidFill>
                  <a:srgbClr val="000000"/>
                </a:solidFill>
              </a:rPr>
              <a:t>Nada Suhadolnik Gjura, IRSOE</a:t>
            </a:r>
            <a:br>
              <a:rPr lang="sl-SI" altLang="sl-SI" sz="2000" b="0" i="1" dirty="0">
                <a:solidFill>
                  <a:srgbClr val="000000"/>
                </a:solidFill>
              </a:rPr>
            </a:br>
            <a:r>
              <a:rPr lang="sl-SI" altLang="sl-SI" sz="2000" b="0" i="1" dirty="0">
                <a:solidFill>
                  <a:srgbClr val="000000"/>
                </a:solidFill>
              </a:rPr>
              <a:t>Rimske terme, oktober 2025</a:t>
            </a:r>
            <a:br>
              <a:rPr lang="sl-SI" altLang="sl-SI" sz="2000" b="0" i="1" dirty="0">
                <a:solidFill>
                  <a:srgbClr val="000000"/>
                </a:solidFill>
              </a:rPr>
            </a:br>
            <a:br>
              <a:rPr lang="sl-SI" altLang="sl-SI" sz="2000" b="0" i="1" dirty="0">
                <a:solidFill>
                  <a:srgbClr val="000000"/>
                </a:solidFill>
              </a:rPr>
            </a:br>
            <a:br>
              <a:rPr lang="sl-SI" altLang="sl-SI" sz="3200" b="0" dirty="0">
                <a:solidFill>
                  <a:srgbClr val="334048"/>
                </a:solidFill>
                <a:latin typeface="Montserrat" panose="00000500000000000000" pitchFamily="2" charset="-18"/>
              </a:rPr>
            </a:br>
            <a:endParaRPr lang="en-US" altLang="en-US" sz="3200" dirty="0">
              <a:latin typeface="Myriad Pro" charset="0"/>
            </a:endParaRPr>
          </a:p>
        </p:txBody>
      </p:sp>
      <p:sp>
        <p:nvSpPr>
          <p:cNvPr id="2" name="Označba mesta številke diapozitiva 1">
            <a:extLst>
              <a:ext uri="{FF2B5EF4-FFF2-40B4-BE49-F238E27FC236}">
                <a16:creationId xmlns:a16="http://schemas.microsoft.com/office/drawing/2014/main" id="{B2BB73E8-FD11-4B1F-83B5-964AE9831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B669FE-6A88-46D3-8407-4929DE52C843}" type="slidenum">
              <a:rPr lang="sl-SI" altLang="en-US" smtClean="0"/>
              <a:pPr>
                <a:defRPr/>
              </a:pPr>
              <a:t>1</a:t>
            </a:fld>
            <a:endParaRPr lang="sl-SI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263B80-B866-7880-D64C-0FAF3C7890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1">
            <a:extLst>
              <a:ext uri="{FF2B5EF4-FFF2-40B4-BE49-F238E27FC236}">
                <a16:creationId xmlns:a16="http://schemas.microsoft.com/office/drawing/2014/main" id="{0B8901E5-86F5-4B22-D5CB-AC12CE504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99" y="558690"/>
            <a:ext cx="9000000" cy="644469"/>
          </a:xfrm>
        </p:spPr>
        <p:txBody>
          <a:bodyPr>
            <a:noAutofit/>
          </a:bodyPr>
          <a:lstStyle/>
          <a:p>
            <a:pPr marL="540385" indent="-540385">
              <a:spcBef>
                <a:spcPts val="1000"/>
              </a:spcBef>
              <a:spcAft>
                <a:spcPts val="1200"/>
              </a:spcAft>
              <a:tabLst>
                <a:tab pos="540385" algn="l"/>
              </a:tabLst>
            </a:pPr>
            <a:r>
              <a:rPr lang="sl-SI" sz="32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Identifikacija subjektov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2ED6D04-DF6A-5DB5-72C4-283E30B2E0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733" y="1375143"/>
            <a:ext cx="9235725" cy="5031344"/>
          </a:xfrm>
        </p:spPr>
        <p:txBody>
          <a:bodyPr>
            <a:noAutofit/>
          </a:bodyPr>
          <a:lstStyle/>
          <a:p>
            <a:pPr marL="342900" lvl="1" indent="-342900">
              <a:spcBef>
                <a:spcPts val="0"/>
              </a:spcBef>
              <a:spcAft>
                <a:spcPts val="800"/>
              </a:spcAft>
            </a:pPr>
            <a:endParaRPr lang="sl-SI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1" indent="-342900">
              <a:spcBef>
                <a:spcPts val="0"/>
              </a:spcBef>
              <a:spcAft>
                <a:spcPts val="800"/>
              </a:spcAft>
            </a:pPr>
            <a:r>
              <a:rPr lang="sl-SI" sz="24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Glavna identifikacijska številka</a:t>
            </a:r>
            <a:r>
              <a:rPr lang="sl-SI" sz="20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sl-SI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2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sl-SI" sz="1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EORI</a:t>
            </a:r>
            <a:r>
              <a:rPr lang="sl-SI" sz="1800" b="1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</a:p>
          <a:p>
            <a:pPr marL="1200150" lvl="3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sl-SI" sz="1600" b="1" dirty="0">
                <a:latin typeface="Calibri" panose="020F0502020204030204" pitchFamily="34" charset="0"/>
                <a:cs typeface="Calibri" panose="020F0502020204030204" pitchFamily="34" charset="0"/>
              </a:rPr>
              <a:t>Udeleženi pri izvozu/uvozu iz/v EU (obvezna po </a:t>
            </a:r>
            <a:r>
              <a:rPr lang="sl-SI" sz="1600" b="1" i="1" dirty="0">
                <a:latin typeface="Calibri" panose="020F0502020204030204" pitchFamily="34" charset="0"/>
                <a:cs typeface="Calibri" panose="020F0502020204030204" pitchFamily="34" charset="0"/>
              </a:rPr>
              <a:t>Uredbi (EU) 952/2013</a:t>
            </a:r>
            <a:r>
              <a:rPr lang="sl-SI" sz="1600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1200150" lvl="3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sl-SI" sz="1600" b="1" dirty="0">
                <a:latin typeface="Calibri" panose="020F0502020204030204" pitchFamily="34" charset="0"/>
                <a:cs typeface="Calibri" panose="020F0502020204030204" pitchFamily="34" charset="0"/>
              </a:rPr>
              <a:t>Iz tretjih držav za katere je pridobitev EORI obvezna po carinski zakonodaji</a:t>
            </a:r>
          </a:p>
          <a:p>
            <a:pPr marL="742950" lvl="2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sl-SI" sz="1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Št. določi država članica </a:t>
            </a:r>
            <a:r>
              <a:rPr lang="sl-SI" sz="1800" b="1" dirty="0">
                <a:latin typeface="Calibri" panose="020F0502020204030204" pitchFamily="34" charset="0"/>
                <a:cs typeface="Calibri" panose="020F0502020204030204" pitchFamily="34" charset="0"/>
              </a:rPr>
              <a:t>– vsi ostali z registriranim sedežem v EU</a:t>
            </a:r>
          </a:p>
          <a:p>
            <a:pPr marL="1200150" lvl="3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sl-SI" sz="1600" b="1" dirty="0">
                <a:latin typeface="Calibri" panose="020F0502020204030204" pitchFamily="34" charset="0"/>
                <a:cs typeface="Calibri" panose="020F0502020204030204" pitchFamily="34" charset="0"/>
              </a:rPr>
              <a:t>Gre lahko tudi za fizične osebe (subjekte, ki ne opravljajo gosp. dejavnosti)</a:t>
            </a:r>
          </a:p>
          <a:p>
            <a:pPr marL="742950" lvl="2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sl-SI" sz="1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Št. določi tretja država/katerakoli  druga ID  št.  </a:t>
            </a:r>
            <a:r>
              <a:rPr lang="sl-SI" sz="1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-&gt;  uporaba EORI ni obvezna po carinski zakonodaji</a:t>
            </a:r>
          </a:p>
          <a:p>
            <a:pPr marL="1200150" lvl="3" indent="-342900">
              <a:spcBef>
                <a:spcPts val="0"/>
              </a:spcBef>
              <a:spcAft>
                <a:spcPts val="800"/>
              </a:spcAft>
            </a:pPr>
            <a:endParaRPr lang="sl-SI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 indent="0">
              <a:spcBef>
                <a:spcPts val="0"/>
              </a:spcBef>
              <a:spcAft>
                <a:spcPts val="800"/>
              </a:spcAft>
              <a:buNone/>
            </a:pPr>
            <a:endParaRPr lang="sl-SI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 indent="0">
              <a:spcBef>
                <a:spcPts val="0"/>
              </a:spcBef>
              <a:spcAft>
                <a:spcPts val="800"/>
              </a:spcAft>
              <a:buNone/>
            </a:pPr>
            <a:endParaRPr lang="sl-SI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1" indent="-342900">
              <a:spcBef>
                <a:spcPts val="0"/>
              </a:spcBef>
              <a:spcAft>
                <a:spcPts val="800"/>
              </a:spcAft>
            </a:pPr>
            <a:endParaRPr lang="sl-SI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2" indent="-342900">
              <a:spcBef>
                <a:spcPts val="0"/>
              </a:spcBef>
              <a:spcAft>
                <a:spcPts val="800"/>
              </a:spcAft>
            </a:pPr>
            <a:endParaRPr lang="sl-SI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1" indent="-342900">
              <a:spcBef>
                <a:spcPts val="0"/>
              </a:spcBef>
              <a:spcAft>
                <a:spcPts val="800"/>
              </a:spcAft>
            </a:pPr>
            <a:endParaRPr lang="sl-SI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 indent="0">
              <a:spcBef>
                <a:spcPts val="0"/>
              </a:spcBef>
              <a:spcAft>
                <a:spcPts val="800"/>
              </a:spcAft>
              <a:buNone/>
            </a:pPr>
            <a:endParaRPr lang="sl-SI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2" indent="-342900">
              <a:spcBef>
                <a:spcPts val="0"/>
              </a:spcBef>
              <a:spcAft>
                <a:spcPts val="800"/>
              </a:spcAft>
            </a:pPr>
            <a:endParaRPr lang="sl-SI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en-GB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en-GB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sl-SI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sl-SI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sl-SI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Označba mesta številke diapozitiva 1">
            <a:extLst>
              <a:ext uri="{FF2B5EF4-FFF2-40B4-BE49-F238E27FC236}">
                <a16:creationId xmlns:a16="http://schemas.microsoft.com/office/drawing/2014/main" id="{1D97518B-C959-B52D-5C55-D6AFA2E4B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z="1050" smtClean="0"/>
              <a:pPr/>
              <a:t>10</a:t>
            </a:fld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34700540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C6BFA0-77A6-8D2D-7D6D-71229F7D65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1">
            <a:extLst>
              <a:ext uri="{FF2B5EF4-FFF2-40B4-BE49-F238E27FC236}">
                <a16:creationId xmlns:a16="http://schemas.microsoft.com/office/drawing/2014/main" id="{BA8B53B8-F9DB-D118-7F22-693529C52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99" y="558690"/>
            <a:ext cx="9000000" cy="644469"/>
          </a:xfrm>
        </p:spPr>
        <p:txBody>
          <a:bodyPr>
            <a:noAutofit/>
          </a:bodyPr>
          <a:lstStyle/>
          <a:p>
            <a:pPr marL="540385" indent="-540385">
              <a:spcBef>
                <a:spcPts val="1000"/>
              </a:spcBef>
              <a:spcAft>
                <a:spcPts val="1200"/>
              </a:spcAft>
              <a:tabLst>
                <a:tab pos="540385" algn="l"/>
              </a:tabLst>
            </a:pPr>
            <a:r>
              <a:rPr lang="sl-SI" sz="32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Registracija subjektov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FB84789-A6AB-135D-CC5E-773C83EA14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733" y="1375143"/>
            <a:ext cx="9950553" cy="5031344"/>
          </a:xfrm>
        </p:spPr>
        <p:txBody>
          <a:bodyPr>
            <a:noAutofit/>
          </a:bodyPr>
          <a:lstStyle/>
          <a:p>
            <a:pPr marL="857250" lvl="3" indent="0">
              <a:spcBef>
                <a:spcPts val="0"/>
              </a:spcBef>
              <a:spcAft>
                <a:spcPts val="800"/>
              </a:spcAft>
              <a:buNone/>
            </a:pPr>
            <a:endParaRPr lang="sl-SI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1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Vsak subjekt in vsaka njegova lokacija udeležena v pošiljanju  -&gt;  registriran v sistemu</a:t>
            </a:r>
          </a:p>
          <a:p>
            <a:pPr marL="342900" lvl="1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Subjekt (njegov </a:t>
            </a:r>
            <a:r>
              <a:rPr lang="sl-SI" sz="2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uporabnik</a:t>
            </a: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) zaprosi za registracijo pristojni organ v državi, kjer ima registriran sedež</a:t>
            </a:r>
          </a:p>
          <a:p>
            <a:pPr marL="342900" lvl="1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Pristojni organ preveri podatke (dopolnitve, odobri/ne odobri)</a:t>
            </a:r>
          </a:p>
          <a:p>
            <a:pPr marL="342900" lvl="1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Odobritev  -&gt;  </a:t>
            </a:r>
            <a:r>
              <a:rPr lang="sl-SI" sz="2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uporabnik </a:t>
            </a: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je registriran kot </a:t>
            </a:r>
            <a:r>
              <a:rPr lang="sl-SI" sz="2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„glavni uporabnik“* </a:t>
            </a: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=&gt; </a:t>
            </a:r>
            <a:r>
              <a:rPr lang="sl-SI" sz="2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registriran subjekt</a:t>
            </a:r>
          </a:p>
          <a:p>
            <a:pPr marL="342900" lvl="1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Lahko uporablja/izbran v </a:t>
            </a:r>
            <a:r>
              <a:rPr lang="sl-SI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DIWaSSu</a:t>
            </a:r>
            <a:endParaRPr lang="sl-SI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00050" lvl="2" indent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sl-SI" sz="1600" b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00050" lvl="2" indent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sl-SI" sz="1600" b="1">
                <a:latin typeface="Calibri" panose="020F0502020204030204" pitchFamily="34" charset="0"/>
                <a:cs typeface="Calibri" panose="020F0502020204030204" pitchFamily="34" charset="0"/>
              </a:rPr>
              <a:t>*</a:t>
            </a:r>
            <a:r>
              <a:rPr lang="sl-SI" sz="1600" b="1" dirty="0">
                <a:latin typeface="Calibri" panose="020F0502020204030204" pitchFamily="34" charset="0"/>
                <a:cs typeface="Calibri" panose="020F0502020204030204" pitchFamily="34" charset="0"/>
              </a:rPr>
              <a:t>dodaja ostale uporabnike</a:t>
            </a:r>
          </a:p>
          <a:p>
            <a:pPr marL="342900" lvl="1" indent="-342900">
              <a:spcBef>
                <a:spcPts val="0"/>
              </a:spcBef>
              <a:spcAft>
                <a:spcPts val="800"/>
              </a:spcAft>
            </a:pPr>
            <a:endParaRPr lang="sl-SI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00150" lvl="3" indent="-342900">
              <a:spcBef>
                <a:spcPts val="0"/>
              </a:spcBef>
              <a:spcAft>
                <a:spcPts val="800"/>
              </a:spcAft>
            </a:pPr>
            <a:endParaRPr lang="sl-SI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 indent="0">
              <a:spcBef>
                <a:spcPts val="0"/>
              </a:spcBef>
              <a:spcAft>
                <a:spcPts val="800"/>
              </a:spcAft>
              <a:buNone/>
            </a:pPr>
            <a:endParaRPr lang="sl-SI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 indent="0">
              <a:spcBef>
                <a:spcPts val="0"/>
              </a:spcBef>
              <a:spcAft>
                <a:spcPts val="800"/>
              </a:spcAft>
              <a:buNone/>
            </a:pPr>
            <a:endParaRPr lang="sl-SI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1" indent="-342900">
              <a:spcBef>
                <a:spcPts val="0"/>
              </a:spcBef>
              <a:spcAft>
                <a:spcPts val="800"/>
              </a:spcAft>
            </a:pPr>
            <a:endParaRPr lang="sl-SI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2" indent="-342900">
              <a:spcBef>
                <a:spcPts val="0"/>
              </a:spcBef>
              <a:spcAft>
                <a:spcPts val="800"/>
              </a:spcAft>
            </a:pPr>
            <a:endParaRPr lang="sl-SI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1" indent="-342900">
              <a:spcBef>
                <a:spcPts val="0"/>
              </a:spcBef>
              <a:spcAft>
                <a:spcPts val="800"/>
              </a:spcAft>
            </a:pPr>
            <a:endParaRPr lang="sl-SI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 indent="0">
              <a:spcBef>
                <a:spcPts val="0"/>
              </a:spcBef>
              <a:spcAft>
                <a:spcPts val="800"/>
              </a:spcAft>
              <a:buNone/>
            </a:pPr>
            <a:endParaRPr lang="sl-SI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2" indent="-342900">
              <a:spcBef>
                <a:spcPts val="0"/>
              </a:spcBef>
              <a:spcAft>
                <a:spcPts val="800"/>
              </a:spcAft>
            </a:pPr>
            <a:endParaRPr lang="sl-SI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en-GB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en-GB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sl-SI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sl-SI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sl-SI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Označba mesta številke diapozitiva 1">
            <a:extLst>
              <a:ext uri="{FF2B5EF4-FFF2-40B4-BE49-F238E27FC236}">
                <a16:creationId xmlns:a16="http://schemas.microsoft.com/office/drawing/2014/main" id="{341E1C4C-7D32-7C3C-BDC5-F87DF85FB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z="1050" smtClean="0"/>
              <a:pPr/>
              <a:t>11</a:t>
            </a:fld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25210316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4CC621-B439-448F-5940-DFA08282F9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1">
            <a:extLst>
              <a:ext uri="{FF2B5EF4-FFF2-40B4-BE49-F238E27FC236}">
                <a16:creationId xmlns:a16="http://schemas.microsoft.com/office/drawing/2014/main" id="{641C18CB-13E5-37F5-7BB8-7C9EFD4FF5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99" y="558690"/>
            <a:ext cx="9000000" cy="644469"/>
          </a:xfrm>
        </p:spPr>
        <p:txBody>
          <a:bodyPr>
            <a:noAutofit/>
          </a:bodyPr>
          <a:lstStyle/>
          <a:p>
            <a:pPr marL="540385" indent="-540385">
              <a:spcBef>
                <a:spcPts val="1000"/>
              </a:spcBef>
              <a:spcAft>
                <a:spcPts val="1200"/>
              </a:spcAft>
              <a:tabLst>
                <a:tab pos="540385" algn="l"/>
              </a:tabLst>
            </a:pPr>
            <a:r>
              <a:rPr lang="sl-SI" sz="32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Uporabniki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5FCFE95-E8AD-588C-9810-579427398C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733" y="1375143"/>
            <a:ext cx="10808186" cy="5031344"/>
          </a:xfrm>
        </p:spPr>
        <p:txBody>
          <a:bodyPr>
            <a:noAutofit/>
          </a:bodyPr>
          <a:lstStyle/>
          <a:p>
            <a:pPr marL="0" lvl="1" indent="0">
              <a:spcBef>
                <a:spcPts val="0"/>
              </a:spcBef>
              <a:spcAft>
                <a:spcPts val="800"/>
              </a:spcAft>
              <a:buNone/>
            </a:pPr>
            <a:endParaRPr lang="sl-SI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sl-SI" sz="2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Dostop mogoč le prek uporabnikov</a:t>
            </a: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*</a:t>
            </a:r>
          </a:p>
          <a:p>
            <a:pPr marL="0" lvl="1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sl-SI" sz="1800" b="1" dirty="0">
                <a:latin typeface="Calibri" panose="020F0502020204030204" pitchFamily="34" charset="0"/>
                <a:cs typeface="Calibri" panose="020F0502020204030204" pitchFamily="34" charset="0"/>
              </a:rPr>
              <a:t>* vsaka fizična oseba, ki uporablja sistem ali programsko opremo </a:t>
            </a:r>
          </a:p>
          <a:p>
            <a:pPr marL="0" lvl="1" indent="0">
              <a:spcBef>
                <a:spcPts val="0"/>
              </a:spcBef>
              <a:spcAft>
                <a:spcPts val="800"/>
              </a:spcAft>
              <a:buNone/>
            </a:pPr>
            <a:endParaRPr lang="sl-SI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1" indent="-342900">
              <a:spcBef>
                <a:spcPts val="0"/>
              </a:spcBef>
              <a:spcAft>
                <a:spcPts val="800"/>
              </a:spcAft>
            </a:pP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Vsi določiti uporabnike</a:t>
            </a:r>
          </a:p>
          <a:p>
            <a:pPr marL="0" lvl="1" indent="0">
              <a:spcBef>
                <a:spcPts val="0"/>
              </a:spcBef>
              <a:spcAft>
                <a:spcPts val="800"/>
              </a:spcAft>
              <a:buNone/>
            </a:pPr>
            <a:endParaRPr lang="sl-SI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1" indent="-342900">
              <a:spcBef>
                <a:spcPts val="0"/>
              </a:spcBef>
              <a:spcAft>
                <a:spcPts val="800"/>
              </a:spcAft>
            </a:pP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Odgovornost za vnesene podatke, vse kar se vnese v sistem:</a:t>
            </a:r>
          </a:p>
          <a:p>
            <a:pPr marL="742950" lvl="2" indent="-342900">
              <a:spcBef>
                <a:spcPts val="0"/>
              </a:spcBef>
              <a:spcAft>
                <a:spcPts val="800"/>
              </a:spcAft>
            </a:pPr>
            <a:r>
              <a:rPr lang="sl-SI" sz="1800" b="1" dirty="0">
                <a:latin typeface="Calibri" panose="020F0502020204030204" pitchFamily="34" charset="0"/>
                <a:cs typeface="Calibri" panose="020F0502020204030204" pitchFamily="34" charset="0"/>
              </a:rPr>
              <a:t>Vsak uporabnik posameznega subjekta odgovarja sam</a:t>
            </a:r>
          </a:p>
          <a:p>
            <a:pPr marL="742950" lvl="2" indent="-342900">
              <a:spcBef>
                <a:spcPts val="0"/>
              </a:spcBef>
              <a:spcAft>
                <a:spcPts val="800"/>
              </a:spcAft>
            </a:pPr>
            <a:r>
              <a:rPr lang="sl-SI" sz="1800" b="1" dirty="0">
                <a:latin typeface="Calibri" panose="020F0502020204030204" pitchFamily="34" charset="0"/>
                <a:cs typeface="Calibri" panose="020F0502020204030204" pitchFamily="34" charset="0"/>
              </a:rPr>
              <a:t>Pristojni organi odgovarjajo za vnose njihovih uporabnikov</a:t>
            </a:r>
          </a:p>
          <a:p>
            <a:pPr marL="0" lvl="1" indent="0">
              <a:spcBef>
                <a:spcPts val="0"/>
              </a:spcBef>
              <a:spcAft>
                <a:spcPts val="800"/>
              </a:spcAft>
              <a:buNone/>
            </a:pPr>
            <a:endParaRPr lang="sl-SI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1" indent="-342900">
              <a:spcBef>
                <a:spcPts val="0"/>
              </a:spcBef>
              <a:spcAft>
                <a:spcPts val="800"/>
              </a:spcAft>
            </a:pPr>
            <a:endParaRPr lang="sl-SI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2" indent="-342900">
              <a:spcBef>
                <a:spcPts val="0"/>
              </a:spcBef>
              <a:spcAft>
                <a:spcPts val="800"/>
              </a:spcAft>
            </a:pPr>
            <a:endParaRPr lang="sl-SI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1" indent="-342900">
              <a:spcBef>
                <a:spcPts val="0"/>
              </a:spcBef>
              <a:spcAft>
                <a:spcPts val="800"/>
              </a:spcAft>
            </a:pPr>
            <a:endParaRPr lang="sl-SI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 indent="0">
              <a:spcBef>
                <a:spcPts val="0"/>
              </a:spcBef>
              <a:spcAft>
                <a:spcPts val="800"/>
              </a:spcAft>
              <a:buNone/>
            </a:pPr>
            <a:endParaRPr lang="sl-SI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2" indent="-342900">
              <a:spcBef>
                <a:spcPts val="0"/>
              </a:spcBef>
              <a:spcAft>
                <a:spcPts val="800"/>
              </a:spcAft>
            </a:pPr>
            <a:endParaRPr lang="sl-SI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en-GB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en-GB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sl-SI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sl-SI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sl-SI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Označba mesta številke diapozitiva 1">
            <a:extLst>
              <a:ext uri="{FF2B5EF4-FFF2-40B4-BE49-F238E27FC236}">
                <a16:creationId xmlns:a16="http://schemas.microsoft.com/office/drawing/2014/main" id="{777DAC15-B9F1-F34A-3C53-374D69554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z="1050" smtClean="0"/>
              <a:pPr/>
              <a:t>12</a:t>
            </a:fld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2074215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92AC4C-DAC8-68AC-1B54-03DFB0471A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1">
            <a:extLst>
              <a:ext uri="{FF2B5EF4-FFF2-40B4-BE49-F238E27FC236}">
                <a16:creationId xmlns:a16="http://schemas.microsoft.com/office/drawing/2014/main" id="{0262B9E7-7C60-898B-34A8-D2330158C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99" y="558690"/>
            <a:ext cx="9000000" cy="644469"/>
          </a:xfrm>
        </p:spPr>
        <p:txBody>
          <a:bodyPr>
            <a:noAutofit/>
          </a:bodyPr>
          <a:lstStyle/>
          <a:p>
            <a:pPr marL="540385" indent="-540385">
              <a:spcBef>
                <a:spcPts val="1000"/>
              </a:spcBef>
              <a:spcAft>
                <a:spcPts val="1200"/>
              </a:spcAft>
              <a:tabLst>
                <a:tab pos="540385" algn="l"/>
              </a:tabLst>
            </a:pPr>
            <a:r>
              <a:rPr lang="sl-SI" sz="32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Uporabniki - zastopanje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113228A-07D9-0217-39A9-955B1F22EE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999" y="1375143"/>
            <a:ext cx="10808186" cy="5031344"/>
          </a:xfrm>
        </p:spPr>
        <p:txBody>
          <a:bodyPr>
            <a:noAutofit/>
          </a:bodyPr>
          <a:lstStyle/>
          <a:p>
            <a:pPr marL="342900" lvl="1" indent="-342900">
              <a:spcBef>
                <a:spcPts val="0"/>
              </a:spcBef>
              <a:spcAft>
                <a:spcPts val="800"/>
              </a:spcAft>
            </a:pPr>
            <a:endParaRPr lang="sl-SI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 indent="0">
              <a:spcBef>
                <a:spcPts val="0"/>
              </a:spcBef>
              <a:spcAft>
                <a:spcPts val="800"/>
              </a:spcAft>
              <a:buNone/>
            </a:pPr>
            <a:endParaRPr lang="sl-SI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1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sl-SI" sz="2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Uporabnik lahko zastopa:</a:t>
            </a:r>
          </a:p>
          <a:p>
            <a:pPr marL="742950" lvl="2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Enega ali več subjektov</a:t>
            </a:r>
          </a:p>
          <a:p>
            <a:pPr marL="742950" lvl="2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En pristojni organ / en nadzorni organ / pristojni + nadzorni</a:t>
            </a:r>
          </a:p>
          <a:p>
            <a:pPr marL="742950" lvl="2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sl-SI" sz="2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NE:</a:t>
            </a: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  subjekt + pristojni organ</a:t>
            </a:r>
          </a:p>
          <a:p>
            <a:pPr marL="0" lvl="1" indent="0">
              <a:spcBef>
                <a:spcPts val="0"/>
              </a:spcBef>
              <a:spcAft>
                <a:spcPts val="800"/>
              </a:spcAft>
              <a:buNone/>
            </a:pPr>
            <a:endParaRPr lang="sl-SI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2" indent="-342900">
              <a:spcBef>
                <a:spcPts val="0"/>
              </a:spcBef>
              <a:spcAft>
                <a:spcPts val="800"/>
              </a:spcAft>
            </a:pPr>
            <a:endParaRPr lang="sl-SI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en-GB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en-GB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sl-SI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sl-SI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sl-SI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Označba mesta številke diapozitiva 1">
            <a:extLst>
              <a:ext uri="{FF2B5EF4-FFF2-40B4-BE49-F238E27FC236}">
                <a16:creationId xmlns:a16="http://schemas.microsoft.com/office/drawing/2014/main" id="{632D4D5A-7043-C2C9-179F-C56119FA7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z="1050" smtClean="0"/>
              <a:pPr/>
              <a:t>13</a:t>
            </a:fld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30970536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65DD25-C432-AE9B-917C-08851CE9D1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1">
            <a:extLst>
              <a:ext uri="{FF2B5EF4-FFF2-40B4-BE49-F238E27FC236}">
                <a16:creationId xmlns:a16="http://schemas.microsoft.com/office/drawing/2014/main" id="{A7DCBB9C-6DFE-0D36-AD62-EEDB13D89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99" y="558690"/>
            <a:ext cx="9000000" cy="644469"/>
          </a:xfrm>
        </p:spPr>
        <p:txBody>
          <a:bodyPr>
            <a:noAutofit/>
          </a:bodyPr>
          <a:lstStyle/>
          <a:p>
            <a:pPr marL="540385" indent="-540385">
              <a:spcBef>
                <a:spcPts val="1000"/>
              </a:spcBef>
              <a:spcAft>
                <a:spcPts val="1200"/>
              </a:spcAft>
              <a:tabLst>
                <a:tab pos="540385" algn="l"/>
              </a:tabLst>
            </a:pPr>
            <a:r>
              <a:rPr lang="sl-SI" sz="32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Uporabniki - vrste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57B2B2B-916A-071B-0069-7C57961306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999" y="1375143"/>
            <a:ext cx="10808186" cy="5031344"/>
          </a:xfrm>
        </p:spPr>
        <p:txBody>
          <a:bodyPr>
            <a:noAutofit/>
          </a:bodyPr>
          <a:lstStyle/>
          <a:p>
            <a:pPr marL="342900" lvl="1" indent="-342900">
              <a:spcBef>
                <a:spcPts val="0"/>
              </a:spcBef>
              <a:spcAft>
                <a:spcPts val="800"/>
              </a:spcAft>
            </a:pPr>
            <a:endParaRPr lang="sl-SI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1" indent="-342900">
              <a:spcBef>
                <a:spcPts val="0"/>
              </a:spcBef>
              <a:spcAft>
                <a:spcPts val="800"/>
              </a:spcAft>
            </a:pPr>
            <a:r>
              <a:rPr lang="sl-SI" sz="2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Glavni uporabniki </a:t>
            </a: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– lahko dodajajo/odvzemajo druge uporabnike istega subjekta/organa</a:t>
            </a:r>
          </a:p>
          <a:p>
            <a:pPr marL="742950" lvl="2" indent="-342900">
              <a:spcBef>
                <a:spcPts val="0"/>
              </a:spcBef>
              <a:spcAft>
                <a:spcPts val="800"/>
              </a:spcAft>
            </a:pPr>
            <a:r>
              <a:rPr lang="sl-SI" sz="1800" b="1" dirty="0">
                <a:latin typeface="Calibri" panose="020F0502020204030204" pitchFamily="34" charset="0"/>
                <a:cs typeface="Calibri" panose="020F0502020204030204" pitchFamily="34" charset="0"/>
              </a:rPr>
              <a:t>Subjekti - najmanj enega </a:t>
            </a:r>
          </a:p>
          <a:p>
            <a:pPr marL="742950" lvl="2" indent="-342900">
              <a:spcBef>
                <a:spcPts val="0"/>
              </a:spcBef>
              <a:spcAft>
                <a:spcPts val="800"/>
              </a:spcAft>
            </a:pPr>
            <a:r>
              <a:rPr lang="sl-SI" sz="1800" b="1" dirty="0">
                <a:latin typeface="Calibri" panose="020F0502020204030204" pitchFamily="34" charset="0"/>
                <a:cs typeface="Calibri" panose="020F0502020204030204" pitchFamily="34" charset="0"/>
              </a:rPr>
              <a:t>Pristojni organi – obvezno najmanj dva</a:t>
            </a:r>
          </a:p>
          <a:p>
            <a:pPr marL="742950" lvl="2" indent="-342900">
              <a:spcBef>
                <a:spcPts val="0"/>
              </a:spcBef>
              <a:spcAft>
                <a:spcPts val="800"/>
              </a:spcAft>
            </a:pPr>
            <a:endParaRPr lang="sl-SI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1" indent="-342900">
              <a:spcBef>
                <a:spcPts val="0"/>
              </a:spcBef>
              <a:spcAft>
                <a:spcPts val="800"/>
              </a:spcAft>
            </a:pP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Standardni uporabniki</a:t>
            </a: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742950" lvl="2" indent="-342900">
              <a:spcBef>
                <a:spcPts val="0"/>
              </a:spcBef>
              <a:spcAft>
                <a:spcPts val="800"/>
              </a:spcAft>
            </a:pPr>
            <a:r>
              <a:rPr lang="sl-SI" sz="1800" b="1" dirty="0">
                <a:latin typeface="Calibri" panose="020F0502020204030204" pitchFamily="34" charset="0"/>
                <a:cs typeface="Calibri" panose="020F0502020204030204" pitchFamily="34" charset="0"/>
              </a:rPr>
              <a:t>Lahko več,</a:t>
            </a:r>
          </a:p>
          <a:p>
            <a:pPr marL="742950" lvl="2" indent="-342900">
              <a:spcBef>
                <a:spcPts val="0"/>
              </a:spcBef>
              <a:spcAft>
                <a:spcPts val="800"/>
              </a:spcAft>
            </a:pPr>
            <a:r>
              <a:rPr lang="sl-SI" sz="1800" b="1" dirty="0">
                <a:latin typeface="Calibri" panose="020F0502020204030204" pitchFamily="34" charset="0"/>
                <a:cs typeface="Calibri" panose="020F0502020204030204" pitchFamily="34" charset="0"/>
              </a:rPr>
              <a:t>Lahko tudi na drugih „lokacijah“ * istega subjekta </a:t>
            </a:r>
          </a:p>
          <a:p>
            <a:pPr marL="742950" lvl="2" indent="-342900">
              <a:spcBef>
                <a:spcPts val="0"/>
              </a:spcBef>
              <a:spcAft>
                <a:spcPts val="800"/>
              </a:spcAft>
            </a:pPr>
            <a:endParaRPr lang="sl-SI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00050" lvl="2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sl-SI" sz="1600" b="1" dirty="0">
                <a:latin typeface="Calibri" panose="020F0502020204030204" pitchFamily="34" charset="0"/>
                <a:cs typeface="Calibri" panose="020F0502020204030204" pitchFamily="34" charset="0"/>
              </a:rPr>
              <a:t>*</a:t>
            </a:r>
            <a:r>
              <a:rPr lang="sl-SI" sz="1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lokacija</a:t>
            </a:r>
            <a:r>
              <a:rPr lang="sl-SI" sz="1600" b="1" dirty="0">
                <a:latin typeface="Calibri" panose="020F0502020204030204" pitchFamily="34" charset="0"/>
                <a:cs typeface="Calibri" panose="020F0502020204030204" pitchFamily="34" charset="0"/>
              </a:rPr>
              <a:t> posameznega subjekta, ki ima drugačen naslov ali ime od tistega, ki ga je navedel ob prvi registracij in lahko po zakonodaji uporablja isto glavno identifikacijsko številko </a:t>
            </a:r>
          </a:p>
          <a:p>
            <a:pPr marL="342900" lvl="1" indent="-342900">
              <a:spcBef>
                <a:spcPts val="0"/>
              </a:spcBef>
              <a:spcAft>
                <a:spcPts val="800"/>
              </a:spcAft>
            </a:pPr>
            <a:endParaRPr lang="sl-SI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 indent="0">
              <a:spcBef>
                <a:spcPts val="0"/>
              </a:spcBef>
              <a:spcAft>
                <a:spcPts val="800"/>
              </a:spcAft>
              <a:buNone/>
            </a:pPr>
            <a:endParaRPr lang="sl-SI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2" indent="-342900">
              <a:spcBef>
                <a:spcPts val="0"/>
              </a:spcBef>
              <a:spcAft>
                <a:spcPts val="800"/>
              </a:spcAft>
            </a:pPr>
            <a:endParaRPr lang="sl-SI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en-GB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en-GB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sl-SI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sl-SI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sl-SI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Označba mesta številke diapozitiva 1">
            <a:extLst>
              <a:ext uri="{FF2B5EF4-FFF2-40B4-BE49-F238E27FC236}">
                <a16:creationId xmlns:a16="http://schemas.microsoft.com/office/drawing/2014/main" id="{51CA5241-EE3A-86A5-9E09-0D44E97B3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z="1050" smtClean="0"/>
              <a:pPr/>
              <a:t>14</a:t>
            </a:fld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38073216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D718D5-CD69-EACB-88D5-6ED5FC0F95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1">
            <a:extLst>
              <a:ext uri="{FF2B5EF4-FFF2-40B4-BE49-F238E27FC236}">
                <a16:creationId xmlns:a16="http://schemas.microsoft.com/office/drawing/2014/main" id="{376F9766-D55E-FDF3-F0AD-475B74116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99" y="558690"/>
            <a:ext cx="9000000" cy="644469"/>
          </a:xfrm>
        </p:spPr>
        <p:txBody>
          <a:bodyPr>
            <a:noAutofit/>
          </a:bodyPr>
          <a:lstStyle/>
          <a:p>
            <a:pPr marL="540385" indent="-540385">
              <a:spcBef>
                <a:spcPts val="1000"/>
              </a:spcBef>
              <a:spcAft>
                <a:spcPts val="1200"/>
              </a:spcAft>
              <a:tabLst>
                <a:tab pos="540385" algn="l"/>
              </a:tabLst>
            </a:pPr>
            <a:r>
              <a:rPr lang="sl-SI" sz="32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Dostop prek vmesnikov (API dostop)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6FBB3D3-3D8B-5BA0-EF73-811E28EB88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733" y="1375143"/>
            <a:ext cx="9921678" cy="5031344"/>
          </a:xfrm>
        </p:spPr>
        <p:txBody>
          <a:bodyPr>
            <a:noAutofit/>
          </a:bodyPr>
          <a:lstStyle/>
          <a:p>
            <a:pPr marL="0" lvl="1" indent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sl-SI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1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Lastni digitalni sistemi ali programska oprema </a:t>
            </a:r>
          </a:p>
          <a:p>
            <a:pPr marL="342900" lvl="1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Zagotoviti je potrebno pravilno </a:t>
            </a:r>
            <a:r>
              <a:rPr lang="sl-SI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intreoperabilnost</a:t>
            </a: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 z glavnim el. sistemom</a:t>
            </a:r>
          </a:p>
          <a:p>
            <a:pPr marL="342900" lvl="1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Prestati teste (Priloga II – operacije in protokol izmenjave podatkov)</a:t>
            </a:r>
          </a:p>
          <a:p>
            <a:pPr marL="342900" lvl="1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Subjekti (</a:t>
            </a:r>
            <a:r>
              <a:rPr lang="sl-SI" sz="2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ponudnik programske opreme!</a:t>
            </a: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) to urejajo direktno s Komisijo</a:t>
            </a:r>
          </a:p>
          <a:p>
            <a:pPr marL="342900" lvl="1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Pristojni organ dostop prek vmesnika sporočiti Komisiji (Priloga I)</a:t>
            </a:r>
          </a:p>
          <a:p>
            <a:pPr marL="342900" lvl="1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Šele nato mogoč dostop prek vmesnika</a:t>
            </a:r>
          </a:p>
          <a:p>
            <a:pPr marL="342900" lvl="1" indent="-342900">
              <a:spcBef>
                <a:spcPts val="0"/>
              </a:spcBef>
              <a:spcAft>
                <a:spcPts val="800"/>
              </a:spcAft>
            </a:pPr>
            <a:endParaRPr lang="sl-SI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 indent="0">
              <a:spcBef>
                <a:spcPts val="0"/>
              </a:spcBef>
              <a:spcAft>
                <a:spcPts val="800"/>
              </a:spcAft>
              <a:buNone/>
            </a:pPr>
            <a:endParaRPr lang="sl-SI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1" indent="-342900">
              <a:spcBef>
                <a:spcPts val="0"/>
              </a:spcBef>
              <a:spcAft>
                <a:spcPts val="800"/>
              </a:spcAft>
            </a:pPr>
            <a:endParaRPr lang="sl-SI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2" indent="-342900">
              <a:spcBef>
                <a:spcPts val="0"/>
              </a:spcBef>
              <a:spcAft>
                <a:spcPts val="800"/>
              </a:spcAft>
            </a:pPr>
            <a:endParaRPr lang="sl-SI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1" indent="-342900">
              <a:spcBef>
                <a:spcPts val="0"/>
              </a:spcBef>
              <a:spcAft>
                <a:spcPts val="800"/>
              </a:spcAft>
            </a:pPr>
            <a:endParaRPr lang="sl-SI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 indent="0">
              <a:spcBef>
                <a:spcPts val="0"/>
              </a:spcBef>
              <a:spcAft>
                <a:spcPts val="800"/>
              </a:spcAft>
              <a:buNone/>
            </a:pPr>
            <a:endParaRPr lang="sl-SI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2" indent="-342900">
              <a:spcBef>
                <a:spcPts val="0"/>
              </a:spcBef>
              <a:spcAft>
                <a:spcPts val="800"/>
              </a:spcAft>
            </a:pPr>
            <a:endParaRPr lang="sl-SI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en-GB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en-GB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sl-SI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sl-SI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sl-SI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Označba mesta številke diapozitiva 1">
            <a:extLst>
              <a:ext uri="{FF2B5EF4-FFF2-40B4-BE49-F238E27FC236}">
                <a16:creationId xmlns:a16="http://schemas.microsoft.com/office/drawing/2014/main" id="{CB8845D5-8E04-F7A6-A962-85227C086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z="1050" smtClean="0"/>
              <a:pPr/>
              <a:t>15</a:t>
            </a:fld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30033494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6F5AA0-6244-2A1E-2D2A-56EEC13D6C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1">
            <a:extLst>
              <a:ext uri="{FF2B5EF4-FFF2-40B4-BE49-F238E27FC236}">
                <a16:creationId xmlns:a16="http://schemas.microsoft.com/office/drawing/2014/main" id="{C6D93655-3CB6-F05C-2748-0685322AF4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99" y="558690"/>
            <a:ext cx="9000000" cy="644469"/>
          </a:xfrm>
        </p:spPr>
        <p:txBody>
          <a:bodyPr>
            <a:noAutofit/>
          </a:bodyPr>
          <a:lstStyle/>
          <a:p>
            <a:pPr marL="540385" indent="-540385">
              <a:spcBef>
                <a:spcPts val="1000"/>
              </a:spcBef>
              <a:spcAft>
                <a:spcPts val="1200"/>
              </a:spcAft>
              <a:tabLst>
                <a:tab pos="540385" algn="l"/>
              </a:tabLst>
            </a:pPr>
            <a:r>
              <a:rPr lang="sl-SI" sz="32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Merjenje časa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529855C-CAE3-F41B-7516-31DB5D4007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999" y="1375143"/>
            <a:ext cx="9220018" cy="5031344"/>
          </a:xfrm>
        </p:spPr>
        <p:txBody>
          <a:bodyPr>
            <a:noAutofit/>
          </a:bodyPr>
          <a:lstStyle/>
          <a:p>
            <a:pPr marL="342900" lvl="1" indent="-342900">
              <a:spcBef>
                <a:spcPts val="0"/>
              </a:spcBef>
              <a:spcAft>
                <a:spcPts val="800"/>
              </a:spcAft>
            </a:pPr>
            <a:r>
              <a:rPr lang="sl-SI" sz="2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Komisija  -&gt;  spremljati trajanje postopkov, roke…</a:t>
            </a:r>
          </a:p>
          <a:p>
            <a:pPr marL="342900" lvl="1" indent="-342900">
              <a:spcBef>
                <a:spcPts val="0"/>
              </a:spcBef>
              <a:spcAft>
                <a:spcPts val="800"/>
              </a:spcAft>
            </a:pP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„Delovni dan“ – katerikoli dan od ponedeljka do petka,</a:t>
            </a:r>
            <a:b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razen: </a:t>
            </a:r>
          </a:p>
          <a:p>
            <a:pPr marL="742950" lvl="2" indent="-342900">
              <a:spcBef>
                <a:spcPts val="0"/>
              </a:spcBef>
              <a:spcAft>
                <a:spcPts val="800"/>
              </a:spcAft>
            </a:pPr>
            <a:r>
              <a:rPr lang="sl-SI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januar,</a:t>
            </a:r>
          </a:p>
          <a:p>
            <a:pPr marL="742950" lvl="2" indent="-342900">
              <a:spcBef>
                <a:spcPts val="0"/>
              </a:spcBef>
              <a:spcAft>
                <a:spcPts val="800"/>
              </a:spcAft>
            </a:pPr>
            <a:r>
              <a:rPr lang="sl-SI" sz="1600" b="1" dirty="0">
                <a:latin typeface="Calibri" panose="020F0502020204030204" pitchFamily="34" charset="0"/>
                <a:cs typeface="Calibri" panose="020F0502020204030204" pitchFamily="34" charset="0"/>
              </a:rPr>
              <a:t>1. maj</a:t>
            </a:r>
          </a:p>
          <a:p>
            <a:pPr marL="742950" lvl="2" indent="-342900">
              <a:spcBef>
                <a:spcPts val="0"/>
              </a:spcBef>
              <a:spcAft>
                <a:spcPts val="800"/>
              </a:spcAft>
            </a:pPr>
            <a:r>
              <a:rPr lang="sl-SI" sz="1600" b="1" dirty="0">
                <a:latin typeface="Calibri" panose="020F0502020204030204" pitchFamily="34" charset="0"/>
                <a:cs typeface="Calibri" panose="020F0502020204030204" pitchFamily="34" charset="0"/>
              </a:rPr>
              <a:t>15. avgust</a:t>
            </a:r>
          </a:p>
          <a:p>
            <a:pPr marL="742950" lvl="2" indent="-342900">
              <a:spcBef>
                <a:spcPts val="0"/>
              </a:spcBef>
              <a:spcAft>
                <a:spcPts val="800"/>
              </a:spcAft>
            </a:pPr>
            <a:r>
              <a:rPr lang="sl-SI" sz="1600" b="1" dirty="0">
                <a:latin typeface="Calibri" panose="020F0502020204030204" pitchFamily="34" charset="0"/>
                <a:cs typeface="Calibri" panose="020F0502020204030204" pitchFamily="34" charset="0"/>
              </a:rPr>
              <a:t>1. november</a:t>
            </a:r>
          </a:p>
          <a:p>
            <a:pPr marL="742950" lvl="2" indent="-342900">
              <a:spcBef>
                <a:spcPts val="0"/>
              </a:spcBef>
              <a:spcAft>
                <a:spcPts val="800"/>
              </a:spcAft>
            </a:pPr>
            <a:r>
              <a:rPr lang="sl-SI" sz="1600" b="1" dirty="0">
                <a:latin typeface="Calibri" panose="020F0502020204030204" pitchFamily="34" charset="0"/>
                <a:cs typeface="Calibri" panose="020F0502020204030204" pitchFamily="34" charset="0"/>
              </a:rPr>
              <a:t>25. in 26. december.</a:t>
            </a:r>
          </a:p>
          <a:p>
            <a:pPr marL="342900" lvl="1" indent="-342900">
              <a:spcBef>
                <a:spcPts val="0"/>
              </a:spcBef>
              <a:spcAft>
                <a:spcPts val="800"/>
              </a:spcAft>
            </a:pPr>
            <a:r>
              <a:rPr lang="sl-SI" sz="2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PAZI – velja le za </a:t>
            </a:r>
            <a:r>
              <a:rPr lang="sl-SI" sz="20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DIWaSS</a:t>
            </a:r>
            <a:r>
              <a:rPr lang="sl-SI" sz="2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!</a:t>
            </a:r>
          </a:p>
          <a:p>
            <a:pPr marL="342900" lvl="1" indent="-342900">
              <a:spcBef>
                <a:spcPts val="0"/>
              </a:spcBef>
              <a:spcAft>
                <a:spcPts val="800"/>
              </a:spcAft>
            </a:pP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 =&gt; Roki v državah članicah tečejo v skladu z nacionalno definicijo „delovnih dni“ -&gt; </a:t>
            </a:r>
            <a:r>
              <a:rPr lang="sl-SI" sz="2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 vsaki drugače!</a:t>
            </a:r>
          </a:p>
          <a:p>
            <a:pPr marL="342900" lvl="1" indent="-342900">
              <a:spcBef>
                <a:spcPts val="0"/>
              </a:spcBef>
              <a:spcAft>
                <a:spcPts val="800"/>
              </a:spcAft>
            </a:pPr>
            <a:r>
              <a:rPr lang="sl-SI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DIWaSS</a:t>
            </a: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 le opozarja, </a:t>
            </a:r>
            <a:r>
              <a:rPr lang="sl-SI" sz="2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</a:t>
            </a: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 ukrepa</a:t>
            </a:r>
          </a:p>
          <a:p>
            <a:pPr marL="342900" lvl="1" indent="-342900">
              <a:spcBef>
                <a:spcPts val="0"/>
              </a:spcBef>
              <a:spcAft>
                <a:spcPts val="800"/>
              </a:spcAft>
            </a:pPr>
            <a:endParaRPr lang="sl-SI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 indent="0">
              <a:spcBef>
                <a:spcPts val="0"/>
              </a:spcBef>
              <a:spcAft>
                <a:spcPts val="800"/>
              </a:spcAft>
              <a:buNone/>
            </a:pPr>
            <a:endParaRPr lang="sl-SI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2" indent="-342900">
              <a:spcBef>
                <a:spcPts val="0"/>
              </a:spcBef>
              <a:spcAft>
                <a:spcPts val="800"/>
              </a:spcAft>
            </a:pPr>
            <a:endParaRPr lang="sl-SI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en-GB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en-GB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sl-SI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sl-SI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sl-SI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Označba mesta številke diapozitiva 1">
            <a:extLst>
              <a:ext uri="{FF2B5EF4-FFF2-40B4-BE49-F238E27FC236}">
                <a16:creationId xmlns:a16="http://schemas.microsoft.com/office/drawing/2014/main" id="{78271F79-DB07-5F7A-F7EF-2718F4864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z="1050" smtClean="0"/>
              <a:pPr/>
              <a:t>16</a:t>
            </a:fld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39039005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1">
            <a:extLst>
              <a:ext uri="{FF2B5EF4-FFF2-40B4-BE49-F238E27FC236}">
                <a16:creationId xmlns:a16="http://schemas.microsoft.com/office/drawing/2014/main" id="{2770D555-889C-5672-3AA1-BC085FD4A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540000"/>
            <a:ext cx="9000000" cy="720000"/>
          </a:xfrm>
        </p:spPr>
        <p:txBody>
          <a:bodyPr>
            <a:noAutofit/>
          </a:bodyPr>
          <a:lstStyle/>
          <a:p>
            <a:pPr marL="540385" indent="-540385">
              <a:spcBef>
                <a:spcPts val="1000"/>
              </a:spcBef>
              <a:spcAft>
                <a:spcPts val="1200"/>
              </a:spcAft>
              <a:tabLst>
                <a:tab pos="540385" algn="l"/>
              </a:tabLst>
            </a:pPr>
            <a:r>
              <a:rPr lang="sl-SI" sz="3200" b="1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Naslednji koraki</a:t>
            </a:r>
            <a:br>
              <a:rPr lang="sl-SI" sz="2400" b="1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sl-SI" sz="18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D9D90FC-777B-C5EB-388C-C9228CFD89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087655"/>
            <a:ext cx="10307672" cy="5392345"/>
          </a:xfrm>
        </p:spPr>
        <p:txBody>
          <a:bodyPr>
            <a:noAutofit/>
          </a:bodyPr>
          <a:lstStyle/>
          <a:p>
            <a:pPr marL="400050" lvl="2" indent="0">
              <a:lnSpc>
                <a:spcPct val="20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sl-SI" sz="2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Komisija:</a:t>
            </a:r>
          </a:p>
          <a:p>
            <a:pPr marL="742950" lvl="2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Pripravi tehnično dokumentacijo za povezavo lokalnih sistemov in programske opreme z </a:t>
            </a:r>
            <a:r>
              <a:rPr lang="sl-SI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DIWaSS</a:t>
            </a: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sl-SI" sz="20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sl-SI" sz="2000" b="1" i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poleti 2025</a:t>
            </a:r>
          </a:p>
          <a:p>
            <a:pPr marL="742950" lvl="2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Nadaljuje z razvojem </a:t>
            </a:r>
            <a:r>
              <a:rPr lang="sl-SI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DIWaSSa</a:t>
            </a:r>
            <a:endParaRPr lang="sl-SI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2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Pripravi tehnično dokumentacijo in navodila za direkten dostop uporabnikov (subjekti in organi) – </a:t>
            </a:r>
            <a:r>
              <a:rPr lang="sl-SI" sz="2000" b="1" i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konec novembra</a:t>
            </a:r>
          </a:p>
          <a:p>
            <a:pPr marL="742950" lvl="2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Izvede usposabljanje nacionalnih organov (</a:t>
            </a:r>
            <a:r>
              <a:rPr lang="sl-SI" sz="20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 direkten dostop</a:t>
            </a: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) – za podporo subjektom pri uporabi sistema - </a:t>
            </a:r>
            <a:r>
              <a:rPr lang="sl-SI" sz="2000" b="1" i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november</a:t>
            </a:r>
          </a:p>
          <a:p>
            <a:pPr marL="742950" lvl="2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Poskrbi za tehnično podporo pristojnim organom („</a:t>
            </a:r>
            <a:r>
              <a:rPr lang="sl-SI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helpdesk</a:t>
            </a: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“)</a:t>
            </a:r>
          </a:p>
          <a:p>
            <a:pPr lvl="1" indent="-342900"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sl-SI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sl-SI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Označba mesta številke diapozitiva 1">
            <a:extLst>
              <a:ext uri="{FF2B5EF4-FFF2-40B4-BE49-F238E27FC236}">
                <a16:creationId xmlns:a16="http://schemas.microsoft.com/office/drawing/2014/main" id="{F5851145-8B09-4EE8-8EC8-1453F43AA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z="1050" smtClean="0"/>
              <a:pPr/>
              <a:t>17</a:t>
            </a:fld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41488640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CD54F9-4590-697E-B596-8A693FDE2D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1">
            <a:extLst>
              <a:ext uri="{FF2B5EF4-FFF2-40B4-BE49-F238E27FC236}">
                <a16:creationId xmlns:a16="http://schemas.microsoft.com/office/drawing/2014/main" id="{AE4D9663-1D88-F711-781C-01D81CE21C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540000"/>
            <a:ext cx="9000000" cy="720000"/>
          </a:xfrm>
        </p:spPr>
        <p:txBody>
          <a:bodyPr>
            <a:noAutofit/>
          </a:bodyPr>
          <a:lstStyle/>
          <a:p>
            <a:pPr marL="540385" indent="-540385">
              <a:spcBef>
                <a:spcPts val="1000"/>
              </a:spcBef>
              <a:spcAft>
                <a:spcPts val="1200"/>
              </a:spcAft>
              <a:tabLst>
                <a:tab pos="540385" algn="l"/>
              </a:tabLst>
            </a:pPr>
            <a:r>
              <a:rPr lang="sl-SI" sz="3200" b="1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Naslednji koraki</a:t>
            </a:r>
            <a:endParaRPr lang="sl-SI" sz="18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AB56D5F-55A8-C328-F90E-5C59743F3D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540042"/>
            <a:ext cx="9951537" cy="4939958"/>
          </a:xfrm>
        </p:spPr>
        <p:txBody>
          <a:bodyPr>
            <a:noAutofit/>
          </a:bodyPr>
          <a:lstStyle/>
          <a:p>
            <a:pPr marL="400050" lvl="2" indent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sl-SI" sz="2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Država članica/pristojni organ</a:t>
            </a:r>
            <a:r>
              <a:rPr lang="sl-SI" sz="22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1200150" lvl="3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Določiti glavno identifikacijsko številko + sporočiti Komisiji - </a:t>
            </a:r>
            <a:r>
              <a:rPr lang="sl-SI" sz="2000" b="1" i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 3. 2. 2026 </a:t>
            </a:r>
            <a:endParaRPr lang="sl-SI" sz="20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00150" lvl="3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Sporočiti Komisiji + subjektom o načinu dostopa subjektov in pristojnega organa do DIWaSSa (direktno/lokalni sistem) - </a:t>
            </a:r>
            <a:r>
              <a:rPr lang="sl-SI" sz="2000" b="1" i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 3. 2. 2026 </a:t>
            </a:r>
          </a:p>
          <a:p>
            <a:pPr marL="1200150" lvl="3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Določiti kontaktno točko odgovorno za el. izmenjavo (direkten dostop)</a:t>
            </a:r>
          </a:p>
          <a:p>
            <a:pPr marL="1200150" lvl="3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Zagotovi „</a:t>
            </a:r>
            <a:r>
              <a:rPr lang="sl-SI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helpdesk</a:t>
            </a: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“ in izobraževanja za uporabo </a:t>
            </a:r>
            <a:r>
              <a:rPr lang="sl-SI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DIWaSSa</a:t>
            </a: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 za subjekte </a:t>
            </a:r>
          </a:p>
          <a:p>
            <a:pPr marL="1200150" lvl="3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sl-SI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sl-SI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sl-SI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Označba mesta številke diapozitiva 1">
            <a:extLst>
              <a:ext uri="{FF2B5EF4-FFF2-40B4-BE49-F238E27FC236}">
                <a16:creationId xmlns:a16="http://schemas.microsoft.com/office/drawing/2014/main" id="{AF5E531D-2AB1-5E00-51D0-73FE05B85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z="1050" smtClean="0"/>
              <a:pPr/>
              <a:t>18</a:t>
            </a:fld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29505721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1">
            <a:extLst>
              <a:ext uri="{FF2B5EF4-FFF2-40B4-BE49-F238E27FC236}">
                <a16:creationId xmlns:a16="http://schemas.microsoft.com/office/drawing/2014/main" id="{2770D555-889C-5672-3AA1-BC085FD4A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540000"/>
            <a:ext cx="9000000" cy="720000"/>
          </a:xfrm>
        </p:spPr>
        <p:txBody>
          <a:bodyPr>
            <a:noAutofit/>
          </a:bodyPr>
          <a:lstStyle/>
          <a:p>
            <a:pPr marL="540385" indent="-540385">
              <a:spcBef>
                <a:spcPts val="1000"/>
              </a:spcBef>
              <a:spcAft>
                <a:spcPts val="1200"/>
              </a:spcAft>
              <a:tabLst>
                <a:tab pos="540385" algn="l"/>
              </a:tabLst>
            </a:pPr>
            <a:r>
              <a:rPr lang="sl-SI" sz="32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Naslednji koraki</a:t>
            </a:r>
            <a:endParaRPr lang="sl-SI" sz="32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D9D90FC-777B-C5EB-388C-C9228CFD89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999" y="1259999"/>
            <a:ext cx="10240295" cy="5516185"/>
          </a:xfrm>
        </p:spPr>
        <p:txBody>
          <a:bodyPr>
            <a:noAutofit/>
          </a:bodyPr>
          <a:lstStyle/>
          <a:p>
            <a:pPr marL="742950" lvl="2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sl-SI" sz="2200" b="1" dirty="0">
                <a:latin typeface="Calibri" panose="020F0502020204030204" pitchFamily="34" charset="0"/>
                <a:cs typeface="Calibri" panose="020F0502020204030204" pitchFamily="34" charset="0"/>
              </a:rPr>
              <a:t>Registracija  subjektov  v </a:t>
            </a:r>
            <a:r>
              <a:rPr lang="sl-SI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DIWaSSu</a:t>
            </a:r>
            <a:r>
              <a:rPr lang="sl-SI" sz="2200" b="1" dirty="0">
                <a:latin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sl-SI" sz="2200" b="1" i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spomladi 2026</a:t>
            </a:r>
            <a:endParaRPr lang="sl-SI"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2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sl-SI" sz="2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Od 21. 5. 2026: obvezna uporaba </a:t>
            </a:r>
            <a:r>
              <a:rPr lang="sl-SI" sz="2200" b="1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DIWaSSa</a:t>
            </a:r>
            <a:endParaRPr lang="sl-SI" sz="22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2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sl-SI" sz="2200" b="1" dirty="0">
                <a:latin typeface="Calibri" panose="020F0502020204030204" pitchFamily="34" charset="0"/>
                <a:cs typeface="Calibri" panose="020F0502020204030204" pitchFamily="34" charset="0"/>
              </a:rPr>
              <a:t>Velja za </a:t>
            </a:r>
            <a:r>
              <a:rPr lang="sl-SI" sz="2200" b="1" u="sng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vse</a:t>
            </a:r>
            <a:r>
              <a:rPr lang="sl-SI" sz="2200" b="1" dirty="0">
                <a:latin typeface="Calibri" panose="020F0502020204030204" pitchFamily="34" charset="0"/>
                <a:cs typeface="Calibri" panose="020F0502020204030204" pitchFamily="34" charset="0"/>
              </a:rPr>
              <a:t> vrste pošiljk (zelene in tiste, ki so predmet prijave)</a:t>
            </a:r>
          </a:p>
          <a:p>
            <a:pPr marL="742950" lvl="2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sl-SI"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2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sl-SI" sz="2200" b="1" dirty="0">
                <a:latin typeface="Calibri" panose="020F0502020204030204" pitchFamily="34" charset="0"/>
                <a:cs typeface="Calibri" panose="020F0502020204030204" pitchFamily="34" charset="0"/>
              </a:rPr>
              <a:t>Prijave:</a:t>
            </a:r>
          </a:p>
          <a:p>
            <a:pPr marL="1200150" lvl="3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Vložene in potrjene pred 21. 5. 2026  -&gt;  dokončajo po določilih 1013/2006</a:t>
            </a:r>
          </a:p>
          <a:p>
            <a:pPr marL="1200150" lvl="3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Vložene in niso potrjene pred 21. 5. 2026:</a:t>
            </a:r>
          </a:p>
          <a:p>
            <a:pPr marL="2114550" lvl="5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Postopki se ustavijo  -&gt;  vloge ponovno vložijo po določilih 1157/2024</a:t>
            </a:r>
          </a:p>
          <a:p>
            <a:pPr marL="0" lvl="1" indent="0">
              <a:lnSpc>
                <a:spcPct val="200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sl-SI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1" indent="-342900">
              <a:lnSpc>
                <a:spcPct val="200000"/>
              </a:lnSpc>
              <a:spcBef>
                <a:spcPts val="0"/>
              </a:spcBef>
              <a:spcAft>
                <a:spcPts val="800"/>
              </a:spcAft>
            </a:pPr>
            <a:endParaRPr lang="sl-SI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657350" lvl="4" indent="-342900">
              <a:lnSpc>
                <a:spcPct val="200000"/>
              </a:lnSpc>
              <a:spcBef>
                <a:spcPts val="0"/>
              </a:spcBef>
              <a:spcAft>
                <a:spcPts val="800"/>
              </a:spcAft>
            </a:pPr>
            <a:endParaRPr lang="sl-SI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2" indent="-342900">
              <a:lnSpc>
                <a:spcPct val="200000"/>
              </a:lnSpc>
              <a:spcBef>
                <a:spcPts val="0"/>
              </a:spcBef>
              <a:spcAft>
                <a:spcPts val="800"/>
              </a:spcAft>
            </a:pPr>
            <a:endParaRPr lang="sl-SI"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657350" lvl="4" indent="-342900">
              <a:lnSpc>
                <a:spcPct val="200000"/>
              </a:lnSpc>
              <a:spcBef>
                <a:spcPts val="0"/>
              </a:spcBef>
              <a:spcAft>
                <a:spcPts val="800"/>
              </a:spcAft>
            </a:pPr>
            <a:endParaRPr lang="sl-SI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00150" lvl="3" indent="-342900">
              <a:lnSpc>
                <a:spcPct val="200000"/>
              </a:lnSpc>
              <a:spcBef>
                <a:spcPts val="0"/>
              </a:spcBef>
              <a:spcAft>
                <a:spcPts val="800"/>
              </a:spcAft>
            </a:pPr>
            <a:endParaRPr lang="sl-SI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sl-SI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sl-SI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Označba mesta številke diapozitiva 1">
            <a:extLst>
              <a:ext uri="{FF2B5EF4-FFF2-40B4-BE49-F238E27FC236}">
                <a16:creationId xmlns:a16="http://schemas.microsoft.com/office/drawing/2014/main" id="{F5851145-8B09-4EE8-8EC8-1453F43AA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z="1050" smtClean="0"/>
              <a:pPr/>
              <a:t>19</a:t>
            </a:fld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3467093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1">
            <a:extLst>
              <a:ext uri="{FF2B5EF4-FFF2-40B4-BE49-F238E27FC236}">
                <a16:creationId xmlns:a16="http://schemas.microsoft.com/office/drawing/2014/main" id="{2770D555-889C-5672-3AA1-BC085FD4A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99" y="644893"/>
            <a:ext cx="9000000" cy="730250"/>
          </a:xfrm>
        </p:spPr>
        <p:txBody>
          <a:bodyPr>
            <a:noAutofit/>
          </a:bodyPr>
          <a:lstStyle/>
          <a:p>
            <a:pPr marL="540385" indent="-540385">
              <a:spcBef>
                <a:spcPts val="1000"/>
              </a:spcBef>
              <a:spcAft>
                <a:spcPts val="1200"/>
              </a:spcAft>
              <a:tabLst>
                <a:tab pos="540385" algn="l"/>
              </a:tabLst>
            </a:pPr>
            <a:r>
              <a:rPr lang="sl-SI" sz="3200" b="1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Revizija uredbe 1013/2006 - Ugotovljeno</a:t>
            </a:r>
            <a:endParaRPr lang="sl-SI" sz="18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D9D90FC-777B-C5EB-388C-C9228CFD89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999" y="1448656"/>
            <a:ext cx="10545817" cy="5031344"/>
          </a:xfrm>
        </p:spPr>
        <p:txBody>
          <a:bodyPr>
            <a:noAutofit/>
          </a:bodyPr>
          <a:lstStyle/>
          <a:p>
            <a:pPr marL="742950" lvl="2" indent="-342900">
              <a:spcBef>
                <a:spcPts val="0"/>
              </a:spcBef>
              <a:spcAft>
                <a:spcPts val="800"/>
              </a:spcAft>
            </a:pPr>
            <a:endParaRPr lang="sl-SI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2" indent="-342900">
              <a:spcBef>
                <a:spcPts val="0"/>
              </a:spcBef>
              <a:spcAft>
                <a:spcPts val="800"/>
              </a:spcAft>
            </a:pPr>
            <a:endParaRPr lang="sl-SI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1" indent="-342900">
              <a:spcBef>
                <a:spcPts val="0"/>
              </a:spcBef>
              <a:spcAft>
                <a:spcPts val="800"/>
              </a:spcAft>
            </a:pP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Ni zadostnega nadzora</a:t>
            </a:r>
          </a:p>
          <a:p>
            <a:pPr marL="342900" lvl="1" indent="-342900">
              <a:spcBef>
                <a:spcPts val="0"/>
              </a:spcBef>
              <a:spcAft>
                <a:spcPts val="800"/>
              </a:spcAft>
            </a:pP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Nedovoljena trgovina z odpadki raste</a:t>
            </a:r>
          </a:p>
          <a:p>
            <a:pPr marL="0" lvl="1" indent="0">
              <a:spcBef>
                <a:spcPts val="0"/>
              </a:spcBef>
              <a:spcAft>
                <a:spcPts val="800"/>
              </a:spcAft>
              <a:buNone/>
            </a:pPr>
            <a:endParaRPr lang="sl-SI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1" indent="-342900">
              <a:spcBef>
                <a:spcPts val="0"/>
              </a:spcBef>
              <a:spcAft>
                <a:spcPts val="800"/>
              </a:spcAft>
            </a:pP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Upravni postopki omejujejo kroženje odpadkov med državami članicami EU -&gt; upočasnjuje prehod na krožno gospodarstvo na ravni EU</a:t>
            </a:r>
          </a:p>
          <a:p>
            <a:pPr marL="342900" lvl="1" indent="-342900">
              <a:spcBef>
                <a:spcPts val="0"/>
              </a:spcBef>
              <a:spcAft>
                <a:spcPts val="800"/>
              </a:spcAft>
            </a:pPr>
            <a:endParaRPr lang="sl-SI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sl-SI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en-GB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en-GB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sl-SI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sl-SI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sl-SI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Označba mesta številke diapozitiva 1">
            <a:extLst>
              <a:ext uri="{FF2B5EF4-FFF2-40B4-BE49-F238E27FC236}">
                <a16:creationId xmlns:a16="http://schemas.microsoft.com/office/drawing/2014/main" id="{F5851145-8B09-4EE8-8EC8-1453F43AA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z="1050" smtClean="0"/>
              <a:pPr/>
              <a:t>2</a:t>
            </a:fld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21145522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601F1E1-32D7-DF7E-57F2-AD2D89C12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63065"/>
          </a:xfrm>
        </p:spPr>
        <p:txBody>
          <a:bodyPr/>
          <a:lstStyle/>
          <a:p>
            <a:r>
              <a:rPr lang="sl-SI" dirty="0">
                <a:solidFill>
                  <a:schemeClr val="accent2">
                    <a:lumMod val="75000"/>
                  </a:schemeClr>
                </a:solidFill>
              </a:rPr>
              <a:t>Koristne povezave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80C6C71-97AB-9F75-9D58-89E94B124D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sl-SI" b="1" dirty="0"/>
              <a:t>Pošiljke odpadkov: </a:t>
            </a:r>
            <a:r>
              <a:rPr lang="sl-SI" dirty="0">
                <a:solidFill>
                  <a:schemeClr val="accent2">
                    <a:lumMod val="75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Waste shipments - Environment - </a:t>
            </a:r>
            <a:r>
              <a:rPr lang="sl-SI" dirty="0" err="1">
                <a:solidFill>
                  <a:schemeClr val="accent2">
                    <a:lumMod val="75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European</a:t>
            </a:r>
            <a:r>
              <a:rPr lang="sl-SI" dirty="0">
                <a:solidFill>
                  <a:schemeClr val="accent2">
                    <a:lumMod val="75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sl-SI" dirty="0" err="1">
                <a:solidFill>
                  <a:schemeClr val="accent2">
                    <a:lumMod val="75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Commission</a:t>
            </a:r>
            <a:endParaRPr lang="sl-SI" dirty="0"/>
          </a:p>
          <a:p>
            <a:pPr>
              <a:lnSpc>
                <a:spcPct val="150000"/>
              </a:lnSpc>
            </a:pPr>
            <a:r>
              <a:rPr lang="sl-SI" b="1" dirty="0"/>
              <a:t>DIWaSS: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Commission adopts key legal act to digitalise EU waste shipments - Environment</a:t>
            </a:r>
            <a:endParaRPr lang="sl-SI" dirty="0"/>
          </a:p>
          <a:p>
            <a:pPr>
              <a:lnSpc>
                <a:spcPct val="150000"/>
              </a:lnSpc>
            </a:pPr>
            <a:r>
              <a:rPr lang="sl-SI" b="1" dirty="0"/>
              <a:t>EU </a:t>
            </a:r>
            <a:r>
              <a:rPr lang="sl-SI" b="1" dirty="0" err="1"/>
              <a:t>login</a:t>
            </a:r>
            <a:r>
              <a:rPr lang="sl-SI" b="1" dirty="0"/>
              <a:t> Portal: </a:t>
            </a:r>
            <a:r>
              <a:rPr lang="sl-SI" dirty="0">
                <a:solidFill>
                  <a:schemeClr val="accent2">
                    <a:lumMod val="75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EU </a:t>
            </a:r>
            <a:r>
              <a:rPr lang="sl-SI" dirty="0" err="1">
                <a:solidFill>
                  <a:schemeClr val="accent2">
                    <a:lumMod val="75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Login</a:t>
            </a:r>
            <a:r>
              <a:rPr lang="sl-SI" dirty="0">
                <a:solidFill>
                  <a:schemeClr val="accent2">
                    <a:lumMod val="75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sl-SI" dirty="0" err="1">
                <a:solidFill>
                  <a:schemeClr val="accent2">
                    <a:lumMod val="75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user</a:t>
            </a:r>
            <a:r>
              <a:rPr lang="sl-SI" dirty="0">
                <a:solidFill>
                  <a:schemeClr val="accent2">
                    <a:lumMod val="75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portal - EU </a:t>
            </a:r>
            <a:r>
              <a:rPr lang="sl-SI" dirty="0" err="1">
                <a:solidFill>
                  <a:schemeClr val="accent2">
                    <a:lumMod val="75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Login</a:t>
            </a:r>
            <a:r>
              <a:rPr lang="sl-SI" dirty="0">
                <a:solidFill>
                  <a:schemeClr val="accent2">
                    <a:lumMod val="75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Portal - </a:t>
            </a:r>
            <a:r>
              <a:rPr lang="sl-SI" dirty="0" err="1">
                <a:solidFill>
                  <a:schemeClr val="accent2">
                    <a:lumMod val="75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European</a:t>
            </a:r>
            <a:r>
              <a:rPr lang="sl-SI" dirty="0">
                <a:solidFill>
                  <a:schemeClr val="accent2">
                    <a:lumMod val="75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Union</a:t>
            </a:r>
            <a:endParaRPr lang="sl-SI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ECFE143A-5588-CEB9-970D-6CDC00F07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0082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EDF1A26-D73F-BBF7-A45B-0649DC06B7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7666" y="3067155"/>
            <a:ext cx="8596668" cy="72369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sl-SI" sz="4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HVALA !</a:t>
            </a:r>
          </a:p>
        </p:txBody>
      </p:sp>
    </p:spTree>
    <p:extLst>
      <p:ext uri="{BB962C8B-B14F-4D97-AF65-F5344CB8AC3E}">
        <p14:creationId xmlns:p14="http://schemas.microsoft.com/office/powerpoint/2010/main" val="2050265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1">
            <a:extLst>
              <a:ext uri="{FF2B5EF4-FFF2-40B4-BE49-F238E27FC236}">
                <a16:creationId xmlns:a16="http://schemas.microsoft.com/office/drawing/2014/main" id="{2770D555-889C-5672-3AA1-BC085FD4A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540000"/>
            <a:ext cx="9000000" cy="720000"/>
          </a:xfrm>
        </p:spPr>
        <p:txBody>
          <a:bodyPr>
            <a:noAutofit/>
          </a:bodyPr>
          <a:lstStyle/>
          <a:p>
            <a:pPr marL="540385" indent="-540385">
              <a:spcBef>
                <a:spcPts val="1000"/>
              </a:spcBef>
              <a:spcAft>
                <a:spcPts val="1200"/>
              </a:spcAft>
              <a:tabLst>
                <a:tab pos="540385" algn="l"/>
              </a:tabLst>
            </a:pPr>
            <a:r>
              <a:rPr lang="sl-SI" sz="3200" b="1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Cilji nove uredbe 1157/2024</a:t>
            </a:r>
            <a:br>
              <a:rPr lang="sl-SI" sz="3200" b="1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sl-SI" sz="18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endParaRPr lang="sl-SI" sz="18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D9D90FC-777B-C5EB-388C-C9228CFD89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999" y="1001362"/>
            <a:ext cx="9528675" cy="5040000"/>
          </a:xfrm>
        </p:spPr>
        <p:txBody>
          <a:bodyPr>
            <a:noAutofit/>
          </a:bodyPr>
          <a:lstStyle/>
          <a:p>
            <a:pPr marL="0" lvl="1" indent="0">
              <a:spcBef>
                <a:spcPts val="0"/>
              </a:spcBef>
              <a:spcAft>
                <a:spcPts val="800"/>
              </a:spcAft>
              <a:buNone/>
            </a:pPr>
            <a:endParaRPr lang="sl-SI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1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sl-SI" sz="2400" b="1" dirty="0">
                <a:latin typeface="Calibri" panose="020F0502020204030204" pitchFamily="34" charset="0"/>
                <a:cs typeface="Calibri" panose="020F0502020204030204" pitchFamily="34" charset="0"/>
              </a:rPr>
              <a:t>Vzpostavitev elektronskega sistema za izmenjavo informacij:</a:t>
            </a:r>
          </a:p>
          <a:p>
            <a:pPr marL="1200150" lvl="3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Večja učinkovitost izmenjave informacij  o vseh pošiljkah odpadkov </a:t>
            </a:r>
          </a:p>
          <a:p>
            <a:pPr marL="1200150" lvl="3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Poenostavitev pošiljanja odpadkov znotraj EU (zlasti prijavljenih)</a:t>
            </a:r>
          </a:p>
          <a:p>
            <a:pPr marL="1200150" lvl="3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Krepitev trgov sekundarnih surovin in </a:t>
            </a:r>
            <a:r>
              <a:rPr lang="pt-BR" sz="2000" b="1" dirty="0">
                <a:latin typeface="Calibri" panose="020F0502020204030204" pitchFamily="34" charset="0"/>
                <a:cs typeface="Calibri" panose="020F0502020204030204" pitchFamily="34" charset="0"/>
              </a:rPr>
              <a:t>recikl</a:t>
            </a: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aža</a:t>
            </a:r>
            <a:r>
              <a:rPr lang="pt-BR" sz="2000" b="1" dirty="0">
                <a:latin typeface="Calibri" panose="020F0502020204030204" pitchFamily="34" charset="0"/>
                <a:cs typeface="Calibri" panose="020F0502020204030204" pitchFamily="34" charset="0"/>
              </a:rPr>
              <a:t> v najboljših obratih v EU</a:t>
            </a:r>
            <a:endParaRPr lang="sl-SI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00150" lvl="3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Večja sledljivost in učinkovitejši boj proti nezakonitim pošiljkam odpadkov</a:t>
            </a:r>
          </a:p>
          <a:p>
            <a:pPr marL="1200150" lvl="3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Pridobivanje podatkov za namen poročanja</a:t>
            </a:r>
          </a:p>
          <a:p>
            <a:pPr marL="1200150" lvl="3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Olajšan dostop javnosti do podatkov o pošiljkah </a:t>
            </a:r>
          </a:p>
          <a:p>
            <a:pPr marL="0" lvl="1" indent="0">
              <a:spcBef>
                <a:spcPts val="0"/>
              </a:spcBef>
              <a:spcAft>
                <a:spcPts val="800"/>
              </a:spcAft>
              <a:buNone/>
            </a:pPr>
            <a:endParaRPr lang="sl-SI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sl-SI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en-GB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en-GB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sl-SI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sl-SI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sl-SI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Označba mesta številke diapozitiva 1">
            <a:extLst>
              <a:ext uri="{FF2B5EF4-FFF2-40B4-BE49-F238E27FC236}">
                <a16:creationId xmlns:a16="http://schemas.microsoft.com/office/drawing/2014/main" id="{F5851145-8B09-4EE8-8EC8-1453F43AA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z="1050" smtClean="0"/>
              <a:pPr/>
              <a:t>3</a:t>
            </a:fld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2361606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AE1F3E-0DEE-FD5E-B376-BB62FA7144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1">
            <a:extLst>
              <a:ext uri="{FF2B5EF4-FFF2-40B4-BE49-F238E27FC236}">
                <a16:creationId xmlns:a16="http://schemas.microsoft.com/office/drawing/2014/main" id="{AA1A912F-EDAE-1F81-0401-A56E38BE8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99" y="558691"/>
            <a:ext cx="9000000" cy="673344"/>
          </a:xfrm>
        </p:spPr>
        <p:txBody>
          <a:bodyPr>
            <a:noAutofit/>
          </a:bodyPr>
          <a:lstStyle/>
          <a:p>
            <a:pPr marR="0" lvl="1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90C226"/>
              </a:buClr>
              <a:buSzPct val="80000"/>
              <a:tabLst/>
              <a:defRPr/>
            </a:pPr>
            <a:r>
              <a:rPr lang="sl-SI" sz="32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Zakonska podlaga</a:t>
            </a:r>
            <a:br>
              <a:rPr lang="sl-SI" sz="32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kumimoji="0" lang="sl-SI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</a:br>
            <a:endParaRPr lang="sl-SI" sz="3200" b="1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0E07300-9049-6CC0-DFD1-1F5E92BA6F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999" y="1472665"/>
            <a:ext cx="10991066" cy="5074712"/>
          </a:xfrm>
        </p:spPr>
        <p:txBody>
          <a:bodyPr>
            <a:noAutofit/>
          </a:bodyPr>
          <a:lstStyle/>
          <a:p>
            <a:pPr marL="0" lvl="1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sl-SI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Uredba EU o pošiljkah odpadkov 1157/2024  (27. člen) </a:t>
            </a:r>
          </a:p>
          <a:p>
            <a:pPr marL="342900" lvl="1" indent="-342900">
              <a:spcBef>
                <a:spcPts val="0"/>
              </a:spcBef>
              <a:spcAft>
                <a:spcPts val="800"/>
              </a:spcAft>
            </a:pPr>
            <a:endParaRPr lang="sl-SI" sz="24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00050" lvl="2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fr-BE" u="sng" dirty="0" err="1">
                <a:solidFill>
                  <a:srgbClr val="0344A2"/>
                </a:solidFill>
                <a:latin typeface="EC Square Sans Pro" panose="020B05060400000200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Regulation</a:t>
            </a:r>
            <a:r>
              <a:rPr lang="fr-BE" u="sng" dirty="0">
                <a:solidFill>
                  <a:srgbClr val="0344A2"/>
                </a:solidFill>
                <a:latin typeface="EC Square Sans Pro" panose="020B05060400000200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- EU - 2024/1157 - EN - EUR-Lex (europa.eu)</a:t>
            </a:r>
            <a:endParaRPr lang="sl-SI" u="sng" dirty="0">
              <a:solidFill>
                <a:srgbClr val="0344A2"/>
              </a:solidFill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marL="742950" lvl="2" indent="-342900">
              <a:spcBef>
                <a:spcPts val="0"/>
              </a:spcBef>
              <a:spcAft>
                <a:spcPts val="800"/>
              </a:spcAft>
            </a:pPr>
            <a:r>
              <a:rPr lang="sl-SI" sz="1800" b="1" dirty="0">
                <a:latin typeface="Calibri" panose="020F0502020204030204" pitchFamily="34" charset="0"/>
                <a:cs typeface="Calibri" panose="020F0502020204030204" pitchFamily="34" charset="0"/>
              </a:rPr>
              <a:t>Uporaba: 21. 5. 2026</a:t>
            </a:r>
          </a:p>
          <a:p>
            <a:pPr marL="342900" lvl="1" indent="-342900">
              <a:spcBef>
                <a:spcPts val="0"/>
              </a:spcBef>
              <a:spcAft>
                <a:spcPts val="800"/>
              </a:spcAft>
            </a:pPr>
            <a:endParaRPr lang="sl-SI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1" indent="-342900">
              <a:spcBef>
                <a:spcPts val="0"/>
              </a:spcBef>
              <a:spcAft>
                <a:spcPts val="800"/>
              </a:spcAft>
            </a:pP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Določa informacije in dokumente za elektronsko izmenjavo</a:t>
            </a:r>
          </a:p>
          <a:p>
            <a:pPr marL="342900" lvl="1" indent="-342900">
              <a:spcBef>
                <a:spcPts val="0"/>
              </a:spcBef>
              <a:spcAft>
                <a:spcPts val="800"/>
              </a:spcAft>
            </a:pP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Možen dostop prek lastnih sistemov ali programske opreme </a:t>
            </a:r>
          </a:p>
          <a:p>
            <a:pPr marL="342900" lvl="1" indent="-342900">
              <a:spcBef>
                <a:spcPts val="0"/>
              </a:spcBef>
              <a:spcAft>
                <a:spcPts val="800"/>
              </a:spcAft>
            </a:pP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Komisija:</a:t>
            </a:r>
          </a:p>
          <a:p>
            <a:pPr marL="742950" lvl="2" indent="-342900">
              <a:spcBef>
                <a:spcPts val="0"/>
              </a:spcBef>
              <a:spcAft>
                <a:spcPts val="800"/>
              </a:spcAft>
            </a:pPr>
            <a:r>
              <a:rPr lang="sl-SI" sz="1800" b="1" dirty="0">
                <a:latin typeface="Calibri" panose="020F0502020204030204" pitchFamily="34" charset="0"/>
                <a:cs typeface="Calibri" panose="020F0502020204030204" pitchFamily="34" charset="0"/>
              </a:rPr>
              <a:t>Upravlja osrednji elektronski sistem</a:t>
            </a:r>
          </a:p>
          <a:p>
            <a:pPr marL="742950" lvl="2" indent="-342900">
              <a:spcBef>
                <a:spcPts val="0"/>
              </a:spcBef>
              <a:spcAft>
                <a:spcPts val="800"/>
              </a:spcAft>
            </a:pPr>
            <a:r>
              <a:rPr lang="sl-SI" sz="1800" b="1" dirty="0">
                <a:latin typeface="Calibri" panose="020F0502020204030204" pitchFamily="34" charset="0"/>
                <a:cs typeface="Calibri" panose="020F0502020204030204" pitchFamily="34" charset="0"/>
              </a:rPr>
              <a:t>Vsaki dve leti pregleda delovanje sistema</a:t>
            </a:r>
          </a:p>
          <a:p>
            <a:pPr marL="742950" lvl="2" indent="-342900">
              <a:spcBef>
                <a:spcPts val="0"/>
              </a:spcBef>
              <a:spcAft>
                <a:spcPts val="800"/>
              </a:spcAft>
            </a:pPr>
            <a:r>
              <a:rPr lang="sl-SI" sz="1800" b="1" dirty="0">
                <a:latin typeface="Calibri" panose="020F0502020204030204" pitchFamily="34" charset="0"/>
                <a:cs typeface="Calibri" panose="020F0502020204030204" pitchFamily="34" charset="0"/>
              </a:rPr>
              <a:t>Sprejme delegirane akte v katerih bodo zahteve za:</a:t>
            </a:r>
          </a:p>
          <a:p>
            <a:pPr marL="1200150" lvl="3" indent="-342900">
              <a:spcBef>
                <a:spcPts val="0"/>
              </a:spcBef>
              <a:spcAft>
                <a:spcPts val="800"/>
              </a:spcAft>
            </a:pPr>
            <a:r>
              <a:rPr lang="sl-SI" sz="1600" b="1" dirty="0" err="1">
                <a:latin typeface="Calibri" panose="020F0502020204030204" pitchFamily="34" charset="0"/>
                <a:cs typeface="Calibri" panose="020F0502020204030204" pitchFamily="34" charset="0"/>
              </a:rPr>
              <a:t>Interoperabilnost</a:t>
            </a:r>
            <a:r>
              <a:rPr lang="sl-SI" sz="1600" b="1" dirty="0">
                <a:latin typeface="Calibri" panose="020F0502020204030204" pitchFamily="34" charset="0"/>
                <a:cs typeface="Calibri" panose="020F0502020204030204" pitchFamily="34" charset="0"/>
              </a:rPr>
              <a:t> med osrednjim elektronskim sistemom in drugimi sistemi ali programsko opremo</a:t>
            </a:r>
          </a:p>
          <a:p>
            <a:pPr marL="1200150" lvl="3" indent="-342900">
              <a:spcBef>
                <a:spcPts val="0"/>
              </a:spcBef>
              <a:spcAft>
                <a:spcPts val="800"/>
              </a:spcAft>
            </a:pPr>
            <a:r>
              <a:rPr lang="sl-SI" sz="1600" b="1" dirty="0">
                <a:latin typeface="Calibri" panose="020F0502020204030204" pitchFamily="34" charset="0"/>
                <a:cs typeface="Calibri" panose="020F0502020204030204" pitchFamily="34" charset="0"/>
              </a:rPr>
              <a:t>Vse druge tehnične in organizacijske zahteve</a:t>
            </a:r>
          </a:p>
          <a:p>
            <a:pPr marL="1200150" lvl="3" indent="-342900">
              <a:spcBef>
                <a:spcPts val="0"/>
              </a:spcBef>
              <a:spcAft>
                <a:spcPts val="800"/>
              </a:spcAft>
            </a:pPr>
            <a:endParaRPr lang="sl-SI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1" indent="-342900">
              <a:spcBef>
                <a:spcPts val="0"/>
              </a:spcBef>
              <a:spcAft>
                <a:spcPts val="800"/>
              </a:spcAft>
            </a:pPr>
            <a:endParaRPr lang="sl-SI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sl-SI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Označba mesta številke diapozitiva 1">
            <a:extLst>
              <a:ext uri="{FF2B5EF4-FFF2-40B4-BE49-F238E27FC236}">
                <a16:creationId xmlns:a16="http://schemas.microsoft.com/office/drawing/2014/main" id="{4D158676-FDAE-69AE-936C-9F32DFFAA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z="1050" smtClean="0"/>
              <a:pPr/>
              <a:t>4</a:t>
            </a:fld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19881380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A9A623-402E-871B-AA0D-A6E3B26676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1">
            <a:extLst>
              <a:ext uri="{FF2B5EF4-FFF2-40B4-BE49-F238E27FC236}">
                <a16:creationId xmlns:a16="http://schemas.microsoft.com/office/drawing/2014/main" id="{167A4322-54F7-D617-D185-87242BE53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99" y="558690"/>
            <a:ext cx="9000000" cy="644469"/>
          </a:xfrm>
        </p:spPr>
        <p:txBody>
          <a:bodyPr>
            <a:noAutofit/>
          </a:bodyPr>
          <a:lstStyle/>
          <a:p>
            <a:pPr marL="540385" indent="-540385">
              <a:spcBef>
                <a:spcPts val="1000"/>
              </a:spcBef>
              <a:spcAft>
                <a:spcPts val="1200"/>
              </a:spcAft>
              <a:tabLst>
                <a:tab pos="540385" algn="l"/>
              </a:tabLst>
            </a:pPr>
            <a:r>
              <a:rPr lang="sl-SI" sz="32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Zakonska podlaga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033452B-F126-7209-FED8-33F1603221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448656"/>
            <a:ext cx="9412522" cy="5031344"/>
          </a:xfrm>
        </p:spPr>
        <p:txBody>
          <a:bodyPr>
            <a:noAutofit/>
          </a:bodyPr>
          <a:lstStyle/>
          <a:p>
            <a:pPr marL="0" lvl="1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sl-SI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Izvedbena uredba Komisije (EU) 1290/2025:</a:t>
            </a:r>
          </a:p>
          <a:p>
            <a:pPr marL="0" lvl="1" indent="0">
              <a:spcBef>
                <a:spcPts val="0"/>
              </a:spcBef>
              <a:spcAft>
                <a:spcPts val="800"/>
              </a:spcAft>
              <a:buNone/>
            </a:pPr>
            <a:endParaRPr lang="sl-SI" sz="24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00050" lvl="2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fr-FR" u="sng" dirty="0">
                <a:solidFill>
                  <a:srgbClr val="0344A2"/>
                </a:solidFill>
                <a:latin typeface="EC Square Sans Pro" panose="020B05060400000200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Implementing regulation - EU - 2025/1290 - EN - EUR-Lex</a:t>
            </a:r>
            <a:endParaRPr lang="sl-SI" u="sng" dirty="0">
              <a:solidFill>
                <a:srgbClr val="0344A2"/>
              </a:solidFill>
              <a:cs typeface="Arial" panose="020B0604020202020204" pitchFamily="34" charset="0"/>
            </a:endParaRPr>
          </a:p>
          <a:p>
            <a:pPr marL="742950" lvl="2" indent="-342900">
              <a:spcBef>
                <a:spcPts val="0"/>
              </a:spcBef>
              <a:spcAft>
                <a:spcPts val="800"/>
              </a:spcAft>
            </a:pPr>
            <a:r>
              <a:rPr lang="sl-SI" sz="1800" b="1" dirty="0">
                <a:latin typeface="Calibri" panose="020F0502020204030204" pitchFamily="34" charset="0"/>
                <a:cs typeface="Calibri" panose="020F0502020204030204" pitchFamily="34" charset="0"/>
              </a:rPr>
              <a:t>Uporaba: od 3. 8. 2025</a:t>
            </a:r>
          </a:p>
          <a:p>
            <a:pPr marL="342900" lvl="1" indent="-342900">
              <a:spcBef>
                <a:spcPts val="0"/>
              </a:spcBef>
              <a:spcAft>
                <a:spcPts val="800"/>
              </a:spcAft>
            </a:pPr>
            <a:endParaRPr lang="sl-SI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2" indent="-342900">
              <a:spcBef>
                <a:spcPts val="0"/>
              </a:spcBef>
              <a:spcAft>
                <a:spcPts val="800"/>
              </a:spcAft>
            </a:pPr>
            <a:r>
              <a:rPr lang="sl-SI" sz="1800" b="1" dirty="0">
                <a:latin typeface="Calibri" panose="020F0502020204030204" pitchFamily="34" charset="0"/>
                <a:cs typeface="Calibri" panose="020F0502020204030204" pitchFamily="34" charset="0"/>
              </a:rPr>
              <a:t>Pravila za uporabo </a:t>
            </a:r>
            <a:r>
              <a:rPr lang="sl-SI" sz="1800" b="1" i="1" dirty="0">
                <a:latin typeface="Calibri" panose="020F0502020204030204" pitchFamily="34" charset="0"/>
                <a:cs typeface="Calibri" panose="020F0502020204030204" pitchFamily="34" charset="0"/>
              </a:rPr>
              <a:t>Uredbe (EU) 1157/2024</a:t>
            </a:r>
            <a:r>
              <a:rPr lang="sl-SI" sz="1800" b="1" dirty="0">
                <a:latin typeface="Calibri" panose="020F0502020204030204" pitchFamily="34" charset="0"/>
                <a:cs typeface="Calibri" panose="020F0502020204030204" pitchFamily="34" charset="0"/>
              </a:rPr>
              <a:t> glede zahtev potrebnih za interoperabilnost med osrednjim sistemom ter drugimi sistemi ali programsko opremo </a:t>
            </a:r>
          </a:p>
          <a:p>
            <a:pPr marL="342900" lvl="1" indent="-342900">
              <a:spcBef>
                <a:spcPts val="0"/>
              </a:spcBef>
              <a:spcAft>
                <a:spcPts val="800"/>
              </a:spcAft>
            </a:pPr>
            <a:endParaRPr lang="sl-SI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2" indent="-342900">
              <a:spcBef>
                <a:spcPts val="0"/>
              </a:spcBef>
              <a:spcAft>
                <a:spcPts val="800"/>
              </a:spcAft>
            </a:pPr>
            <a:r>
              <a:rPr lang="sl-SI" sz="1800" b="1" dirty="0">
                <a:latin typeface="Calibri" panose="020F0502020204030204" pitchFamily="34" charset="0"/>
                <a:cs typeface="Calibri" panose="020F0502020204030204" pitchFamily="34" charset="0"/>
              </a:rPr>
              <a:t>Druge tehnične in organizacijske zahteve za dejansko elektronsko predložitev in izmenjavo informacij in dokumentov (npr. varnostne, zaupnost podatkov, ...) </a:t>
            </a:r>
          </a:p>
          <a:p>
            <a:pPr marL="342900" lvl="1" indent="-342900">
              <a:spcBef>
                <a:spcPts val="0"/>
              </a:spcBef>
              <a:spcAft>
                <a:spcPts val="800"/>
              </a:spcAft>
            </a:pPr>
            <a:endParaRPr lang="sl-SI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 indent="0">
              <a:spcBef>
                <a:spcPts val="0"/>
              </a:spcBef>
              <a:spcAft>
                <a:spcPts val="800"/>
              </a:spcAft>
              <a:buNone/>
            </a:pPr>
            <a:endParaRPr lang="sl-SI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sl-SI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en-GB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en-GB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sl-SI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sl-SI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sl-SI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Označba mesta številke diapozitiva 1">
            <a:extLst>
              <a:ext uri="{FF2B5EF4-FFF2-40B4-BE49-F238E27FC236}">
                <a16:creationId xmlns:a16="http://schemas.microsoft.com/office/drawing/2014/main" id="{72313D51-0635-D43D-3A8A-09CF41412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z="1050" smtClean="0"/>
              <a:pPr/>
              <a:t>5</a:t>
            </a:fld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3656334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E0D2B6-28EE-CFB3-019F-987811D636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1">
            <a:extLst>
              <a:ext uri="{FF2B5EF4-FFF2-40B4-BE49-F238E27FC236}">
                <a16:creationId xmlns:a16="http://schemas.microsoft.com/office/drawing/2014/main" id="{2C31C130-97E3-C095-F546-7EC67C4FDC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99" y="558690"/>
            <a:ext cx="9000000" cy="644469"/>
          </a:xfrm>
        </p:spPr>
        <p:txBody>
          <a:bodyPr>
            <a:noAutofit/>
          </a:bodyPr>
          <a:lstStyle/>
          <a:p>
            <a:pPr marL="540385" indent="-540385">
              <a:spcBef>
                <a:spcPts val="1000"/>
              </a:spcBef>
              <a:spcAft>
                <a:spcPts val="1200"/>
              </a:spcAft>
              <a:tabLst>
                <a:tab pos="540385" algn="l"/>
              </a:tabLst>
            </a:pPr>
            <a:r>
              <a:rPr lang="sl-SI" sz="32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Dokumenti in informacije za elektronsko izmenjavo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4F23129-EB28-D444-B856-53C83FEE9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448656"/>
            <a:ext cx="9518400" cy="5031344"/>
          </a:xfrm>
        </p:spPr>
        <p:txBody>
          <a:bodyPr>
            <a:noAutofit/>
          </a:bodyPr>
          <a:lstStyle/>
          <a:p>
            <a:pPr marL="0" lvl="1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Nalagajo le dokumenti!</a:t>
            </a:r>
          </a:p>
          <a:p>
            <a:pPr marL="342900" lvl="1" indent="-342900">
              <a:spcBef>
                <a:spcPts val="0"/>
              </a:spcBef>
              <a:spcAft>
                <a:spcPts val="800"/>
              </a:spcAft>
            </a:pPr>
            <a:r>
              <a:rPr lang="sl-SI" sz="2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Dokumenti vezani na postopek prijave</a:t>
            </a: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742950" lvl="2" indent="-342900">
              <a:spcBef>
                <a:spcPts val="0"/>
              </a:spcBef>
              <a:spcAft>
                <a:spcPts val="800"/>
              </a:spcAft>
            </a:pPr>
            <a:r>
              <a:rPr lang="sl-SI" sz="1800" b="1" dirty="0">
                <a:latin typeface="Calibri" panose="020F0502020204030204" pitchFamily="34" charset="0"/>
                <a:cs typeface="Calibri" panose="020F0502020204030204" pitchFamily="34" charset="0"/>
              </a:rPr>
              <a:t>Prijavni, transportni dokumenti,</a:t>
            </a:r>
          </a:p>
          <a:p>
            <a:pPr marL="742950" lvl="2" indent="-342900">
              <a:spcBef>
                <a:spcPts val="0"/>
              </a:spcBef>
              <a:spcAft>
                <a:spcPts val="800"/>
              </a:spcAft>
            </a:pPr>
            <a:r>
              <a:rPr lang="sl-SI" sz="1800" b="1" dirty="0">
                <a:latin typeface="Calibri" panose="020F0502020204030204" pitchFamily="34" charset="0"/>
                <a:cs typeface="Calibri" panose="020F0502020204030204" pitchFamily="34" charset="0"/>
              </a:rPr>
              <a:t>pozivi na dopolnitve, dopolnitve,</a:t>
            </a:r>
          </a:p>
          <a:p>
            <a:pPr marL="742950" lvl="2" indent="-342900">
              <a:spcBef>
                <a:spcPts val="0"/>
              </a:spcBef>
              <a:spcAft>
                <a:spcPts val="800"/>
              </a:spcAft>
            </a:pPr>
            <a:r>
              <a:rPr lang="sl-SI" sz="1800" b="1" dirty="0">
                <a:latin typeface="Calibri" panose="020F0502020204030204" pitchFamily="34" charset="0"/>
                <a:cs typeface="Calibri" panose="020F0502020204030204" pitchFamily="34" charset="0"/>
              </a:rPr>
              <a:t>odločitve organov,</a:t>
            </a:r>
          </a:p>
          <a:p>
            <a:pPr marL="742950" lvl="2" indent="-342900">
              <a:spcBef>
                <a:spcPts val="0"/>
              </a:spcBef>
              <a:spcAft>
                <a:spcPts val="800"/>
              </a:spcAft>
            </a:pPr>
            <a:r>
              <a:rPr lang="sl-SI" sz="1800" b="1" dirty="0">
                <a:latin typeface="Calibri" panose="020F0502020204030204" pitchFamily="34" charset="0"/>
                <a:cs typeface="Calibri" panose="020F0502020204030204" pitchFamily="34" charset="0"/>
              </a:rPr>
              <a:t>najave pošiljk, potrditve prejemov in obdelave, …</a:t>
            </a:r>
            <a:br>
              <a:rPr lang="sl-SI" sz="1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sl-SI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1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sl-SI" sz="2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Priloge VII</a:t>
            </a:r>
            <a:endParaRPr lang="sl-SI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1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sl-SI" sz="2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Informacije o odobrenih vnaprej pooblaščenih obratih</a:t>
            </a:r>
            <a:endParaRPr lang="sl-SI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1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VSA </a:t>
            </a:r>
            <a:r>
              <a:rPr lang="sl-SI" sz="2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ostala komunikacija </a:t>
            </a: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med prijavitelji, … in organi  </a:t>
            </a:r>
            <a:b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l-SI" sz="2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 prek </a:t>
            </a:r>
            <a:r>
              <a:rPr lang="sl-SI" sz="20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DIWaSSa</a:t>
            </a: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!</a:t>
            </a:r>
          </a:p>
          <a:p>
            <a:pPr marL="742950" lvl="2" indent="-342900">
              <a:spcBef>
                <a:spcPts val="0"/>
              </a:spcBef>
              <a:spcAft>
                <a:spcPts val="800"/>
              </a:spcAft>
            </a:pPr>
            <a:endParaRPr lang="sl-SI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en-GB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en-GB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sl-SI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sl-SI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sl-SI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Označba mesta številke diapozitiva 1">
            <a:extLst>
              <a:ext uri="{FF2B5EF4-FFF2-40B4-BE49-F238E27FC236}">
                <a16:creationId xmlns:a16="http://schemas.microsoft.com/office/drawing/2014/main" id="{11029862-0423-052C-F820-638C98AEC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z="1050" smtClean="0"/>
              <a:pPr/>
              <a:t>6</a:t>
            </a:fld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5641010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DCF615-E3BE-8AD9-93F6-1A718EF286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1">
            <a:extLst>
              <a:ext uri="{FF2B5EF4-FFF2-40B4-BE49-F238E27FC236}">
                <a16:creationId xmlns:a16="http://schemas.microsoft.com/office/drawing/2014/main" id="{88982284-BC96-4F96-1867-0F84FFAFB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99" y="558690"/>
            <a:ext cx="9000000" cy="644469"/>
          </a:xfrm>
        </p:spPr>
        <p:txBody>
          <a:bodyPr>
            <a:noAutofit/>
          </a:bodyPr>
          <a:lstStyle/>
          <a:p>
            <a:pPr marL="540385" indent="-540385">
              <a:spcBef>
                <a:spcPts val="1000"/>
              </a:spcBef>
              <a:spcAft>
                <a:spcPts val="1200"/>
              </a:spcAft>
              <a:tabLst>
                <a:tab pos="540385" algn="l"/>
              </a:tabLst>
            </a:pPr>
            <a:r>
              <a:rPr lang="sl-SI" sz="32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Dostop do centralnega sistema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C8007C8-62A3-87F6-0945-D64A2FD0AC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448656"/>
            <a:ext cx="10336548" cy="5031344"/>
          </a:xfrm>
        </p:spPr>
        <p:txBody>
          <a:bodyPr>
            <a:noAutofit/>
          </a:bodyPr>
          <a:lstStyle/>
          <a:p>
            <a:pPr marL="0" lvl="1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Mogoč (subjekti in organi):</a:t>
            </a:r>
          </a:p>
          <a:p>
            <a:pPr marL="342900" lvl="1" indent="-342900">
              <a:spcBef>
                <a:spcPts val="0"/>
              </a:spcBef>
              <a:spcAft>
                <a:spcPts val="800"/>
              </a:spcAft>
            </a:pPr>
            <a:r>
              <a:rPr lang="sl-SI" sz="2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Direktno</a:t>
            </a: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 -&gt; spletna stran</a:t>
            </a:r>
          </a:p>
          <a:p>
            <a:pPr marL="342900" lvl="1" indent="-342900">
              <a:spcBef>
                <a:spcPts val="0"/>
              </a:spcBef>
              <a:spcAft>
                <a:spcPts val="800"/>
              </a:spcAft>
            </a:pPr>
            <a:r>
              <a:rPr lang="sl-SI" sz="2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Prek vmesnika – API dostop -&gt; </a:t>
            </a: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komunikacija naprava – naprava (lastni digitalni sistemi ali programska oprema)</a:t>
            </a:r>
            <a:b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sl-SI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1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Pristojni organ načine dostopa sporoči Komisiji (obrazec - Priloga I) + obvesti subjekte</a:t>
            </a:r>
          </a:p>
          <a:p>
            <a:pPr marL="342900" lvl="1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Pristojni organ lahko določi obvezen dostop prek lastnega sistema ali programske opreme</a:t>
            </a:r>
          </a:p>
          <a:p>
            <a:pPr marL="342900" lvl="1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Ob spremembi  -&gt;  poslati novo obvestilo  (Komisiji + subjektom)</a:t>
            </a:r>
          </a:p>
          <a:p>
            <a:pPr marL="342900" lvl="1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Načine dostopa Komisija objavi na spletnih straneh</a:t>
            </a:r>
            <a:endParaRPr lang="sl-SI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en-GB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en-GB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sl-SI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sl-SI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sl-SI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Označba mesta številke diapozitiva 1">
            <a:extLst>
              <a:ext uri="{FF2B5EF4-FFF2-40B4-BE49-F238E27FC236}">
                <a16:creationId xmlns:a16="http://schemas.microsoft.com/office/drawing/2014/main" id="{63CD9664-37E5-528D-7F81-9F8220062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z="1050" smtClean="0"/>
              <a:pPr/>
              <a:t>7</a:t>
            </a:fld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14210658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488A2F1-17F5-0620-7079-8454DF5157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80185"/>
          </a:xfrm>
        </p:spPr>
        <p:txBody>
          <a:bodyPr>
            <a:normAutofit/>
          </a:bodyPr>
          <a:lstStyle/>
          <a:p>
            <a:pPr algn="ctr"/>
            <a:r>
              <a:rPr lang="sl-SI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Vloge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5471F1B-6A85-2A1A-6BF2-DA28BCF8D4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7336" y="2160589"/>
            <a:ext cx="5290504" cy="3880772"/>
          </a:xfrm>
        </p:spPr>
        <p:txBody>
          <a:bodyPr>
            <a:normAutofit fontScale="92500" lnSpcReduction="10000"/>
          </a:bodyPr>
          <a:lstStyle/>
          <a:p>
            <a:pPr marL="0" lvl="1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sl-SI" sz="2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Subjekti:</a:t>
            </a:r>
          </a:p>
          <a:p>
            <a:pPr marL="0" lvl="1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„Upravljavec“ je fizična ali pravna oseba, ki izvaja, načrtuje, je vključena v izvajanje pošiljanja odpadkov in to dela poklicno ali pa ne in to kot:</a:t>
            </a:r>
          </a:p>
          <a:p>
            <a:pPr marL="742950" lvl="2" indent="-342900">
              <a:spcBef>
                <a:spcPts val="0"/>
              </a:spcBef>
              <a:spcAft>
                <a:spcPts val="800"/>
              </a:spcAft>
            </a:pPr>
            <a:r>
              <a:rPr lang="sl-SI" sz="1800" b="1" dirty="0">
                <a:latin typeface="Calibri" panose="020F0502020204030204" pitchFamily="34" charset="0"/>
                <a:cs typeface="Calibri" panose="020F0502020204030204" pitchFamily="34" charset="0"/>
              </a:rPr>
              <a:t>prijavitelj,</a:t>
            </a:r>
          </a:p>
          <a:p>
            <a:pPr marL="742950" lvl="2" indent="-342900">
              <a:spcBef>
                <a:spcPts val="0"/>
              </a:spcBef>
              <a:spcAft>
                <a:spcPts val="800"/>
              </a:spcAft>
            </a:pPr>
            <a:r>
              <a:rPr lang="sl-SI" sz="1800" b="1" dirty="0">
                <a:latin typeface="Calibri" panose="020F0502020204030204" pitchFamily="34" charset="0"/>
                <a:cs typeface="Calibri" panose="020F0502020204030204" pitchFamily="34" charset="0"/>
              </a:rPr>
              <a:t>oseba, ki organizira pošiljanje,</a:t>
            </a:r>
          </a:p>
          <a:p>
            <a:pPr marL="742950" lvl="2" indent="-342900">
              <a:spcBef>
                <a:spcPts val="0"/>
              </a:spcBef>
              <a:spcAft>
                <a:spcPts val="800"/>
              </a:spcAft>
            </a:pPr>
            <a:r>
              <a:rPr lang="sl-SI" sz="1800" b="1" dirty="0">
                <a:latin typeface="Calibri" panose="020F0502020204030204" pitchFamily="34" charset="0"/>
                <a:cs typeface="Calibri" panose="020F0502020204030204" pitchFamily="34" charset="0"/>
              </a:rPr>
              <a:t>prevoznik,</a:t>
            </a:r>
          </a:p>
          <a:p>
            <a:pPr marL="742950" lvl="2" indent="-342900">
              <a:spcBef>
                <a:spcPts val="0"/>
              </a:spcBef>
              <a:spcAft>
                <a:spcPts val="800"/>
              </a:spcAft>
            </a:pPr>
            <a:r>
              <a:rPr lang="sl-SI" sz="1800" b="1" dirty="0">
                <a:latin typeface="Calibri" panose="020F0502020204030204" pitchFamily="34" charset="0"/>
                <a:cs typeface="Calibri" panose="020F0502020204030204" pitchFamily="34" charset="0"/>
              </a:rPr>
              <a:t>prejemnik,</a:t>
            </a:r>
          </a:p>
          <a:p>
            <a:pPr marL="742950" lvl="2" indent="-342900">
              <a:spcBef>
                <a:spcPts val="0"/>
              </a:spcBef>
              <a:spcAft>
                <a:spcPts val="800"/>
              </a:spcAft>
            </a:pPr>
            <a:r>
              <a:rPr lang="sl-SI" sz="1800" b="1" dirty="0">
                <a:latin typeface="Calibri" panose="020F0502020204030204" pitchFamily="34" charset="0"/>
                <a:cs typeface="Calibri" panose="020F0502020204030204" pitchFamily="34" charset="0"/>
              </a:rPr>
              <a:t>obrat obdelave,</a:t>
            </a:r>
          </a:p>
          <a:p>
            <a:pPr marL="742950" lvl="2" indent="-342900">
              <a:spcBef>
                <a:spcPts val="0"/>
              </a:spcBef>
              <a:spcAft>
                <a:spcPts val="800"/>
              </a:spcAft>
            </a:pPr>
            <a:r>
              <a:rPr lang="sl-SI" sz="1800" b="1" dirty="0">
                <a:latin typeface="Calibri" panose="020F0502020204030204" pitchFamily="34" charset="0"/>
                <a:cs typeface="Calibri" panose="020F0502020204030204" pitchFamily="34" charset="0"/>
              </a:rPr>
              <a:t>povzročitelj.</a:t>
            </a:r>
          </a:p>
          <a:p>
            <a:pPr marL="342900" lvl="1" indent="-342900">
              <a:spcBef>
                <a:spcPts val="0"/>
              </a:spcBef>
              <a:spcAft>
                <a:spcPts val="800"/>
              </a:spcAft>
            </a:pP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=&gt; lahko nastopajo v teh vlogah</a:t>
            </a:r>
          </a:p>
          <a:p>
            <a:endParaRPr lang="sl-SI" dirty="0"/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B499A500-638F-E0B7-2B09-8EBD39F17D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24162" y="2160589"/>
            <a:ext cx="5672663" cy="452896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l-SI" sz="2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Organi:</a:t>
            </a:r>
          </a:p>
          <a:p>
            <a:pPr marL="0" indent="0">
              <a:buNone/>
            </a:pPr>
            <a:endParaRPr lang="sl-SI" sz="20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Pristojni organ:</a:t>
            </a:r>
          </a:p>
          <a:p>
            <a:pPr lvl="1"/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kraja odpreme,</a:t>
            </a:r>
          </a:p>
          <a:p>
            <a:pPr lvl="1"/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tranzita,</a:t>
            </a:r>
          </a:p>
          <a:p>
            <a:pPr lvl="1"/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kraja prejema.</a:t>
            </a:r>
          </a:p>
          <a:p>
            <a:pPr lvl="1"/>
            <a:endParaRPr lang="sl-SI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Nadzorni organ</a:t>
            </a:r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680CA236-E76C-D6D7-BB9A-D3C4FFACA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8</a:t>
            </a:fld>
            <a:endParaRPr lang="en-US" dirty="0"/>
          </a:p>
        </p:txBody>
      </p:sp>
      <p:sp>
        <p:nvSpPr>
          <p:cNvPr id="6" name="Naslov 1">
            <a:extLst>
              <a:ext uri="{FF2B5EF4-FFF2-40B4-BE49-F238E27FC236}">
                <a16:creationId xmlns:a16="http://schemas.microsoft.com/office/drawing/2014/main" id="{D79E5B51-DA68-DA7F-D52B-70D1358169B8}"/>
              </a:ext>
            </a:extLst>
          </p:cNvPr>
          <p:cNvSpPr txBox="1">
            <a:spLocks/>
          </p:cNvSpPr>
          <p:nvPr/>
        </p:nvSpPr>
        <p:spPr>
          <a:xfrm>
            <a:off x="677334" y="1551008"/>
            <a:ext cx="7320772" cy="428263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sl-SI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Ena ali več vlog</a:t>
            </a:r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39534254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7EC1BD-D24C-4C11-59D9-4C4803083E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1">
            <a:extLst>
              <a:ext uri="{FF2B5EF4-FFF2-40B4-BE49-F238E27FC236}">
                <a16:creationId xmlns:a16="http://schemas.microsoft.com/office/drawing/2014/main" id="{3C5B1D26-35AC-F801-439C-EB73CE0CF9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99" y="558690"/>
            <a:ext cx="9000000" cy="644469"/>
          </a:xfrm>
        </p:spPr>
        <p:txBody>
          <a:bodyPr>
            <a:noAutofit/>
          </a:bodyPr>
          <a:lstStyle/>
          <a:p>
            <a:pPr marL="540385" indent="-540385">
              <a:spcBef>
                <a:spcPts val="1000"/>
              </a:spcBef>
              <a:spcAft>
                <a:spcPts val="1200"/>
              </a:spcAft>
              <a:tabLst>
                <a:tab pos="540385" algn="l"/>
              </a:tabLst>
            </a:pPr>
            <a:r>
              <a:rPr lang="sl-SI" sz="32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Identifikacija subjektov in pristojnih organov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B388348-7721-A4EC-E0B5-59F2495143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733" y="1375143"/>
            <a:ext cx="10808186" cy="5031344"/>
          </a:xfrm>
        </p:spPr>
        <p:txBody>
          <a:bodyPr>
            <a:noAutofit/>
          </a:bodyPr>
          <a:lstStyle/>
          <a:p>
            <a:pPr marL="0" lvl="1" indent="0">
              <a:lnSpc>
                <a:spcPct val="200000"/>
              </a:lnSpc>
              <a:spcBef>
                <a:spcPts val="0"/>
              </a:spcBef>
              <a:spcAft>
                <a:spcPts val="800"/>
              </a:spcAft>
              <a:buNone/>
            </a:pPr>
            <a:br>
              <a:rPr lang="sl-SI" sz="2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l-SI" sz="2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Vsak mora biti registriran – le enkrat!</a:t>
            </a:r>
            <a:endParaRPr lang="sl-SI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1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Pristojni organi  –&gt;  registrira Komisija</a:t>
            </a:r>
          </a:p>
          <a:p>
            <a:pPr marL="342900" lvl="1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Subjekti  –&gt;  registrirajo sami z </a:t>
            </a:r>
            <a:r>
              <a:rPr lang="sl-SI" sz="20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glavno identifikacijsko številko</a:t>
            </a:r>
            <a:endParaRPr lang="sl-SI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2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sl-SI" sz="1800" b="1" dirty="0">
                <a:latin typeface="Calibri" panose="020F0502020204030204" pitchFamily="34" charset="0"/>
                <a:cs typeface="Calibri" panose="020F0502020204030204" pitchFamily="34" charset="0"/>
              </a:rPr>
              <a:t>Registracijo preveri/potrdi pristojni organ</a:t>
            </a:r>
            <a:endParaRPr lang="sl-SI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 indent="0">
              <a:spcBef>
                <a:spcPts val="0"/>
              </a:spcBef>
              <a:spcAft>
                <a:spcPts val="800"/>
              </a:spcAft>
              <a:buNone/>
            </a:pPr>
            <a:endParaRPr lang="sl-SI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 indent="0">
              <a:spcBef>
                <a:spcPts val="0"/>
              </a:spcBef>
              <a:spcAft>
                <a:spcPts val="800"/>
              </a:spcAft>
              <a:buNone/>
            </a:pPr>
            <a:endParaRPr lang="sl-SI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1" indent="-342900">
              <a:spcBef>
                <a:spcPts val="0"/>
              </a:spcBef>
              <a:spcAft>
                <a:spcPts val="800"/>
              </a:spcAft>
            </a:pPr>
            <a:endParaRPr lang="sl-SI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2" indent="-342900">
              <a:spcBef>
                <a:spcPts val="0"/>
              </a:spcBef>
              <a:spcAft>
                <a:spcPts val="800"/>
              </a:spcAft>
            </a:pPr>
            <a:endParaRPr lang="sl-SI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1" indent="-342900">
              <a:spcBef>
                <a:spcPts val="0"/>
              </a:spcBef>
              <a:spcAft>
                <a:spcPts val="800"/>
              </a:spcAft>
            </a:pPr>
            <a:endParaRPr lang="sl-SI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 indent="0">
              <a:spcBef>
                <a:spcPts val="0"/>
              </a:spcBef>
              <a:spcAft>
                <a:spcPts val="800"/>
              </a:spcAft>
              <a:buNone/>
            </a:pPr>
            <a:endParaRPr lang="sl-SI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2" indent="-342900">
              <a:spcBef>
                <a:spcPts val="0"/>
              </a:spcBef>
              <a:spcAft>
                <a:spcPts val="800"/>
              </a:spcAft>
            </a:pPr>
            <a:endParaRPr lang="sl-SI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en-GB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en-GB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sl-SI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sl-SI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sl-SI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Označba mesta številke diapozitiva 1">
            <a:extLst>
              <a:ext uri="{FF2B5EF4-FFF2-40B4-BE49-F238E27FC236}">
                <a16:creationId xmlns:a16="http://schemas.microsoft.com/office/drawing/2014/main" id="{D092A8D0-E03A-E9F0-CB3B-0058F4BFB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z="1050" smtClean="0"/>
              <a:pPr/>
              <a:t>9</a:t>
            </a:fld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1124853507"/>
      </p:ext>
    </p:extLst>
  </p:cSld>
  <p:clrMapOvr>
    <a:masterClrMapping/>
  </p:clrMapOvr>
</p:sld>
</file>

<file path=ppt/theme/theme1.xml><?xml version="1.0" encoding="utf-8"?>
<a:theme xmlns:a="http://schemas.openxmlformats.org/drawingml/2006/main" name="Gladko">
  <a:themeElements>
    <a:clrScheme name="Gladk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Gladk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ladk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2911</TotalTime>
  <Words>1253</Words>
  <Application>Microsoft Office PowerPoint</Application>
  <PresentationFormat>Širokozaslonsko</PresentationFormat>
  <Paragraphs>295</Paragraphs>
  <Slides>21</Slides>
  <Notes>1</Notes>
  <HiddenSlides>0</HiddenSlides>
  <MMClips>0</MMClips>
  <ScaleCrop>false</ScaleCrop>
  <HeadingPairs>
    <vt:vector size="6" baseType="variant">
      <vt:variant>
        <vt:lpstr>Uporabljene pisave</vt:lpstr>
      </vt:variant>
      <vt:variant>
        <vt:i4>8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21</vt:i4>
      </vt:variant>
    </vt:vector>
  </HeadingPairs>
  <TitlesOfParts>
    <vt:vector size="30" baseType="lpstr">
      <vt:lpstr>ＭＳ Ｐゴシック</vt:lpstr>
      <vt:lpstr>Arial</vt:lpstr>
      <vt:lpstr>Calibri</vt:lpstr>
      <vt:lpstr>EC Square Sans Pro</vt:lpstr>
      <vt:lpstr>Montserrat</vt:lpstr>
      <vt:lpstr>Myriad Pro</vt:lpstr>
      <vt:lpstr>Trebuchet MS</vt:lpstr>
      <vt:lpstr>Wingdings 3</vt:lpstr>
      <vt:lpstr>Gladko</vt:lpstr>
      <vt:lpstr>DIWaSS  Elektronski informacijski sistem za pošiljke odpadkov preko meja   Nada Suhadolnik Gjura, IRSOE Rimske terme, oktober 2025   </vt:lpstr>
      <vt:lpstr>Revizija uredbe 1013/2006 - Ugotovljeno</vt:lpstr>
      <vt:lpstr>Cilji nove uredbe 1157/2024  </vt:lpstr>
      <vt:lpstr>Zakonska podlaga  </vt:lpstr>
      <vt:lpstr>Zakonska podlaga</vt:lpstr>
      <vt:lpstr>Dokumenti in informacije za elektronsko izmenjavo</vt:lpstr>
      <vt:lpstr>Dostop do centralnega sistema</vt:lpstr>
      <vt:lpstr>Vloge</vt:lpstr>
      <vt:lpstr>Identifikacija subjektov in pristojnih organov</vt:lpstr>
      <vt:lpstr>Identifikacija subjektov</vt:lpstr>
      <vt:lpstr>Registracija subjektov</vt:lpstr>
      <vt:lpstr>Uporabniki</vt:lpstr>
      <vt:lpstr>Uporabniki - zastopanje</vt:lpstr>
      <vt:lpstr>Uporabniki - vrste</vt:lpstr>
      <vt:lpstr>Dostop prek vmesnikov (API dostop)</vt:lpstr>
      <vt:lpstr>Merjenje časa</vt:lpstr>
      <vt:lpstr>Naslednji koraki </vt:lpstr>
      <vt:lpstr>Naslednji koraki</vt:lpstr>
      <vt:lpstr>Naslednji koraki</vt:lpstr>
      <vt:lpstr>Koristne povezave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Zakonodajne osnove in načrti za prihodnost za doseganje ciljev recikliranja  mag. Tanja Bolte Ministrstvo za okolje, podnebje in energijo  Direktorat za okolje</dc:title>
  <dc:creator>Jana Miklavčič</dc:creator>
  <cp:lastModifiedBy>Nada Suhadolnik Gjura</cp:lastModifiedBy>
  <cp:revision>112</cp:revision>
  <cp:lastPrinted>2025-10-15T07:37:34Z</cp:lastPrinted>
  <dcterms:created xsi:type="dcterms:W3CDTF">2023-10-05T12:14:46Z</dcterms:created>
  <dcterms:modified xsi:type="dcterms:W3CDTF">2025-10-15T19:10:54Z</dcterms:modified>
</cp:coreProperties>
</file>