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9"/>
  </p:notesMasterIdLst>
  <p:sldIdLst>
    <p:sldId id="256" r:id="rId5"/>
    <p:sldId id="257" r:id="rId6"/>
    <p:sldId id="262" r:id="rId7"/>
    <p:sldId id="261" r:id="rId8"/>
    <p:sldId id="263" r:id="rId9"/>
    <p:sldId id="264" r:id="rId10"/>
    <p:sldId id="265" r:id="rId11"/>
    <p:sldId id="266" r:id="rId12"/>
    <p:sldId id="267" r:id="rId13"/>
    <p:sldId id="268" r:id="rId14"/>
    <p:sldId id="269" r:id="rId15"/>
    <p:sldId id="271" r:id="rId16"/>
    <p:sldId id="270"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300" r:id="rId45"/>
    <p:sldId id="301" r:id="rId46"/>
    <p:sldId id="302" r:id="rId47"/>
    <p:sldId id="299" r:id="rId48"/>
  </p:sldIdLst>
  <p:sldSz cx="9144000" cy="6858000" type="screen4x3"/>
  <p:notesSz cx="6808788" cy="9940925"/>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5DA"/>
    <a:srgbClr val="0052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239" autoAdjust="0"/>
  </p:normalViewPr>
  <p:slideViewPr>
    <p:cSldViewPr>
      <p:cViewPr varScale="1">
        <p:scale>
          <a:sx n="57" d="100"/>
          <a:sy n="57" d="100"/>
        </p:scale>
        <p:origin x="195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ra Žunkovič" userId="702b3ae8-5e8c-4d6c-9e17-ac015a02c978" providerId="ADAL" clId="{2AF0810E-C189-4AF4-ACD5-275FF41DDDCE}"/>
    <pc:docChg chg="modSld">
      <pc:chgData name="Petra Žunkovič" userId="702b3ae8-5e8c-4d6c-9e17-ac015a02c978" providerId="ADAL" clId="{2AF0810E-C189-4AF4-ACD5-275FF41DDDCE}" dt="2025-10-20T09:43:40.448" v="2" actId="6549"/>
      <pc:docMkLst>
        <pc:docMk/>
      </pc:docMkLst>
      <pc:sldChg chg="modSp mod modNotesTx">
        <pc:chgData name="Petra Žunkovič" userId="702b3ae8-5e8c-4d6c-9e17-ac015a02c978" providerId="ADAL" clId="{2AF0810E-C189-4AF4-ACD5-275FF41DDDCE}" dt="2025-10-20T09:43:40.448" v="2" actId="6549"/>
        <pc:sldMkLst>
          <pc:docMk/>
          <pc:sldMk cId="0" sldId="256"/>
        </pc:sldMkLst>
        <pc:spChg chg="mod">
          <ac:chgData name="Petra Žunkovič" userId="702b3ae8-5e8c-4d6c-9e17-ac015a02c978" providerId="ADAL" clId="{2AF0810E-C189-4AF4-ACD5-275FF41DDDCE}" dt="2025-10-20T09:43:24.575" v="0" actId="1076"/>
          <ac:spMkLst>
            <pc:docMk/>
            <pc:sldMk cId="0" sldId="256"/>
            <ac:spMk id="5" creationId="{00000000-0000-0000-0000-000000000000}"/>
          </ac:spMkLst>
        </pc:spChg>
      </pc:sldChg>
      <pc:sldChg chg="modNotesTx">
        <pc:chgData name="Petra Žunkovič" userId="702b3ae8-5e8c-4d6c-9e17-ac015a02c978" providerId="ADAL" clId="{2AF0810E-C189-4AF4-ACD5-275FF41DDDCE}" dt="2025-10-20T09:43:37.385" v="1" actId="6549"/>
        <pc:sldMkLst>
          <pc:docMk/>
          <pc:sldMk cId="0"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8B250828-A2DA-47FC-AFE1-D8C4E1D382E9}" type="datetimeFigureOut">
              <a:rPr lang="sl-SI" smtClean="0"/>
              <a:t>20.10.2025</a:t>
            </a:fld>
            <a:endParaRPr lang="sl-SI"/>
          </a:p>
        </p:txBody>
      </p:sp>
      <p:sp>
        <p:nvSpPr>
          <p:cNvPr id="4" name="Označba mesta stranske slike 3"/>
          <p:cNvSpPr>
            <a:spLocks noGrp="1" noRot="1" noChangeAspect="1"/>
          </p:cNvSpPr>
          <p:nvPr>
            <p:ph type="sldImg" idx="2"/>
          </p:nvPr>
        </p:nvSpPr>
        <p:spPr>
          <a:xfrm>
            <a:off x="1168400" y="1243013"/>
            <a:ext cx="4471988" cy="3354387"/>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11BDB6ED-0E5D-46CC-A8D9-4916EC851D8E}" type="slidenum">
              <a:rPr lang="sl-SI" smtClean="0"/>
              <a:t>‹#›</a:t>
            </a:fld>
            <a:endParaRPr lang="sl-SI"/>
          </a:p>
        </p:txBody>
      </p:sp>
    </p:spTree>
    <p:extLst>
      <p:ext uri="{BB962C8B-B14F-4D97-AF65-F5344CB8AC3E}">
        <p14:creationId xmlns:p14="http://schemas.microsoft.com/office/powerpoint/2010/main" val="931707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11BDB6ED-0E5D-46CC-A8D9-4916EC851D8E}" type="slidenum">
              <a:rPr lang="sl-SI" smtClean="0"/>
              <a:t>1</a:t>
            </a:fld>
            <a:endParaRPr lang="sl-SI"/>
          </a:p>
        </p:txBody>
      </p:sp>
    </p:spTree>
    <p:extLst>
      <p:ext uri="{BB962C8B-B14F-4D97-AF65-F5344CB8AC3E}">
        <p14:creationId xmlns:p14="http://schemas.microsoft.com/office/powerpoint/2010/main" val="2294891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78D3D-3D07-6353-FE81-3BDABF3FB7A6}"/>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CD887903-DAF1-17F7-19D3-C1C2153913EA}"/>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C49D2602-9102-8591-B71A-BEF6E20D99C3}"/>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454D1823-D741-8771-C040-77555F517379}"/>
              </a:ext>
            </a:extLst>
          </p:cNvPr>
          <p:cNvSpPr>
            <a:spLocks noGrp="1"/>
          </p:cNvSpPr>
          <p:nvPr>
            <p:ph type="sldNum" sz="quarter" idx="5"/>
          </p:nvPr>
        </p:nvSpPr>
        <p:spPr/>
        <p:txBody>
          <a:bodyPr/>
          <a:lstStyle/>
          <a:p>
            <a:fld id="{11BDB6ED-0E5D-46CC-A8D9-4916EC851D8E}" type="slidenum">
              <a:rPr lang="sl-SI" smtClean="0"/>
              <a:t>10</a:t>
            </a:fld>
            <a:endParaRPr lang="sl-SI"/>
          </a:p>
        </p:txBody>
      </p:sp>
    </p:spTree>
    <p:extLst>
      <p:ext uri="{BB962C8B-B14F-4D97-AF65-F5344CB8AC3E}">
        <p14:creationId xmlns:p14="http://schemas.microsoft.com/office/powerpoint/2010/main" val="24568111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BBBB9-322E-54E9-33F6-095E590C2D2F}"/>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E4FA1FE7-21AB-C47B-8AF7-4EA50A8141C0}"/>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7062F333-F195-43E3-8439-A0414E7D9EAA}"/>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4998B506-0868-BD62-5B3E-89BDAA32813D}"/>
              </a:ext>
            </a:extLst>
          </p:cNvPr>
          <p:cNvSpPr>
            <a:spLocks noGrp="1"/>
          </p:cNvSpPr>
          <p:nvPr>
            <p:ph type="sldNum" sz="quarter" idx="5"/>
          </p:nvPr>
        </p:nvSpPr>
        <p:spPr/>
        <p:txBody>
          <a:bodyPr/>
          <a:lstStyle/>
          <a:p>
            <a:fld id="{11BDB6ED-0E5D-46CC-A8D9-4916EC851D8E}" type="slidenum">
              <a:rPr lang="sl-SI" smtClean="0"/>
              <a:t>11</a:t>
            </a:fld>
            <a:endParaRPr lang="sl-SI"/>
          </a:p>
        </p:txBody>
      </p:sp>
    </p:spTree>
    <p:extLst>
      <p:ext uri="{BB962C8B-B14F-4D97-AF65-F5344CB8AC3E}">
        <p14:creationId xmlns:p14="http://schemas.microsoft.com/office/powerpoint/2010/main" val="17686423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9EC5B-3BA5-1EF5-798B-D082B61A09B3}"/>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BCD13CA4-9BAF-AD93-576B-9A0D5AE139DF}"/>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FF583C52-A63A-B7B4-94C1-779CC733AD2B}"/>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8C214678-A74E-A509-28FF-537917B5B071}"/>
              </a:ext>
            </a:extLst>
          </p:cNvPr>
          <p:cNvSpPr>
            <a:spLocks noGrp="1"/>
          </p:cNvSpPr>
          <p:nvPr>
            <p:ph type="sldNum" sz="quarter" idx="5"/>
          </p:nvPr>
        </p:nvSpPr>
        <p:spPr/>
        <p:txBody>
          <a:bodyPr/>
          <a:lstStyle/>
          <a:p>
            <a:fld id="{11BDB6ED-0E5D-46CC-A8D9-4916EC851D8E}" type="slidenum">
              <a:rPr lang="sl-SI" smtClean="0"/>
              <a:t>12</a:t>
            </a:fld>
            <a:endParaRPr lang="sl-SI"/>
          </a:p>
        </p:txBody>
      </p:sp>
    </p:spTree>
    <p:extLst>
      <p:ext uri="{BB962C8B-B14F-4D97-AF65-F5344CB8AC3E}">
        <p14:creationId xmlns:p14="http://schemas.microsoft.com/office/powerpoint/2010/main" val="9896472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503D0F-45E6-77B6-02AF-B1AF087635BB}"/>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84123EEB-997C-D955-58D8-7182B070A1D6}"/>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38598546-067E-F558-2B72-9462CF475FD4}"/>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F945469E-EDC8-83D9-2C8F-04FA661A8A82}"/>
              </a:ext>
            </a:extLst>
          </p:cNvPr>
          <p:cNvSpPr>
            <a:spLocks noGrp="1"/>
          </p:cNvSpPr>
          <p:nvPr>
            <p:ph type="sldNum" sz="quarter" idx="5"/>
          </p:nvPr>
        </p:nvSpPr>
        <p:spPr/>
        <p:txBody>
          <a:bodyPr/>
          <a:lstStyle/>
          <a:p>
            <a:fld id="{11BDB6ED-0E5D-46CC-A8D9-4916EC851D8E}" type="slidenum">
              <a:rPr lang="sl-SI" smtClean="0"/>
              <a:t>13</a:t>
            </a:fld>
            <a:endParaRPr lang="sl-SI"/>
          </a:p>
        </p:txBody>
      </p:sp>
    </p:spTree>
    <p:extLst>
      <p:ext uri="{BB962C8B-B14F-4D97-AF65-F5344CB8AC3E}">
        <p14:creationId xmlns:p14="http://schemas.microsoft.com/office/powerpoint/2010/main" val="41224233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51B46-0110-D96B-EA2C-349C05FA742E}"/>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56B5EA7B-AC86-AA88-D9DC-5A5A8095B257}"/>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94B7E949-195C-CE52-5358-A4475E6E360C}"/>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C298C21D-BF2B-7E88-2938-B6267458B0CB}"/>
              </a:ext>
            </a:extLst>
          </p:cNvPr>
          <p:cNvSpPr>
            <a:spLocks noGrp="1"/>
          </p:cNvSpPr>
          <p:nvPr>
            <p:ph type="sldNum" sz="quarter" idx="5"/>
          </p:nvPr>
        </p:nvSpPr>
        <p:spPr/>
        <p:txBody>
          <a:bodyPr/>
          <a:lstStyle/>
          <a:p>
            <a:fld id="{11BDB6ED-0E5D-46CC-A8D9-4916EC851D8E}" type="slidenum">
              <a:rPr lang="sl-SI" smtClean="0"/>
              <a:t>14</a:t>
            </a:fld>
            <a:endParaRPr lang="sl-SI"/>
          </a:p>
        </p:txBody>
      </p:sp>
    </p:spTree>
    <p:extLst>
      <p:ext uri="{BB962C8B-B14F-4D97-AF65-F5344CB8AC3E}">
        <p14:creationId xmlns:p14="http://schemas.microsoft.com/office/powerpoint/2010/main" val="27760637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CFA53-E5B9-44D9-1FAB-C9E7DC648E83}"/>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26FC1AC8-4C9D-FA51-6C92-032A2419E549}"/>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B1AA8567-FF28-143C-1755-3365F1E5DE9E}"/>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DC617BC5-5BA2-448E-EA5B-7784F1BC6896}"/>
              </a:ext>
            </a:extLst>
          </p:cNvPr>
          <p:cNvSpPr>
            <a:spLocks noGrp="1"/>
          </p:cNvSpPr>
          <p:nvPr>
            <p:ph type="sldNum" sz="quarter" idx="5"/>
          </p:nvPr>
        </p:nvSpPr>
        <p:spPr/>
        <p:txBody>
          <a:bodyPr/>
          <a:lstStyle/>
          <a:p>
            <a:fld id="{11BDB6ED-0E5D-46CC-A8D9-4916EC851D8E}" type="slidenum">
              <a:rPr lang="sl-SI" smtClean="0"/>
              <a:t>15</a:t>
            </a:fld>
            <a:endParaRPr lang="sl-SI"/>
          </a:p>
        </p:txBody>
      </p:sp>
    </p:spTree>
    <p:extLst>
      <p:ext uri="{BB962C8B-B14F-4D97-AF65-F5344CB8AC3E}">
        <p14:creationId xmlns:p14="http://schemas.microsoft.com/office/powerpoint/2010/main" val="11766724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73B9C-AD05-F963-BB0F-EF1E7FAD545A}"/>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96DDA74F-2D8C-A785-036D-524A367119DF}"/>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60DAF395-1B5E-4BC0-07DB-5EDD982ED580}"/>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C9F2DC4F-A8DE-C17F-9115-52BF5C7BECAA}"/>
              </a:ext>
            </a:extLst>
          </p:cNvPr>
          <p:cNvSpPr>
            <a:spLocks noGrp="1"/>
          </p:cNvSpPr>
          <p:nvPr>
            <p:ph type="sldNum" sz="quarter" idx="5"/>
          </p:nvPr>
        </p:nvSpPr>
        <p:spPr/>
        <p:txBody>
          <a:bodyPr/>
          <a:lstStyle/>
          <a:p>
            <a:fld id="{11BDB6ED-0E5D-46CC-A8D9-4916EC851D8E}" type="slidenum">
              <a:rPr lang="sl-SI" smtClean="0"/>
              <a:t>16</a:t>
            </a:fld>
            <a:endParaRPr lang="sl-SI"/>
          </a:p>
        </p:txBody>
      </p:sp>
    </p:spTree>
    <p:extLst>
      <p:ext uri="{BB962C8B-B14F-4D97-AF65-F5344CB8AC3E}">
        <p14:creationId xmlns:p14="http://schemas.microsoft.com/office/powerpoint/2010/main" val="36883859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BE9F6-294A-FEEA-5E53-E46F5020D410}"/>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E4E96DD1-78DF-1384-C5AF-A0B797002427}"/>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06B907D7-B794-743D-FFDC-572804353651}"/>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387B3B7F-A394-7F0F-FD74-C102BBB889C1}"/>
              </a:ext>
            </a:extLst>
          </p:cNvPr>
          <p:cNvSpPr>
            <a:spLocks noGrp="1"/>
          </p:cNvSpPr>
          <p:nvPr>
            <p:ph type="sldNum" sz="quarter" idx="5"/>
          </p:nvPr>
        </p:nvSpPr>
        <p:spPr/>
        <p:txBody>
          <a:bodyPr/>
          <a:lstStyle/>
          <a:p>
            <a:fld id="{11BDB6ED-0E5D-46CC-A8D9-4916EC851D8E}" type="slidenum">
              <a:rPr lang="sl-SI" smtClean="0"/>
              <a:t>17</a:t>
            </a:fld>
            <a:endParaRPr lang="sl-SI"/>
          </a:p>
        </p:txBody>
      </p:sp>
    </p:spTree>
    <p:extLst>
      <p:ext uri="{BB962C8B-B14F-4D97-AF65-F5344CB8AC3E}">
        <p14:creationId xmlns:p14="http://schemas.microsoft.com/office/powerpoint/2010/main" val="33666651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703AB-8BE9-906D-DA6F-F74D6BEE8B32}"/>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9771F903-1432-31E8-B81D-225E8697BBCB}"/>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1A3AEC77-080B-AA06-F6C5-049717D4CA4F}"/>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C9EBC346-4DB2-61BE-AE2B-F258D037DC38}"/>
              </a:ext>
            </a:extLst>
          </p:cNvPr>
          <p:cNvSpPr>
            <a:spLocks noGrp="1"/>
          </p:cNvSpPr>
          <p:nvPr>
            <p:ph type="sldNum" sz="quarter" idx="5"/>
          </p:nvPr>
        </p:nvSpPr>
        <p:spPr/>
        <p:txBody>
          <a:bodyPr/>
          <a:lstStyle/>
          <a:p>
            <a:fld id="{11BDB6ED-0E5D-46CC-A8D9-4916EC851D8E}" type="slidenum">
              <a:rPr lang="sl-SI" smtClean="0"/>
              <a:t>18</a:t>
            </a:fld>
            <a:endParaRPr lang="sl-SI"/>
          </a:p>
        </p:txBody>
      </p:sp>
    </p:spTree>
    <p:extLst>
      <p:ext uri="{BB962C8B-B14F-4D97-AF65-F5344CB8AC3E}">
        <p14:creationId xmlns:p14="http://schemas.microsoft.com/office/powerpoint/2010/main" val="24965734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7FD99-EAA4-F537-C8FA-0F3D375E0531}"/>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930994E6-5837-F593-1584-6A05FEA2DC4B}"/>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F8D39F69-5C92-CCD2-81C5-D87B00C8E7CD}"/>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964D07C1-19F4-C352-F943-A8FC095631BD}"/>
              </a:ext>
            </a:extLst>
          </p:cNvPr>
          <p:cNvSpPr>
            <a:spLocks noGrp="1"/>
          </p:cNvSpPr>
          <p:nvPr>
            <p:ph type="sldNum" sz="quarter" idx="5"/>
          </p:nvPr>
        </p:nvSpPr>
        <p:spPr/>
        <p:txBody>
          <a:bodyPr/>
          <a:lstStyle/>
          <a:p>
            <a:fld id="{11BDB6ED-0E5D-46CC-A8D9-4916EC851D8E}" type="slidenum">
              <a:rPr lang="sl-SI" smtClean="0"/>
              <a:t>19</a:t>
            </a:fld>
            <a:endParaRPr lang="sl-SI"/>
          </a:p>
        </p:txBody>
      </p:sp>
    </p:spTree>
    <p:extLst>
      <p:ext uri="{BB962C8B-B14F-4D97-AF65-F5344CB8AC3E}">
        <p14:creationId xmlns:p14="http://schemas.microsoft.com/office/powerpoint/2010/main" val="368241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indent="0">
              <a:buNone/>
            </a:pPr>
            <a:endParaRPr lang="sl-SI" dirty="0"/>
          </a:p>
        </p:txBody>
      </p:sp>
      <p:sp>
        <p:nvSpPr>
          <p:cNvPr id="4" name="Označba mesta številke diapozitiva 3"/>
          <p:cNvSpPr>
            <a:spLocks noGrp="1"/>
          </p:cNvSpPr>
          <p:nvPr>
            <p:ph type="sldNum" sz="quarter" idx="5"/>
          </p:nvPr>
        </p:nvSpPr>
        <p:spPr/>
        <p:txBody>
          <a:bodyPr/>
          <a:lstStyle/>
          <a:p>
            <a:fld id="{11BDB6ED-0E5D-46CC-A8D9-4916EC851D8E}" type="slidenum">
              <a:rPr lang="sl-SI" smtClean="0"/>
              <a:t>2</a:t>
            </a:fld>
            <a:endParaRPr lang="sl-SI"/>
          </a:p>
        </p:txBody>
      </p:sp>
    </p:spTree>
    <p:extLst>
      <p:ext uri="{BB962C8B-B14F-4D97-AF65-F5344CB8AC3E}">
        <p14:creationId xmlns:p14="http://schemas.microsoft.com/office/powerpoint/2010/main" val="42787613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69FE7-C759-FC38-2B40-03EAD1C2E7BA}"/>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50177E4F-740D-BB6B-105C-69AA3155CB72}"/>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8B8CB022-3C24-F9A4-D891-22E72EC9F73E}"/>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C9E2925B-F289-38CC-0DF0-166FA835E1CB}"/>
              </a:ext>
            </a:extLst>
          </p:cNvPr>
          <p:cNvSpPr>
            <a:spLocks noGrp="1"/>
          </p:cNvSpPr>
          <p:nvPr>
            <p:ph type="sldNum" sz="quarter" idx="5"/>
          </p:nvPr>
        </p:nvSpPr>
        <p:spPr/>
        <p:txBody>
          <a:bodyPr/>
          <a:lstStyle/>
          <a:p>
            <a:fld id="{11BDB6ED-0E5D-46CC-A8D9-4916EC851D8E}" type="slidenum">
              <a:rPr lang="sl-SI" smtClean="0"/>
              <a:t>20</a:t>
            </a:fld>
            <a:endParaRPr lang="sl-SI"/>
          </a:p>
        </p:txBody>
      </p:sp>
    </p:spTree>
    <p:extLst>
      <p:ext uri="{BB962C8B-B14F-4D97-AF65-F5344CB8AC3E}">
        <p14:creationId xmlns:p14="http://schemas.microsoft.com/office/powerpoint/2010/main" val="25890856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9AF28-D26C-4CF1-AA9D-47D3A294FCDB}"/>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12A6DDB6-BA66-22BE-22F4-071EB269410F}"/>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F4F629FF-5140-4E4D-A0DF-866260322191}"/>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9CA60CAF-86ED-4166-349D-6247F9D17A5F}"/>
              </a:ext>
            </a:extLst>
          </p:cNvPr>
          <p:cNvSpPr>
            <a:spLocks noGrp="1"/>
          </p:cNvSpPr>
          <p:nvPr>
            <p:ph type="sldNum" sz="quarter" idx="5"/>
          </p:nvPr>
        </p:nvSpPr>
        <p:spPr/>
        <p:txBody>
          <a:bodyPr/>
          <a:lstStyle/>
          <a:p>
            <a:fld id="{11BDB6ED-0E5D-46CC-A8D9-4916EC851D8E}" type="slidenum">
              <a:rPr lang="sl-SI" smtClean="0"/>
              <a:t>21</a:t>
            </a:fld>
            <a:endParaRPr lang="sl-SI"/>
          </a:p>
        </p:txBody>
      </p:sp>
    </p:spTree>
    <p:extLst>
      <p:ext uri="{BB962C8B-B14F-4D97-AF65-F5344CB8AC3E}">
        <p14:creationId xmlns:p14="http://schemas.microsoft.com/office/powerpoint/2010/main" val="17328548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C0A71-17B5-20D5-230F-D8E97C974B00}"/>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A888AFC9-AB1A-8193-1C13-6AE0929D84EE}"/>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2A8D2A5E-0121-F971-08A9-1288994C4AC7}"/>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C61B5EE6-BD0F-80E6-2CC6-90A4A424BE02}"/>
              </a:ext>
            </a:extLst>
          </p:cNvPr>
          <p:cNvSpPr>
            <a:spLocks noGrp="1"/>
          </p:cNvSpPr>
          <p:nvPr>
            <p:ph type="sldNum" sz="quarter" idx="5"/>
          </p:nvPr>
        </p:nvSpPr>
        <p:spPr/>
        <p:txBody>
          <a:bodyPr/>
          <a:lstStyle/>
          <a:p>
            <a:fld id="{11BDB6ED-0E5D-46CC-A8D9-4916EC851D8E}" type="slidenum">
              <a:rPr lang="sl-SI" smtClean="0"/>
              <a:t>22</a:t>
            </a:fld>
            <a:endParaRPr lang="sl-SI"/>
          </a:p>
        </p:txBody>
      </p:sp>
    </p:spTree>
    <p:extLst>
      <p:ext uri="{BB962C8B-B14F-4D97-AF65-F5344CB8AC3E}">
        <p14:creationId xmlns:p14="http://schemas.microsoft.com/office/powerpoint/2010/main" val="24278726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EACE8-BE21-82D6-43EE-6E9AFBE6A582}"/>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2E580DAA-5EEA-0187-A97F-DA7C4740BB6A}"/>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45474494-1B4E-B32A-858F-0B79921A71CE}"/>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150921C2-EE41-A05B-34AB-0BB02D8D96C0}"/>
              </a:ext>
            </a:extLst>
          </p:cNvPr>
          <p:cNvSpPr>
            <a:spLocks noGrp="1"/>
          </p:cNvSpPr>
          <p:nvPr>
            <p:ph type="sldNum" sz="quarter" idx="5"/>
          </p:nvPr>
        </p:nvSpPr>
        <p:spPr/>
        <p:txBody>
          <a:bodyPr/>
          <a:lstStyle/>
          <a:p>
            <a:fld id="{11BDB6ED-0E5D-46CC-A8D9-4916EC851D8E}" type="slidenum">
              <a:rPr lang="sl-SI" smtClean="0"/>
              <a:t>23</a:t>
            </a:fld>
            <a:endParaRPr lang="sl-SI"/>
          </a:p>
        </p:txBody>
      </p:sp>
    </p:spTree>
    <p:extLst>
      <p:ext uri="{BB962C8B-B14F-4D97-AF65-F5344CB8AC3E}">
        <p14:creationId xmlns:p14="http://schemas.microsoft.com/office/powerpoint/2010/main" val="7271320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840FD-44FE-322F-ABD5-2302F3D27B81}"/>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42CD5DC4-E406-9D73-539C-41D7F8AC4BF6}"/>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0E952C33-E291-4006-63DF-EDD0E7468260}"/>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87ADBF4C-C84B-EFA4-6A16-3FD1E79183E4}"/>
              </a:ext>
            </a:extLst>
          </p:cNvPr>
          <p:cNvSpPr>
            <a:spLocks noGrp="1"/>
          </p:cNvSpPr>
          <p:nvPr>
            <p:ph type="sldNum" sz="quarter" idx="5"/>
          </p:nvPr>
        </p:nvSpPr>
        <p:spPr/>
        <p:txBody>
          <a:bodyPr/>
          <a:lstStyle/>
          <a:p>
            <a:fld id="{11BDB6ED-0E5D-46CC-A8D9-4916EC851D8E}" type="slidenum">
              <a:rPr lang="sl-SI" smtClean="0"/>
              <a:t>24</a:t>
            </a:fld>
            <a:endParaRPr lang="sl-SI"/>
          </a:p>
        </p:txBody>
      </p:sp>
    </p:spTree>
    <p:extLst>
      <p:ext uri="{BB962C8B-B14F-4D97-AF65-F5344CB8AC3E}">
        <p14:creationId xmlns:p14="http://schemas.microsoft.com/office/powerpoint/2010/main" val="26196496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D1596B-CB39-DC0D-BF6E-FE6E6FF15082}"/>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790FC8CF-8981-9DD2-54A6-0367329DBAB0}"/>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CE4D17B2-4F6D-8085-5239-BE5875179114}"/>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CC06E499-4941-87D5-DDAA-D9327B108798}"/>
              </a:ext>
            </a:extLst>
          </p:cNvPr>
          <p:cNvSpPr>
            <a:spLocks noGrp="1"/>
          </p:cNvSpPr>
          <p:nvPr>
            <p:ph type="sldNum" sz="quarter" idx="5"/>
          </p:nvPr>
        </p:nvSpPr>
        <p:spPr/>
        <p:txBody>
          <a:bodyPr/>
          <a:lstStyle/>
          <a:p>
            <a:fld id="{11BDB6ED-0E5D-46CC-A8D9-4916EC851D8E}" type="slidenum">
              <a:rPr lang="sl-SI" smtClean="0"/>
              <a:t>25</a:t>
            </a:fld>
            <a:endParaRPr lang="sl-SI"/>
          </a:p>
        </p:txBody>
      </p:sp>
    </p:spTree>
    <p:extLst>
      <p:ext uri="{BB962C8B-B14F-4D97-AF65-F5344CB8AC3E}">
        <p14:creationId xmlns:p14="http://schemas.microsoft.com/office/powerpoint/2010/main" val="11731337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E56E8-ACC0-08F0-4E4D-65BDBAF7158E}"/>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D3818653-D7CE-DAFC-1F66-E1A50DFD06E2}"/>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7A5E9284-3E5C-1651-D1C7-5040AFFCB154}"/>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06C8F519-E379-AE0F-F597-E0D65DECEA37}"/>
              </a:ext>
            </a:extLst>
          </p:cNvPr>
          <p:cNvSpPr>
            <a:spLocks noGrp="1"/>
          </p:cNvSpPr>
          <p:nvPr>
            <p:ph type="sldNum" sz="quarter" idx="5"/>
          </p:nvPr>
        </p:nvSpPr>
        <p:spPr/>
        <p:txBody>
          <a:bodyPr/>
          <a:lstStyle/>
          <a:p>
            <a:fld id="{11BDB6ED-0E5D-46CC-A8D9-4916EC851D8E}" type="slidenum">
              <a:rPr lang="sl-SI" smtClean="0"/>
              <a:t>26</a:t>
            </a:fld>
            <a:endParaRPr lang="sl-SI"/>
          </a:p>
        </p:txBody>
      </p:sp>
    </p:spTree>
    <p:extLst>
      <p:ext uri="{BB962C8B-B14F-4D97-AF65-F5344CB8AC3E}">
        <p14:creationId xmlns:p14="http://schemas.microsoft.com/office/powerpoint/2010/main" val="37336875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A5877-937D-2C29-0124-2C3974B7E472}"/>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78A3DECE-3CC9-A412-6819-57BB924C316A}"/>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7CCA84CA-0E69-0503-D293-3D9C6D0699A4}"/>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3F0D0008-710C-A4CC-D193-D0A4830F2CE3}"/>
              </a:ext>
            </a:extLst>
          </p:cNvPr>
          <p:cNvSpPr>
            <a:spLocks noGrp="1"/>
          </p:cNvSpPr>
          <p:nvPr>
            <p:ph type="sldNum" sz="quarter" idx="5"/>
          </p:nvPr>
        </p:nvSpPr>
        <p:spPr/>
        <p:txBody>
          <a:bodyPr/>
          <a:lstStyle/>
          <a:p>
            <a:fld id="{11BDB6ED-0E5D-46CC-A8D9-4916EC851D8E}" type="slidenum">
              <a:rPr lang="sl-SI" smtClean="0"/>
              <a:t>27</a:t>
            </a:fld>
            <a:endParaRPr lang="sl-SI"/>
          </a:p>
        </p:txBody>
      </p:sp>
    </p:spTree>
    <p:extLst>
      <p:ext uri="{BB962C8B-B14F-4D97-AF65-F5344CB8AC3E}">
        <p14:creationId xmlns:p14="http://schemas.microsoft.com/office/powerpoint/2010/main" val="6023213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C8FB1-675A-4A31-C504-57423660B4FC}"/>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AC11B3AD-F87A-F65E-2850-0CABD0E56138}"/>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AAF0F90B-F7D4-51D1-C4C0-F7E5EE315DC2}"/>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C225E07B-18F3-968C-A60B-D8DC63A52F07}"/>
              </a:ext>
            </a:extLst>
          </p:cNvPr>
          <p:cNvSpPr>
            <a:spLocks noGrp="1"/>
          </p:cNvSpPr>
          <p:nvPr>
            <p:ph type="sldNum" sz="quarter" idx="5"/>
          </p:nvPr>
        </p:nvSpPr>
        <p:spPr/>
        <p:txBody>
          <a:bodyPr/>
          <a:lstStyle/>
          <a:p>
            <a:fld id="{11BDB6ED-0E5D-46CC-A8D9-4916EC851D8E}" type="slidenum">
              <a:rPr lang="sl-SI" smtClean="0"/>
              <a:t>28</a:t>
            </a:fld>
            <a:endParaRPr lang="sl-SI"/>
          </a:p>
        </p:txBody>
      </p:sp>
    </p:spTree>
    <p:extLst>
      <p:ext uri="{BB962C8B-B14F-4D97-AF65-F5344CB8AC3E}">
        <p14:creationId xmlns:p14="http://schemas.microsoft.com/office/powerpoint/2010/main" val="21888979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D41A9-EF92-0BB9-DFBA-FD5C3E07C4B4}"/>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F2AE1EF9-7BBB-206F-E713-CC76B88F87F0}"/>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FAF06E22-9E66-F4C7-C3AB-AC8A5B859B4C}"/>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31275CFA-ACF4-5D7B-8F94-9E8ED68451F0}"/>
              </a:ext>
            </a:extLst>
          </p:cNvPr>
          <p:cNvSpPr>
            <a:spLocks noGrp="1"/>
          </p:cNvSpPr>
          <p:nvPr>
            <p:ph type="sldNum" sz="quarter" idx="5"/>
          </p:nvPr>
        </p:nvSpPr>
        <p:spPr/>
        <p:txBody>
          <a:bodyPr/>
          <a:lstStyle/>
          <a:p>
            <a:fld id="{11BDB6ED-0E5D-46CC-A8D9-4916EC851D8E}" type="slidenum">
              <a:rPr lang="sl-SI" smtClean="0"/>
              <a:t>29</a:t>
            </a:fld>
            <a:endParaRPr lang="sl-SI"/>
          </a:p>
        </p:txBody>
      </p:sp>
    </p:spTree>
    <p:extLst>
      <p:ext uri="{BB962C8B-B14F-4D97-AF65-F5344CB8AC3E}">
        <p14:creationId xmlns:p14="http://schemas.microsoft.com/office/powerpoint/2010/main" val="1188886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B40F0-264F-11B9-7869-B004C4BEE163}"/>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4A72DA40-C876-636C-0933-FECD0DE87EB3}"/>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451943B8-C352-EADD-5D28-E3F7B29A24E4}"/>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AB7C91C9-FDFF-6C6F-F7D1-AEADD1CF620A}"/>
              </a:ext>
            </a:extLst>
          </p:cNvPr>
          <p:cNvSpPr>
            <a:spLocks noGrp="1"/>
          </p:cNvSpPr>
          <p:nvPr>
            <p:ph type="sldNum" sz="quarter" idx="5"/>
          </p:nvPr>
        </p:nvSpPr>
        <p:spPr/>
        <p:txBody>
          <a:bodyPr/>
          <a:lstStyle/>
          <a:p>
            <a:fld id="{11BDB6ED-0E5D-46CC-A8D9-4916EC851D8E}" type="slidenum">
              <a:rPr lang="sl-SI" smtClean="0"/>
              <a:t>3</a:t>
            </a:fld>
            <a:endParaRPr lang="sl-SI"/>
          </a:p>
        </p:txBody>
      </p:sp>
    </p:spTree>
    <p:extLst>
      <p:ext uri="{BB962C8B-B14F-4D97-AF65-F5344CB8AC3E}">
        <p14:creationId xmlns:p14="http://schemas.microsoft.com/office/powerpoint/2010/main" val="17970818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033AC-BD12-2344-C023-E93C248741CF}"/>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28187D6A-696C-3F2E-1147-DDDF4E20D77A}"/>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CF08C8F5-8B75-0CDF-4ADD-F154CA68F2D9}"/>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43425F18-3B96-C2CD-C8CF-4E126E54D65B}"/>
              </a:ext>
            </a:extLst>
          </p:cNvPr>
          <p:cNvSpPr>
            <a:spLocks noGrp="1"/>
          </p:cNvSpPr>
          <p:nvPr>
            <p:ph type="sldNum" sz="quarter" idx="5"/>
          </p:nvPr>
        </p:nvSpPr>
        <p:spPr/>
        <p:txBody>
          <a:bodyPr/>
          <a:lstStyle/>
          <a:p>
            <a:fld id="{11BDB6ED-0E5D-46CC-A8D9-4916EC851D8E}" type="slidenum">
              <a:rPr lang="sl-SI" smtClean="0"/>
              <a:t>30</a:t>
            </a:fld>
            <a:endParaRPr lang="sl-SI"/>
          </a:p>
        </p:txBody>
      </p:sp>
    </p:spTree>
    <p:extLst>
      <p:ext uri="{BB962C8B-B14F-4D97-AF65-F5344CB8AC3E}">
        <p14:creationId xmlns:p14="http://schemas.microsoft.com/office/powerpoint/2010/main" val="34158994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E5C84-8CAC-2567-58DF-896EDE2C0E53}"/>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9930EE58-C651-B078-3DCE-D4D16B728EA4}"/>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0DBA0F48-F932-7D96-54FC-2CDF56F6FDD6}"/>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61175477-8DB8-7B5B-513F-5B889632F421}"/>
              </a:ext>
            </a:extLst>
          </p:cNvPr>
          <p:cNvSpPr>
            <a:spLocks noGrp="1"/>
          </p:cNvSpPr>
          <p:nvPr>
            <p:ph type="sldNum" sz="quarter" idx="5"/>
          </p:nvPr>
        </p:nvSpPr>
        <p:spPr/>
        <p:txBody>
          <a:bodyPr/>
          <a:lstStyle/>
          <a:p>
            <a:fld id="{11BDB6ED-0E5D-46CC-A8D9-4916EC851D8E}" type="slidenum">
              <a:rPr lang="sl-SI" smtClean="0"/>
              <a:t>31</a:t>
            </a:fld>
            <a:endParaRPr lang="sl-SI"/>
          </a:p>
        </p:txBody>
      </p:sp>
    </p:spTree>
    <p:extLst>
      <p:ext uri="{BB962C8B-B14F-4D97-AF65-F5344CB8AC3E}">
        <p14:creationId xmlns:p14="http://schemas.microsoft.com/office/powerpoint/2010/main" val="21780833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72680-F86F-CE93-A9B5-12AB965C4882}"/>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322DFA47-8AE0-1131-9B9F-DE813B37200E}"/>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3267BAD2-1B0A-C83A-664B-9C5662CE3572}"/>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9F630480-72C8-EC88-1A18-A176348A16A8}"/>
              </a:ext>
            </a:extLst>
          </p:cNvPr>
          <p:cNvSpPr>
            <a:spLocks noGrp="1"/>
          </p:cNvSpPr>
          <p:nvPr>
            <p:ph type="sldNum" sz="quarter" idx="5"/>
          </p:nvPr>
        </p:nvSpPr>
        <p:spPr/>
        <p:txBody>
          <a:bodyPr/>
          <a:lstStyle/>
          <a:p>
            <a:fld id="{11BDB6ED-0E5D-46CC-A8D9-4916EC851D8E}" type="slidenum">
              <a:rPr lang="sl-SI" smtClean="0"/>
              <a:t>32</a:t>
            </a:fld>
            <a:endParaRPr lang="sl-SI"/>
          </a:p>
        </p:txBody>
      </p:sp>
    </p:spTree>
    <p:extLst>
      <p:ext uri="{BB962C8B-B14F-4D97-AF65-F5344CB8AC3E}">
        <p14:creationId xmlns:p14="http://schemas.microsoft.com/office/powerpoint/2010/main" val="42826861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E38DB-A1F0-889B-809A-421E20421A03}"/>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7FC1298F-E6C3-643F-DA63-EC1ACC93EA2D}"/>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6D01F6A4-52B9-E5CD-6493-0E1D3C2CC22C}"/>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6497B424-3426-324C-FA9C-F55C60D0FF68}"/>
              </a:ext>
            </a:extLst>
          </p:cNvPr>
          <p:cNvSpPr>
            <a:spLocks noGrp="1"/>
          </p:cNvSpPr>
          <p:nvPr>
            <p:ph type="sldNum" sz="quarter" idx="5"/>
          </p:nvPr>
        </p:nvSpPr>
        <p:spPr/>
        <p:txBody>
          <a:bodyPr/>
          <a:lstStyle/>
          <a:p>
            <a:fld id="{11BDB6ED-0E5D-46CC-A8D9-4916EC851D8E}" type="slidenum">
              <a:rPr lang="sl-SI" smtClean="0"/>
              <a:t>33</a:t>
            </a:fld>
            <a:endParaRPr lang="sl-SI"/>
          </a:p>
        </p:txBody>
      </p:sp>
    </p:spTree>
    <p:extLst>
      <p:ext uri="{BB962C8B-B14F-4D97-AF65-F5344CB8AC3E}">
        <p14:creationId xmlns:p14="http://schemas.microsoft.com/office/powerpoint/2010/main" val="18778445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9B924-970E-5691-F876-DF34B7747FD5}"/>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5C563127-E0F2-3EC6-A91E-CCBE56303415}"/>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6A340971-2CE6-5993-72AE-9286754CE973}"/>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5119FE09-4AFB-3C10-FBDA-092AA3A52A7B}"/>
              </a:ext>
            </a:extLst>
          </p:cNvPr>
          <p:cNvSpPr>
            <a:spLocks noGrp="1"/>
          </p:cNvSpPr>
          <p:nvPr>
            <p:ph type="sldNum" sz="quarter" idx="5"/>
          </p:nvPr>
        </p:nvSpPr>
        <p:spPr/>
        <p:txBody>
          <a:bodyPr/>
          <a:lstStyle/>
          <a:p>
            <a:fld id="{11BDB6ED-0E5D-46CC-A8D9-4916EC851D8E}" type="slidenum">
              <a:rPr lang="sl-SI" smtClean="0"/>
              <a:t>34</a:t>
            </a:fld>
            <a:endParaRPr lang="sl-SI"/>
          </a:p>
        </p:txBody>
      </p:sp>
    </p:spTree>
    <p:extLst>
      <p:ext uri="{BB962C8B-B14F-4D97-AF65-F5344CB8AC3E}">
        <p14:creationId xmlns:p14="http://schemas.microsoft.com/office/powerpoint/2010/main" val="22275785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E17C8-E5F5-58D3-4891-7D67D6FB0B37}"/>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7BA37BD0-22CE-070A-AD91-759CFF32F1DB}"/>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8597DED4-6063-9798-56B9-6C6DE2A18143}"/>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35260682-3E6E-BE50-BB8B-70AC0C845F4C}"/>
              </a:ext>
            </a:extLst>
          </p:cNvPr>
          <p:cNvSpPr>
            <a:spLocks noGrp="1"/>
          </p:cNvSpPr>
          <p:nvPr>
            <p:ph type="sldNum" sz="quarter" idx="5"/>
          </p:nvPr>
        </p:nvSpPr>
        <p:spPr/>
        <p:txBody>
          <a:bodyPr/>
          <a:lstStyle/>
          <a:p>
            <a:fld id="{11BDB6ED-0E5D-46CC-A8D9-4916EC851D8E}" type="slidenum">
              <a:rPr lang="sl-SI" smtClean="0"/>
              <a:t>35</a:t>
            </a:fld>
            <a:endParaRPr lang="sl-SI"/>
          </a:p>
        </p:txBody>
      </p:sp>
    </p:spTree>
    <p:extLst>
      <p:ext uri="{BB962C8B-B14F-4D97-AF65-F5344CB8AC3E}">
        <p14:creationId xmlns:p14="http://schemas.microsoft.com/office/powerpoint/2010/main" val="23263372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91954-332B-EED5-1B06-C7FF5BB86A1D}"/>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B45D04A9-51B5-1BEF-9BAD-CB6C8C13B76A}"/>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707BED2E-30A4-F265-6A36-065FA2FA4F04}"/>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92FF1491-FA97-FEEC-646F-7671391C8731}"/>
              </a:ext>
            </a:extLst>
          </p:cNvPr>
          <p:cNvSpPr>
            <a:spLocks noGrp="1"/>
          </p:cNvSpPr>
          <p:nvPr>
            <p:ph type="sldNum" sz="quarter" idx="5"/>
          </p:nvPr>
        </p:nvSpPr>
        <p:spPr/>
        <p:txBody>
          <a:bodyPr/>
          <a:lstStyle/>
          <a:p>
            <a:fld id="{11BDB6ED-0E5D-46CC-A8D9-4916EC851D8E}" type="slidenum">
              <a:rPr lang="sl-SI" smtClean="0"/>
              <a:t>36</a:t>
            </a:fld>
            <a:endParaRPr lang="sl-SI"/>
          </a:p>
        </p:txBody>
      </p:sp>
    </p:spTree>
    <p:extLst>
      <p:ext uri="{BB962C8B-B14F-4D97-AF65-F5344CB8AC3E}">
        <p14:creationId xmlns:p14="http://schemas.microsoft.com/office/powerpoint/2010/main" val="34437188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79F52-F836-8A4D-BA94-56132742AEED}"/>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941B1F72-C72A-3D2C-2A6E-A10DFA35769C}"/>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0E066346-D15D-5320-AF1F-9638BFBA4889}"/>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FB3A65FA-6895-5904-1E73-C5AFFC82D909}"/>
              </a:ext>
            </a:extLst>
          </p:cNvPr>
          <p:cNvSpPr>
            <a:spLocks noGrp="1"/>
          </p:cNvSpPr>
          <p:nvPr>
            <p:ph type="sldNum" sz="quarter" idx="5"/>
          </p:nvPr>
        </p:nvSpPr>
        <p:spPr/>
        <p:txBody>
          <a:bodyPr/>
          <a:lstStyle/>
          <a:p>
            <a:fld id="{11BDB6ED-0E5D-46CC-A8D9-4916EC851D8E}" type="slidenum">
              <a:rPr lang="sl-SI" smtClean="0"/>
              <a:t>37</a:t>
            </a:fld>
            <a:endParaRPr lang="sl-SI"/>
          </a:p>
        </p:txBody>
      </p:sp>
    </p:spTree>
    <p:extLst>
      <p:ext uri="{BB962C8B-B14F-4D97-AF65-F5344CB8AC3E}">
        <p14:creationId xmlns:p14="http://schemas.microsoft.com/office/powerpoint/2010/main" val="28852485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98C81-FD59-780B-1ADC-168B564037BC}"/>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09716D40-DAB8-7E85-653B-A62E484ED87C}"/>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6438A08C-9609-6442-DFAE-A4D49044A2DB}"/>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B1469D84-48E0-BB37-E5DC-290DC30C4CA8}"/>
              </a:ext>
            </a:extLst>
          </p:cNvPr>
          <p:cNvSpPr>
            <a:spLocks noGrp="1"/>
          </p:cNvSpPr>
          <p:nvPr>
            <p:ph type="sldNum" sz="quarter" idx="5"/>
          </p:nvPr>
        </p:nvSpPr>
        <p:spPr/>
        <p:txBody>
          <a:bodyPr/>
          <a:lstStyle/>
          <a:p>
            <a:fld id="{11BDB6ED-0E5D-46CC-A8D9-4916EC851D8E}" type="slidenum">
              <a:rPr lang="sl-SI" smtClean="0"/>
              <a:t>38</a:t>
            </a:fld>
            <a:endParaRPr lang="sl-SI"/>
          </a:p>
        </p:txBody>
      </p:sp>
    </p:spTree>
    <p:extLst>
      <p:ext uri="{BB962C8B-B14F-4D97-AF65-F5344CB8AC3E}">
        <p14:creationId xmlns:p14="http://schemas.microsoft.com/office/powerpoint/2010/main" val="105455815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D1881-BCD5-8148-72A7-C589D27BF374}"/>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3B5EF2DA-4E8F-8396-87FF-AB096404098D}"/>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7C7C5DF2-135A-5BFC-4162-B3EEAB8DC463}"/>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FC2DBECD-9FFA-B1E7-09C6-5219F4E39FDC}"/>
              </a:ext>
            </a:extLst>
          </p:cNvPr>
          <p:cNvSpPr>
            <a:spLocks noGrp="1"/>
          </p:cNvSpPr>
          <p:nvPr>
            <p:ph type="sldNum" sz="quarter" idx="5"/>
          </p:nvPr>
        </p:nvSpPr>
        <p:spPr/>
        <p:txBody>
          <a:bodyPr/>
          <a:lstStyle/>
          <a:p>
            <a:fld id="{11BDB6ED-0E5D-46CC-A8D9-4916EC851D8E}" type="slidenum">
              <a:rPr lang="sl-SI" smtClean="0"/>
              <a:t>39</a:t>
            </a:fld>
            <a:endParaRPr lang="sl-SI"/>
          </a:p>
        </p:txBody>
      </p:sp>
    </p:spTree>
    <p:extLst>
      <p:ext uri="{BB962C8B-B14F-4D97-AF65-F5344CB8AC3E}">
        <p14:creationId xmlns:p14="http://schemas.microsoft.com/office/powerpoint/2010/main" val="604358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44CBF-BD3D-D292-94EB-6EE5BA311B00}"/>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08B884DA-DA49-4587-935F-9138198C3815}"/>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F3567589-279E-C7F6-E294-7A3B4B7F1F40}"/>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A1C0EA07-77B2-7DB3-8A09-656869FE6FDB}"/>
              </a:ext>
            </a:extLst>
          </p:cNvPr>
          <p:cNvSpPr>
            <a:spLocks noGrp="1"/>
          </p:cNvSpPr>
          <p:nvPr>
            <p:ph type="sldNum" sz="quarter" idx="5"/>
          </p:nvPr>
        </p:nvSpPr>
        <p:spPr/>
        <p:txBody>
          <a:bodyPr/>
          <a:lstStyle/>
          <a:p>
            <a:fld id="{11BDB6ED-0E5D-46CC-A8D9-4916EC851D8E}" type="slidenum">
              <a:rPr lang="sl-SI" smtClean="0"/>
              <a:t>4</a:t>
            </a:fld>
            <a:endParaRPr lang="sl-SI"/>
          </a:p>
        </p:txBody>
      </p:sp>
    </p:spTree>
    <p:extLst>
      <p:ext uri="{BB962C8B-B14F-4D97-AF65-F5344CB8AC3E}">
        <p14:creationId xmlns:p14="http://schemas.microsoft.com/office/powerpoint/2010/main" val="120734109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F68A6-CE1E-373B-50FA-189B7702E3B7}"/>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5EC4E36E-DADF-1C57-E002-38B5D10B36D1}"/>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AD46B61A-5D87-DCDD-7C1B-168CD9BC3132}"/>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3E3D0CFF-0291-463B-8C0B-A793B558E575}"/>
              </a:ext>
            </a:extLst>
          </p:cNvPr>
          <p:cNvSpPr>
            <a:spLocks noGrp="1"/>
          </p:cNvSpPr>
          <p:nvPr>
            <p:ph type="sldNum" sz="quarter" idx="5"/>
          </p:nvPr>
        </p:nvSpPr>
        <p:spPr/>
        <p:txBody>
          <a:bodyPr/>
          <a:lstStyle/>
          <a:p>
            <a:fld id="{11BDB6ED-0E5D-46CC-A8D9-4916EC851D8E}" type="slidenum">
              <a:rPr lang="sl-SI" smtClean="0"/>
              <a:t>40</a:t>
            </a:fld>
            <a:endParaRPr lang="sl-SI"/>
          </a:p>
        </p:txBody>
      </p:sp>
    </p:spTree>
    <p:extLst>
      <p:ext uri="{BB962C8B-B14F-4D97-AF65-F5344CB8AC3E}">
        <p14:creationId xmlns:p14="http://schemas.microsoft.com/office/powerpoint/2010/main" val="299258563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816F7-6237-9591-89F7-4F89B38359B4}"/>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AD2473A4-3735-6A65-D584-8AB89ECBCAF1}"/>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7216BBA7-2378-04F3-2C74-73CF501A12FD}"/>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25C5F66A-86FD-C4F3-09AD-C4E0640EBB77}"/>
              </a:ext>
            </a:extLst>
          </p:cNvPr>
          <p:cNvSpPr>
            <a:spLocks noGrp="1"/>
          </p:cNvSpPr>
          <p:nvPr>
            <p:ph type="sldNum" sz="quarter" idx="5"/>
          </p:nvPr>
        </p:nvSpPr>
        <p:spPr/>
        <p:txBody>
          <a:bodyPr/>
          <a:lstStyle/>
          <a:p>
            <a:fld id="{11BDB6ED-0E5D-46CC-A8D9-4916EC851D8E}" type="slidenum">
              <a:rPr lang="sl-SI" smtClean="0"/>
              <a:t>41</a:t>
            </a:fld>
            <a:endParaRPr lang="sl-SI"/>
          </a:p>
        </p:txBody>
      </p:sp>
    </p:spTree>
    <p:extLst>
      <p:ext uri="{BB962C8B-B14F-4D97-AF65-F5344CB8AC3E}">
        <p14:creationId xmlns:p14="http://schemas.microsoft.com/office/powerpoint/2010/main" val="320524700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78842-69C4-2B2F-56DF-8BA9B699D413}"/>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58AAC84D-BEB4-359B-8F81-DBA0C71D95AE}"/>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ED409B58-A6AB-ACFC-4B52-7225D137CAEE}"/>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C402A71A-F325-5664-BED6-8DF3E03E943C}"/>
              </a:ext>
            </a:extLst>
          </p:cNvPr>
          <p:cNvSpPr>
            <a:spLocks noGrp="1"/>
          </p:cNvSpPr>
          <p:nvPr>
            <p:ph type="sldNum" sz="quarter" idx="5"/>
          </p:nvPr>
        </p:nvSpPr>
        <p:spPr/>
        <p:txBody>
          <a:bodyPr/>
          <a:lstStyle/>
          <a:p>
            <a:fld id="{11BDB6ED-0E5D-46CC-A8D9-4916EC851D8E}" type="slidenum">
              <a:rPr lang="sl-SI" smtClean="0"/>
              <a:t>42</a:t>
            </a:fld>
            <a:endParaRPr lang="sl-SI"/>
          </a:p>
        </p:txBody>
      </p:sp>
    </p:spTree>
    <p:extLst>
      <p:ext uri="{BB962C8B-B14F-4D97-AF65-F5344CB8AC3E}">
        <p14:creationId xmlns:p14="http://schemas.microsoft.com/office/powerpoint/2010/main" val="230244473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4CA1F-30B2-1808-C838-765ED79EFB2B}"/>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61AE8FB8-30A8-496F-99DD-9B02F38FCDB4}"/>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DA1BC742-6D57-81D1-FA6A-9C55E671A2FE}"/>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7D99C5A8-5727-C588-8102-9206FED44EB8}"/>
              </a:ext>
            </a:extLst>
          </p:cNvPr>
          <p:cNvSpPr>
            <a:spLocks noGrp="1"/>
          </p:cNvSpPr>
          <p:nvPr>
            <p:ph type="sldNum" sz="quarter" idx="5"/>
          </p:nvPr>
        </p:nvSpPr>
        <p:spPr/>
        <p:txBody>
          <a:bodyPr/>
          <a:lstStyle/>
          <a:p>
            <a:fld id="{11BDB6ED-0E5D-46CC-A8D9-4916EC851D8E}" type="slidenum">
              <a:rPr lang="sl-SI" smtClean="0"/>
              <a:t>43</a:t>
            </a:fld>
            <a:endParaRPr lang="sl-SI"/>
          </a:p>
        </p:txBody>
      </p:sp>
    </p:spTree>
    <p:extLst>
      <p:ext uri="{BB962C8B-B14F-4D97-AF65-F5344CB8AC3E}">
        <p14:creationId xmlns:p14="http://schemas.microsoft.com/office/powerpoint/2010/main" val="4124562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CC37F-C681-9BD5-03D3-9C5AFBC95C5B}"/>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998D25EA-CCF4-99BE-BB5E-4A5818AE821B}"/>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929C5744-3DEE-9E6F-4E32-064C67FC1917}"/>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6CFEE267-D26F-B504-6BAB-41C1FB8082B2}"/>
              </a:ext>
            </a:extLst>
          </p:cNvPr>
          <p:cNvSpPr>
            <a:spLocks noGrp="1"/>
          </p:cNvSpPr>
          <p:nvPr>
            <p:ph type="sldNum" sz="quarter" idx="5"/>
          </p:nvPr>
        </p:nvSpPr>
        <p:spPr/>
        <p:txBody>
          <a:bodyPr/>
          <a:lstStyle/>
          <a:p>
            <a:fld id="{11BDB6ED-0E5D-46CC-A8D9-4916EC851D8E}" type="slidenum">
              <a:rPr lang="sl-SI" smtClean="0"/>
              <a:t>44</a:t>
            </a:fld>
            <a:endParaRPr lang="sl-SI"/>
          </a:p>
        </p:txBody>
      </p:sp>
    </p:spTree>
    <p:extLst>
      <p:ext uri="{BB962C8B-B14F-4D97-AF65-F5344CB8AC3E}">
        <p14:creationId xmlns:p14="http://schemas.microsoft.com/office/powerpoint/2010/main" val="1056554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60504-43CD-48A2-8557-DC5B79ADE11E}"/>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3A70E02D-4A5B-0BCD-E52F-EB0D4924A1F9}"/>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BE960BF5-55FD-D7C7-ACA7-7D7A7F461C73}"/>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0EAE2EBB-101C-4D2B-325B-DE2C95B8FD37}"/>
              </a:ext>
            </a:extLst>
          </p:cNvPr>
          <p:cNvSpPr>
            <a:spLocks noGrp="1"/>
          </p:cNvSpPr>
          <p:nvPr>
            <p:ph type="sldNum" sz="quarter" idx="5"/>
          </p:nvPr>
        </p:nvSpPr>
        <p:spPr/>
        <p:txBody>
          <a:bodyPr/>
          <a:lstStyle/>
          <a:p>
            <a:fld id="{11BDB6ED-0E5D-46CC-A8D9-4916EC851D8E}" type="slidenum">
              <a:rPr lang="sl-SI" smtClean="0"/>
              <a:t>5</a:t>
            </a:fld>
            <a:endParaRPr lang="sl-SI"/>
          </a:p>
        </p:txBody>
      </p:sp>
    </p:spTree>
    <p:extLst>
      <p:ext uri="{BB962C8B-B14F-4D97-AF65-F5344CB8AC3E}">
        <p14:creationId xmlns:p14="http://schemas.microsoft.com/office/powerpoint/2010/main" val="277230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BC26C-16EE-7FC1-042C-F26B76F55737}"/>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0CB06125-C456-CDFE-EFFD-D88A5B4426A9}"/>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FCAFF245-B60B-BB0C-4F1D-87DFD289B5DB}"/>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A439982B-C551-CDEE-8C93-1BC4513EF2E7}"/>
              </a:ext>
            </a:extLst>
          </p:cNvPr>
          <p:cNvSpPr>
            <a:spLocks noGrp="1"/>
          </p:cNvSpPr>
          <p:nvPr>
            <p:ph type="sldNum" sz="quarter" idx="5"/>
          </p:nvPr>
        </p:nvSpPr>
        <p:spPr/>
        <p:txBody>
          <a:bodyPr/>
          <a:lstStyle/>
          <a:p>
            <a:fld id="{11BDB6ED-0E5D-46CC-A8D9-4916EC851D8E}" type="slidenum">
              <a:rPr lang="sl-SI" smtClean="0"/>
              <a:t>6</a:t>
            </a:fld>
            <a:endParaRPr lang="sl-SI"/>
          </a:p>
        </p:txBody>
      </p:sp>
    </p:spTree>
    <p:extLst>
      <p:ext uri="{BB962C8B-B14F-4D97-AF65-F5344CB8AC3E}">
        <p14:creationId xmlns:p14="http://schemas.microsoft.com/office/powerpoint/2010/main" val="2395832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50391-34AE-645A-BCC7-06BC8ED02A1F}"/>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10A4412C-7894-5F0F-DC78-EAA9F7789BC6}"/>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06C1E7CC-8014-0472-5519-E914E466FF1D}"/>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CE999C99-A651-DDD4-D879-9FBA7B90C2D9}"/>
              </a:ext>
            </a:extLst>
          </p:cNvPr>
          <p:cNvSpPr>
            <a:spLocks noGrp="1"/>
          </p:cNvSpPr>
          <p:nvPr>
            <p:ph type="sldNum" sz="quarter" idx="5"/>
          </p:nvPr>
        </p:nvSpPr>
        <p:spPr/>
        <p:txBody>
          <a:bodyPr/>
          <a:lstStyle/>
          <a:p>
            <a:fld id="{11BDB6ED-0E5D-46CC-A8D9-4916EC851D8E}" type="slidenum">
              <a:rPr lang="sl-SI" smtClean="0"/>
              <a:t>7</a:t>
            </a:fld>
            <a:endParaRPr lang="sl-SI"/>
          </a:p>
        </p:txBody>
      </p:sp>
    </p:spTree>
    <p:extLst>
      <p:ext uri="{BB962C8B-B14F-4D97-AF65-F5344CB8AC3E}">
        <p14:creationId xmlns:p14="http://schemas.microsoft.com/office/powerpoint/2010/main" val="3476469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C4721-9C33-F00A-4598-55E20AF77B9A}"/>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400870DF-7F81-110C-391C-B0112459CCF4}"/>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272EE5AA-2215-09F8-B8FA-B6AEE8477743}"/>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322B3A96-F6C8-65C5-7218-00EA877AC0D1}"/>
              </a:ext>
            </a:extLst>
          </p:cNvPr>
          <p:cNvSpPr>
            <a:spLocks noGrp="1"/>
          </p:cNvSpPr>
          <p:nvPr>
            <p:ph type="sldNum" sz="quarter" idx="5"/>
          </p:nvPr>
        </p:nvSpPr>
        <p:spPr/>
        <p:txBody>
          <a:bodyPr/>
          <a:lstStyle/>
          <a:p>
            <a:fld id="{11BDB6ED-0E5D-46CC-A8D9-4916EC851D8E}" type="slidenum">
              <a:rPr lang="sl-SI" smtClean="0"/>
              <a:t>8</a:t>
            </a:fld>
            <a:endParaRPr lang="sl-SI"/>
          </a:p>
        </p:txBody>
      </p:sp>
    </p:spTree>
    <p:extLst>
      <p:ext uri="{BB962C8B-B14F-4D97-AF65-F5344CB8AC3E}">
        <p14:creationId xmlns:p14="http://schemas.microsoft.com/office/powerpoint/2010/main" val="30200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756B4-E3AC-0ABB-BC8C-C313876B6F25}"/>
            </a:ext>
          </a:extLst>
        </p:cNvPr>
        <p:cNvGrpSpPr/>
        <p:nvPr/>
      </p:nvGrpSpPr>
      <p:grpSpPr>
        <a:xfrm>
          <a:off x="0" y="0"/>
          <a:ext cx="0" cy="0"/>
          <a:chOff x="0" y="0"/>
          <a:chExt cx="0" cy="0"/>
        </a:xfrm>
      </p:grpSpPr>
      <p:sp>
        <p:nvSpPr>
          <p:cNvPr id="2" name="Označba mesta stranske slike 1">
            <a:extLst>
              <a:ext uri="{FF2B5EF4-FFF2-40B4-BE49-F238E27FC236}">
                <a16:creationId xmlns:a16="http://schemas.microsoft.com/office/drawing/2014/main" id="{57561311-C00E-197A-2890-7519F06A44C2}"/>
              </a:ext>
            </a:extLst>
          </p:cNvPr>
          <p:cNvSpPr>
            <a:spLocks noGrp="1" noRot="1" noChangeAspect="1"/>
          </p:cNvSpPr>
          <p:nvPr>
            <p:ph type="sldImg"/>
          </p:nvPr>
        </p:nvSpPr>
        <p:spPr/>
      </p:sp>
      <p:sp>
        <p:nvSpPr>
          <p:cNvPr id="3" name="Označba mesta opomb 2">
            <a:extLst>
              <a:ext uri="{FF2B5EF4-FFF2-40B4-BE49-F238E27FC236}">
                <a16:creationId xmlns:a16="http://schemas.microsoft.com/office/drawing/2014/main" id="{36682354-FD93-1E02-CA25-8373F956BF86}"/>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474356CF-B69D-F798-D581-C01AC6750FDA}"/>
              </a:ext>
            </a:extLst>
          </p:cNvPr>
          <p:cNvSpPr>
            <a:spLocks noGrp="1"/>
          </p:cNvSpPr>
          <p:nvPr>
            <p:ph type="sldNum" sz="quarter" idx="5"/>
          </p:nvPr>
        </p:nvSpPr>
        <p:spPr/>
        <p:txBody>
          <a:bodyPr/>
          <a:lstStyle/>
          <a:p>
            <a:fld id="{11BDB6ED-0E5D-46CC-A8D9-4916EC851D8E}" type="slidenum">
              <a:rPr lang="sl-SI" smtClean="0"/>
              <a:t>9</a:t>
            </a:fld>
            <a:endParaRPr lang="sl-SI"/>
          </a:p>
        </p:txBody>
      </p:sp>
    </p:spTree>
    <p:extLst>
      <p:ext uri="{BB962C8B-B14F-4D97-AF65-F5344CB8AC3E}">
        <p14:creationId xmlns:p14="http://schemas.microsoft.com/office/powerpoint/2010/main" val="2779149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a:t>Kliknite, če želite urediti slog naslova matrice</a:t>
            </a: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če želite urediti slog podnaslova matrice</a:t>
            </a:r>
          </a:p>
        </p:txBody>
      </p:sp>
      <p:sp>
        <p:nvSpPr>
          <p:cNvPr id="4" name="Ograda datuma 3"/>
          <p:cNvSpPr>
            <a:spLocks noGrp="1"/>
          </p:cNvSpPr>
          <p:nvPr>
            <p:ph type="dt" sz="half" idx="10"/>
          </p:nvPr>
        </p:nvSpPr>
        <p:spPr/>
        <p:txBody>
          <a:bodyPr/>
          <a:lstStyle/>
          <a:p>
            <a:fld id="{B4EB57F0-8A02-4753-B5AC-654624B26C2D}" type="datetimeFigureOut">
              <a:rPr lang="sl-SI" smtClean="0"/>
              <a:t>20.10.2025</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7D478EA3-1070-4591-87F4-8B9E21D5F224}" type="slidenum">
              <a:rPr lang="sl-SI" smtClean="0"/>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navpičnega besedila 2"/>
          <p:cNvSpPr>
            <a:spLocks noGrp="1"/>
          </p:cNvSpPr>
          <p:nvPr>
            <p:ph type="body" orient="vert" idx="1"/>
          </p:nvPr>
        </p:nvSpPr>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B4EB57F0-8A02-4753-B5AC-654624B26C2D}" type="datetimeFigureOut">
              <a:rPr lang="sl-SI" smtClean="0"/>
              <a:t>20.10.2025</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7D478EA3-1070-4591-87F4-8B9E21D5F224}" type="slidenum">
              <a:rPr lang="sl-SI" smtClean="0"/>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a:t>Kliknite, če želite urediti slog naslova matrice</a:t>
            </a:r>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B4EB57F0-8A02-4753-B5AC-654624B26C2D}" type="datetimeFigureOut">
              <a:rPr lang="sl-SI" smtClean="0"/>
              <a:t>20.10.2025</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7D478EA3-1070-4591-87F4-8B9E21D5F224}" type="slidenum">
              <a:rPr lang="sl-SI" smtClean="0"/>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idx="1"/>
          </p:nvPr>
        </p:nvSpPr>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B4EB57F0-8A02-4753-B5AC-654624B26C2D}" type="datetimeFigureOut">
              <a:rPr lang="sl-SI" smtClean="0"/>
              <a:t>20.10.2025</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7D478EA3-1070-4591-87F4-8B9E21D5F224}" type="slidenum">
              <a:rPr lang="sl-SI" smtClean="0"/>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a:t>Kliknite, če želite urediti slog naslova matrice</a:t>
            </a:r>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če želite urediti sloge besedila matrice</a:t>
            </a:r>
          </a:p>
        </p:txBody>
      </p:sp>
      <p:sp>
        <p:nvSpPr>
          <p:cNvPr id="4" name="Ograda datuma 3"/>
          <p:cNvSpPr>
            <a:spLocks noGrp="1"/>
          </p:cNvSpPr>
          <p:nvPr>
            <p:ph type="dt" sz="half" idx="10"/>
          </p:nvPr>
        </p:nvSpPr>
        <p:spPr/>
        <p:txBody>
          <a:bodyPr/>
          <a:lstStyle/>
          <a:p>
            <a:fld id="{B4EB57F0-8A02-4753-B5AC-654624B26C2D}" type="datetimeFigureOut">
              <a:rPr lang="sl-SI" smtClean="0"/>
              <a:t>20.10.2025</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7D478EA3-1070-4591-87F4-8B9E21D5F224}" type="slidenum">
              <a:rPr lang="sl-SI" smtClean="0"/>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datuma 4"/>
          <p:cNvSpPr>
            <a:spLocks noGrp="1"/>
          </p:cNvSpPr>
          <p:nvPr>
            <p:ph type="dt" sz="half" idx="10"/>
          </p:nvPr>
        </p:nvSpPr>
        <p:spPr/>
        <p:txBody>
          <a:bodyPr/>
          <a:lstStyle/>
          <a:p>
            <a:fld id="{B4EB57F0-8A02-4753-B5AC-654624B26C2D}" type="datetimeFigureOut">
              <a:rPr lang="sl-SI" smtClean="0"/>
              <a:t>20.10.2025</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7D478EA3-1070-4591-87F4-8B9E21D5F224}" type="slidenum">
              <a:rPr lang="sl-SI" smtClean="0"/>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a:t>Kliknite, če želite urediti slog naslova matrice</a:t>
            </a:r>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grada datuma 6"/>
          <p:cNvSpPr>
            <a:spLocks noGrp="1"/>
          </p:cNvSpPr>
          <p:nvPr>
            <p:ph type="dt" sz="half" idx="10"/>
          </p:nvPr>
        </p:nvSpPr>
        <p:spPr/>
        <p:txBody>
          <a:bodyPr/>
          <a:lstStyle/>
          <a:p>
            <a:fld id="{B4EB57F0-8A02-4753-B5AC-654624B26C2D}" type="datetimeFigureOut">
              <a:rPr lang="sl-SI" smtClean="0"/>
              <a:t>20.10.2025</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7D478EA3-1070-4591-87F4-8B9E21D5F224}" type="slidenum">
              <a:rPr lang="sl-SI" smtClean="0"/>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datuma 2"/>
          <p:cNvSpPr>
            <a:spLocks noGrp="1"/>
          </p:cNvSpPr>
          <p:nvPr>
            <p:ph type="dt" sz="half" idx="10"/>
          </p:nvPr>
        </p:nvSpPr>
        <p:spPr/>
        <p:txBody>
          <a:bodyPr/>
          <a:lstStyle/>
          <a:p>
            <a:fld id="{B4EB57F0-8A02-4753-B5AC-654624B26C2D}" type="datetimeFigureOut">
              <a:rPr lang="sl-SI" smtClean="0"/>
              <a:t>20.10.2025</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7D478EA3-1070-4591-87F4-8B9E21D5F224}" type="slidenum">
              <a:rPr lang="sl-SI" smtClean="0"/>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B4EB57F0-8A02-4753-B5AC-654624B26C2D}" type="datetimeFigureOut">
              <a:rPr lang="sl-SI" smtClean="0"/>
              <a:t>20.10.2025</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7D478EA3-1070-4591-87F4-8B9E21D5F224}" type="slidenum">
              <a:rPr lang="sl-SI" smtClean="0"/>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a:t>Kliknite, če želite urediti slog naslova matrice</a:t>
            </a:r>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Ograda datuma 4"/>
          <p:cNvSpPr>
            <a:spLocks noGrp="1"/>
          </p:cNvSpPr>
          <p:nvPr>
            <p:ph type="dt" sz="half" idx="10"/>
          </p:nvPr>
        </p:nvSpPr>
        <p:spPr/>
        <p:txBody>
          <a:bodyPr/>
          <a:lstStyle/>
          <a:p>
            <a:fld id="{B4EB57F0-8A02-4753-B5AC-654624B26C2D}" type="datetimeFigureOut">
              <a:rPr lang="sl-SI" smtClean="0"/>
              <a:t>20.10.2025</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7D478EA3-1070-4591-87F4-8B9E21D5F224}" type="slidenum">
              <a:rPr lang="sl-SI" smtClean="0"/>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a:t>Kliknite, če želite urediti slog naslova matrice</a:t>
            </a:r>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Ograda datuma 4"/>
          <p:cNvSpPr>
            <a:spLocks noGrp="1"/>
          </p:cNvSpPr>
          <p:nvPr>
            <p:ph type="dt" sz="half" idx="10"/>
          </p:nvPr>
        </p:nvSpPr>
        <p:spPr/>
        <p:txBody>
          <a:bodyPr/>
          <a:lstStyle/>
          <a:p>
            <a:fld id="{B4EB57F0-8A02-4753-B5AC-654624B26C2D}" type="datetimeFigureOut">
              <a:rPr lang="sl-SI" smtClean="0"/>
              <a:t>20.10.2025</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7D478EA3-1070-4591-87F4-8B9E21D5F224}" type="slidenum">
              <a:rPr lang="sl-SI" smtClean="0"/>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EB57F0-8A02-4753-B5AC-654624B26C2D}" type="datetimeFigureOut">
              <a:rPr lang="sl-SI" smtClean="0"/>
              <a:t>20.10.2025</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478EA3-1070-4591-87F4-8B9E21D5F224}" type="slidenum">
              <a:rPr lang="sl-SI" smtClean="0"/>
              <a:t>‹#›</a:t>
            </a:fld>
            <a:endParaRPr lang="sl-S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Naslov 1"/>
          <p:cNvSpPr txBox="1">
            <a:spLocks/>
          </p:cNvSpPr>
          <p:nvPr/>
        </p:nvSpPr>
        <p:spPr>
          <a:xfrm>
            <a:off x="485804" y="3068960"/>
            <a:ext cx="8118644" cy="1431610"/>
          </a:xfrm>
          <a:prstGeom prst="rect">
            <a:avLst/>
          </a:prstGeom>
        </p:spPr>
        <p:txBody>
          <a:bodyPr vert="horz" lIns="91440" tIns="45720" rIns="91440" bIns="45720" rtlCol="0" anchor="ctr">
            <a:noAutofit/>
          </a:bodyPr>
          <a:lstStyle/>
          <a:p>
            <a:pPr lvl="0" algn="ctr">
              <a:spcBef>
                <a:spcPct val="0"/>
              </a:spcBef>
              <a:defRPr/>
            </a:pPr>
            <a:r>
              <a:rPr lang="pl-PL" sz="4000" b="1" dirty="0">
                <a:solidFill>
                  <a:srgbClr val="00529C"/>
                </a:solidFill>
                <a:latin typeface="+mj-lt"/>
                <a:ea typeface="+mj-ea"/>
                <a:cs typeface="+mj-cs"/>
              </a:rPr>
              <a:t>Pregled novosti s področja zakonodaje – ZVO-3</a:t>
            </a:r>
          </a:p>
          <a:p>
            <a:pPr lvl="0" algn="ctr">
              <a:spcBef>
                <a:spcPct val="0"/>
              </a:spcBef>
              <a:defRPr/>
            </a:pPr>
            <a:r>
              <a:rPr lang="pl-PL" sz="4000" b="1" dirty="0">
                <a:solidFill>
                  <a:srgbClr val="00529C"/>
                </a:solidFill>
                <a:latin typeface="+mj-lt"/>
                <a:ea typeface="+mj-ea"/>
                <a:cs typeface="+mj-cs"/>
              </a:rPr>
              <a:t>okoljevarstvena dovoljenja</a:t>
            </a:r>
            <a:endParaRPr lang="sl-SI" sz="4000" b="1" dirty="0">
              <a:solidFill>
                <a:srgbClr val="00529C"/>
              </a:solidFill>
              <a:latin typeface="+mj-lt"/>
              <a:ea typeface="+mj-ea"/>
              <a:cs typeface="+mj-cs"/>
            </a:endParaRPr>
          </a:p>
          <a:p>
            <a:pPr marL="0" marR="0" lvl="0" indent="0" algn="ctr" defTabSz="914400" rtl="0" eaLnBrk="1" fontAlgn="auto" latinLnBrk="0" hangingPunct="1">
              <a:spcBef>
                <a:spcPct val="0"/>
              </a:spcBef>
              <a:spcAft>
                <a:spcPts val="0"/>
              </a:spcAft>
              <a:buClrTx/>
              <a:buSzTx/>
              <a:buFontTx/>
              <a:buNone/>
              <a:tabLst/>
              <a:defRPr/>
            </a:pPr>
            <a:endParaRPr kumimoji="0" lang="sl-SI" sz="4000" b="1" i="0" u="none" strike="noStrike" kern="1200" cap="none" spc="0" normalizeH="0" baseline="0" noProof="0" dirty="0">
              <a:ln>
                <a:noFill/>
              </a:ln>
              <a:solidFill>
                <a:srgbClr val="00529C"/>
              </a:solidFill>
              <a:effectLst/>
              <a:uLnTx/>
              <a:uFillTx/>
              <a:latin typeface="+mj-lt"/>
              <a:ea typeface="+mj-ea"/>
              <a:cs typeface="+mj-cs"/>
            </a:endParaRPr>
          </a:p>
        </p:txBody>
      </p:sp>
      <p:sp>
        <p:nvSpPr>
          <p:cNvPr id="5" name="Naslov 1"/>
          <p:cNvSpPr txBox="1">
            <a:spLocks/>
          </p:cNvSpPr>
          <p:nvPr/>
        </p:nvSpPr>
        <p:spPr>
          <a:xfrm>
            <a:off x="3851920" y="5877272"/>
            <a:ext cx="3657600" cy="857250"/>
          </a:xfrm>
          <a:prstGeom prst="rect">
            <a:avLst/>
          </a:prstGeom>
        </p:spPr>
        <p:txBody>
          <a:bodyPr vert="horz" lIns="91440" tIns="45720" rIns="91440" bIns="45720" rtlCol="0" anchor="ctr">
            <a:noAutofit/>
          </a:bodyPr>
          <a:lstStyle/>
          <a:p>
            <a:pPr lvl="0" algn="r">
              <a:lnSpc>
                <a:spcPts val="3700"/>
              </a:lnSpc>
              <a:spcBef>
                <a:spcPct val="0"/>
              </a:spcBef>
              <a:defRPr/>
            </a:pPr>
            <a:r>
              <a:rPr kumimoji="0" lang="sl-SI" sz="1600" i="0" u="none" strike="noStrike" kern="1200" cap="none" spc="0" normalizeH="0" baseline="0" noProof="0" dirty="0">
                <a:ln>
                  <a:noFill/>
                </a:ln>
                <a:solidFill>
                  <a:schemeClr val="tx1">
                    <a:lumMod val="65000"/>
                    <a:lumOff val="35000"/>
                  </a:schemeClr>
                </a:solidFill>
                <a:effectLst/>
                <a:uLnTx/>
                <a:uFillTx/>
                <a:latin typeface="+mj-lt"/>
                <a:ea typeface="+mj-ea"/>
                <a:cs typeface="+mj-cs"/>
              </a:rPr>
              <a:t>Predavatelj</a:t>
            </a:r>
            <a:r>
              <a:rPr lang="sl-SI" sz="1600" dirty="0">
                <a:solidFill>
                  <a:schemeClr val="tx1">
                    <a:lumMod val="65000"/>
                    <a:lumOff val="35000"/>
                  </a:schemeClr>
                </a:solidFill>
                <a:latin typeface="+mj-lt"/>
                <a:ea typeface="+mj-ea"/>
                <a:cs typeface="+mj-cs"/>
              </a:rPr>
              <a:t>: </a:t>
            </a:r>
            <a:r>
              <a:rPr kumimoji="0" lang="sl-SI" sz="1600" i="0" u="none" strike="noStrike" kern="1200" cap="none" spc="0" normalizeH="0" baseline="0" noProof="0" dirty="0">
                <a:ln>
                  <a:noFill/>
                </a:ln>
                <a:solidFill>
                  <a:schemeClr val="tx1">
                    <a:lumMod val="65000"/>
                    <a:lumOff val="35000"/>
                  </a:schemeClr>
                </a:solidFill>
                <a:effectLst/>
                <a:uLnTx/>
                <a:uFillTx/>
                <a:latin typeface="+mj-lt"/>
                <a:ea typeface="+mj-ea"/>
                <a:cs typeface="+mj-cs"/>
              </a:rPr>
              <a:t>Brigita Šarc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643D0A8C-E447-98FA-F9E5-E770E132284F}"/>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FBB389C7-C84E-DDFB-FCB8-6772DAB96F55}"/>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CA5FAFEA-5781-2FBF-8C61-0B214362891E}"/>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lvl="0">
              <a:lnSpc>
                <a:spcPts val="2500"/>
              </a:lnSpc>
              <a:spcBef>
                <a:spcPct val="0"/>
              </a:spcBef>
            </a:pPr>
            <a:r>
              <a:rPr lang="sl-SI" sz="2000" b="1" dirty="0">
                <a:solidFill>
                  <a:srgbClr val="00529C"/>
                </a:solidFill>
              </a:rPr>
              <a:t>130. člen - Predhodna informacija </a:t>
            </a:r>
            <a:r>
              <a:rPr lang="sl-SI" sz="2000" i="1" dirty="0">
                <a:solidFill>
                  <a:schemeClr val="tx1">
                    <a:lumMod val="65000"/>
                    <a:lumOff val="35000"/>
                  </a:schemeClr>
                </a:solidFill>
              </a:rPr>
              <a:t>(91. člen ZVO-2)</a:t>
            </a:r>
          </a:p>
          <a:p>
            <a:pPr>
              <a:lnSpc>
                <a:spcPts val="2500"/>
              </a:lnSpc>
              <a:spcBef>
                <a:spcPct val="0"/>
              </a:spcBef>
              <a:buClr>
                <a:srgbClr val="00529C"/>
              </a:buClr>
            </a:pPr>
            <a:r>
              <a:rPr lang="sl-SI" dirty="0">
                <a:solidFill>
                  <a:schemeClr val="tx1">
                    <a:lumMod val="65000"/>
                    <a:lumOff val="35000"/>
                  </a:schemeClr>
                </a:solidFill>
              </a:rPr>
              <a:t>Vsebinsko se člen ne razlikuje od določb 91. člena ZVO-2</a:t>
            </a:r>
          </a:p>
          <a:p>
            <a:pPr marL="285750" indent="-285750">
              <a:lnSpc>
                <a:spcPts val="2500"/>
              </a:lnSpc>
              <a:spcBef>
                <a:spcPct val="0"/>
              </a:spcBef>
              <a:buClr>
                <a:srgbClr val="0095DA"/>
              </a:buClr>
              <a:buFont typeface="Arial" panose="020B0604020202020204" pitchFamily="34" charset="0"/>
              <a:buChar char="•"/>
            </a:pPr>
            <a:endParaRPr lang="sl-SI" dirty="0">
              <a:solidFill>
                <a:schemeClr val="tx1">
                  <a:lumMod val="65000"/>
                  <a:lumOff val="35000"/>
                </a:schemeClr>
              </a:solidFill>
            </a:endParaRPr>
          </a:p>
          <a:p>
            <a:pPr marL="285750" indent="-28575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Temu pa ni čisto tako. Izpuščena je možnost vložitve zahteve za ustno predstavitev idejne zasnove NPO (v ZVO-2 je bila ta možnost v 15 dneh od vložitve zahteve). </a:t>
            </a:r>
          </a:p>
          <a:p>
            <a:pPr marL="285750" indent="-28575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Institut predhodne informacije se od sedaj po navedbah MOPE ni nikoli uporabil. </a:t>
            </a:r>
          </a:p>
          <a:p>
            <a:pPr>
              <a:lnSpc>
                <a:spcPts val="2500"/>
              </a:lnSpc>
              <a:spcBef>
                <a:spcPct val="0"/>
              </a:spcBef>
              <a:buClr>
                <a:srgbClr val="0095DA"/>
              </a:buClr>
            </a:pPr>
            <a:endParaRPr lang="sl-SI" dirty="0">
              <a:solidFill>
                <a:schemeClr val="tx1">
                  <a:lumMod val="65000"/>
                  <a:lumOff val="35000"/>
                </a:schemeClr>
              </a:solidFill>
            </a:endParaRPr>
          </a:p>
          <a:p>
            <a:pPr>
              <a:lnSpc>
                <a:spcPts val="2500"/>
              </a:lnSpc>
              <a:spcBef>
                <a:spcPct val="0"/>
              </a:spcBef>
              <a:buClr>
                <a:srgbClr val="0095DA"/>
              </a:buClr>
            </a:pPr>
            <a:r>
              <a:rPr lang="sl-SI" sz="2000" b="1" dirty="0">
                <a:solidFill>
                  <a:srgbClr val="00529C"/>
                </a:solidFill>
              </a:rPr>
              <a:t>131. člen - Vloga za izdajo okoljevarstvenega soglasja </a:t>
            </a:r>
            <a:r>
              <a:rPr lang="sl-SI" sz="2000" i="1" dirty="0">
                <a:solidFill>
                  <a:schemeClr val="tx1">
                    <a:lumMod val="65000"/>
                    <a:lumOff val="35000"/>
                  </a:schemeClr>
                </a:solidFill>
              </a:rPr>
              <a:t>(92. člen ZVO-2)</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Vsebinsko se člen ne razlikuje od določb 93. člena ZVO-2</a:t>
            </a:r>
          </a:p>
          <a:p>
            <a:pPr>
              <a:lnSpc>
                <a:spcPts val="2500"/>
              </a:lnSpc>
              <a:spcBef>
                <a:spcPct val="0"/>
              </a:spcBef>
              <a:buClr>
                <a:srgbClr val="0095DA"/>
              </a:buClr>
            </a:pPr>
            <a:r>
              <a:rPr lang="sl-SI" dirty="0">
                <a:solidFill>
                  <a:schemeClr val="tx1">
                    <a:lumMod val="65000"/>
                    <a:lumOff val="35000"/>
                  </a:schemeClr>
                </a:solidFill>
              </a:rPr>
              <a:t>Vloga mora vsebovati :</a:t>
            </a:r>
          </a:p>
          <a:p>
            <a:pPr marL="285750" indent="-28575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Projekt NPO po 132. členu in</a:t>
            </a:r>
          </a:p>
          <a:p>
            <a:pPr marL="285750" indent="-28575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PVO po 133. členu ter</a:t>
            </a:r>
          </a:p>
          <a:p>
            <a:pPr marL="285750" indent="-28575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dodatek za presojo sprejemljivosti, če je nameravani poseg na varovanem območju po predpisih, ki urejajo ohranjanje narave.</a:t>
            </a:r>
          </a:p>
        </p:txBody>
      </p:sp>
    </p:spTree>
    <p:extLst>
      <p:ext uri="{BB962C8B-B14F-4D97-AF65-F5344CB8AC3E}">
        <p14:creationId xmlns:p14="http://schemas.microsoft.com/office/powerpoint/2010/main" val="1523483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FC9A6E68-CA1D-454D-43EF-3ADEBC07CAF2}"/>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BE132D71-86A3-1F6E-A4DD-29DE93CF1226}"/>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AC11C7C2-E52B-4FDC-F7C6-FEB770C29778}"/>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lvl="0">
              <a:lnSpc>
                <a:spcPts val="2500"/>
              </a:lnSpc>
              <a:spcBef>
                <a:spcPct val="0"/>
              </a:spcBef>
            </a:pPr>
            <a:r>
              <a:rPr lang="sl-SI" sz="2000" b="1" dirty="0">
                <a:solidFill>
                  <a:srgbClr val="00529C"/>
                </a:solidFill>
              </a:rPr>
              <a:t>132. člen – Projekt nameravanega posega v okolje </a:t>
            </a:r>
            <a:r>
              <a:rPr lang="sl-SI" sz="2000" i="1" dirty="0">
                <a:solidFill>
                  <a:schemeClr val="tx1">
                    <a:lumMod val="65000"/>
                    <a:lumOff val="35000"/>
                  </a:schemeClr>
                </a:solidFill>
              </a:rPr>
              <a:t>(93. člen ZVO-2)</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Vsebinsko se člen ne razlikuje od določb 93. člena ZVO-2</a:t>
            </a:r>
          </a:p>
          <a:p>
            <a:pPr>
              <a:lnSpc>
                <a:spcPts val="2500"/>
              </a:lnSpc>
              <a:spcBef>
                <a:spcPct val="0"/>
              </a:spcBef>
              <a:buClr>
                <a:srgbClr val="0095DA"/>
              </a:buClr>
            </a:pPr>
            <a:r>
              <a:rPr lang="sl-SI" dirty="0">
                <a:solidFill>
                  <a:schemeClr val="tx1">
                    <a:lumMod val="65000"/>
                    <a:lumOff val="35000"/>
                  </a:schemeClr>
                </a:solidFill>
              </a:rPr>
              <a:t>Projekt nameravanega posega v okolje je:</a:t>
            </a:r>
          </a:p>
          <a:p>
            <a:pPr marL="285750" indent="-28575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če gre za gradnjo: projektna dokumentacija za pridobivanje mnenj in GD</a:t>
            </a:r>
          </a:p>
          <a:p>
            <a:pPr marL="285750" indent="-28575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Če ni gradnja po predpisih o graditvi objektov se kot projekt za izvedbo šteje projekt za izvedbo posega v okolje, izdelan v skladu s predpisi, ki urejajo posamezen poseg v okolje (nap. rudarski projekt)</a:t>
            </a:r>
          </a:p>
          <a:p>
            <a:pPr marL="285750" indent="-28575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NPO ni ne gradnja in ne poseg v opredeljen v prejšnji alineji pa peti odstavek določa vsebino projekta.</a:t>
            </a:r>
          </a:p>
          <a:p>
            <a:pPr>
              <a:lnSpc>
                <a:spcPts val="2500"/>
              </a:lnSpc>
              <a:spcBef>
                <a:spcPct val="0"/>
              </a:spcBef>
              <a:buClr>
                <a:srgbClr val="0095DA"/>
              </a:buClr>
            </a:pPr>
            <a:r>
              <a:rPr lang="sl-SI" sz="2000" b="1" dirty="0">
                <a:solidFill>
                  <a:srgbClr val="00529C"/>
                </a:solidFill>
              </a:rPr>
              <a:t>133. člen – Poročilo o vplivih na okolje </a:t>
            </a:r>
            <a:r>
              <a:rPr lang="sl-SI" sz="2000" i="1" dirty="0">
                <a:solidFill>
                  <a:schemeClr val="tx1">
                    <a:lumMod val="65000"/>
                    <a:lumOff val="35000"/>
                  </a:schemeClr>
                </a:solidFill>
              </a:rPr>
              <a:t>(94. člen ZVO-2)</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Vsebinsko se člen ne razlikuje od določb 94. člena ZVO-2</a:t>
            </a:r>
          </a:p>
          <a:p>
            <a:pPr>
              <a:lnSpc>
                <a:spcPts val="2500"/>
              </a:lnSpc>
              <a:spcBef>
                <a:spcPct val="0"/>
              </a:spcBef>
              <a:buClr>
                <a:srgbClr val="00529C"/>
              </a:buClr>
            </a:pPr>
            <a:r>
              <a:rPr lang="sl-SI" sz="2000" b="1" dirty="0">
                <a:solidFill>
                  <a:srgbClr val="00529C"/>
                </a:solidFill>
              </a:rPr>
              <a:t>134. člen – Kakovost Poročilo o vplivih na okolje </a:t>
            </a:r>
            <a:r>
              <a:rPr lang="sl-SI" sz="2000" i="1" dirty="0">
                <a:solidFill>
                  <a:schemeClr val="tx1">
                    <a:lumMod val="65000"/>
                    <a:lumOff val="35000"/>
                  </a:schemeClr>
                </a:solidFill>
              </a:rPr>
              <a:t>(95. člen ZVO-2)</a:t>
            </a:r>
          </a:p>
          <a:p>
            <a:pPr marL="285750" indent="-285750">
              <a:lnSpc>
                <a:spcPts val="2500"/>
              </a:lnSpc>
              <a:spcBef>
                <a:spcPct val="0"/>
              </a:spcBef>
              <a:buClr>
                <a:srgbClr val="00529C"/>
              </a:buClr>
              <a:buFont typeface="Wingdings" panose="05000000000000000000" pitchFamily="2" charset="2"/>
              <a:buChar char="ü"/>
            </a:pPr>
            <a:r>
              <a:rPr lang="sl-SI" dirty="0">
                <a:solidFill>
                  <a:srgbClr val="00B0F0"/>
                </a:solidFill>
              </a:rPr>
              <a:t>Novost</a:t>
            </a:r>
            <a:r>
              <a:rPr lang="sl-SI" dirty="0">
                <a:solidFill>
                  <a:schemeClr val="tx1">
                    <a:lumMod val="65000"/>
                    <a:lumOff val="35000"/>
                  </a:schemeClr>
                </a:solidFill>
              </a:rPr>
              <a:t> – ministrstvo organizira obvezna usposabljanja za:</a:t>
            </a:r>
          </a:p>
          <a:p>
            <a:pPr marL="742950" lvl="1" indent="-285750">
              <a:lnSpc>
                <a:spcPts val="2500"/>
              </a:lnSpc>
              <a:spcBef>
                <a:spcPct val="0"/>
              </a:spcBef>
              <a:buClr>
                <a:srgbClr val="00529C"/>
              </a:buClr>
              <a:buFont typeface="Arial" panose="020B0604020202020204" pitchFamily="34" charset="0"/>
              <a:buChar char="•"/>
            </a:pPr>
            <a:r>
              <a:rPr lang="sl-SI" dirty="0">
                <a:solidFill>
                  <a:schemeClr val="tx1">
                    <a:lumMod val="65000"/>
                    <a:lumOff val="35000"/>
                  </a:schemeClr>
                </a:solidFill>
              </a:rPr>
              <a:t>izdelovalce PVO-jev in </a:t>
            </a:r>
          </a:p>
          <a:p>
            <a:pPr marL="742950" lvl="1" indent="-285750">
              <a:lnSpc>
                <a:spcPts val="2500"/>
              </a:lnSpc>
              <a:spcBef>
                <a:spcPct val="0"/>
              </a:spcBef>
              <a:buClr>
                <a:srgbClr val="00529C"/>
              </a:buClr>
              <a:buFont typeface="Arial" panose="020B0604020202020204" pitchFamily="34" charset="0"/>
              <a:buChar char="•"/>
            </a:pPr>
            <a:r>
              <a:rPr lang="sl-SI" dirty="0">
                <a:solidFill>
                  <a:schemeClr val="tx1">
                    <a:lumMod val="65000"/>
                    <a:lumOff val="35000"/>
                  </a:schemeClr>
                </a:solidFill>
              </a:rPr>
              <a:t>ministrstva ter organizacije, ki sodelujejo v postopkih PVO kot </a:t>
            </a:r>
            <a:r>
              <a:rPr lang="sl-SI" dirty="0" err="1">
                <a:solidFill>
                  <a:schemeClr val="tx1">
                    <a:lumMod val="65000"/>
                    <a:lumOff val="35000"/>
                  </a:schemeClr>
                </a:solidFill>
              </a:rPr>
              <a:t>mnenjedajalci</a:t>
            </a:r>
            <a:r>
              <a:rPr lang="sl-SI" dirty="0">
                <a:solidFill>
                  <a:schemeClr val="tx1">
                    <a:lumMod val="65000"/>
                    <a:lumOff val="35000"/>
                  </a:schemeClr>
                </a:solidFill>
              </a:rPr>
              <a:t>.</a:t>
            </a:r>
          </a:p>
          <a:p>
            <a:pPr lvl="1">
              <a:lnSpc>
                <a:spcPts val="2500"/>
              </a:lnSpc>
              <a:spcBef>
                <a:spcPct val="0"/>
              </a:spcBef>
              <a:buClr>
                <a:srgbClr val="00529C"/>
              </a:buClr>
            </a:pPr>
            <a:r>
              <a:rPr lang="sl-SI" dirty="0">
                <a:solidFill>
                  <a:schemeClr val="tx1">
                    <a:lumMod val="65000"/>
                    <a:lumOff val="35000"/>
                  </a:schemeClr>
                </a:solidFill>
              </a:rPr>
              <a:t>Ministrstvo vodi evidenco oseb, ki so se udeležila teh usposabljanj.</a:t>
            </a:r>
          </a:p>
        </p:txBody>
      </p:sp>
    </p:spTree>
    <p:extLst>
      <p:ext uri="{BB962C8B-B14F-4D97-AF65-F5344CB8AC3E}">
        <p14:creationId xmlns:p14="http://schemas.microsoft.com/office/powerpoint/2010/main" val="562876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xEl>
                                              <p:pRg st="11" end="1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079F781F-4B4E-19C6-218F-6A419946133A}"/>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F1B27277-5F06-AF8F-2253-E90A91C8D687}"/>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ED5D9704-347C-B87F-DB63-E2CF5C94C11E}"/>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lvl="0">
              <a:lnSpc>
                <a:spcPts val="2500"/>
              </a:lnSpc>
              <a:spcBef>
                <a:spcPct val="0"/>
              </a:spcBef>
            </a:pPr>
            <a:r>
              <a:rPr lang="sl-SI" sz="2000" b="1" dirty="0">
                <a:solidFill>
                  <a:srgbClr val="00529C"/>
                </a:solidFill>
              </a:rPr>
              <a:t>135. člen – </a:t>
            </a:r>
            <a:r>
              <a:rPr lang="nl-NL" sz="2000" b="1" dirty="0">
                <a:solidFill>
                  <a:srgbClr val="00529C"/>
                </a:solidFill>
              </a:rPr>
              <a:t>mnenje ministrstev in drugih organizacij ter mnenje obči</a:t>
            </a:r>
            <a:r>
              <a:rPr lang="sl-SI" sz="2000" b="1" dirty="0">
                <a:solidFill>
                  <a:srgbClr val="00529C"/>
                </a:solidFill>
              </a:rPr>
              <a:t>n </a:t>
            </a:r>
            <a:r>
              <a:rPr lang="sl-SI" sz="2000" i="1" dirty="0">
                <a:solidFill>
                  <a:schemeClr val="tx1">
                    <a:lumMod val="65000"/>
                    <a:lumOff val="35000"/>
                  </a:schemeClr>
                </a:solidFill>
              </a:rPr>
              <a:t>(96. člen ZVO-2)</a:t>
            </a:r>
          </a:p>
          <a:p>
            <a:pPr lvl="0">
              <a:lnSpc>
                <a:spcPts val="2500"/>
              </a:lnSpc>
              <a:spcBef>
                <a:spcPct val="0"/>
              </a:spcBef>
            </a:pPr>
            <a:endParaRPr lang="sl-SI" sz="2000" i="1" dirty="0">
              <a:solidFill>
                <a:schemeClr val="tx1">
                  <a:lumMod val="65000"/>
                  <a:lumOff val="35000"/>
                </a:schemeClr>
              </a:solidFill>
            </a:endParaRPr>
          </a:p>
          <a:p>
            <a:pPr>
              <a:lnSpc>
                <a:spcPts val="2500"/>
              </a:lnSpc>
              <a:spcBef>
                <a:spcPct val="0"/>
              </a:spcBef>
              <a:buClr>
                <a:srgbClr val="00529C"/>
              </a:buClr>
            </a:pPr>
            <a:r>
              <a:rPr lang="sl-SI" dirty="0">
                <a:solidFill>
                  <a:schemeClr val="tx1">
                    <a:lumMod val="65000"/>
                    <a:lumOff val="35000"/>
                  </a:schemeClr>
                </a:solidFill>
              </a:rPr>
              <a:t>Določba tega člena je podobna ureditvi kot je zapisano v 96. členu ZVO-2.</a:t>
            </a:r>
          </a:p>
          <a:p>
            <a:pPr marL="342900" indent="-342900">
              <a:lnSpc>
                <a:spcPts val="2500"/>
              </a:lnSpc>
              <a:spcBef>
                <a:spcPct val="0"/>
              </a:spcBef>
              <a:buClr>
                <a:srgbClr val="00529C"/>
              </a:buClr>
              <a:buFont typeface="+mj-lt"/>
              <a:buAutoNum type="arabicPeriod"/>
            </a:pPr>
            <a:r>
              <a:rPr lang="sl-SI" dirty="0">
                <a:solidFill>
                  <a:schemeClr val="tx1">
                    <a:lumMod val="65000"/>
                    <a:lumOff val="35000"/>
                  </a:schemeClr>
                </a:solidFill>
              </a:rPr>
              <a:t>Ministrstvo v treh delovnih dneh po ugotoviti, da je vloga  za izdajo OVS-ja popolna vlogo pošlje </a:t>
            </a:r>
            <a:r>
              <a:rPr lang="sl-SI" dirty="0" err="1">
                <a:solidFill>
                  <a:schemeClr val="tx1">
                    <a:lumMod val="65000"/>
                    <a:lumOff val="35000"/>
                  </a:schemeClr>
                </a:solidFill>
              </a:rPr>
              <a:t>mnenjedajalcem</a:t>
            </a:r>
            <a:r>
              <a:rPr lang="sl-SI" dirty="0">
                <a:solidFill>
                  <a:schemeClr val="tx1">
                    <a:lumMod val="65000"/>
                    <a:lumOff val="35000"/>
                  </a:schemeClr>
                </a:solidFill>
              </a:rPr>
              <a:t>. </a:t>
            </a:r>
          </a:p>
          <a:p>
            <a:pPr marL="342900" indent="-342900">
              <a:lnSpc>
                <a:spcPts val="2500"/>
              </a:lnSpc>
              <a:spcBef>
                <a:spcPct val="0"/>
              </a:spcBef>
              <a:buClr>
                <a:srgbClr val="00529C"/>
              </a:buClr>
              <a:buFont typeface="+mj-lt"/>
              <a:buAutoNum type="arabicPeriod"/>
            </a:pPr>
            <a:r>
              <a:rPr lang="sl-SI" dirty="0" err="1">
                <a:solidFill>
                  <a:schemeClr val="tx1">
                    <a:lumMod val="65000"/>
                    <a:lumOff val="35000"/>
                  </a:schemeClr>
                </a:solidFill>
              </a:rPr>
              <a:t>Mnenjedajalci</a:t>
            </a:r>
            <a:r>
              <a:rPr lang="sl-SI" dirty="0">
                <a:solidFill>
                  <a:schemeClr val="tx1">
                    <a:lumMod val="65000"/>
                    <a:lumOff val="35000"/>
                  </a:schemeClr>
                </a:solidFill>
              </a:rPr>
              <a:t> se morajo v 21 dneh opredeliti ali je NPO iz njihove stvarne pristojnosti sprejemljiv/nesprejemljiv/sprejemljiv pod pogojem. Mnenje mora izražati jasno stališče, biti mora strokovno in pravno utemeljeno ter obrazloženo.</a:t>
            </a:r>
          </a:p>
          <a:p>
            <a:pPr marL="342900" indent="-342900">
              <a:lnSpc>
                <a:spcPts val="2500"/>
              </a:lnSpc>
              <a:spcBef>
                <a:spcPct val="0"/>
              </a:spcBef>
              <a:buClr>
                <a:srgbClr val="00529C"/>
              </a:buClr>
              <a:buFont typeface="+mj-lt"/>
              <a:buAutoNum type="arabicPeriod"/>
            </a:pPr>
            <a:r>
              <a:rPr lang="sl-SI" dirty="0">
                <a:solidFill>
                  <a:schemeClr val="tx1">
                    <a:lumMod val="65000"/>
                    <a:lumOff val="35000"/>
                  </a:schemeClr>
                </a:solidFill>
              </a:rPr>
              <a:t>Če mnenje ni izdano v roku, se ministrstvo  odloči na podlagi organa pristojnega za nadzor nad </a:t>
            </a:r>
            <a:r>
              <a:rPr lang="sl-SI" dirty="0" err="1">
                <a:solidFill>
                  <a:schemeClr val="tx1">
                    <a:lumMod val="65000"/>
                    <a:lumOff val="35000"/>
                  </a:schemeClr>
                </a:solidFill>
              </a:rPr>
              <a:t>mnenjedajalcem</a:t>
            </a:r>
            <a:r>
              <a:rPr lang="sl-SI" dirty="0">
                <a:solidFill>
                  <a:schemeClr val="tx1">
                    <a:lumMod val="65000"/>
                    <a:lumOff val="35000"/>
                  </a:schemeClr>
                </a:solidFill>
              </a:rPr>
              <a:t> ali pa s pomočjo izvedenca ustrezne stroke. Če občina ne odloči v roku, se šteje, da je NPO skladen s prostorskim aktom.</a:t>
            </a:r>
          </a:p>
          <a:p>
            <a:pPr>
              <a:lnSpc>
                <a:spcPts val="2500"/>
              </a:lnSpc>
              <a:spcBef>
                <a:spcPct val="0"/>
              </a:spcBef>
              <a:buClr>
                <a:srgbClr val="00529C"/>
              </a:buClr>
            </a:pPr>
            <a:endParaRPr lang="sl-SI" dirty="0">
              <a:solidFill>
                <a:schemeClr val="tx1">
                  <a:lumMod val="65000"/>
                  <a:lumOff val="35000"/>
                </a:schemeClr>
              </a:solidFill>
            </a:endParaRPr>
          </a:p>
          <a:p>
            <a:pPr>
              <a:lnSpc>
                <a:spcPts val="2500"/>
              </a:lnSpc>
              <a:spcBef>
                <a:spcPct val="0"/>
              </a:spcBef>
              <a:buClr>
                <a:srgbClr val="00529C"/>
              </a:buClr>
            </a:pPr>
            <a:endParaRPr lang="sl-SI" dirty="0">
              <a:solidFill>
                <a:schemeClr val="tx1">
                  <a:lumMod val="65000"/>
                  <a:lumOff val="35000"/>
                </a:schemeClr>
              </a:solidFill>
            </a:endParaRPr>
          </a:p>
        </p:txBody>
      </p:sp>
    </p:spTree>
    <p:extLst>
      <p:ext uri="{BB962C8B-B14F-4D97-AF65-F5344CB8AC3E}">
        <p14:creationId xmlns:p14="http://schemas.microsoft.com/office/powerpoint/2010/main" val="398761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47FA1B1A-C085-5A16-2232-1CB28A8046F2}"/>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1E5A9A34-D9E4-FA36-5698-B602A9C94C72}"/>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7D985CC1-B05D-698A-8109-CB654312DFE9}"/>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spcBef>
                <a:spcPct val="0"/>
              </a:spcBef>
              <a:buClr>
                <a:srgbClr val="00529C"/>
              </a:buClr>
            </a:pPr>
            <a:r>
              <a:rPr lang="sl-SI" sz="2000" b="1" dirty="0">
                <a:solidFill>
                  <a:srgbClr val="00529C"/>
                </a:solidFill>
              </a:rPr>
              <a:t>136. člen – Obveščanje javnosti in pravica javnosti do sodelovanja </a:t>
            </a:r>
          </a:p>
          <a:p>
            <a:pPr>
              <a:lnSpc>
                <a:spcPts val="2500"/>
              </a:lnSpc>
              <a:spcBef>
                <a:spcPct val="0"/>
              </a:spcBef>
              <a:buClr>
                <a:srgbClr val="00529C"/>
              </a:buClr>
            </a:pPr>
            <a:r>
              <a:rPr lang="sl-SI" sz="2000" i="1" dirty="0">
                <a:solidFill>
                  <a:schemeClr val="tx1">
                    <a:lumMod val="65000"/>
                    <a:lumOff val="35000"/>
                  </a:schemeClr>
                </a:solidFill>
              </a:rPr>
              <a:t>(97. člen ZVO-2)</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V tem členu zakon ureja obveščanje javnosti v zvezi z nameravanim posegom v okolje in pravico javnosti do sodelovanja pri sprejemanju odločitve o izdaji okoljevarstvenega soglasja. </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V tem členu je zadoščeno zahtevi, da se temeljne informacije o nameravanem posegu v okolje zagotovijo »zainteresirani javnosti«, ki ima  pravico sodelovati pri sprejemanju odločitve o izdaji okoljevarstvenega soglasja.</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Zainteresirana javnost (nevladne organizacija, civilna iniciativa in osebe, ki imajo pravni status stranskih udeležencev) imajo naslednje pravice:</a:t>
            </a:r>
          </a:p>
          <a:p>
            <a:pPr marL="742950" lvl="1" indent="-285750">
              <a:lnSpc>
                <a:spcPts val="2500"/>
              </a:lnSpc>
              <a:spcBef>
                <a:spcPct val="0"/>
              </a:spcBef>
              <a:buClr>
                <a:srgbClr val="00529C"/>
              </a:buClr>
              <a:buFont typeface="Arial" panose="020B0604020202020204" pitchFamily="34" charset="0"/>
              <a:buChar char="•"/>
            </a:pPr>
            <a:r>
              <a:rPr lang="sl-SI" dirty="0">
                <a:solidFill>
                  <a:schemeClr val="tx1">
                    <a:lumMod val="65000"/>
                    <a:lumOff val="35000"/>
                  </a:schemeClr>
                </a:solidFill>
              </a:rPr>
              <a:t>pravico, da s predlogi, pripombami, mnenji ipd. sodelujeta v upravnem postopku izdaje okoljevarstvenega soglasja ;</a:t>
            </a:r>
          </a:p>
          <a:p>
            <a:pPr marL="742950" lvl="1" indent="-285750">
              <a:lnSpc>
                <a:spcPts val="2500"/>
              </a:lnSpc>
              <a:spcBef>
                <a:spcPct val="0"/>
              </a:spcBef>
              <a:buClr>
                <a:srgbClr val="00529C"/>
              </a:buClr>
              <a:buFont typeface="Arial" panose="020B0604020202020204" pitchFamily="34" charset="0"/>
              <a:buChar char="•"/>
            </a:pPr>
            <a:r>
              <a:rPr lang="sl-SI" dirty="0">
                <a:solidFill>
                  <a:schemeClr val="tx1">
                    <a:lumMod val="65000"/>
                    <a:lumOff val="35000"/>
                  </a:schemeClr>
                </a:solidFill>
              </a:rPr>
              <a:t>pravico do pravnega varstva, če meni, da jima upravni organ ni omogočil uveljavitve omenjene pravice.</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Začetek postopka obveščanja javnosti: ko je po mnenju ministrstva nameravani poseg sprejemljiv z vidika pristojnosti </a:t>
            </a:r>
            <a:r>
              <a:rPr lang="sl-SI" dirty="0" err="1">
                <a:solidFill>
                  <a:schemeClr val="tx1">
                    <a:lumMod val="65000"/>
                    <a:lumOff val="35000"/>
                  </a:schemeClr>
                </a:solidFill>
              </a:rPr>
              <a:t>mnenjedajalcev</a:t>
            </a:r>
            <a:r>
              <a:rPr lang="sl-SI" dirty="0">
                <a:solidFill>
                  <a:schemeClr val="tx1">
                    <a:lumMod val="65000"/>
                    <a:lumOff val="35000"/>
                  </a:schemeClr>
                </a:solidFill>
              </a:rPr>
              <a:t> in ministrstva.</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Javna razgrnitev traja 30 dni.</a:t>
            </a:r>
          </a:p>
        </p:txBody>
      </p:sp>
    </p:spTree>
    <p:extLst>
      <p:ext uri="{BB962C8B-B14F-4D97-AF65-F5344CB8AC3E}">
        <p14:creationId xmlns:p14="http://schemas.microsoft.com/office/powerpoint/2010/main" val="1124084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B30A6345-E982-EE49-07EC-5FC9C5331AA1}"/>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0AE13C96-DC1D-1B19-D18E-E32AD8644B47}"/>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102D4232-98C6-F31F-7B3F-A878C6C5F6F5}"/>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spcBef>
                <a:spcPct val="0"/>
              </a:spcBef>
              <a:buClr>
                <a:srgbClr val="00529C"/>
              </a:buClr>
            </a:pPr>
            <a:r>
              <a:rPr lang="sl-SI" sz="2000" b="1" dirty="0">
                <a:solidFill>
                  <a:srgbClr val="00529C"/>
                </a:solidFill>
              </a:rPr>
              <a:t>137. člen – čezmejni vplivi na okolje</a:t>
            </a:r>
            <a:r>
              <a:rPr lang="sl-SI" sz="2000" dirty="0"/>
              <a:t> </a:t>
            </a:r>
            <a:r>
              <a:rPr lang="sl-SI" sz="2000" i="1" dirty="0">
                <a:solidFill>
                  <a:schemeClr val="tx1">
                    <a:lumMod val="65000"/>
                    <a:lumOff val="35000"/>
                  </a:schemeClr>
                </a:solidFill>
              </a:rPr>
              <a:t>(98. člen ZVO-2) </a:t>
            </a:r>
            <a:r>
              <a:rPr lang="sl-SI" sz="2000" dirty="0">
                <a:solidFill>
                  <a:schemeClr val="tx1">
                    <a:lumMod val="65000"/>
                    <a:lumOff val="35000"/>
                  </a:schemeClr>
                </a:solidFill>
              </a:rPr>
              <a:t>in</a:t>
            </a:r>
            <a:r>
              <a:rPr lang="sl-SI" sz="2000" i="1" dirty="0">
                <a:solidFill>
                  <a:schemeClr val="tx1">
                    <a:lumMod val="65000"/>
                    <a:lumOff val="35000"/>
                  </a:schemeClr>
                </a:solidFill>
              </a:rPr>
              <a:t> </a:t>
            </a:r>
          </a:p>
          <a:p>
            <a:pPr>
              <a:lnSpc>
                <a:spcPts val="2500"/>
              </a:lnSpc>
              <a:spcBef>
                <a:spcPct val="0"/>
              </a:spcBef>
              <a:buClr>
                <a:srgbClr val="00529C"/>
              </a:buClr>
            </a:pPr>
            <a:endParaRPr lang="sl-SI" sz="2000" b="1" i="1" dirty="0">
              <a:solidFill>
                <a:schemeClr val="tx1">
                  <a:lumMod val="65000"/>
                  <a:lumOff val="35000"/>
                </a:schemeClr>
              </a:solidFill>
            </a:endParaRPr>
          </a:p>
          <a:p>
            <a:pPr>
              <a:lnSpc>
                <a:spcPts val="2500"/>
              </a:lnSpc>
              <a:spcBef>
                <a:spcPct val="0"/>
              </a:spcBef>
              <a:buClr>
                <a:srgbClr val="00529C"/>
              </a:buClr>
            </a:pPr>
            <a:r>
              <a:rPr lang="sl-SI" sz="2000" b="1" dirty="0">
                <a:solidFill>
                  <a:srgbClr val="00529C"/>
                </a:solidFill>
              </a:rPr>
              <a:t>138. člen – presoja posega v državi članici </a:t>
            </a:r>
            <a:r>
              <a:rPr lang="sl-SI" sz="2000" i="1" dirty="0">
                <a:solidFill>
                  <a:schemeClr val="tx1">
                    <a:lumMod val="65000"/>
                    <a:lumOff val="35000"/>
                  </a:schemeClr>
                </a:solidFill>
              </a:rPr>
              <a:t>(99. člen ZVO-2)</a:t>
            </a:r>
          </a:p>
          <a:p>
            <a:pPr>
              <a:lnSpc>
                <a:spcPts val="2500"/>
              </a:lnSpc>
              <a:spcBef>
                <a:spcPct val="0"/>
              </a:spcBef>
              <a:buClr>
                <a:srgbClr val="00529C"/>
              </a:buClr>
            </a:pPr>
            <a:endParaRPr lang="sl-SI" sz="2000" i="1" dirty="0">
              <a:solidFill>
                <a:schemeClr val="tx1">
                  <a:lumMod val="65000"/>
                  <a:lumOff val="35000"/>
                </a:schemeClr>
              </a:solidFill>
            </a:endParaRPr>
          </a:p>
          <a:p>
            <a:pPr>
              <a:lnSpc>
                <a:spcPts val="2500"/>
              </a:lnSpc>
              <a:spcBef>
                <a:spcPct val="0"/>
              </a:spcBef>
              <a:buClr>
                <a:srgbClr val="00529C"/>
              </a:buClr>
            </a:pPr>
            <a:r>
              <a:rPr lang="sl-SI" sz="2000" i="1" dirty="0">
                <a:solidFill>
                  <a:schemeClr val="tx1">
                    <a:lumMod val="65000"/>
                    <a:lumOff val="35000"/>
                  </a:schemeClr>
                </a:solidFill>
              </a:rPr>
              <a:t>Praktično v predlogu ZVO-3 ni sprememb.</a:t>
            </a:r>
          </a:p>
          <a:p>
            <a:pPr>
              <a:lnSpc>
                <a:spcPts val="2500"/>
              </a:lnSpc>
              <a:spcBef>
                <a:spcPct val="0"/>
              </a:spcBef>
              <a:buClr>
                <a:srgbClr val="00529C"/>
              </a:buClr>
            </a:pPr>
            <a:endParaRPr lang="sl-SI" sz="2000" i="1" dirty="0">
              <a:solidFill>
                <a:schemeClr val="tx1">
                  <a:lumMod val="65000"/>
                  <a:lumOff val="35000"/>
                </a:schemeClr>
              </a:solidFill>
            </a:endParaRPr>
          </a:p>
        </p:txBody>
      </p:sp>
    </p:spTree>
    <p:extLst>
      <p:ext uri="{BB962C8B-B14F-4D97-AF65-F5344CB8AC3E}">
        <p14:creationId xmlns:p14="http://schemas.microsoft.com/office/powerpoint/2010/main" val="3978500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0E2558EC-0438-AED5-0FE2-1F93889E0D49}"/>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510F5D11-3435-BBB1-3BFD-B79BAC42C1E7}"/>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D6991887-E3D5-A0B5-743D-0C55D0DD3860}"/>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spcBef>
                <a:spcPct val="0"/>
              </a:spcBef>
              <a:buClr>
                <a:srgbClr val="00529C"/>
              </a:buClr>
            </a:pPr>
            <a:r>
              <a:rPr lang="sl-SI" sz="2000" b="1" dirty="0">
                <a:solidFill>
                  <a:srgbClr val="00529C"/>
                </a:solidFill>
              </a:rPr>
              <a:t>139. člen – Okoljevarstveno soglasje</a:t>
            </a:r>
            <a:r>
              <a:rPr lang="sl-SI" sz="2000" i="1" dirty="0">
                <a:solidFill>
                  <a:schemeClr val="tx1">
                    <a:lumMod val="65000"/>
                    <a:lumOff val="35000"/>
                  </a:schemeClr>
                </a:solidFill>
              </a:rPr>
              <a:t>(100. člen ZVO-2)</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V tretjem odstavku določa pogoje, ki morajo biti izpolnjeni, da ministrstvo izda okoljevarstveno soglasje, ko ugotovi, da </a:t>
            </a:r>
          </a:p>
          <a:p>
            <a:pPr marL="742950" lvl="1" indent="-285750">
              <a:lnSpc>
                <a:spcPts val="2500"/>
              </a:lnSpc>
              <a:spcBef>
                <a:spcPct val="0"/>
              </a:spcBef>
              <a:buClr>
                <a:srgbClr val="00529C"/>
              </a:buClr>
              <a:buFont typeface="Arial" panose="020B0604020202020204" pitchFamily="34" charset="0"/>
              <a:buChar char="•"/>
            </a:pPr>
            <a:r>
              <a:rPr lang="sl-SI" dirty="0">
                <a:solidFill>
                  <a:schemeClr val="tx1">
                    <a:lumMod val="65000"/>
                    <a:lumOff val="35000"/>
                  </a:schemeClr>
                </a:solidFill>
              </a:rPr>
              <a:t>da je nameravani poseg v okolje skladen s predpisi, ki urejajo varstvo okolja, ohranjanje narave, upravljanje voda ali varstvo kulturne dediščine, ter </a:t>
            </a:r>
          </a:p>
          <a:p>
            <a:pPr marL="742950" lvl="1" indent="-285750">
              <a:lnSpc>
                <a:spcPts val="2500"/>
              </a:lnSpc>
              <a:spcBef>
                <a:spcPct val="0"/>
              </a:spcBef>
              <a:buClr>
                <a:srgbClr val="00529C"/>
              </a:buClr>
              <a:buFont typeface="Arial" panose="020B0604020202020204" pitchFamily="34" charset="0"/>
              <a:buChar char="•"/>
            </a:pPr>
            <a:r>
              <a:rPr lang="sl-SI" dirty="0">
                <a:solidFill>
                  <a:schemeClr val="tx1">
                    <a:lumMod val="65000"/>
                    <a:lumOff val="35000"/>
                  </a:schemeClr>
                </a:solidFill>
              </a:rPr>
              <a:t>da so za obvladovanje verjetno pomembnih vplivov na okolje predvideni ustrezni ukrepi za njihovo preprečevanje, odpravo, zmanjševanje ali izravnavo, ter –</a:t>
            </a:r>
          </a:p>
          <a:p>
            <a:pPr marL="742950" lvl="1" indent="-285750">
              <a:lnSpc>
                <a:spcPts val="2500"/>
              </a:lnSpc>
              <a:spcBef>
                <a:spcPct val="0"/>
              </a:spcBef>
              <a:buClr>
                <a:srgbClr val="00529C"/>
              </a:buClr>
              <a:buFont typeface="Arial" panose="020B0604020202020204" pitchFamily="34" charset="0"/>
              <a:buChar char="•"/>
            </a:pPr>
            <a:r>
              <a:rPr lang="sl-SI" dirty="0">
                <a:solidFill>
                  <a:schemeClr val="tx1">
                    <a:lumMod val="65000"/>
                    <a:lumOff val="35000"/>
                  </a:schemeClr>
                </a:solidFill>
              </a:rPr>
              <a:t>da iz mnenja občine izhaja, da je nameravani poseg skladen s podrobno namensko rabo (</a:t>
            </a:r>
            <a:r>
              <a:rPr lang="sl-SI" dirty="0">
                <a:solidFill>
                  <a:srgbClr val="00B0F0"/>
                </a:solidFill>
              </a:rPr>
              <a:t>kar je novost glede na določbo tretjega odstavka 100. člena ZVO-2</a:t>
            </a:r>
            <a:r>
              <a:rPr lang="sl-SI" dirty="0">
                <a:solidFill>
                  <a:schemeClr val="tx1">
                    <a:lumMod val="65000"/>
                    <a:lumOff val="35000"/>
                  </a:schemeClr>
                </a:solidFill>
              </a:rPr>
              <a:t>)</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Ministrstvo mora odločiti o vlogi za izdajo OVS-ja v </a:t>
            </a:r>
            <a:r>
              <a:rPr lang="sl-SI" u="sng" dirty="0">
                <a:solidFill>
                  <a:schemeClr val="tx1">
                    <a:lumMod val="65000"/>
                    <a:lumOff val="35000"/>
                  </a:schemeClr>
                </a:solidFill>
              </a:rPr>
              <a:t>treh mesecih </a:t>
            </a:r>
            <a:r>
              <a:rPr lang="sl-SI" dirty="0">
                <a:solidFill>
                  <a:schemeClr val="tx1">
                    <a:lumMod val="65000"/>
                    <a:lumOff val="35000"/>
                  </a:schemeClr>
                </a:solidFill>
              </a:rPr>
              <a:t>od prejema popolne vloge (oziroma petih mesecih, če pride do vstopa stranskih udeležencev v postopek).</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Izdan OVS velja pet let. V kolikor nosilec ne prične izvajati nameravana posega v tem obdobju, lahko zaprosi za podaljšanje (tri mesece pred iztekom). Ponovno se preverja pogoje, vendar javnost ni več vključena.</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NPO se lahko izvede na podlagi pravnomočnega OVS-ja ali integralnega GD, začetek izvedbe pa mora prijaviti inšpekciji osem dni pred pričetkom izvajanja posega</a:t>
            </a:r>
          </a:p>
        </p:txBody>
      </p:sp>
    </p:spTree>
    <p:extLst>
      <p:ext uri="{BB962C8B-B14F-4D97-AF65-F5344CB8AC3E}">
        <p14:creationId xmlns:p14="http://schemas.microsoft.com/office/powerpoint/2010/main" val="2116086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626AFA9C-F9ED-C8AE-2EB8-117A3B1388E0}"/>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69CF82B4-9111-F647-1DF5-1F1D10C453B8}"/>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B8F6C541-5477-0A86-EF13-4D1C1CCA0982}"/>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spcBef>
                <a:spcPct val="0"/>
              </a:spcBef>
              <a:buClr>
                <a:srgbClr val="00529C"/>
              </a:buClr>
            </a:pPr>
            <a:r>
              <a:rPr lang="sl-SI" sz="2000" b="1" dirty="0">
                <a:solidFill>
                  <a:srgbClr val="00529C"/>
                </a:solidFill>
              </a:rPr>
              <a:t>140. člen – Sprememba OVS-ja ali odločbe , izdane v predhodnem postopku zaradi sprememb posega v okolje </a:t>
            </a:r>
            <a:r>
              <a:rPr lang="sl-SI" sz="2000" i="1" dirty="0">
                <a:solidFill>
                  <a:schemeClr val="tx1">
                    <a:lumMod val="65000"/>
                    <a:lumOff val="35000"/>
                  </a:schemeClr>
                </a:solidFill>
              </a:rPr>
              <a:t>(101. člen ZVO-2)</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V tem členu se </a:t>
            </a:r>
            <a:r>
              <a:rPr lang="sl-SI" dirty="0">
                <a:solidFill>
                  <a:srgbClr val="00B0F0"/>
                </a:solidFill>
              </a:rPr>
              <a:t>na novo ureja </a:t>
            </a:r>
            <a:r>
              <a:rPr lang="sl-SI" dirty="0">
                <a:solidFill>
                  <a:schemeClr val="tx1">
                    <a:lumMod val="65000"/>
                    <a:lumOff val="35000"/>
                  </a:schemeClr>
                </a:solidFill>
              </a:rPr>
              <a:t>tudi možnost manjše spremembe posega, za katerega je bilo z odločbo iz 129. člena v predhodnem postopku ugotovljeno, da presoje vplivov na okolje ni treba izvesti. </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Kot določa šesti odstavek tega člena, ministrstvo pri odločitvi glede manjše spremembe posega na podlagi prijave iz prvega odstavka tega člena ter ob smiselni uporabi določbe tretjega odstavka 129. člena tega zakona </a:t>
            </a:r>
            <a:r>
              <a:rPr lang="sl-SI" u="sng" dirty="0">
                <a:solidFill>
                  <a:schemeClr val="tx1">
                    <a:lumMod val="65000"/>
                    <a:lumOff val="35000"/>
                  </a:schemeClr>
                </a:solidFill>
              </a:rPr>
              <a:t>v 60 dneh od prijave </a:t>
            </a:r>
            <a:r>
              <a:rPr lang="sl-SI" dirty="0">
                <a:solidFill>
                  <a:schemeClr val="tx1">
                    <a:lumMod val="65000"/>
                    <a:lumOff val="35000"/>
                  </a:schemeClr>
                </a:solidFill>
              </a:rPr>
              <a:t>z odločbo ugotovi, ali je za nameravano spremembo posega treba spremeniti odločbo, izdano v predhodnem postopku. Če ministrstvo ugotovi, da za nameravano spremembo posega ni treba spremeniti odločbe, izdane v predhodnem postopku, lahko nosilec nameravanega posega to spremembo izvede, sicer pa mora nosilec nameravanega posega podati novo vlogo v predhodnem postopku.</a:t>
            </a:r>
          </a:p>
          <a:p>
            <a:pPr>
              <a:lnSpc>
                <a:spcPts val="2500"/>
              </a:lnSpc>
              <a:spcBef>
                <a:spcPct val="0"/>
              </a:spcBef>
              <a:buClr>
                <a:srgbClr val="00529C"/>
              </a:buClr>
            </a:pPr>
            <a:endParaRPr lang="sl-SI" dirty="0">
              <a:solidFill>
                <a:schemeClr val="tx1">
                  <a:lumMod val="65000"/>
                  <a:lumOff val="35000"/>
                </a:schemeClr>
              </a:solidFill>
            </a:endParaRPr>
          </a:p>
        </p:txBody>
      </p:sp>
    </p:spTree>
    <p:extLst>
      <p:ext uri="{BB962C8B-B14F-4D97-AF65-F5344CB8AC3E}">
        <p14:creationId xmlns:p14="http://schemas.microsoft.com/office/powerpoint/2010/main" val="4057854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B7F32839-D1D6-AC37-9580-52E414896640}"/>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4EE512B2-5A34-394D-0B52-2698B8A72EA2}"/>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4FF14C90-A1A1-3DC9-4A2A-699BF8261F05}"/>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spcBef>
                <a:spcPct val="0"/>
              </a:spcBef>
              <a:buClr>
                <a:srgbClr val="00529C"/>
              </a:buClr>
            </a:pPr>
            <a:r>
              <a:rPr lang="sl-SI" sz="2000" b="1" dirty="0">
                <a:solidFill>
                  <a:srgbClr val="00529C"/>
                </a:solidFill>
              </a:rPr>
              <a:t>141. člen – stranka in stranski udeleženec v postopku presoje vplivov na okolje </a:t>
            </a:r>
            <a:r>
              <a:rPr lang="sl-SI" sz="2000" i="1" dirty="0">
                <a:solidFill>
                  <a:schemeClr val="tx1">
                    <a:lumMod val="65000"/>
                    <a:lumOff val="35000"/>
                  </a:schemeClr>
                </a:solidFill>
              </a:rPr>
              <a:t>(102. člen ZVO-2)</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Nosilec NPO je stranka, ki kot vlagatelj vlaga vlog</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Stranka v postopku je lahko tudi:</a:t>
            </a:r>
          </a:p>
          <a:p>
            <a:pPr marL="742950" lvl="1"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Stranski udeleženec, ki lahko izkaže, da bi nameravani poseg lahko vplival na njegove pravne koristi in</a:t>
            </a:r>
          </a:p>
          <a:p>
            <a:pPr marL="742950" lvl="1"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Nevladne organizacije in civilna iniciativa, če vložita zahtevo za vstop v postopka in predložita tudi stališče v zvezi z nameravanim posegom in PVO-jem</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Ob zahtevka morata biti vložena v času 30-dnevne javne razgrnitve </a:t>
            </a:r>
          </a:p>
          <a:p>
            <a:pPr marL="285750" indent="-285750">
              <a:lnSpc>
                <a:spcPts val="2500"/>
              </a:lnSpc>
              <a:spcBef>
                <a:spcPct val="0"/>
              </a:spcBef>
              <a:buClr>
                <a:srgbClr val="00529C"/>
              </a:buClr>
              <a:buFont typeface="Wingdings" panose="05000000000000000000" pitchFamily="2" charset="2"/>
              <a:buChar char="ü"/>
            </a:pPr>
            <a:endParaRPr lang="sl-SI" dirty="0">
              <a:solidFill>
                <a:schemeClr val="tx1">
                  <a:lumMod val="65000"/>
                  <a:lumOff val="35000"/>
                </a:schemeClr>
              </a:solidFill>
            </a:endParaRPr>
          </a:p>
          <a:p>
            <a:pPr>
              <a:lnSpc>
                <a:spcPts val="2500"/>
              </a:lnSpc>
              <a:spcBef>
                <a:spcPct val="0"/>
              </a:spcBef>
              <a:buClr>
                <a:srgbClr val="00529C"/>
              </a:buClr>
            </a:pPr>
            <a:r>
              <a:rPr lang="sl-SI" sz="1800" b="1" dirty="0">
                <a:solidFill>
                  <a:srgbClr val="00529C"/>
                </a:solidFill>
              </a:rPr>
              <a:t>142. člen – </a:t>
            </a:r>
            <a:r>
              <a:rPr lang="sl-SI" sz="2000" b="1" dirty="0">
                <a:solidFill>
                  <a:srgbClr val="00529C"/>
                </a:solidFill>
              </a:rPr>
              <a:t>obvestilo javnosti </a:t>
            </a:r>
            <a:r>
              <a:rPr lang="sl-SI" sz="1800" i="1" dirty="0">
                <a:solidFill>
                  <a:schemeClr val="tx1">
                    <a:lumMod val="65000"/>
                    <a:lumOff val="35000"/>
                  </a:schemeClr>
                </a:solidFill>
              </a:rPr>
              <a:t>(104. člen ZVO-2)</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V sedmih dneh po vročitvi odločbe nosilcu posega se kopijo OVS-ja objavi na krajevno običajen način in na osrednjem spletem portalu državne uprave.</a:t>
            </a:r>
          </a:p>
        </p:txBody>
      </p:sp>
    </p:spTree>
    <p:extLst>
      <p:ext uri="{BB962C8B-B14F-4D97-AF65-F5344CB8AC3E}">
        <p14:creationId xmlns:p14="http://schemas.microsoft.com/office/powerpoint/2010/main" val="3955207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CBC8DABB-B9B8-CE29-FB5D-7C4D998E5BAE}"/>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7AEFC5EC-74C5-CE38-8493-DE9DFCEBCBBC}"/>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skupne določbe</a:t>
            </a:r>
          </a:p>
        </p:txBody>
      </p:sp>
      <p:sp>
        <p:nvSpPr>
          <p:cNvPr id="5" name="Naslov 1">
            <a:extLst>
              <a:ext uri="{FF2B5EF4-FFF2-40B4-BE49-F238E27FC236}">
                <a16:creationId xmlns:a16="http://schemas.microsoft.com/office/drawing/2014/main" id="{DB2C3163-DBDA-332F-5A34-B49639706475}"/>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spcBef>
                <a:spcPct val="0"/>
              </a:spcBef>
              <a:buClr>
                <a:srgbClr val="00529C"/>
              </a:buClr>
            </a:pPr>
            <a:r>
              <a:rPr lang="sl-SI" sz="2000" b="1" dirty="0">
                <a:solidFill>
                  <a:srgbClr val="00529C"/>
                </a:solidFill>
              </a:rPr>
              <a:t>145. člen – pravnomočno okoljevarstveno dovoljenje</a:t>
            </a:r>
            <a:r>
              <a:rPr lang="sl-SI" sz="2000" b="1" i="1" dirty="0">
                <a:solidFill>
                  <a:schemeClr val="tx1">
                    <a:lumMod val="65000"/>
                    <a:lumOff val="35000"/>
                  </a:schemeClr>
                </a:solidFill>
              </a:rPr>
              <a:t> </a:t>
            </a:r>
            <a:endParaRPr lang="sl-SI" sz="2000" i="1" dirty="0">
              <a:solidFill>
                <a:schemeClr val="tx1">
                  <a:lumMod val="65000"/>
                  <a:lumOff val="35000"/>
                </a:schemeClr>
              </a:solidFill>
            </a:endParaRP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Naprava iz 151. člena, naprava ali dejavnost iz 175.člena ali obrat iz 180. člena lahko obratujejo le na podlagi pravnomočnega OVD-ja iz 151. člena, 175. člena ali 180. člena.</a:t>
            </a:r>
          </a:p>
          <a:p>
            <a:pPr marL="285750"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Upravljavec naprave lahko izvede spremembo v obratovanju naprave ali obrata ali glede izvajanja dejavnosti iz okoljevarstvenega dovoljenja le na podlagi pravnomočne odločbe o spremembi OVD-ja iz 169. člena, 178. člena ali 184 člena.</a:t>
            </a:r>
          </a:p>
          <a:p>
            <a:pPr marL="285750" indent="-285750">
              <a:lnSpc>
                <a:spcPts val="2500"/>
              </a:lnSpc>
              <a:spcBef>
                <a:spcPct val="0"/>
              </a:spcBef>
              <a:buClr>
                <a:srgbClr val="00529C"/>
              </a:buClr>
              <a:buFont typeface="Wingdings" panose="05000000000000000000" pitchFamily="2" charset="2"/>
              <a:buChar char="ü"/>
            </a:pPr>
            <a:endParaRPr lang="sl-SI" dirty="0">
              <a:solidFill>
                <a:schemeClr val="tx1">
                  <a:lumMod val="65000"/>
                  <a:lumOff val="35000"/>
                </a:schemeClr>
              </a:solidFill>
            </a:endParaRPr>
          </a:p>
          <a:p>
            <a:pPr>
              <a:lnSpc>
                <a:spcPts val="2500"/>
              </a:lnSpc>
              <a:spcBef>
                <a:spcPct val="0"/>
              </a:spcBef>
              <a:buClr>
                <a:srgbClr val="00529C"/>
              </a:buClr>
            </a:pPr>
            <a:r>
              <a:rPr lang="sl-SI" sz="2000" b="1" dirty="0">
                <a:solidFill>
                  <a:srgbClr val="00529C"/>
                </a:solidFill>
              </a:rPr>
              <a:t>146. člen – več dejavnosti, naprav ali delov naprav</a:t>
            </a:r>
            <a:endParaRPr lang="sl-SI" sz="2000" b="1" i="1" dirty="0">
              <a:solidFill>
                <a:schemeClr val="tx1">
                  <a:lumMod val="65000"/>
                  <a:lumOff val="35000"/>
                </a:schemeClr>
              </a:solidFill>
            </a:endParaRPr>
          </a:p>
          <a:p>
            <a:pPr marL="285750" indent="-285750">
              <a:lnSpc>
                <a:spcPts val="2500"/>
              </a:lnSpc>
              <a:spcBef>
                <a:spcPct val="0"/>
              </a:spcBef>
              <a:buClr>
                <a:srgbClr val="00529C"/>
              </a:buClr>
              <a:buFont typeface="Arial" panose="020B0604020202020204" pitchFamily="34" charset="0"/>
              <a:buChar char="•"/>
            </a:pPr>
            <a:r>
              <a:rPr lang="sl-SI" dirty="0">
                <a:solidFill>
                  <a:schemeClr val="tx1">
                    <a:lumMod val="65000"/>
                    <a:lumOff val="35000"/>
                  </a:schemeClr>
                </a:solidFill>
              </a:rPr>
              <a:t>izdaja enega OVD-ja, ko upravljavec na istem območju upravlja z: </a:t>
            </a:r>
          </a:p>
          <a:p>
            <a:pPr marL="742950" lvl="1"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IED napravo, v kateri pa se lahko izvaja več IED dejavnosti;</a:t>
            </a:r>
          </a:p>
          <a:p>
            <a:pPr marL="742950" lvl="1"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z več napravami, v katerih se izvaja ena ali več dejavnosti, ali več napravami, ki niso IED naprave, ali </a:t>
            </a:r>
          </a:p>
          <a:p>
            <a:pPr marL="742950" lvl="1" indent="-28575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izvaja več drugih dejavnostmi, in sicer glede izdaje enega okoljevarstvenega dovoljenja za vse omenjene naprave ali dejavnosti ter za njihove spremembe. </a:t>
            </a:r>
          </a:p>
        </p:txBody>
      </p:sp>
    </p:spTree>
    <p:extLst>
      <p:ext uri="{BB962C8B-B14F-4D97-AF65-F5344CB8AC3E}">
        <p14:creationId xmlns:p14="http://schemas.microsoft.com/office/powerpoint/2010/main" val="2445283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A7C16EF2-FBDB-EABB-3A75-731920BCC469}"/>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693FB846-4C23-2362-38D0-66B04A7E4C14}"/>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skupne določbe</a:t>
            </a:r>
          </a:p>
        </p:txBody>
      </p:sp>
      <p:sp>
        <p:nvSpPr>
          <p:cNvPr id="5" name="Naslov 1">
            <a:extLst>
              <a:ext uri="{FF2B5EF4-FFF2-40B4-BE49-F238E27FC236}">
                <a16:creationId xmlns:a16="http://schemas.microsoft.com/office/drawing/2014/main" id="{9F4EA70E-4607-F6C3-C285-BC137544E935}"/>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spcBef>
                <a:spcPct val="0"/>
              </a:spcBef>
              <a:buClr>
                <a:srgbClr val="00529C"/>
              </a:buClr>
            </a:pPr>
            <a:r>
              <a:rPr lang="sl-SI" sz="2000" b="1" dirty="0">
                <a:solidFill>
                  <a:srgbClr val="00529C"/>
                </a:solidFill>
              </a:rPr>
              <a:t>147. člen – ugotavljanje izpolnjenosti pogojev pred začetkom obratovanja </a:t>
            </a:r>
          </a:p>
          <a:p>
            <a:pPr marL="342900" indent="-34290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Člen je pisan za primere, ko je za obratovanje naprave bila potrebna tudi gradnja in se izpolnjevaje pogojev iz OVD-ja preverja v postopku izdaje UD </a:t>
            </a:r>
          </a:p>
          <a:p>
            <a:pPr marL="342900" indent="-34290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Če je odrejeno poskusno obratovanje, se v postopek preverjanja in izdaje UD vključi tudi ministrstvo zaradi poročil o prvih meritvah</a:t>
            </a:r>
          </a:p>
          <a:p>
            <a:pPr marL="285750" indent="-285750">
              <a:lnSpc>
                <a:spcPts val="2500"/>
              </a:lnSpc>
              <a:spcBef>
                <a:spcPct val="0"/>
              </a:spcBef>
              <a:buClr>
                <a:srgbClr val="00529C"/>
              </a:buClr>
              <a:buFont typeface="Wingdings" panose="05000000000000000000" pitchFamily="2" charset="2"/>
              <a:buChar char="ü"/>
            </a:pPr>
            <a:endParaRPr lang="sl-SI" dirty="0">
              <a:solidFill>
                <a:schemeClr val="tx1">
                  <a:lumMod val="65000"/>
                  <a:lumOff val="35000"/>
                </a:schemeClr>
              </a:solidFill>
            </a:endParaRPr>
          </a:p>
          <a:p>
            <a:pPr>
              <a:lnSpc>
                <a:spcPts val="2500"/>
              </a:lnSpc>
              <a:spcBef>
                <a:spcPct val="0"/>
              </a:spcBef>
              <a:buClr>
                <a:srgbClr val="00529C"/>
              </a:buClr>
            </a:pPr>
            <a:r>
              <a:rPr lang="sl-SI" sz="2000" b="1" dirty="0">
                <a:solidFill>
                  <a:srgbClr val="00529C"/>
                </a:solidFill>
              </a:rPr>
              <a:t>148. člen – vloga in obvezna vsebina vlog</a:t>
            </a:r>
            <a:endParaRPr lang="sl-SI" sz="2000" b="1" i="1" dirty="0">
              <a:solidFill>
                <a:schemeClr val="tx1">
                  <a:lumMod val="65000"/>
                  <a:lumOff val="35000"/>
                </a:schemeClr>
              </a:solidFill>
            </a:endParaRP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ureja poenoten ureja način vlaganja vlog za izdajo OVD, pri čemer </a:t>
            </a:r>
            <a:r>
              <a:rPr lang="sl-SI" dirty="0" err="1">
                <a:solidFill>
                  <a:schemeClr val="tx1">
                    <a:lumMod val="65000"/>
                    <a:lumOff val="35000"/>
                  </a:schemeClr>
                </a:solidFill>
              </a:rPr>
              <a:t>odkazuje</a:t>
            </a:r>
            <a:r>
              <a:rPr lang="sl-SI" dirty="0">
                <a:solidFill>
                  <a:schemeClr val="tx1">
                    <a:lumMod val="65000"/>
                    <a:lumOff val="35000"/>
                  </a:schemeClr>
                </a:solidFill>
              </a:rPr>
              <a:t> na različnost vsebin vlog za različna okoljevarstvena dovoljenja. </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določa tudi elektronski način vlaganja vlog z uporabo informacijske rešitve s pomočjo sredstva elektronske identifikacije in daje zakonsko podlago za povezavo te informacijske rešitve z registrom varstva okolja iz 216. člena tega zakona. </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zavrženje vloge, kadar manjkajo nekatere obvezne sestavine vloge.</a:t>
            </a:r>
          </a:p>
        </p:txBody>
      </p:sp>
    </p:spTree>
    <p:extLst>
      <p:ext uri="{BB962C8B-B14F-4D97-AF65-F5344CB8AC3E}">
        <p14:creationId xmlns:p14="http://schemas.microsoft.com/office/powerpoint/2010/main" val="2453376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Naslov 1"/>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Ukrepi na področju  odpadkov – upravne odločbe</a:t>
            </a:r>
          </a:p>
        </p:txBody>
      </p:sp>
      <p:sp>
        <p:nvSpPr>
          <p:cNvPr id="5" name="Naslov 1"/>
          <p:cNvSpPr txBox="1">
            <a:spLocks/>
          </p:cNvSpPr>
          <p:nvPr/>
        </p:nvSpPr>
        <p:spPr>
          <a:xfrm>
            <a:off x="214282" y="1196752"/>
            <a:ext cx="8643998" cy="5184576"/>
          </a:xfrm>
          <a:prstGeom prst="rect">
            <a:avLst/>
          </a:prstGeom>
        </p:spPr>
        <p:txBody>
          <a:bodyPr vert="horz" lIns="91440" tIns="45720" rIns="91440" bIns="45720" rtlCol="0" anchor="t">
            <a:noAutofit/>
          </a:bodyPr>
          <a:lstStyle/>
          <a:p>
            <a:pPr lvl="0">
              <a:lnSpc>
                <a:spcPts val="2500"/>
              </a:lnSpc>
              <a:spcBef>
                <a:spcPct val="0"/>
              </a:spcBef>
            </a:pPr>
            <a:r>
              <a:rPr lang="sl-SI" sz="2000" b="1" dirty="0">
                <a:solidFill>
                  <a:srgbClr val="00529C"/>
                </a:solidFill>
              </a:rPr>
              <a:t>39. člen - Okoljevarstveno dovoljenja za obdelavo odpadkov</a:t>
            </a:r>
          </a:p>
          <a:p>
            <a:pPr lvl="0">
              <a:lnSpc>
                <a:spcPts val="2500"/>
              </a:lnSpc>
              <a:spcBef>
                <a:spcPct val="0"/>
              </a:spcBef>
            </a:pPr>
            <a:r>
              <a:rPr lang="sl-SI" i="1" dirty="0">
                <a:solidFill>
                  <a:schemeClr val="tx1">
                    <a:lumMod val="65000"/>
                    <a:lumOff val="35000"/>
                  </a:schemeClr>
                </a:solidFill>
              </a:rPr>
              <a:t>(v ZVO-2 to določa 25. člen)</a:t>
            </a:r>
          </a:p>
          <a:p>
            <a:pPr marL="342900" lvl="0" indent="-342900">
              <a:lnSpc>
                <a:spcPts val="2500"/>
              </a:lnSpc>
              <a:spcBef>
                <a:spcPct val="0"/>
              </a:spcBef>
              <a:buClr>
                <a:srgbClr val="00529C"/>
              </a:buClr>
              <a:buFont typeface="Arial" panose="020B0604020202020204" pitchFamily="34" charset="0"/>
              <a:buChar char="•"/>
            </a:pPr>
            <a:r>
              <a:rPr lang="sl-SI" dirty="0">
                <a:solidFill>
                  <a:schemeClr val="tx1">
                    <a:lumMod val="65000"/>
                    <a:lumOff val="35000"/>
                  </a:schemeClr>
                </a:solidFill>
              </a:rPr>
              <a:t>OVD za obdelavo odpadkov po 151. ali 175. členu ZVO-3 (</a:t>
            </a:r>
            <a:r>
              <a:rPr lang="sl-SI" i="1" dirty="0">
                <a:solidFill>
                  <a:srgbClr val="0095DA"/>
                </a:solidFill>
              </a:rPr>
              <a:t>v ZVO-2 - 110. ali 125.člen</a:t>
            </a:r>
            <a:r>
              <a:rPr lang="sl-SI" i="1" dirty="0">
                <a:solidFill>
                  <a:schemeClr val="tx1">
                    <a:lumMod val="65000"/>
                    <a:lumOff val="35000"/>
                  </a:schemeClr>
                </a:solidFill>
              </a:rPr>
              <a:t>)</a:t>
            </a:r>
          </a:p>
          <a:p>
            <a:pPr marL="800100" lvl="1" indent="-342900">
              <a:lnSpc>
                <a:spcPts val="2500"/>
              </a:lnSpc>
              <a:spcBef>
                <a:spcPct val="0"/>
              </a:spcBef>
              <a:buClr>
                <a:srgbClr val="0095DA"/>
              </a:buClr>
              <a:buFont typeface="Wingdings" panose="05000000000000000000" pitchFamily="2" charset="2"/>
              <a:buChar char="ü"/>
            </a:pPr>
            <a:r>
              <a:rPr lang="sl-SI" dirty="0">
                <a:solidFill>
                  <a:srgbClr val="0095DA"/>
                </a:solidFill>
              </a:rPr>
              <a:t>Dodana določba (peti odstavek</a:t>
            </a:r>
            <a:r>
              <a:rPr lang="sl-SI" dirty="0">
                <a:solidFill>
                  <a:schemeClr val="tx1">
                    <a:lumMod val="65000"/>
                    <a:lumOff val="35000"/>
                  </a:schemeClr>
                </a:solidFill>
              </a:rPr>
              <a:t>), da Vlada lahko določi, da za odpadke, ki nastajajo iz proizvodov, za katere velja PRO, obedujejo lahko samo izvajalci obdelave, ki imajo OVD po tem členu, in so vključeni v sistem. </a:t>
            </a:r>
          </a:p>
          <a:p>
            <a:pPr marL="800100" lvl="1" indent="-342900">
              <a:lnSpc>
                <a:spcPts val="2500"/>
              </a:lnSpc>
              <a:spcBef>
                <a:spcPct val="0"/>
              </a:spcBef>
              <a:buClr>
                <a:srgbClr val="0095DA"/>
              </a:buClr>
              <a:buFont typeface="Wingdings" panose="05000000000000000000" pitchFamily="2" charset="2"/>
              <a:buChar char="ü"/>
            </a:pPr>
            <a:endParaRPr lang="sl-SI" dirty="0">
              <a:solidFill>
                <a:schemeClr val="tx1">
                  <a:lumMod val="65000"/>
                  <a:lumOff val="35000"/>
                </a:schemeClr>
              </a:solidFill>
            </a:endParaRPr>
          </a:p>
          <a:p>
            <a:pPr>
              <a:lnSpc>
                <a:spcPts val="2500"/>
              </a:lnSpc>
              <a:spcBef>
                <a:spcPct val="0"/>
              </a:spcBef>
              <a:buClr>
                <a:srgbClr val="0095DA"/>
              </a:buClr>
            </a:pPr>
            <a:r>
              <a:rPr lang="sl-SI" sz="2000" b="1" dirty="0">
                <a:solidFill>
                  <a:srgbClr val="00529C"/>
                </a:solidFill>
              </a:rPr>
              <a:t>40. člen - Odločba o dovolitvi opravljanja priglašene dejavnosti</a:t>
            </a:r>
          </a:p>
          <a:p>
            <a:pPr>
              <a:lnSpc>
                <a:spcPts val="2500"/>
              </a:lnSpc>
              <a:spcBef>
                <a:spcPct val="0"/>
              </a:spcBef>
              <a:buClr>
                <a:srgbClr val="0095DA"/>
              </a:buClr>
            </a:pPr>
            <a:r>
              <a:rPr lang="sl-SI" i="1" dirty="0">
                <a:solidFill>
                  <a:schemeClr val="tx1">
                    <a:lumMod val="65000"/>
                    <a:lumOff val="35000"/>
                  </a:schemeClr>
                </a:solidFill>
              </a:rPr>
              <a:t>(v ZVO-2 to določa 25. člen)</a:t>
            </a:r>
          </a:p>
          <a:p>
            <a:pPr marL="800100" lvl="1" indent="-342900">
              <a:lnSpc>
                <a:spcPts val="2500"/>
              </a:lnSpc>
              <a:spcBef>
                <a:spcPct val="0"/>
              </a:spcBef>
              <a:buClr>
                <a:srgbClr val="0095DA"/>
              </a:buClr>
              <a:buFont typeface="Wingdings" panose="05000000000000000000" pitchFamily="2" charset="2"/>
              <a:buChar char="ü"/>
            </a:pPr>
            <a:r>
              <a:rPr lang="sl-SI" dirty="0">
                <a:solidFill>
                  <a:schemeClr val="tx1">
                    <a:lumMod val="65000"/>
                    <a:lumOff val="35000"/>
                  </a:schemeClr>
                </a:solidFill>
              </a:rPr>
              <a:t>Zbiranja odpadkov (</a:t>
            </a:r>
            <a:r>
              <a:rPr lang="sl-SI" i="1" dirty="0">
                <a:solidFill>
                  <a:schemeClr val="tx1">
                    <a:lumMod val="65000"/>
                    <a:lumOff val="35000"/>
                  </a:schemeClr>
                </a:solidFill>
              </a:rPr>
              <a:t>zmogljivost predhodnega skladiščenja 50 ton nevarnih odpadkov in več – OVD po 151. členu ZVO-3</a:t>
            </a:r>
            <a:r>
              <a:rPr lang="sl-SI" dirty="0">
                <a:solidFill>
                  <a:schemeClr val="tx1">
                    <a:lumMod val="65000"/>
                    <a:lumOff val="35000"/>
                  </a:schemeClr>
                </a:solidFill>
              </a:rPr>
              <a:t>)</a:t>
            </a:r>
          </a:p>
          <a:p>
            <a:pPr marL="800100" lvl="1" indent="-342900">
              <a:lnSpc>
                <a:spcPts val="2500"/>
              </a:lnSpc>
              <a:spcBef>
                <a:spcPct val="0"/>
              </a:spcBef>
              <a:buClr>
                <a:srgbClr val="0095DA"/>
              </a:buClr>
              <a:buFont typeface="Wingdings" panose="05000000000000000000" pitchFamily="2" charset="2"/>
              <a:buChar char="ü"/>
            </a:pPr>
            <a:r>
              <a:rPr lang="sl-SI" dirty="0">
                <a:solidFill>
                  <a:schemeClr val="tx1">
                    <a:lumMod val="65000"/>
                    <a:lumOff val="35000"/>
                  </a:schemeClr>
                </a:solidFill>
              </a:rPr>
              <a:t>Prevoza odpadkov</a:t>
            </a:r>
          </a:p>
          <a:p>
            <a:pPr marL="800100" lvl="1" indent="-342900">
              <a:lnSpc>
                <a:spcPts val="2500"/>
              </a:lnSpc>
              <a:spcBef>
                <a:spcPct val="0"/>
              </a:spcBef>
              <a:buClr>
                <a:srgbClr val="0095DA"/>
              </a:buClr>
              <a:buFont typeface="Wingdings" panose="05000000000000000000" pitchFamily="2" charset="2"/>
              <a:buChar char="ü"/>
            </a:pPr>
            <a:r>
              <a:rPr lang="sl-SI" dirty="0">
                <a:solidFill>
                  <a:schemeClr val="tx1">
                    <a:lumMod val="65000"/>
                    <a:lumOff val="35000"/>
                  </a:schemeClr>
                </a:solidFill>
              </a:rPr>
              <a:t>Trgovanja z odpadki  ali</a:t>
            </a:r>
          </a:p>
          <a:p>
            <a:pPr marL="800100" lvl="1" indent="-342900">
              <a:lnSpc>
                <a:spcPts val="2500"/>
              </a:lnSpc>
              <a:spcBef>
                <a:spcPct val="0"/>
              </a:spcBef>
              <a:buClr>
                <a:srgbClr val="0095DA"/>
              </a:buClr>
              <a:buFont typeface="Wingdings" panose="05000000000000000000" pitchFamily="2" charset="2"/>
              <a:buChar char="ü"/>
            </a:pPr>
            <a:r>
              <a:rPr lang="sl-SI" dirty="0">
                <a:solidFill>
                  <a:schemeClr val="tx1">
                    <a:lumMod val="65000"/>
                    <a:lumOff val="35000"/>
                  </a:schemeClr>
                </a:solidFill>
              </a:rPr>
              <a:t>Posredovanja odpadkov</a:t>
            </a:r>
          </a:p>
          <a:p>
            <a:pPr marL="800100" lvl="1" indent="-342900">
              <a:lnSpc>
                <a:spcPct val="150000"/>
              </a:lnSpc>
              <a:spcBef>
                <a:spcPct val="0"/>
              </a:spcBef>
              <a:buClr>
                <a:srgbClr val="0095DA"/>
              </a:buClr>
              <a:buFont typeface="Wingdings" panose="05000000000000000000" pitchFamily="2" charset="2"/>
              <a:buChar char="ü"/>
            </a:pPr>
            <a:endParaRPr lang="sl-SI" sz="2000" i="1" dirty="0">
              <a:solidFill>
                <a:schemeClr val="tx1">
                  <a:lumMod val="65000"/>
                  <a:lumOff val="3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7C36E184-D9BE-3ACE-ACB3-DAA56F2CECAC}"/>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0E9F3B03-A131-D2F4-7B82-1F9666FA017D}"/>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skupne določbe</a:t>
            </a:r>
          </a:p>
        </p:txBody>
      </p:sp>
      <p:sp>
        <p:nvSpPr>
          <p:cNvPr id="5" name="Naslov 1">
            <a:extLst>
              <a:ext uri="{FF2B5EF4-FFF2-40B4-BE49-F238E27FC236}">
                <a16:creationId xmlns:a16="http://schemas.microsoft.com/office/drawing/2014/main" id="{518C61B7-B8CF-0105-3252-510F9B6C8072}"/>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ct val="130000"/>
              </a:lnSpc>
              <a:spcAft>
                <a:spcPts val="800"/>
              </a:spcAft>
              <a:buClr>
                <a:srgbClr val="0095DA"/>
              </a:buClr>
            </a:pPr>
            <a:r>
              <a:rPr lang="sl-SI" sz="2000" b="1" dirty="0">
                <a:solidFill>
                  <a:srgbClr val="00529C"/>
                </a:solidFill>
              </a:rPr>
              <a:t>149. člen – tek rokov</a:t>
            </a:r>
            <a:endParaRPr lang="sl-SI" sz="2000" b="1" i="1" dirty="0">
              <a:solidFill>
                <a:schemeClr val="tx1">
                  <a:lumMod val="65000"/>
                  <a:lumOff val="35000"/>
                </a:schemeClr>
              </a:solidFill>
            </a:endParaRPr>
          </a:p>
          <a:p>
            <a:pPr>
              <a:lnSpc>
                <a:spcPct val="130000"/>
              </a:lnSpc>
              <a:spcAft>
                <a:spcPts val="800"/>
              </a:spcAft>
              <a:buClr>
                <a:srgbClr val="0095DA"/>
              </a:buClr>
            </a:pPr>
            <a:r>
              <a:rPr lang="sl-SI" dirty="0">
                <a:solidFill>
                  <a:schemeClr val="tx1">
                    <a:lumMod val="65000"/>
                    <a:lumOff val="35000"/>
                  </a:schemeClr>
                </a:solidFill>
              </a:rPr>
              <a:t>Rok za izdajo okoljevarstvenega dovoljenja ali odločbe o njegovi spremembi </a:t>
            </a:r>
            <a:r>
              <a:rPr lang="sl-SI" b="1" dirty="0">
                <a:solidFill>
                  <a:schemeClr val="tx1">
                    <a:lumMod val="65000"/>
                    <a:lumOff val="35000"/>
                  </a:schemeClr>
                </a:solidFill>
              </a:rPr>
              <a:t>ne teče v času</a:t>
            </a:r>
            <a:r>
              <a:rPr lang="sl-SI" dirty="0">
                <a:solidFill>
                  <a:schemeClr val="tx1">
                    <a:lumMod val="65000"/>
                    <a:lumOff val="35000"/>
                  </a:schemeClr>
                </a:solidFill>
              </a:rPr>
              <a:t>:</a:t>
            </a:r>
          </a:p>
          <a:p>
            <a:pPr marL="342900" indent="-342900">
              <a:lnSpc>
                <a:spcPts val="2500"/>
              </a:lnSpc>
              <a:spcAft>
                <a:spcPts val="800"/>
              </a:spcAft>
              <a:buClr>
                <a:srgbClr val="0095DA"/>
              </a:buClr>
              <a:buFont typeface="+mj-lt"/>
              <a:buAutoNum type="arabicPeriod"/>
            </a:pPr>
            <a:r>
              <a:rPr lang="sl-SI" dirty="0">
                <a:solidFill>
                  <a:schemeClr val="tx1">
                    <a:lumMod val="65000"/>
                    <a:lumOff val="35000"/>
                  </a:schemeClr>
                </a:solidFill>
              </a:rPr>
              <a:t>javne razgrnitve; </a:t>
            </a:r>
          </a:p>
          <a:p>
            <a:pPr marL="342900" indent="-342900">
              <a:lnSpc>
                <a:spcPts val="2500"/>
              </a:lnSpc>
              <a:spcAft>
                <a:spcPts val="800"/>
              </a:spcAft>
              <a:buClr>
                <a:srgbClr val="0095DA"/>
              </a:buClr>
              <a:buFont typeface="+mj-lt"/>
              <a:buAutoNum type="arabicPeriod"/>
            </a:pPr>
            <a:r>
              <a:rPr lang="sl-SI" dirty="0">
                <a:solidFill>
                  <a:schemeClr val="tx1">
                    <a:lumMod val="65000"/>
                    <a:lumOff val="35000"/>
                  </a:schemeClr>
                </a:solidFill>
              </a:rPr>
              <a:t>pridobivanja strokovnega mnenja; </a:t>
            </a:r>
          </a:p>
          <a:p>
            <a:pPr marL="342900" indent="-342900">
              <a:lnSpc>
                <a:spcPts val="2500"/>
              </a:lnSpc>
              <a:spcAft>
                <a:spcPts val="800"/>
              </a:spcAft>
              <a:buClr>
                <a:srgbClr val="0095DA"/>
              </a:buClr>
              <a:buFont typeface="+mj-lt"/>
              <a:buAutoNum type="arabicPeriod"/>
            </a:pPr>
            <a:r>
              <a:rPr lang="sl-SI" dirty="0">
                <a:solidFill>
                  <a:schemeClr val="tx1">
                    <a:lumMod val="65000"/>
                    <a:lumOff val="35000"/>
                  </a:schemeClr>
                </a:solidFill>
              </a:rPr>
              <a:t>od izdaje odločbe, ki se nanaša na pripravo izhodiščnega poročila, do prejema ustreznega izhodiščnega poročila (strokovnega mnenja ugotavlja ustreznost); </a:t>
            </a:r>
          </a:p>
          <a:p>
            <a:pPr marL="342900" indent="-342900">
              <a:lnSpc>
                <a:spcPts val="2500"/>
              </a:lnSpc>
              <a:spcAft>
                <a:spcPts val="800"/>
              </a:spcAft>
              <a:buClr>
                <a:srgbClr val="0095DA"/>
              </a:buClr>
              <a:buFont typeface="+mj-lt"/>
              <a:buAutoNum type="arabicPeriod"/>
            </a:pPr>
            <a:r>
              <a:rPr lang="sl-SI" dirty="0">
                <a:solidFill>
                  <a:schemeClr val="tx1">
                    <a:lumMod val="65000"/>
                    <a:lumOff val="35000"/>
                  </a:schemeClr>
                </a:solidFill>
              </a:rPr>
              <a:t>pridobivanja mnenja </a:t>
            </a:r>
            <a:r>
              <a:rPr lang="sl-SI" dirty="0" err="1">
                <a:solidFill>
                  <a:schemeClr val="tx1">
                    <a:lumMod val="65000"/>
                    <a:lumOff val="35000"/>
                  </a:schemeClr>
                </a:solidFill>
              </a:rPr>
              <a:t>mnenjedajalcev</a:t>
            </a:r>
            <a:r>
              <a:rPr lang="sl-SI" dirty="0">
                <a:solidFill>
                  <a:schemeClr val="tx1">
                    <a:lumMod val="65000"/>
                    <a:lumOff val="35000"/>
                  </a:schemeClr>
                </a:solidFill>
              </a:rPr>
              <a:t>; </a:t>
            </a:r>
          </a:p>
          <a:p>
            <a:pPr marL="342900" indent="-342900">
              <a:lnSpc>
                <a:spcPts val="2500"/>
              </a:lnSpc>
              <a:spcAft>
                <a:spcPts val="800"/>
              </a:spcAft>
              <a:buClr>
                <a:srgbClr val="0095DA"/>
              </a:buClr>
              <a:buFont typeface="+mj-lt"/>
              <a:buAutoNum type="arabicPeriod"/>
            </a:pPr>
            <a:r>
              <a:rPr lang="sl-SI" dirty="0">
                <a:solidFill>
                  <a:schemeClr val="tx1">
                    <a:lumMod val="65000"/>
                    <a:lumOff val="35000"/>
                  </a:schemeClr>
                </a:solidFill>
              </a:rPr>
              <a:t>od izdaje obvestila iz prvega odstavka 169. člena do prejema poročila pristojne inšpekcije iz prvega odstavka 169. člena;</a:t>
            </a:r>
          </a:p>
          <a:p>
            <a:pPr marL="342900" indent="-342900">
              <a:lnSpc>
                <a:spcPts val="2500"/>
              </a:lnSpc>
              <a:spcAft>
                <a:spcPts val="800"/>
              </a:spcAft>
              <a:buClr>
                <a:srgbClr val="0095DA"/>
              </a:buClr>
              <a:buFont typeface="+mj-lt"/>
              <a:buAutoNum type="arabicPeriod"/>
            </a:pPr>
            <a:r>
              <a:rPr lang="sl-SI" dirty="0">
                <a:solidFill>
                  <a:schemeClr val="tx1">
                    <a:lumMod val="65000"/>
                    <a:lumOff val="35000"/>
                  </a:schemeClr>
                </a:solidFill>
              </a:rPr>
              <a:t>inšpekcijskega pregleda naprave iz tretjega odstavka 171. člena tega zakona in </a:t>
            </a:r>
          </a:p>
          <a:p>
            <a:pPr marL="342900" indent="-342900">
              <a:lnSpc>
                <a:spcPts val="2500"/>
              </a:lnSpc>
              <a:spcAft>
                <a:spcPts val="800"/>
              </a:spcAft>
              <a:buClr>
                <a:srgbClr val="0095DA"/>
              </a:buClr>
              <a:buFont typeface="+mj-lt"/>
              <a:buAutoNum type="arabicPeriod"/>
            </a:pPr>
            <a:r>
              <a:rPr lang="sl-SI" dirty="0">
                <a:solidFill>
                  <a:schemeClr val="tx1">
                    <a:lumMod val="65000"/>
                    <a:lumOff val="35000"/>
                  </a:schemeClr>
                </a:solidFill>
              </a:rPr>
              <a:t>teka roka za predložitev dokazov k vlogi iz prvega odstavka prejšnjega člena, ki ga ministrstvo določi vlagatelju vloge v pozivu ali sklepu o podaljšanju roka, ki ga ministrstvo izda na podlagi vloge upravljavca.</a:t>
            </a:r>
          </a:p>
        </p:txBody>
      </p:sp>
    </p:spTree>
    <p:extLst>
      <p:ext uri="{BB962C8B-B14F-4D97-AF65-F5344CB8AC3E}">
        <p14:creationId xmlns:p14="http://schemas.microsoft.com/office/powerpoint/2010/main" val="356890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DD5F100D-B1EC-C4A1-2629-1932AE83106A}"/>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F2E7095C-2FA9-A116-31C8-068794545D58}"/>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59383A88-82C5-7063-BD6D-5DC67213FCAF}"/>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ct val="130000"/>
              </a:lnSpc>
              <a:spcAft>
                <a:spcPts val="800"/>
              </a:spcAft>
              <a:buClr>
                <a:srgbClr val="0095DA"/>
              </a:buClr>
            </a:pPr>
            <a:r>
              <a:rPr lang="sl-SI" sz="2000" b="1" dirty="0">
                <a:solidFill>
                  <a:srgbClr val="00529C"/>
                </a:solidFill>
              </a:rPr>
              <a:t>151. Člen - okoljevarstveno dovoljenje za obratovanje naprave, ki povzroča industrijske emisij </a:t>
            </a:r>
            <a:r>
              <a:rPr lang="sl-SI" i="1" dirty="0">
                <a:solidFill>
                  <a:schemeClr val="tx1">
                    <a:lumMod val="65000"/>
                    <a:lumOff val="35000"/>
                  </a:schemeClr>
                </a:solidFill>
              </a:rPr>
              <a:t>(v nadaljevanju OVD-IED)</a:t>
            </a:r>
          </a:p>
          <a:p>
            <a:pPr>
              <a:lnSpc>
                <a:spcPct val="130000"/>
              </a:lnSpc>
              <a:spcAft>
                <a:spcPts val="800"/>
              </a:spcAft>
              <a:buClr>
                <a:srgbClr val="0095DA"/>
              </a:buClr>
            </a:pPr>
            <a:r>
              <a:rPr lang="sl-SI" dirty="0">
                <a:solidFill>
                  <a:schemeClr val="tx1">
                    <a:lumMod val="65000"/>
                    <a:lumOff val="35000"/>
                  </a:schemeClr>
                </a:solidFill>
              </a:rPr>
              <a:t>Glede za 110. člen ZVO-2, ki že sedaj ureja izdajo OVD-jev za IED – naprave, ne spreminja kaj dosti.</a:t>
            </a:r>
          </a:p>
          <a:p>
            <a:pPr>
              <a:lnSpc>
                <a:spcPct val="130000"/>
              </a:lnSpc>
              <a:spcAft>
                <a:spcPts val="800"/>
              </a:spcAft>
              <a:buClr>
                <a:srgbClr val="0095DA"/>
              </a:buClr>
            </a:pPr>
            <a:r>
              <a:rPr lang="sl-SI" dirty="0">
                <a:solidFill>
                  <a:srgbClr val="00B0F0"/>
                </a:solidFill>
              </a:rPr>
              <a:t>Dodan je odstavek</a:t>
            </a:r>
            <a:r>
              <a:rPr lang="sl-SI" dirty="0">
                <a:solidFill>
                  <a:schemeClr val="tx1">
                    <a:lumMod val="65000"/>
                    <a:lumOff val="35000"/>
                  </a:schemeClr>
                </a:solidFill>
              </a:rPr>
              <a:t>, ki dovoljuje, da se na zaprtih odlagališčih, lahko, pod pogoji ki jih določa zakon, ki ureja uvajanje naprave za proizvodnjo električne energije iz obnovljivih virov energije, postavlja </a:t>
            </a:r>
            <a:r>
              <a:rPr lang="sl-SI" dirty="0" err="1">
                <a:solidFill>
                  <a:schemeClr val="tx1">
                    <a:lumMod val="65000"/>
                    <a:lumOff val="35000"/>
                  </a:schemeClr>
                </a:solidFill>
              </a:rPr>
              <a:t>fotonapetostne</a:t>
            </a:r>
            <a:r>
              <a:rPr lang="sl-SI" dirty="0">
                <a:solidFill>
                  <a:schemeClr val="tx1">
                    <a:lumMod val="65000"/>
                    <a:lumOff val="35000"/>
                  </a:schemeClr>
                </a:solidFill>
              </a:rPr>
              <a:t> naprave ali </a:t>
            </a:r>
            <a:r>
              <a:rPr lang="sl-SI" dirty="0" err="1">
                <a:solidFill>
                  <a:schemeClr val="tx1">
                    <a:lumMod val="65000"/>
                    <a:lumOff val="35000"/>
                  </a:schemeClr>
                </a:solidFill>
              </a:rPr>
              <a:t>veterne</a:t>
            </a:r>
            <a:r>
              <a:rPr lang="sl-SI" dirty="0">
                <a:solidFill>
                  <a:schemeClr val="tx1">
                    <a:lumMod val="65000"/>
                    <a:lumOff val="35000"/>
                  </a:schemeClr>
                </a:solidFill>
              </a:rPr>
              <a:t> proizvodne naprave. </a:t>
            </a:r>
          </a:p>
          <a:p>
            <a:pPr>
              <a:lnSpc>
                <a:spcPct val="130000"/>
              </a:lnSpc>
              <a:spcAft>
                <a:spcPts val="800"/>
              </a:spcAft>
              <a:buClr>
                <a:srgbClr val="0095DA"/>
              </a:buClr>
            </a:pPr>
            <a:r>
              <a:rPr lang="sl-SI" sz="2000" b="1" dirty="0">
                <a:solidFill>
                  <a:srgbClr val="00529C"/>
                </a:solidFill>
              </a:rPr>
              <a:t>152. člen - elektronski postopek za izdajo in spremembo okoljevarstvenega dovoljenja</a:t>
            </a:r>
          </a:p>
          <a:p>
            <a:pPr marL="342900" indent="-34290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Postopek za izdajo in spremembo OVD – IED naprave se vodi elektronsko z uporabo informacijskih rešitev, ki jih vzpostavi, vodi in upravlja ministrstvo.</a:t>
            </a:r>
          </a:p>
        </p:txBody>
      </p:sp>
    </p:spTree>
    <p:extLst>
      <p:ext uri="{BB962C8B-B14F-4D97-AF65-F5344CB8AC3E}">
        <p14:creationId xmlns:p14="http://schemas.microsoft.com/office/powerpoint/2010/main" val="515770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AF23AE47-64E3-0F8D-B159-1CF79F1DB6A3}"/>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76DA53F8-2BAD-6DDB-6C9B-9650F9694AB3}"/>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3760EDBF-8CD2-6213-08D5-FB9717FBFE72}"/>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ct val="130000"/>
              </a:lnSpc>
              <a:spcAft>
                <a:spcPts val="800"/>
              </a:spcAft>
              <a:buClr>
                <a:srgbClr val="0095DA"/>
              </a:buClr>
            </a:pPr>
            <a:r>
              <a:rPr lang="sl-SI" sz="2000" b="1" dirty="0">
                <a:solidFill>
                  <a:srgbClr val="00529C"/>
                </a:solidFill>
              </a:rPr>
              <a:t>153. člen – splošne zahteve za upravljavca naprave</a:t>
            </a:r>
            <a:endParaRPr lang="sl-SI" sz="2000" b="1" i="1" dirty="0">
              <a:solidFill>
                <a:schemeClr val="tx1">
                  <a:lumMod val="65000"/>
                  <a:lumOff val="35000"/>
                </a:schemeClr>
              </a:solidFill>
            </a:endParaRP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določa splošne zahteve za pridobitev OVD-IED, pri čemer je poudarek na ukrepih, ki jih mora upravljavec v zvezi z obratovanjem te naprave zagotoviti. </a:t>
            </a:r>
          </a:p>
          <a:p>
            <a:pPr marL="285750" indent="-285750">
              <a:lnSpc>
                <a:spcPct val="130000"/>
              </a:lnSpc>
              <a:spcAft>
                <a:spcPts val="800"/>
              </a:spcAft>
              <a:buClr>
                <a:srgbClr val="0095DA"/>
              </a:buClr>
              <a:buFont typeface="Wingdings" panose="05000000000000000000" pitchFamily="2" charset="2"/>
              <a:buChar char="ü"/>
            </a:pPr>
            <a:r>
              <a:rPr lang="sl-SI" b="1" dirty="0">
                <a:solidFill>
                  <a:srgbClr val="00B0F0"/>
                </a:solidFill>
              </a:rPr>
              <a:t>Novost med splošnimi zahtevami </a:t>
            </a:r>
            <a:r>
              <a:rPr lang="sl-SI" dirty="0">
                <a:solidFill>
                  <a:schemeClr val="tx1">
                    <a:lumMod val="65000"/>
                    <a:lumOff val="35000"/>
                  </a:schemeClr>
                </a:solidFill>
              </a:rPr>
              <a:t>je </a:t>
            </a:r>
            <a:r>
              <a:rPr lang="sl-SI" u="sng" dirty="0">
                <a:solidFill>
                  <a:schemeClr val="tx1">
                    <a:lumMod val="65000"/>
                    <a:lumOff val="35000"/>
                  </a:schemeClr>
                </a:solidFill>
              </a:rPr>
              <a:t>priprava in izvajanje sistema </a:t>
            </a:r>
            <a:r>
              <a:rPr lang="sl-SI" u="sng" dirty="0" err="1">
                <a:solidFill>
                  <a:schemeClr val="tx1">
                    <a:lumMod val="65000"/>
                    <a:lumOff val="35000"/>
                  </a:schemeClr>
                </a:solidFill>
              </a:rPr>
              <a:t>okoljskega</a:t>
            </a:r>
            <a:r>
              <a:rPr lang="sl-SI" u="sng" dirty="0">
                <a:solidFill>
                  <a:schemeClr val="tx1">
                    <a:lumMod val="65000"/>
                    <a:lumOff val="35000"/>
                  </a:schemeClr>
                </a:solidFill>
              </a:rPr>
              <a:t> upravljanja iz zaključkov o BAT</a:t>
            </a:r>
            <a:r>
              <a:rPr lang="sl-SI" dirty="0">
                <a:solidFill>
                  <a:schemeClr val="tx1">
                    <a:lumMod val="65000"/>
                    <a:lumOff val="35000"/>
                  </a:schemeClr>
                </a:solidFill>
              </a:rPr>
              <a:t>, pri čemer naprave in dejavnosti, katerih upravljavci so dolžni izvajati to obveznost, </a:t>
            </a:r>
            <a:r>
              <a:rPr lang="sl-SI" b="1" dirty="0">
                <a:solidFill>
                  <a:schemeClr val="tx1">
                    <a:lumMod val="65000"/>
                    <a:lumOff val="35000"/>
                  </a:schemeClr>
                </a:solidFill>
              </a:rPr>
              <a:t>pa določi Vlada</a:t>
            </a:r>
            <a:r>
              <a:rPr lang="sl-SI" dirty="0">
                <a:solidFill>
                  <a:schemeClr val="tx1">
                    <a:lumMod val="65000"/>
                    <a:lumOff val="35000"/>
                  </a:schemeClr>
                </a:solidFill>
              </a:rPr>
              <a:t>. </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Med splošne zahteve upravljavca IED naprave sodi obveznost, da napravo </a:t>
            </a:r>
            <a:r>
              <a:rPr lang="sl-SI" u="sng" dirty="0">
                <a:solidFill>
                  <a:schemeClr val="tx1">
                    <a:lumMod val="65000"/>
                    <a:lumOff val="35000"/>
                  </a:schemeClr>
                </a:solidFill>
              </a:rPr>
              <a:t>v štirih letih </a:t>
            </a:r>
            <a:r>
              <a:rPr lang="sl-SI" dirty="0">
                <a:solidFill>
                  <a:schemeClr val="tx1">
                    <a:lumMod val="65000"/>
                    <a:lumOff val="35000"/>
                  </a:schemeClr>
                </a:solidFill>
              </a:rPr>
              <a:t>od objave zaključkov o BAT ali posodobljenih zaključkov o BAT obratovanje naprave, </a:t>
            </a:r>
            <a:r>
              <a:rPr lang="sl-SI" u="sng" dirty="0">
                <a:solidFill>
                  <a:schemeClr val="tx1">
                    <a:lumMod val="65000"/>
                    <a:lumOff val="35000"/>
                  </a:schemeClr>
                </a:solidFill>
              </a:rPr>
              <a:t>prilagodi tem zaključkom. </a:t>
            </a:r>
            <a:r>
              <a:rPr lang="sl-SI" dirty="0">
                <a:solidFill>
                  <a:schemeClr val="tx1">
                    <a:lumMod val="65000"/>
                    <a:lumOff val="35000"/>
                  </a:schemeClr>
                </a:solidFill>
              </a:rPr>
              <a:t>Prilagoditev se nanaša na vse zaključke o BAT, ki se za napravo uporabljajo in so bili objavljeni v času od izdaje oziroma zadnje posodobitve okoljevarstvenega dovoljenja za to napravo.</a:t>
            </a:r>
          </a:p>
        </p:txBody>
      </p:sp>
    </p:spTree>
    <p:extLst>
      <p:ext uri="{BB962C8B-B14F-4D97-AF65-F5344CB8AC3E}">
        <p14:creationId xmlns:p14="http://schemas.microsoft.com/office/powerpoint/2010/main" val="3560238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3762F584-2FCC-9818-1C1B-C3E0C0C99AF2}"/>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C74F1FA4-D621-B2BA-F1EC-573EC2017B02}"/>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F59CEE34-722B-797D-323E-EA5FC9E34696}"/>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ct val="130000"/>
              </a:lnSpc>
              <a:spcAft>
                <a:spcPts val="800"/>
              </a:spcAft>
              <a:buClr>
                <a:srgbClr val="0095DA"/>
              </a:buClr>
            </a:pPr>
            <a:r>
              <a:rPr lang="sl-SI" sz="2000" b="1" dirty="0">
                <a:solidFill>
                  <a:srgbClr val="00529C"/>
                </a:solidFill>
              </a:rPr>
              <a:t>154. člen – sistem </a:t>
            </a:r>
            <a:r>
              <a:rPr lang="sl-SI" sz="2000" b="1" dirty="0" err="1">
                <a:solidFill>
                  <a:srgbClr val="00529C"/>
                </a:solidFill>
              </a:rPr>
              <a:t>okoljskega</a:t>
            </a:r>
            <a:r>
              <a:rPr lang="sl-SI" sz="2000" b="1" dirty="0">
                <a:solidFill>
                  <a:srgbClr val="00529C"/>
                </a:solidFill>
              </a:rPr>
              <a:t> upravljanja</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Ta člen bo veljaven za tiste upravljavce IED naprav, za katere bo Vlada predpisala obvezno pripravo in izvajanje sistema </a:t>
            </a:r>
            <a:r>
              <a:rPr lang="sl-SI" dirty="0" err="1">
                <a:solidFill>
                  <a:schemeClr val="tx1">
                    <a:lumMod val="65000"/>
                    <a:lumOff val="35000"/>
                  </a:schemeClr>
                </a:solidFill>
              </a:rPr>
              <a:t>okojskega</a:t>
            </a:r>
            <a:r>
              <a:rPr lang="sl-SI" dirty="0">
                <a:solidFill>
                  <a:schemeClr val="tx1">
                    <a:lumMod val="65000"/>
                    <a:lumOff val="35000"/>
                  </a:schemeClr>
                </a:solidFill>
              </a:rPr>
              <a:t> upravljana. </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sistema bo moral biti redno pregledovan ter o potrebi prenovljen, da bo vseskozi primeren, ustrezen in učinkovit</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Najmanj vsake tri leta  bo moral biti pregleda s strani akreditacijskega organa  ali preverite ja EMAS.</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Upravljavec bo moral podatke in informacije iz sistema okolijskega upravljanja, ki so določene s predpisom EU, javno objaviti na svojih spletnih straneh.</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Vlada določi vsebino sistema </a:t>
            </a:r>
            <a:r>
              <a:rPr lang="sl-SI" dirty="0" err="1">
                <a:solidFill>
                  <a:schemeClr val="tx1">
                    <a:lumMod val="65000"/>
                    <a:lumOff val="35000"/>
                  </a:schemeClr>
                </a:solidFill>
              </a:rPr>
              <a:t>okoljskega</a:t>
            </a:r>
            <a:r>
              <a:rPr lang="sl-SI" dirty="0">
                <a:solidFill>
                  <a:schemeClr val="tx1">
                    <a:lumMod val="65000"/>
                    <a:lumOff val="35000"/>
                  </a:schemeClr>
                </a:solidFill>
              </a:rPr>
              <a:t> upravljanja, merila za njegovo izdelavo ter roke za uvedbo sistema.</a:t>
            </a:r>
          </a:p>
        </p:txBody>
      </p:sp>
    </p:spTree>
    <p:extLst>
      <p:ext uri="{BB962C8B-B14F-4D97-AF65-F5344CB8AC3E}">
        <p14:creationId xmlns:p14="http://schemas.microsoft.com/office/powerpoint/2010/main" val="282309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798A0B6E-6B66-7957-62CE-E580F39881C3}"/>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61E8CD7B-5629-C27C-63C2-251EEFBE35B2}"/>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F361AC46-7FD5-C9DD-96FE-E6A7A35C9E27}"/>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ct val="130000"/>
              </a:lnSpc>
              <a:spcAft>
                <a:spcPts val="800"/>
              </a:spcAft>
              <a:buClr>
                <a:srgbClr val="0095DA"/>
              </a:buClr>
            </a:pPr>
            <a:r>
              <a:rPr lang="sl-SI" sz="2000" b="1" dirty="0">
                <a:solidFill>
                  <a:srgbClr val="00529C"/>
                </a:solidFill>
              </a:rPr>
              <a:t>155. člen – načrt preoblikovanja</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Upravljavci IED naprav, ki bodo zavezani k izdelavi sistema </a:t>
            </a:r>
            <a:r>
              <a:rPr lang="sl-SI" dirty="0" err="1">
                <a:solidFill>
                  <a:schemeClr val="tx1">
                    <a:lumMod val="65000"/>
                    <a:lumOff val="35000"/>
                  </a:schemeClr>
                </a:solidFill>
              </a:rPr>
              <a:t>okoljskega</a:t>
            </a:r>
            <a:r>
              <a:rPr lang="sl-SI" dirty="0">
                <a:solidFill>
                  <a:schemeClr val="tx1">
                    <a:lumMod val="65000"/>
                    <a:lumOff val="35000"/>
                  </a:schemeClr>
                </a:solidFill>
              </a:rPr>
              <a:t> upravljanja, bodo morali v ta sistem vključiti tudi </a:t>
            </a:r>
            <a:r>
              <a:rPr lang="sl-SI" b="1" dirty="0">
                <a:solidFill>
                  <a:schemeClr val="tx1">
                    <a:lumMod val="65000"/>
                    <a:lumOff val="35000"/>
                  </a:schemeClr>
                </a:solidFill>
              </a:rPr>
              <a:t>načrt preoblikovanja </a:t>
            </a:r>
            <a:r>
              <a:rPr lang="sl-SI" dirty="0">
                <a:solidFill>
                  <a:schemeClr val="tx1">
                    <a:lumMod val="65000"/>
                    <a:lumOff val="35000"/>
                  </a:schemeClr>
                </a:solidFill>
              </a:rPr>
              <a:t>s ciljem prispevati k nastanku trajnostnega, čistejšega , krožnega, z viri učinkovitega in podnebno nevtralnega gospodarstva.</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Tudi ta dokument bo moral biti ocenjen s strani akreditacijskega organa odnosno EMAS </a:t>
            </a:r>
            <a:r>
              <a:rPr lang="sl-SI" dirty="0" err="1">
                <a:solidFill>
                  <a:schemeClr val="tx1">
                    <a:lumMod val="65000"/>
                    <a:lumOff val="35000"/>
                  </a:schemeClr>
                </a:solidFill>
              </a:rPr>
              <a:t>preveritelja</a:t>
            </a:r>
            <a:r>
              <a:rPr lang="sl-SI" dirty="0">
                <a:solidFill>
                  <a:schemeClr val="tx1">
                    <a:lumMod val="65000"/>
                    <a:lumOff val="35000"/>
                  </a:schemeClr>
                </a:solidFill>
              </a:rPr>
              <a:t>.</a:t>
            </a:r>
          </a:p>
        </p:txBody>
      </p:sp>
    </p:spTree>
    <p:extLst>
      <p:ext uri="{BB962C8B-B14F-4D97-AF65-F5344CB8AC3E}">
        <p14:creationId xmlns:p14="http://schemas.microsoft.com/office/powerpoint/2010/main" val="3143826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62997721-9B01-4DDB-C261-3658D130D4DB}"/>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94006390-8020-2E45-6928-9A7251721D52}"/>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3C4086A4-E1CF-4A7D-509A-6AC37770DF32}"/>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ct val="130000"/>
              </a:lnSpc>
              <a:spcAft>
                <a:spcPts val="800"/>
              </a:spcAft>
              <a:buClr>
                <a:srgbClr val="0095DA"/>
              </a:buClr>
            </a:pPr>
            <a:r>
              <a:rPr lang="sl-SI" sz="2000" b="1" dirty="0">
                <a:solidFill>
                  <a:srgbClr val="00529C"/>
                </a:solidFill>
              </a:rPr>
              <a:t>156. člen – Vloga za pridobitev okoljevarstvenega dovoljenja</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predpisana je okvirna vsebina vloge, in sicer mora upravljavec zlasti izkazati  izpolnjevanje splošnih zahtev iz 153. člena, </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Določene so tudi druge bistvene sestavine vloge. </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Kadar se v IED napravi izvaja dejavnost, ki vključuje uporabo, proizvodnjo ali z njima povezano skladiščenje ali izpust </a:t>
            </a:r>
            <a:r>
              <a:rPr lang="sl-SI" u="sng" dirty="0">
                <a:solidFill>
                  <a:schemeClr val="tx1">
                    <a:lumMod val="65000"/>
                    <a:lumOff val="35000"/>
                  </a:schemeClr>
                </a:solidFill>
              </a:rPr>
              <a:t>zadevnih nevarnih snovi </a:t>
            </a:r>
            <a:r>
              <a:rPr lang="sl-SI" dirty="0">
                <a:solidFill>
                  <a:schemeClr val="tx1">
                    <a:lumMod val="65000"/>
                    <a:lumOff val="35000"/>
                  </a:schemeClr>
                </a:solidFill>
              </a:rPr>
              <a:t>ter ob upoštevanju možnosti onesnaženja tal ali podzemne vode na območju naprave s temi snovmi, mora upravljavec </a:t>
            </a:r>
            <a:r>
              <a:rPr lang="sl-SI" u="sng" dirty="0">
                <a:solidFill>
                  <a:schemeClr val="tx1">
                    <a:lumMod val="65000"/>
                    <a:lumOff val="35000"/>
                  </a:schemeClr>
                </a:solidFill>
              </a:rPr>
              <a:t>priložiti izhodiščno poročilo iz 157. člena zakona</a:t>
            </a:r>
            <a:r>
              <a:rPr lang="sl-SI" dirty="0">
                <a:solidFill>
                  <a:schemeClr val="tx1">
                    <a:lumMod val="65000"/>
                    <a:lumOff val="35000"/>
                  </a:schemeClr>
                </a:solidFill>
              </a:rPr>
              <a:t>. </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Vloga mora vključevati pozitivno predhodno mnenje organa, pristojnega za jedrsko varnost v skladu z zakonom, ki ureja jedrsko varnost, če se naprava nahaja na območju omejene rabe prostora zaradi jedrskega objekta. </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Vladi je dano pooblastilo, da predpiše podrobnejšo vsebino vloge in dokazil, ki se vlogi priložijo.</a:t>
            </a:r>
          </a:p>
        </p:txBody>
      </p:sp>
    </p:spTree>
    <p:extLst>
      <p:ext uri="{BB962C8B-B14F-4D97-AF65-F5344CB8AC3E}">
        <p14:creationId xmlns:p14="http://schemas.microsoft.com/office/powerpoint/2010/main" val="28241233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14272DEA-85F6-CD02-55D3-8309A3A7E525}"/>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8C1A4CCC-189D-211C-EAA8-1D5BF15DBB6E}"/>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5F516CB1-CA66-7524-723F-23B9F877C109}"/>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ct val="130000"/>
              </a:lnSpc>
              <a:spcAft>
                <a:spcPts val="800"/>
              </a:spcAft>
              <a:buClr>
                <a:srgbClr val="0095DA"/>
              </a:buClr>
            </a:pPr>
            <a:r>
              <a:rPr lang="sl-SI" sz="2000" b="1" dirty="0">
                <a:solidFill>
                  <a:srgbClr val="00529C"/>
                </a:solidFill>
              </a:rPr>
              <a:t>157. člen – Izhodiščno poročilo</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V prvem odstavku je predpisana vsebina izhodiščnega poročila</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V drugem odstavku je določeno, da mora ministrstvo pred potrditvijo IP-ja pridobiti strokovno mnenje organa ali organizacije, pristojne za posamezne zadeve varstva tal in podzemnih voda ali javni zavod, ki ga je RS ustanovila za izvajanje strokovnih nalog  iz področja tal in podzemnih voda. </a:t>
            </a:r>
            <a:r>
              <a:rPr lang="sl-SI" i="1" dirty="0">
                <a:solidFill>
                  <a:schemeClr val="tx1">
                    <a:lumMod val="65000"/>
                    <a:lumOff val="35000"/>
                  </a:schemeClr>
                </a:solidFill>
              </a:rPr>
              <a:t>(</a:t>
            </a:r>
            <a:r>
              <a:rPr lang="sl-SI" i="1" dirty="0">
                <a:solidFill>
                  <a:srgbClr val="0095DA"/>
                </a:solidFill>
              </a:rPr>
              <a:t>250.členu ZVO-3:  je za to področje je javno pooblastilo podeljeno Geološkemu zavodu Slovenije</a:t>
            </a:r>
            <a:r>
              <a:rPr lang="sl-SI" i="1" dirty="0">
                <a:solidFill>
                  <a:schemeClr val="tx1">
                    <a:lumMod val="65000"/>
                    <a:lumOff val="35000"/>
                  </a:schemeClr>
                </a:solidFill>
              </a:rPr>
              <a:t>)</a:t>
            </a:r>
            <a:endParaRPr lang="sl-SI" dirty="0">
              <a:solidFill>
                <a:schemeClr val="tx1">
                  <a:lumMod val="65000"/>
                  <a:lumOff val="35000"/>
                </a:schemeClr>
              </a:solidFill>
            </a:endParaRP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Ta organ mora izdati strokovno mnenje v 60 dneh od prejema zaprosila, v osmih dneh od prejema pa mora zahtevati dopolnitve v kolikor meni, da IP ni ustrezno.</a:t>
            </a:r>
          </a:p>
          <a:p>
            <a:pPr marL="285750" indent="-285750">
              <a:lnSpc>
                <a:spcPct val="130000"/>
              </a:lnSpc>
              <a:spcAft>
                <a:spcPts val="800"/>
              </a:spcAft>
              <a:buClr>
                <a:srgbClr val="0095DA"/>
              </a:buClr>
              <a:buFont typeface="Wingdings" panose="05000000000000000000" pitchFamily="2" charset="2"/>
              <a:buChar char="ü"/>
            </a:pPr>
            <a:r>
              <a:rPr lang="sl-SI" dirty="0">
                <a:solidFill>
                  <a:schemeClr val="tx1">
                    <a:lumMod val="65000"/>
                    <a:lumOff val="35000"/>
                  </a:schemeClr>
                </a:solidFill>
              </a:rPr>
              <a:t>IP se lahko pripravlja v fazah, ministrstvo vsako fazo IP potrdi z odločbo. V tem primeru mora upravljavec IP v celoti predložiti najkasneje leto dni po potrditvi zadnje faze.</a:t>
            </a:r>
          </a:p>
        </p:txBody>
      </p:sp>
    </p:spTree>
    <p:extLst>
      <p:ext uri="{BB962C8B-B14F-4D97-AF65-F5344CB8AC3E}">
        <p14:creationId xmlns:p14="http://schemas.microsoft.com/office/powerpoint/2010/main" val="2596677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AB038859-3DC1-DEFD-1C3E-8E97F2DC7991}"/>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906BDA12-2522-9619-C51A-65254BD28D0B}"/>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DFE313BA-8B17-DF7F-7A4B-C9D07E3E267A}"/>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158. člen – obveščanje javnosti in pravica javnosti do sodelovanja</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Ministrstvo mora zagotoviti vpogled v vlogo tako za pridobitev OVD-IED kot tudi v vlogo za spremembo OVD-IED kot tudi v osnutek odločitve.</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To izvede z obvestilom javnosti o vlogi z javnim naznanilom na krajevno običajen način in z objavo na osrednjem spletnem mestu državne uprave.</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Čas javne razgrnitve je 30 dni.</a:t>
            </a:r>
          </a:p>
          <a:p>
            <a:pPr>
              <a:lnSpc>
                <a:spcPts val="2500"/>
              </a:lnSpc>
              <a:buClr>
                <a:srgbClr val="0095DA"/>
              </a:buClr>
            </a:pPr>
            <a:endParaRPr lang="sl-SI" dirty="0">
              <a:solidFill>
                <a:schemeClr val="tx1">
                  <a:lumMod val="65000"/>
                  <a:lumOff val="35000"/>
                </a:schemeClr>
              </a:solidFill>
            </a:endParaRPr>
          </a:p>
          <a:p>
            <a:pPr>
              <a:lnSpc>
                <a:spcPts val="2500"/>
              </a:lnSpc>
              <a:buClr>
                <a:srgbClr val="0095DA"/>
              </a:buClr>
            </a:pPr>
            <a:r>
              <a:rPr lang="sl-SI" sz="2000" b="1" dirty="0">
                <a:solidFill>
                  <a:srgbClr val="00529C"/>
                </a:solidFill>
              </a:rPr>
              <a:t>159. člen – stranka in stranski udeleženec v postopku izdaje okoljevarstvenega dovoljenja ali njegove spremembe</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Stranka v postopku je upravljavec naprave</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Stranski udeleženci pa so lahko:</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pravne in fizične osebe, ki izkažejo vpliv obratovanja naprave na njene prave koristi; </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NGO-ji in civilne iniciative – vstop v postopek samo v času javne razgrnitve in če k vlogi za vstop v postopek predloži tudi stališče v zvezi z izdajo OVD-ja ali njegove spremembe</a:t>
            </a:r>
            <a:r>
              <a:rPr lang="sl-SI" sz="1600" dirty="0">
                <a:solidFill>
                  <a:schemeClr val="tx1">
                    <a:lumMod val="65000"/>
                    <a:lumOff val="35000"/>
                  </a:schemeClr>
                </a:solidFill>
              </a:rPr>
              <a:t> </a:t>
            </a:r>
          </a:p>
          <a:p>
            <a:pPr marL="742950" lvl="1" indent="-285750">
              <a:lnSpc>
                <a:spcPct val="130000"/>
              </a:lnSpc>
              <a:spcAft>
                <a:spcPts val="800"/>
              </a:spcAft>
              <a:buClr>
                <a:srgbClr val="0095DA"/>
              </a:buClr>
              <a:buFont typeface="Wingdings" panose="05000000000000000000" pitchFamily="2" charset="2"/>
              <a:buChar char="ü"/>
            </a:pPr>
            <a:endParaRPr lang="sl-SI" dirty="0">
              <a:solidFill>
                <a:schemeClr val="tx1">
                  <a:lumMod val="65000"/>
                  <a:lumOff val="35000"/>
                </a:schemeClr>
              </a:solidFill>
            </a:endParaRPr>
          </a:p>
        </p:txBody>
      </p:sp>
    </p:spTree>
    <p:extLst>
      <p:ext uri="{BB962C8B-B14F-4D97-AF65-F5344CB8AC3E}">
        <p14:creationId xmlns:p14="http://schemas.microsoft.com/office/powerpoint/2010/main" val="3967123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3CE867E0-5ABD-CF41-ADE3-DCEB0DD51ABE}"/>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49CDD6B9-9BAE-D007-82BD-015886EF9FC3}"/>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F28DCCE0-9951-A891-1642-387BAF655DFC}"/>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160. člen – zagotavljanje dostopa do pravnega varstva zainteresirani javnosti</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Ni sprememb. Ureditev je podobna kot pri presojah vplivov na okolje (143. člen ZVO-3)</a:t>
            </a:r>
          </a:p>
          <a:p>
            <a:pPr>
              <a:lnSpc>
                <a:spcPts val="2500"/>
              </a:lnSpc>
              <a:buClr>
                <a:srgbClr val="0095DA"/>
              </a:buClr>
            </a:pPr>
            <a:endParaRPr lang="sl-SI" dirty="0">
              <a:solidFill>
                <a:schemeClr val="tx1">
                  <a:lumMod val="65000"/>
                  <a:lumOff val="35000"/>
                </a:schemeClr>
              </a:solidFill>
            </a:endParaRPr>
          </a:p>
          <a:p>
            <a:pPr>
              <a:lnSpc>
                <a:spcPts val="2500"/>
              </a:lnSpc>
              <a:buClr>
                <a:srgbClr val="0095DA"/>
              </a:buClr>
            </a:pPr>
            <a:r>
              <a:rPr lang="sl-SI" sz="2000" b="1" dirty="0">
                <a:solidFill>
                  <a:srgbClr val="00529C"/>
                </a:solidFill>
              </a:rPr>
              <a:t>160. člen – izdaja okoljevarstvenega dovoljenja</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tem členu je določeno, da mora ministrstvo odločiti o vlogi za izdajo OVD-IED v roku šest mesecev oziroma eno leto od prejema popolne vloge; v primeru stranskega udeleženca pa osem mesecev od prejema popolne vloge.</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obrazložitev mora vključiti tudi opredelitev do mnenj, ki jih pridobi od </a:t>
            </a:r>
            <a:r>
              <a:rPr lang="sl-SI" dirty="0" err="1">
                <a:solidFill>
                  <a:schemeClr val="tx1">
                    <a:lumMod val="65000"/>
                    <a:lumOff val="35000"/>
                  </a:schemeClr>
                </a:solidFill>
              </a:rPr>
              <a:t>mnenjedajalcev</a:t>
            </a:r>
            <a:r>
              <a:rPr lang="sl-SI" dirty="0">
                <a:solidFill>
                  <a:schemeClr val="tx1">
                    <a:lumMod val="65000"/>
                    <a:lumOff val="35000"/>
                  </a:schemeClr>
                </a:solidFill>
              </a:rPr>
              <a:t>, predlogov in pripomb javnosti.</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sedmih dneh po vročitvi odločbe upravljavcu, pa mora kopijo okoljevarstvenega dovoljenja ali njegove spremembe objaviti na osrednjem spletnem mestu državne uprave, kar je namenjeno zagotavljanju dostopa do pravnega varstva zainteresirani javnosti.</a:t>
            </a:r>
          </a:p>
          <a:p>
            <a:pPr>
              <a:lnSpc>
                <a:spcPts val="2500"/>
              </a:lnSpc>
              <a:buClr>
                <a:srgbClr val="0095DA"/>
              </a:buClr>
            </a:pPr>
            <a:endParaRPr lang="sl-SI" sz="1800" b="1" dirty="0">
              <a:solidFill>
                <a:srgbClr val="00529C"/>
              </a:solidFill>
            </a:endParaRPr>
          </a:p>
          <a:p>
            <a:pPr>
              <a:lnSpc>
                <a:spcPts val="2500"/>
              </a:lnSpc>
              <a:buClr>
                <a:srgbClr val="0095DA"/>
              </a:buClr>
            </a:pPr>
            <a:r>
              <a:rPr lang="sl-SI" sz="2000" b="1" dirty="0">
                <a:solidFill>
                  <a:srgbClr val="00529C"/>
                </a:solidFill>
              </a:rPr>
              <a:t>161. člen – mnenja v postopku izdaje ali spremembe okoljevarstvenega dovoljenja</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Urejeno podobno kot pri poglavju o presojah vplivov na okolje</a:t>
            </a:r>
          </a:p>
        </p:txBody>
      </p:sp>
    </p:spTree>
    <p:extLst>
      <p:ext uri="{BB962C8B-B14F-4D97-AF65-F5344CB8AC3E}">
        <p14:creationId xmlns:p14="http://schemas.microsoft.com/office/powerpoint/2010/main" val="3443797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D49DF595-B153-FBF9-827D-129B94423894}"/>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4399880D-4C70-E04D-AAC3-F9BC3F7F2D4A}"/>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6646DD20-E80C-5675-BAB3-59647A6CA054}"/>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163. člen – vsebina okoljevarstvenega dovoljenja</a:t>
            </a:r>
          </a:p>
          <a:p>
            <a:pPr>
              <a:lnSpc>
                <a:spcPts val="2500"/>
              </a:lnSpc>
              <a:buClr>
                <a:srgbClr val="0095DA"/>
              </a:buClr>
            </a:pPr>
            <a:endParaRPr lang="sl-SI" sz="2000" b="1" dirty="0">
              <a:solidFill>
                <a:srgbClr val="00529C"/>
              </a:solidFill>
            </a:endParaRP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Člen ureja vsebino OVD – IED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Pri določanju pogojev se upošteva zaključke o BAT in druge predpise, ki se nanašajo na obratovanje naprave.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Ministrstvo lahko določi tudi dodatne ukrepe, strožje pogoje, ki so dosegljivi z uporabo najboljših razpoložljivih tehnik iz zaključkov o BAT.</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Vključuje tudi potrditev IP-ja</a:t>
            </a:r>
          </a:p>
          <a:p>
            <a:pPr>
              <a:lnSpc>
                <a:spcPts val="2500"/>
              </a:lnSpc>
              <a:buClr>
                <a:srgbClr val="0095DA"/>
              </a:buClr>
            </a:pPr>
            <a:r>
              <a:rPr lang="sl-SI" dirty="0">
                <a:solidFill>
                  <a:schemeClr val="tx1">
                    <a:lumMod val="65000"/>
                    <a:lumOff val="35000"/>
                  </a:schemeClr>
                </a:solidFill>
              </a:rPr>
              <a:t> </a:t>
            </a:r>
          </a:p>
        </p:txBody>
      </p:sp>
    </p:spTree>
    <p:extLst>
      <p:ext uri="{BB962C8B-B14F-4D97-AF65-F5344CB8AC3E}">
        <p14:creationId xmlns:p14="http://schemas.microsoft.com/office/powerpoint/2010/main" val="263043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61A44420-A27F-24B0-BB77-8DDE79D80046}"/>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79BF448A-452B-7A68-30E5-3A856AAB04BD}"/>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Ukrepi na področju  odpadkov - </a:t>
            </a:r>
          </a:p>
        </p:txBody>
      </p:sp>
      <p:sp>
        <p:nvSpPr>
          <p:cNvPr id="5" name="Naslov 1">
            <a:extLst>
              <a:ext uri="{FF2B5EF4-FFF2-40B4-BE49-F238E27FC236}">
                <a16:creationId xmlns:a16="http://schemas.microsoft.com/office/drawing/2014/main" id="{95632FC8-5920-176D-2BC1-B8E5B52554D3}"/>
              </a:ext>
            </a:extLst>
          </p:cNvPr>
          <p:cNvSpPr txBox="1">
            <a:spLocks/>
          </p:cNvSpPr>
          <p:nvPr/>
        </p:nvSpPr>
        <p:spPr>
          <a:xfrm>
            <a:off x="214282" y="1340768"/>
            <a:ext cx="8643998" cy="4896544"/>
          </a:xfrm>
          <a:prstGeom prst="rect">
            <a:avLst/>
          </a:prstGeom>
        </p:spPr>
        <p:txBody>
          <a:bodyPr vert="horz" lIns="91440" tIns="45720" rIns="91440" bIns="45720" rtlCol="0" anchor="t">
            <a:noAutofit/>
          </a:bodyPr>
          <a:lstStyle/>
          <a:p>
            <a:pPr lvl="0">
              <a:lnSpc>
                <a:spcPts val="2500"/>
              </a:lnSpc>
              <a:spcBef>
                <a:spcPct val="0"/>
              </a:spcBef>
              <a:buClr>
                <a:srgbClr val="00529C"/>
              </a:buClr>
            </a:pPr>
            <a:r>
              <a:rPr lang="sl-SI" sz="2000" b="1" dirty="0">
                <a:solidFill>
                  <a:srgbClr val="00529C"/>
                </a:solidFill>
              </a:rPr>
              <a:t>41. člen - stranski proizvod </a:t>
            </a:r>
            <a:r>
              <a:rPr lang="sl-SI" sz="2000" i="1" dirty="0">
                <a:solidFill>
                  <a:schemeClr val="tx1">
                    <a:lumMod val="65000"/>
                    <a:lumOff val="35000"/>
                  </a:schemeClr>
                </a:solidFill>
              </a:rPr>
              <a:t>(v ZVO-2: 27. člen)</a:t>
            </a:r>
          </a:p>
          <a:p>
            <a:pPr marL="800100" lvl="1" indent="-342900">
              <a:lnSpc>
                <a:spcPts val="2500"/>
              </a:lnSpc>
              <a:spcBef>
                <a:spcPct val="0"/>
              </a:spcBef>
              <a:buClr>
                <a:srgbClr val="0095DA"/>
              </a:buClr>
              <a:buFont typeface="Symbol" panose="05050102010706020507" pitchFamily="18" charset="2"/>
              <a:buChar char="-"/>
            </a:pPr>
            <a:r>
              <a:rPr lang="sl-SI" dirty="0">
                <a:solidFill>
                  <a:schemeClr val="tx1">
                    <a:lumMod val="65000"/>
                    <a:lumOff val="35000"/>
                  </a:schemeClr>
                </a:solidFill>
              </a:rPr>
              <a:t>Stranski proizvod, ki ni odpadek</a:t>
            </a:r>
          </a:p>
          <a:p>
            <a:pPr marL="800100" lvl="1" indent="-342900">
              <a:lnSpc>
                <a:spcPts val="2500"/>
              </a:lnSpc>
              <a:spcBef>
                <a:spcPct val="0"/>
              </a:spcBef>
              <a:buClr>
                <a:srgbClr val="0095DA"/>
              </a:buClr>
              <a:buFont typeface="Symbol" panose="05050102010706020507" pitchFamily="18" charset="2"/>
              <a:buChar char="-"/>
            </a:pPr>
            <a:r>
              <a:rPr lang="sl-SI" dirty="0">
                <a:solidFill>
                  <a:schemeClr val="tx1">
                    <a:lumMod val="65000"/>
                    <a:lumOff val="35000"/>
                  </a:schemeClr>
                </a:solidFill>
              </a:rPr>
              <a:t>Odpadek – definicija v 53. točki 3.člena ZVO</a:t>
            </a:r>
          </a:p>
          <a:p>
            <a:pPr marL="800100" lvl="1" indent="-342900">
              <a:lnSpc>
                <a:spcPts val="2500"/>
              </a:lnSpc>
              <a:spcBef>
                <a:spcPct val="0"/>
              </a:spcBef>
              <a:buClr>
                <a:srgbClr val="0095DA"/>
              </a:buClr>
              <a:buFont typeface="Symbol" panose="05050102010706020507" pitchFamily="18" charset="2"/>
              <a:buChar char="-"/>
            </a:pPr>
            <a:r>
              <a:rPr lang="sl-SI" dirty="0">
                <a:solidFill>
                  <a:schemeClr val="tx1">
                    <a:lumMod val="65000"/>
                    <a:lumOff val="35000"/>
                  </a:schemeClr>
                </a:solidFill>
              </a:rPr>
              <a:t>Odpadek, ki preneha biti odpadek (42. člen ZVO-3)</a:t>
            </a:r>
          </a:p>
          <a:p>
            <a:pPr lvl="1">
              <a:lnSpc>
                <a:spcPts val="2500"/>
              </a:lnSpc>
              <a:spcBef>
                <a:spcPct val="0"/>
              </a:spcBef>
              <a:buClr>
                <a:srgbClr val="0095DA"/>
              </a:buClr>
            </a:pPr>
            <a:endParaRPr lang="sl-SI" sz="2000" dirty="0">
              <a:solidFill>
                <a:schemeClr val="tx1">
                  <a:lumMod val="65000"/>
                  <a:lumOff val="35000"/>
                </a:schemeClr>
              </a:solidFill>
            </a:endParaRPr>
          </a:p>
          <a:p>
            <a:pPr>
              <a:lnSpc>
                <a:spcPts val="2500"/>
              </a:lnSpc>
              <a:spcBef>
                <a:spcPct val="0"/>
              </a:spcBef>
              <a:buClr>
                <a:srgbClr val="00529C"/>
              </a:buClr>
            </a:pPr>
            <a:r>
              <a:rPr lang="sl-SI" sz="2000" b="1" dirty="0">
                <a:solidFill>
                  <a:srgbClr val="00529C"/>
                </a:solidFill>
              </a:rPr>
              <a:t>42. člen – pogoji in merila za prenehanje statusa odpadka </a:t>
            </a:r>
            <a:r>
              <a:rPr lang="sl-SI" sz="2000" i="1" dirty="0">
                <a:solidFill>
                  <a:schemeClr val="tx1">
                    <a:lumMod val="65000"/>
                    <a:lumOff val="35000"/>
                  </a:schemeClr>
                </a:solidFill>
              </a:rPr>
              <a:t>(v ZVO-2: 29. člen)</a:t>
            </a:r>
          </a:p>
          <a:p>
            <a:pPr marL="800100" lvl="1" indent="-342900">
              <a:lnSpc>
                <a:spcPts val="2500"/>
              </a:lnSpc>
              <a:spcBef>
                <a:spcPct val="0"/>
              </a:spcBef>
              <a:buClr>
                <a:srgbClr val="0095DA"/>
              </a:buClr>
              <a:buFont typeface="Symbol" panose="05050102010706020507" pitchFamily="18" charset="2"/>
              <a:buChar char="-"/>
            </a:pPr>
            <a:r>
              <a:rPr lang="sl-SI" dirty="0">
                <a:solidFill>
                  <a:schemeClr val="tx1">
                    <a:lumMod val="65000"/>
                    <a:lumOff val="35000"/>
                  </a:schemeClr>
                </a:solidFill>
              </a:rPr>
              <a:t>Odpadki prenehajo biti odpadki, ko so reciklirani ali drugače predelani in če so izpolnjeni določeni pogoji in merila za prenehanje statusa odpadka, ki so določena z:</a:t>
            </a:r>
          </a:p>
          <a:p>
            <a:pPr marL="1257300" lvl="2" indent="-342900">
              <a:lnSpc>
                <a:spcPts val="2500"/>
              </a:lnSpc>
              <a:spcBef>
                <a:spcPct val="0"/>
              </a:spcBef>
              <a:buClr>
                <a:schemeClr val="tx1"/>
              </a:buClr>
              <a:buFont typeface="Symbol" panose="05050102010706020507" pitchFamily="18" charset="2"/>
              <a:buChar char=""/>
            </a:pPr>
            <a:r>
              <a:rPr lang="sl-SI" dirty="0">
                <a:solidFill>
                  <a:schemeClr val="tx1">
                    <a:lumMod val="65000"/>
                    <a:lumOff val="35000"/>
                  </a:schemeClr>
                </a:solidFill>
              </a:rPr>
              <a:t>izvedbenim predpisom EU ali</a:t>
            </a:r>
          </a:p>
          <a:p>
            <a:pPr marL="1257300" lvl="2" indent="-342900">
              <a:lnSpc>
                <a:spcPts val="2500"/>
              </a:lnSpc>
              <a:spcBef>
                <a:spcPct val="0"/>
              </a:spcBef>
              <a:buClr>
                <a:schemeClr val="tx1"/>
              </a:buClr>
              <a:buFont typeface="Symbol" panose="05050102010706020507" pitchFamily="18" charset="2"/>
              <a:buChar char=""/>
            </a:pPr>
            <a:r>
              <a:rPr lang="sl-SI" dirty="0">
                <a:solidFill>
                  <a:schemeClr val="tx1">
                    <a:lumMod val="65000"/>
                    <a:lumOff val="35000"/>
                  </a:schemeClr>
                </a:solidFill>
              </a:rPr>
              <a:t>merila predpiše Vlada.</a:t>
            </a:r>
          </a:p>
          <a:p>
            <a:pPr lvl="2">
              <a:lnSpc>
                <a:spcPct val="150000"/>
              </a:lnSpc>
              <a:spcBef>
                <a:spcPct val="0"/>
              </a:spcBef>
              <a:buClr>
                <a:schemeClr val="tx1"/>
              </a:buClr>
            </a:pPr>
            <a:endParaRPr lang="sl-SI" sz="2000" dirty="0">
              <a:solidFill>
                <a:schemeClr val="tx1">
                  <a:lumMod val="65000"/>
                  <a:lumOff val="35000"/>
                </a:schemeClr>
              </a:solidFill>
            </a:endParaRPr>
          </a:p>
        </p:txBody>
      </p:sp>
    </p:spTree>
    <p:extLst>
      <p:ext uri="{BB962C8B-B14F-4D97-AF65-F5344CB8AC3E}">
        <p14:creationId xmlns:p14="http://schemas.microsoft.com/office/powerpoint/2010/main" val="1633358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FDC74365-9579-E6EA-334C-60E50E3AD45C}"/>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EF822019-2A1A-6F2F-2495-3D16A7A9F22C}"/>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40498176-4AF1-D579-2806-88BF136F4334}"/>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164. člen – določanje mejnih vrednosti</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Člen posebej ureja določitev mejnih vrednosti emisij v OVD-ju, pri čemer je treba upoštevati zaključke o BAT </a:t>
            </a:r>
          </a:p>
          <a:p>
            <a:pPr marL="285750" indent="-285750">
              <a:lnSpc>
                <a:spcPts val="2500"/>
              </a:lnSpc>
              <a:buClr>
                <a:srgbClr val="0095DA"/>
              </a:buClr>
              <a:buFont typeface="Wingdings" panose="05000000000000000000" pitchFamily="2" charset="2"/>
              <a:buChar char="ü"/>
            </a:pPr>
            <a:r>
              <a:rPr lang="sl-SI" dirty="0">
                <a:solidFill>
                  <a:srgbClr val="00B0F0"/>
                </a:solidFill>
              </a:rPr>
              <a:t>Novost je </a:t>
            </a:r>
            <a:r>
              <a:rPr lang="sl-SI" dirty="0">
                <a:solidFill>
                  <a:schemeClr val="tx1">
                    <a:lumMod val="65000"/>
                    <a:lumOff val="35000"/>
                  </a:schemeClr>
                </a:solidFill>
              </a:rPr>
              <a:t>določanje zavezujočih razponov in mejnih vrednosti oziroma okvirnih ravni </a:t>
            </a:r>
            <a:r>
              <a:rPr lang="sl-SI" dirty="0" err="1">
                <a:solidFill>
                  <a:schemeClr val="tx1">
                    <a:lumMod val="65000"/>
                    <a:lumOff val="35000"/>
                  </a:schemeClr>
                </a:solidFill>
              </a:rPr>
              <a:t>okoljske</a:t>
            </a:r>
            <a:r>
              <a:rPr lang="sl-SI" dirty="0">
                <a:solidFill>
                  <a:schemeClr val="tx1">
                    <a:lumMod val="65000"/>
                    <a:lumOff val="35000"/>
                  </a:schemeClr>
                </a:solidFill>
              </a:rPr>
              <a:t> učinkovitosti, ki se prav tako določijo v OVD-ju ob upoštevanju zaključkov o BAT.</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Mejne vrednosti emisij se lahko dopolnijo ali nadomestijo z enakovrednimi parametri in tehničnimi ukrepi, ki pa morajo zagotavljati enako raven varstva okolja, kot bi bila dosežena z določitvijo mejnih vrednosti emisij iz zaključkov o BAT.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tem členu skladno z Direktivo 2010/75/EU določa možnost določitve strožjih mejnih vrednosti ter možna odstopanja od mejnih vrednosti iz zaključkov o BAT.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Vlada predpiše tudi podrobnejša pravila za določanje mejnih vrednosti emisij ter zavezujočih razponov ter mejnih vrednosti oziroma okvirnih ravni </a:t>
            </a:r>
            <a:r>
              <a:rPr lang="sl-SI" dirty="0" err="1">
                <a:solidFill>
                  <a:schemeClr val="tx1">
                    <a:lumMod val="65000"/>
                    <a:lumOff val="35000"/>
                  </a:schemeClr>
                </a:solidFill>
              </a:rPr>
              <a:t>okoljske</a:t>
            </a:r>
            <a:r>
              <a:rPr lang="sl-SI" dirty="0">
                <a:solidFill>
                  <a:schemeClr val="tx1">
                    <a:lumMod val="65000"/>
                    <a:lumOff val="35000"/>
                  </a:schemeClr>
                </a:solidFill>
              </a:rPr>
              <a:t> učinkovitosti iz tega člena, lahko pa predpiše tudi podrobnejša pravila za uporabo zaključkov o BAT pri določanju teh mejnih vrednosti emisij ali </a:t>
            </a:r>
            <a:r>
              <a:rPr lang="sl-SI" dirty="0" err="1">
                <a:solidFill>
                  <a:schemeClr val="tx1">
                    <a:lumMod val="65000"/>
                    <a:lumOff val="35000"/>
                  </a:schemeClr>
                </a:solidFill>
              </a:rPr>
              <a:t>okoljske</a:t>
            </a:r>
            <a:r>
              <a:rPr lang="sl-SI" dirty="0">
                <a:solidFill>
                  <a:schemeClr val="tx1">
                    <a:lumMod val="65000"/>
                    <a:lumOff val="35000"/>
                  </a:schemeClr>
                </a:solidFill>
              </a:rPr>
              <a:t> učinkovitosti</a:t>
            </a:r>
            <a:r>
              <a:rPr lang="sl-SI" dirty="0"/>
              <a:t>.</a:t>
            </a:r>
            <a:endParaRPr lang="sl-SI" dirty="0">
              <a:solidFill>
                <a:schemeClr val="tx1">
                  <a:lumMod val="65000"/>
                  <a:lumOff val="35000"/>
                </a:schemeClr>
              </a:solidFill>
            </a:endParaRPr>
          </a:p>
        </p:txBody>
      </p:sp>
    </p:spTree>
    <p:extLst>
      <p:ext uri="{BB962C8B-B14F-4D97-AF65-F5344CB8AC3E}">
        <p14:creationId xmlns:p14="http://schemas.microsoft.com/office/powerpoint/2010/main" val="426136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E49BFF3A-FB6C-7079-260C-7AF9240DA5D3}"/>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C882EFCC-659E-2E3B-950C-F36F7B3EF004}"/>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EF5D5AE1-F618-6237-B38A-37506D4E7F97}"/>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165. člen – odstopanja zaradi izrednih okoliščin</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Ta člen omogoča, da se zaradi izrednih okoliščin, na katere upravljavec naprave ne more vplivati, za določen čas (tri mesece + tri mesece) dovoli izredna odstopanja od zahtev v zvezi z mejnimi vrednostmi emisij ali v zvezi z </a:t>
            </a:r>
            <a:r>
              <a:rPr lang="sl-SI" dirty="0" err="1">
                <a:solidFill>
                  <a:schemeClr val="tx1">
                    <a:lumMod val="65000"/>
                    <a:lumOff val="35000"/>
                  </a:schemeClr>
                </a:solidFill>
              </a:rPr>
              <a:t>okoljsko</a:t>
            </a:r>
            <a:r>
              <a:rPr lang="sl-SI" dirty="0">
                <a:solidFill>
                  <a:schemeClr val="tx1">
                    <a:lumMod val="65000"/>
                    <a:lumOff val="35000"/>
                  </a:schemeClr>
                </a:solidFill>
              </a:rPr>
              <a:t> učinkovitostjo pri obratovanju naprave, pri čemer mora biti zagotovljeno, da se ne povzroča znatnega onesnaženja.</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Razlogi, kdaj nastanejo izredne okoliščine so v členu taksativno našteti.</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Upravljavec mora podati vlogo za uveljavljanje izrednih odstopanj. Prav tako mora predložiti vlogo za podaljšanje 14 dni pred iztekom odločbe.</a:t>
            </a:r>
          </a:p>
          <a:p>
            <a:pPr marL="285750" indent="-285750">
              <a:lnSpc>
                <a:spcPts val="2500"/>
              </a:lnSpc>
              <a:buClr>
                <a:srgbClr val="0095DA"/>
              </a:buClr>
              <a:buFont typeface="Wingdings" panose="05000000000000000000" pitchFamily="2" charset="2"/>
              <a:buChar char="ü"/>
            </a:pPr>
            <a:endParaRPr lang="sl-SI" dirty="0">
              <a:solidFill>
                <a:schemeClr val="tx1">
                  <a:lumMod val="65000"/>
                  <a:lumOff val="35000"/>
                </a:schemeClr>
              </a:solidFill>
            </a:endParaRPr>
          </a:p>
          <a:p>
            <a:pPr>
              <a:lnSpc>
                <a:spcPts val="2500"/>
              </a:lnSpc>
              <a:buClr>
                <a:srgbClr val="0095DA"/>
              </a:buClr>
            </a:pPr>
            <a:r>
              <a:rPr lang="sl-SI" sz="1800" b="1" dirty="0">
                <a:solidFill>
                  <a:srgbClr val="00529C"/>
                </a:solidFill>
              </a:rPr>
              <a:t>166. člen – odstopanja</a:t>
            </a:r>
            <a:r>
              <a:rPr lang="sl-SI" b="1" dirty="0">
                <a:solidFill>
                  <a:srgbClr val="00529C"/>
                </a:solidFill>
              </a:rPr>
              <a:t> zaradi preizkušanja nastajajočih tehnik</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Člen urejuje možnost začasnega odstopanja od zahtev:</a:t>
            </a:r>
          </a:p>
          <a:p>
            <a:pPr marL="742950" lvl="1" indent="-285750">
              <a:lnSpc>
                <a:spcPts val="2500"/>
              </a:lnSpc>
              <a:buClr>
                <a:srgbClr val="0095DA"/>
              </a:buClr>
              <a:buFont typeface="Wingdings" panose="05000000000000000000" pitchFamily="2" charset="2"/>
              <a:buChar char="§"/>
            </a:pPr>
            <a:r>
              <a:rPr lang="sl-SI" dirty="0">
                <a:solidFill>
                  <a:schemeClr val="tx1">
                    <a:lumMod val="65000"/>
                    <a:lumOff val="35000"/>
                  </a:schemeClr>
                </a:solidFill>
              </a:rPr>
              <a:t>za izvajanje predpisanih ukrepov za preprečevanje onesnaževanja okolja;</a:t>
            </a:r>
          </a:p>
          <a:p>
            <a:pPr marL="742950" lvl="1" indent="-285750">
              <a:lnSpc>
                <a:spcPts val="2500"/>
              </a:lnSpc>
              <a:buClr>
                <a:srgbClr val="0095DA"/>
              </a:buClr>
              <a:buFont typeface="Wingdings" panose="05000000000000000000" pitchFamily="2" charset="2"/>
              <a:buChar char="§"/>
            </a:pPr>
            <a:r>
              <a:rPr lang="sl-SI" dirty="0">
                <a:solidFill>
                  <a:schemeClr val="tx1">
                    <a:lumMod val="65000"/>
                    <a:lumOff val="35000"/>
                  </a:schemeClr>
                </a:solidFill>
              </a:rPr>
              <a:t>uporabe najboljših razpoložljivih tehnik iz zaključkov o BAT;</a:t>
            </a:r>
          </a:p>
          <a:p>
            <a:pPr marL="742950" lvl="1" indent="-285750">
              <a:lnSpc>
                <a:spcPts val="2500"/>
              </a:lnSpc>
              <a:buClr>
                <a:srgbClr val="0095DA"/>
              </a:buClr>
              <a:buFont typeface="Wingdings" panose="05000000000000000000" pitchFamily="2" charset="2"/>
              <a:buChar char="§"/>
            </a:pPr>
            <a:r>
              <a:rPr lang="sl-SI" dirty="0">
                <a:solidFill>
                  <a:schemeClr val="tx1">
                    <a:lumMod val="65000"/>
                    <a:lumOff val="35000"/>
                  </a:schemeClr>
                </a:solidFill>
              </a:rPr>
              <a:t>od mejnih vrednosti</a:t>
            </a:r>
          </a:p>
          <a:p>
            <a:pPr lvl="1">
              <a:lnSpc>
                <a:spcPts val="2500"/>
              </a:lnSpc>
              <a:buClr>
                <a:srgbClr val="0095DA"/>
              </a:buClr>
            </a:pPr>
            <a:r>
              <a:rPr lang="sl-SI" dirty="0">
                <a:solidFill>
                  <a:schemeClr val="tx1">
                    <a:lumMod val="65000"/>
                    <a:lumOff val="35000"/>
                  </a:schemeClr>
                </a:solidFill>
              </a:rPr>
              <a:t>če upravljavec naprave poizkuša nastajajoče tehnike.</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Tako odstopanje se dovoli za največ 30 mesecev.</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za omenjeni odlog se zaprosi z vlogo</a:t>
            </a:r>
            <a:r>
              <a:rPr lang="sl-SI" dirty="0"/>
              <a:t>.</a:t>
            </a:r>
            <a:endParaRPr lang="sl-SI" dirty="0">
              <a:solidFill>
                <a:schemeClr val="tx1">
                  <a:lumMod val="65000"/>
                  <a:lumOff val="35000"/>
                </a:schemeClr>
              </a:solidFill>
            </a:endParaRPr>
          </a:p>
        </p:txBody>
      </p:sp>
    </p:spTree>
    <p:extLst>
      <p:ext uri="{BB962C8B-B14F-4D97-AF65-F5344CB8AC3E}">
        <p14:creationId xmlns:p14="http://schemas.microsoft.com/office/powerpoint/2010/main" val="493355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F6CDDAA7-9FB8-5335-416C-8529D4543F44}"/>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51B41190-9EB8-8B09-C0FA-AD62E52D235A}"/>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FB3A35FE-6AD7-9DEF-524F-22742E09039B}"/>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167. člen – sprememba okoljevarstvenega dovoljenja na zahtevo upravljavca</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Vlogo za spremembo OVD-IED je potrebno vložiti za vsako nameravano spremembo:</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v vrsti ali delovanju naprave;</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zmogljivosti naprave, ki lahko pomembno vpliva na okolje;</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spremembi upravljavca ali</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v enem letu od objave zaključka o BAT oziroma posodobljenega zaključka o BAT. </a:t>
            </a:r>
          </a:p>
          <a:p>
            <a:pPr>
              <a:lnSpc>
                <a:spcPts val="2500"/>
              </a:lnSpc>
              <a:buClr>
                <a:srgbClr val="0095DA"/>
              </a:buClr>
            </a:pPr>
            <a:endParaRPr lang="sl-SI" dirty="0">
              <a:solidFill>
                <a:schemeClr val="tx1">
                  <a:lumMod val="65000"/>
                  <a:lumOff val="35000"/>
                </a:schemeClr>
              </a:solidFill>
            </a:endParaRPr>
          </a:p>
          <a:p>
            <a:pPr>
              <a:lnSpc>
                <a:spcPts val="2500"/>
              </a:lnSpc>
              <a:buClr>
                <a:srgbClr val="0095DA"/>
              </a:buClr>
            </a:pPr>
            <a:r>
              <a:rPr lang="sl-SI" sz="2000" b="1" dirty="0">
                <a:solidFill>
                  <a:srgbClr val="00529C"/>
                </a:solidFill>
              </a:rPr>
              <a:t>168. člen – vloga za spremembo okoljevarstvenega dovoljenja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Člen določa vsebino vloge za spremembo OVD-IED tez zahteve po dokazilih, ki se jih mora predložiti k vlogi</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Če se vlaga spremembo OVD zaradi objave zaključka o BAT oziroma posodobljenega zaključka o BAT, mora vloga vsebovati tudi prikaz skladnosti.</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Vlada določi podrobnejšo vsebino vloge  za spremembo, pogoje za dopolnitev in vsebino potrjenega izhodiščnega poročila.</a:t>
            </a:r>
          </a:p>
          <a:p>
            <a:pPr marL="285750" indent="-285750">
              <a:lnSpc>
                <a:spcPts val="2500"/>
              </a:lnSpc>
              <a:buClr>
                <a:srgbClr val="0095DA"/>
              </a:buClr>
              <a:buFont typeface="Wingdings" panose="05000000000000000000" pitchFamily="2" charset="2"/>
              <a:buChar char="ü"/>
            </a:pPr>
            <a:endParaRPr lang="sl-SI" dirty="0">
              <a:solidFill>
                <a:schemeClr val="tx1">
                  <a:lumMod val="65000"/>
                  <a:lumOff val="35000"/>
                </a:schemeClr>
              </a:solidFill>
            </a:endParaRPr>
          </a:p>
        </p:txBody>
      </p:sp>
    </p:spTree>
    <p:extLst>
      <p:ext uri="{BB962C8B-B14F-4D97-AF65-F5344CB8AC3E}">
        <p14:creationId xmlns:p14="http://schemas.microsoft.com/office/powerpoint/2010/main" val="1911625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C530F925-F950-5574-04D1-7CFF4F2C522C}"/>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291C8579-064F-A1F3-779F-A20B6DB45D7D}"/>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15E37D7F-6400-B79E-2A91-802BC3C23148}"/>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169. člen – postopek spremembe okoljevarstvenega dovoljenja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Določa roke za odločanje o vlogi in druge zahteve v zvezi z odločanjem v tem postopku:</a:t>
            </a:r>
          </a:p>
          <a:p>
            <a:pPr marL="742950" lvl="1" indent="-285750">
              <a:lnSpc>
                <a:spcPts val="2500"/>
              </a:lnSpc>
              <a:buClr>
                <a:srgbClr val="0095DA"/>
              </a:buClr>
              <a:buFont typeface="Wingdings" panose="05000000000000000000" pitchFamily="2" charset="2"/>
              <a:buChar char="§"/>
            </a:pPr>
            <a:r>
              <a:rPr lang="sl-SI" dirty="0">
                <a:solidFill>
                  <a:schemeClr val="tx1">
                    <a:lumMod val="65000"/>
                    <a:lumOff val="35000"/>
                  </a:schemeClr>
                </a:solidFill>
              </a:rPr>
              <a:t>za večjo spremembo v obratovanju naprave ali za prilagoditev naprave zaključkom o BAT oziroma posodobljenim zaključkom o BAT je </a:t>
            </a:r>
            <a:r>
              <a:rPr lang="sl-SI" b="1" dirty="0">
                <a:solidFill>
                  <a:schemeClr val="tx1">
                    <a:lumMod val="65000"/>
                    <a:lumOff val="35000"/>
                  </a:schemeClr>
                </a:solidFill>
              </a:rPr>
              <a:t>šest mesecev </a:t>
            </a:r>
          </a:p>
          <a:p>
            <a:pPr marL="742950" lvl="1" indent="-285750">
              <a:lnSpc>
                <a:spcPts val="2500"/>
              </a:lnSpc>
              <a:buClr>
                <a:srgbClr val="0095DA"/>
              </a:buClr>
              <a:buFont typeface="Wingdings" panose="05000000000000000000" pitchFamily="2" charset="2"/>
              <a:buChar char="§"/>
            </a:pPr>
            <a:r>
              <a:rPr lang="sl-SI" dirty="0">
                <a:solidFill>
                  <a:schemeClr val="tx1">
                    <a:lumMod val="65000"/>
                    <a:lumOff val="35000"/>
                  </a:schemeClr>
                </a:solidFill>
              </a:rPr>
              <a:t>za spremembo v obratovanju naprave, ki ni večja sprememba, je </a:t>
            </a:r>
            <a:r>
              <a:rPr lang="sl-SI" b="1" dirty="0">
                <a:solidFill>
                  <a:schemeClr val="tx1">
                    <a:lumMod val="65000"/>
                    <a:lumOff val="35000"/>
                  </a:schemeClr>
                </a:solidFill>
              </a:rPr>
              <a:t>tri mesece </a:t>
            </a:r>
            <a:r>
              <a:rPr lang="sl-SI" dirty="0">
                <a:solidFill>
                  <a:schemeClr val="tx1">
                    <a:lumMod val="65000"/>
                    <a:lumOff val="35000"/>
                  </a:schemeClr>
                </a:solidFill>
              </a:rPr>
              <a:t>oziroma </a:t>
            </a:r>
            <a:r>
              <a:rPr lang="sl-SI" u="sng" dirty="0">
                <a:solidFill>
                  <a:schemeClr val="tx1">
                    <a:lumMod val="65000"/>
                    <a:lumOff val="35000"/>
                  </a:schemeClr>
                </a:solidFill>
              </a:rPr>
              <a:t>v primeru vstopa stranskega udeleženca v postopek</a:t>
            </a:r>
            <a:r>
              <a:rPr lang="sl-SI" dirty="0">
                <a:solidFill>
                  <a:schemeClr val="tx1">
                    <a:lumMod val="65000"/>
                    <a:lumOff val="35000"/>
                  </a:schemeClr>
                </a:solidFill>
              </a:rPr>
              <a:t>, ki se nanaša na preverjanje in spremembo okoljevarstvenega dovoljenja zaradi podaljšanja roka obratovanja odlagališča odpadkov, </a:t>
            </a:r>
            <a:r>
              <a:rPr lang="sl-SI" b="1" dirty="0">
                <a:solidFill>
                  <a:schemeClr val="tx1">
                    <a:lumMod val="65000"/>
                    <a:lumOff val="35000"/>
                  </a:schemeClr>
                </a:solidFill>
              </a:rPr>
              <a:t>pet mesecev. </a:t>
            </a:r>
          </a:p>
          <a:p>
            <a:pPr marL="742950" lvl="1" indent="-285750">
              <a:lnSpc>
                <a:spcPts val="2500"/>
              </a:lnSpc>
              <a:buClr>
                <a:srgbClr val="0095DA"/>
              </a:buClr>
              <a:buFont typeface="Wingdings" panose="05000000000000000000" pitchFamily="2" charset="2"/>
              <a:buChar char="§"/>
            </a:pPr>
            <a:r>
              <a:rPr lang="sl-SI" dirty="0">
                <a:solidFill>
                  <a:schemeClr val="tx1">
                    <a:lumMod val="65000"/>
                    <a:lumOff val="35000"/>
                  </a:schemeClr>
                </a:solidFill>
              </a:rPr>
              <a:t>V primeru odločanja zaradi spremembe upravljavca - 30 dni</a:t>
            </a:r>
            <a:r>
              <a:rPr lang="sl-SI" sz="1800" dirty="0">
                <a:effectLst/>
                <a:latin typeface="Tahoma" panose="020B0604030504040204" pitchFamily="34" charset="0"/>
                <a:ea typeface="Times New Roman" panose="02020603050405020304" pitchFamily="18" charset="0"/>
              </a:rPr>
              <a:t>.</a:t>
            </a:r>
            <a:endParaRPr lang="sl-SI" dirty="0">
              <a:solidFill>
                <a:schemeClr val="tx1">
                  <a:lumMod val="65000"/>
                  <a:lumOff val="35000"/>
                </a:schemeClr>
              </a:solidFill>
            </a:endParaRP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Ne spregledati, da ti roki ne tečejo, ko se odvijajo določena procesna dejanja, našteta v 149. členu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večini primerov ministrstvo, ko začne odločati o vlogi, najprej obvesti pristojno inšpekcijo, ki mora opraviti pregled naprave in o tem pripraviti poročilo – v 30 dneh od prejema zahtevka.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Nadaljevanje postopka je tudi zelo odvisno, kaj vsebuje poročilo inšpekcije.</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Pozoren je potrebno biti tudi, kdaj je potrebna javna razgrnitev v teh postopkih</a:t>
            </a:r>
          </a:p>
          <a:p>
            <a:pPr marL="285750" indent="-285750">
              <a:lnSpc>
                <a:spcPts val="2500"/>
              </a:lnSpc>
              <a:buClr>
                <a:srgbClr val="0095DA"/>
              </a:buClr>
              <a:buFont typeface="Wingdings" panose="05000000000000000000" pitchFamily="2" charset="2"/>
              <a:buChar char="ü"/>
            </a:pPr>
            <a:endParaRPr lang="sl-SI" dirty="0">
              <a:solidFill>
                <a:schemeClr val="tx1">
                  <a:lumMod val="65000"/>
                  <a:lumOff val="35000"/>
                </a:schemeClr>
              </a:solidFill>
            </a:endParaRPr>
          </a:p>
          <a:p>
            <a:pPr>
              <a:lnSpc>
                <a:spcPts val="2500"/>
              </a:lnSpc>
              <a:buClr>
                <a:srgbClr val="0095DA"/>
              </a:buClr>
            </a:pPr>
            <a:endParaRPr lang="sl-SI" dirty="0">
              <a:solidFill>
                <a:schemeClr val="tx1">
                  <a:lumMod val="65000"/>
                  <a:lumOff val="35000"/>
                </a:schemeClr>
              </a:solidFill>
            </a:endParaRPr>
          </a:p>
        </p:txBody>
      </p:sp>
    </p:spTree>
    <p:extLst>
      <p:ext uri="{BB962C8B-B14F-4D97-AF65-F5344CB8AC3E}">
        <p14:creationId xmlns:p14="http://schemas.microsoft.com/office/powerpoint/2010/main" val="1211069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745FB8D4-C8B2-BFC2-C55F-3F319270CBD3}"/>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BBCA57A1-F3ED-AB10-DC67-E3542367180B}"/>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99502CEE-C733-EDEC-139E-84FAE259FBF4}"/>
              </a:ext>
            </a:extLst>
          </p:cNvPr>
          <p:cNvSpPr txBox="1">
            <a:spLocks/>
          </p:cNvSpPr>
          <p:nvPr/>
        </p:nvSpPr>
        <p:spPr>
          <a:xfrm>
            <a:off x="195621" y="1071546"/>
            <a:ext cx="8643998" cy="5237774"/>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170. člen – sprememba naprave</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Ta člen določa, kako postopati v primeru, ko se zaradi nameravane spremembe naprava ne bi več uvrščala med IED naprave, vendar pa bi naprava nadaljevala z obratovanjem</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teh primerih mora upravljavec naprave:</a:t>
            </a:r>
          </a:p>
          <a:p>
            <a:pPr marL="742950" lvl="1" indent="-285750">
              <a:lnSpc>
                <a:spcPts val="2500"/>
              </a:lnSpc>
              <a:buClr>
                <a:srgbClr val="0095DA"/>
              </a:buClr>
              <a:buFont typeface="Symbol" panose="05050102010706020507" pitchFamily="18" charset="2"/>
              <a:buChar char="-"/>
            </a:pPr>
            <a:r>
              <a:rPr lang="sl-SI" dirty="0">
                <a:solidFill>
                  <a:schemeClr val="tx1">
                    <a:lumMod val="65000"/>
                    <a:lumOff val="35000"/>
                  </a:schemeClr>
                </a:solidFill>
              </a:rPr>
              <a:t>vložiti vlogo za prenehanje OVD-IED, kateri mora predložiti oceno stanja območja naprave in</a:t>
            </a:r>
          </a:p>
          <a:p>
            <a:pPr marL="742950" lvl="1" indent="-285750">
              <a:lnSpc>
                <a:spcPts val="2500"/>
              </a:lnSpc>
              <a:buClr>
                <a:srgbClr val="0095DA"/>
              </a:buClr>
              <a:buFont typeface="Symbol" panose="05050102010706020507" pitchFamily="18" charset="2"/>
              <a:buChar char="-"/>
            </a:pPr>
            <a:r>
              <a:rPr lang="sl-SI" dirty="0">
                <a:solidFill>
                  <a:schemeClr val="tx1">
                    <a:lumMod val="65000"/>
                    <a:lumOff val="35000"/>
                  </a:schemeClr>
                </a:solidFill>
              </a:rPr>
              <a:t>vložiti mora vlogo za OVD za druge naprave po 176. členu zakona.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Če iz ocene stanja območja izhaja, da:</a:t>
            </a:r>
          </a:p>
          <a:p>
            <a:pPr marL="742950" lvl="1" indent="-285750">
              <a:lnSpc>
                <a:spcPts val="2500"/>
              </a:lnSpc>
              <a:buClr>
                <a:srgbClr val="0095DA"/>
              </a:buClr>
              <a:buFont typeface="Symbol" panose="05050102010706020507" pitchFamily="18" charset="2"/>
              <a:buChar char="-"/>
            </a:pPr>
            <a:r>
              <a:rPr lang="sl-SI" dirty="0">
                <a:solidFill>
                  <a:schemeClr val="tx1">
                    <a:lumMod val="65000"/>
                    <a:lumOff val="35000"/>
                  </a:schemeClr>
                </a:solidFill>
              </a:rPr>
              <a:t>je doseženo zadovoljivo stanje območja naprave </a:t>
            </a:r>
            <a:r>
              <a:rPr lang="sl-SI" dirty="0">
                <a:solidFill>
                  <a:schemeClr val="tx1">
                    <a:lumMod val="65000"/>
                    <a:lumOff val="35000"/>
                  </a:schemeClr>
                </a:solidFill>
                <a:sym typeface="Symbol" panose="05050102010706020507" pitchFamily="18" charset="2"/>
              </a:rPr>
              <a:t> v OVD za druge naprave lahko odloči tudi o vlogi za prenehanje OVD - IED</a:t>
            </a:r>
          </a:p>
          <a:p>
            <a:pPr marL="742950" lvl="1" indent="-285750">
              <a:lnSpc>
                <a:spcPts val="2500"/>
              </a:lnSpc>
              <a:buClr>
                <a:srgbClr val="0095DA"/>
              </a:buClr>
              <a:buFont typeface="Symbol" panose="05050102010706020507" pitchFamily="18" charset="2"/>
              <a:buChar char="-"/>
            </a:pPr>
            <a:r>
              <a:rPr lang="sl-SI" dirty="0">
                <a:solidFill>
                  <a:schemeClr val="tx1">
                    <a:lumMod val="65000"/>
                    <a:lumOff val="35000"/>
                  </a:schemeClr>
                </a:solidFill>
              </a:rPr>
              <a:t>ni doseženo zadovoljivo stanje območja naprave </a:t>
            </a:r>
            <a:r>
              <a:rPr lang="sl-SI" dirty="0">
                <a:solidFill>
                  <a:schemeClr val="tx1">
                    <a:lumMod val="65000"/>
                    <a:lumOff val="35000"/>
                  </a:schemeClr>
                </a:solidFill>
                <a:sym typeface="Symbol" panose="05050102010706020507" pitchFamily="18" charset="2"/>
              </a:rPr>
              <a:t> ministrstvo lahko določi tudi prenehanje obratovanja te naprave brez OVD-ja za druge naprave. Vsekakor pa v teh primerih mojstrstvo določi preprečevalne ukrepe oziroma omilitvene ukrepe ali sanacijo.</a:t>
            </a:r>
            <a:endParaRPr lang="sl-SI" dirty="0">
              <a:solidFill>
                <a:schemeClr val="tx1">
                  <a:lumMod val="65000"/>
                  <a:lumOff val="35000"/>
                </a:schemeClr>
              </a:solidFill>
            </a:endParaRPr>
          </a:p>
        </p:txBody>
      </p:sp>
    </p:spTree>
    <p:extLst>
      <p:ext uri="{BB962C8B-B14F-4D97-AF65-F5344CB8AC3E}">
        <p14:creationId xmlns:p14="http://schemas.microsoft.com/office/powerpoint/2010/main" val="37361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8023F821-7B05-F5C4-4B6F-4963B46CB08B}"/>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707A4361-77C1-8CEA-F3D2-E6A36371B755}"/>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EFCCE49B-E490-7B99-D3F4-A39550D188D5}"/>
              </a:ext>
            </a:extLst>
          </p:cNvPr>
          <p:cNvSpPr txBox="1">
            <a:spLocks/>
          </p:cNvSpPr>
          <p:nvPr/>
        </p:nvSpPr>
        <p:spPr>
          <a:xfrm>
            <a:off x="195621" y="1071546"/>
            <a:ext cx="8643998" cy="5237774"/>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171. člen – </a:t>
            </a:r>
            <a:r>
              <a:rPr lang="sl-SI" sz="2000" b="1" noProof="0" dirty="0">
                <a:solidFill>
                  <a:srgbClr val="00529C"/>
                </a:solidFill>
              </a:rPr>
              <a:t>preverjanje in sprememba okoljevarstvenega dovoljenja po uradni dolžnosti</a:t>
            </a:r>
            <a:endParaRPr lang="sl-SI" sz="2000" b="1" dirty="0">
              <a:solidFill>
                <a:srgbClr val="00529C"/>
              </a:solidFill>
            </a:endParaRP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Predpisani so taksativno našteti primeri, pri nastanku katerih mora ministrstvo OVD-IED preveriti in ga po potrebi po uradni dolžnosti spremeniti:</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zaradi vsebinskih sprememb predpisov s področja varstva okolja ali voda, ki se nanašajo na obratovanje naprave;</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Kadar razvoj najboljših razpoložljivih tehnik omogoča znatno zmanjšanj emisij, pa ni za to napravo nobenih zaključkov o BAT;….</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členu je tudi določeno, kako se začne in vodi ta postopek:</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Pisno obvestilo upravljavcu o začetku postopka; lahko tudi kadarkoli poziv za predložitev podatkov in dokazil</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Obvestilo pristojni inšpekcijo ter zaprosilo za pregled naprave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Določeni so tudi roki, v katerih mora odločati ministrstvo (v treh mesecih), lahko je tudi javna razgrnitev. Če vstopi stranski udeleženec v </a:t>
            </a:r>
            <a:r>
              <a:rPr lang="sl-SI" dirty="0" err="1">
                <a:solidFill>
                  <a:schemeClr val="tx1">
                    <a:lumMod val="65000"/>
                    <a:lumOff val="35000"/>
                  </a:schemeClr>
                </a:solidFill>
              </a:rPr>
              <a:t>postgopek</a:t>
            </a:r>
            <a:r>
              <a:rPr lang="sl-SI" dirty="0">
                <a:solidFill>
                  <a:schemeClr val="tx1">
                    <a:lumMod val="65000"/>
                    <a:lumOff val="35000"/>
                  </a:schemeClr>
                </a:solidFill>
              </a:rPr>
              <a:t> se rok za odločanje podaljša največ za dva meseca </a:t>
            </a:r>
          </a:p>
        </p:txBody>
      </p:sp>
    </p:spTree>
    <p:extLst>
      <p:ext uri="{BB962C8B-B14F-4D97-AF65-F5344CB8AC3E}">
        <p14:creationId xmlns:p14="http://schemas.microsoft.com/office/powerpoint/2010/main" val="3042897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50325EB7-0AB2-7289-B7AC-D3DA368884E0}"/>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E1A8C959-29EC-C01E-ACE8-0B532F49C58C}"/>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28C10F29-152C-0DD1-4649-049969A0F3F2}"/>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172. člen – začasna prekinitev obratovanja naprave ali dela naprave</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tem členu je urejena situacija, ki nastane, če želi upravljavec naprave začasno prekiniti njeno obratovanje, lahko tudi le v delu naprave.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Za začasno prekinitev naprave se zaprosi z vlogo, kateri je potrebno predložiti dokazila  o izvedenih ukrepih za preprečitev obremenjevanja okolja, nastanka čezmerne obremenitve in </a:t>
            </a:r>
            <a:r>
              <a:rPr lang="sl-SI" dirty="0" err="1">
                <a:solidFill>
                  <a:schemeClr val="tx1">
                    <a:lumMod val="65000"/>
                    <a:lumOff val="35000"/>
                  </a:schemeClr>
                </a:solidFill>
              </a:rPr>
              <a:t>okoljske</a:t>
            </a:r>
            <a:r>
              <a:rPr lang="sl-SI" dirty="0">
                <a:solidFill>
                  <a:schemeClr val="tx1">
                    <a:lumMod val="65000"/>
                    <a:lumOff val="35000"/>
                  </a:schemeClr>
                </a:solidFill>
              </a:rPr>
              <a:t> škode.</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Po preverjanju vseh zahtev iz tega člena, ki morajo biti izpolnjene, se izda odločbo, ki pa preneha veljati v treh letih po pravnomočnosti ali pa z dnem začetka ponovnega obratovanja, o katerem pa ministrstvo ponovno odloči z odločbo. </a:t>
            </a:r>
          </a:p>
          <a:p>
            <a:pPr>
              <a:lnSpc>
                <a:spcPts val="2500"/>
              </a:lnSpc>
              <a:buClr>
                <a:srgbClr val="0095DA"/>
              </a:buClr>
            </a:pPr>
            <a:endParaRPr lang="sl-SI" dirty="0">
              <a:solidFill>
                <a:schemeClr val="tx1">
                  <a:lumMod val="65000"/>
                  <a:lumOff val="35000"/>
                </a:schemeClr>
              </a:solidFill>
            </a:endParaRPr>
          </a:p>
          <a:p>
            <a:pPr>
              <a:lnSpc>
                <a:spcPts val="2500"/>
              </a:lnSpc>
              <a:buClr>
                <a:srgbClr val="0095DA"/>
              </a:buClr>
            </a:pPr>
            <a:r>
              <a:rPr lang="sl-SI" sz="2000" b="1" dirty="0">
                <a:solidFill>
                  <a:srgbClr val="00529C"/>
                </a:solidFill>
              </a:rPr>
              <a:t>173. člen – odvzem okoljevarstvenega dovoljenja</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Odvzem dovoljenja se </a:t>
            </a:r>
            <a:r>
              <a:rPr lang="sl-SI" dirty="0" err="1">
                <a:solidFill>
                  <a:schemeClr val="tx1">
                    <a:lumMod val="65000"/>
                    <a:lumOff val="35000"/>
                  </a:schemeClr>
                </a:solidFill>
              </a:rPr>
              <a:t>ponavadi</a:t>
            </a:r>
            <a:r>
              <a:rPr lang="sl-SI" dirty="0">
                <a:solidFill>
                  <a:schemeClr val="tx1">
                    <a:lumMod val="65000"/>
                    <a:lumOff val="35000"/>
                  </a:schemeClr>
                </a:solidFill>
              </a:rPr>
              <a:t> zgodi po uradni dolžnosti, če:</a:t>
            </a:r>
          </a:p>
          <a:p>
            <a:pPr marL="742950" lvl="1" indent="-285750">
              <a:lnSpc>
                <a:spcPts val="2500"/>
              </a:lnSpc>
              <a:buClr>
                <a:srgbClr val="0095DA"/>
              </a:buClr>
              <a:buFont typeface="Symbol" panose="05050102010706020507" pitchFamily="18" charset="2"/>
              <a:buChar char="-"/>
            </a:pPr>
            <a:r>
              <a:rPr lang="sl-SI" dirty="0">
                <a:solidFill>
                  <a:schemeClr val="tx1">
                    <a:lumMod val="65000"/>
                    <a:lumOff val="35000"/>
                  </a:schemeClr>
                </a:solidFill>
              </a:rPr>
              <a:t>Se ne izvrši pravnomočne inšpekcijske odločbe o uskladitvi obratovanja naprave s pogoji iz OVD-IED ali</a:t>
            </a:r>
          </a:p>
          <a:p>
            <a:pPr marL="742950" lvl="1" indent="-285750">
              <a:lnSpc>
                <a:spcPts val="2500"/>
              </a:lnSpc>
              <a:buClr>
                <a:srgbClr val="0095DA"/>
              </a:buClr>
              <a:buFont typeface="Symbol" panose="05050102010706020507" pitchFamily="18" charset="2"/>
              <a:buChar char="-"/>
            </a:pPr>
            <a:r>
              <a:rPr lang="sl-SI" dirty="0">
                <a:solidFill>
                  <a:schemeClr val="tx1">
                    <a:lumMod val="65000"/>
                    <a:lumOff val="35000"/>
                  </a:schemeClr>
                </a:solidFill>
              </a:rPr>
              <a:t>Če se ne predloži v določenem roku podatkov in dokazil, ki jih ministrstvo zahteva.</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Ob izdaji odločbe odvzema ministrstvo začne postopek ugotavljanja </a:t>
            </a:r>
            <a:r>
              <a:rPr lang="sl-SI" dirty="0" err="1">
                <a:solidFill>
                  <a:schemeClr val="tx1">
                    <a:lumMod val="65000"/>
                    <a:lumOff val="35000"/>
                  </a:schemeClr>
                </a:solidFill>
              </a:rPr>
              <a:t>okoljske</a:t>
            </a:r>
            <a:r>
              <a:rPr lang="sl-SI" dirty="0">
                <a:solidFill>
                  <a:schemeClr val="tx1">
                    <a:lumMod val="65000"/>
                    <a:lumOff val="35000"/>
                  </a:schemeClr>
                </a:solidFill>
              </a:rPr>
              <a:t> škode po tem zakonu z ugotavljanjem </a:t>
            </a:r>
          </a:p>
        </p:txBody>
      </p:sp>
    </p:spTree>
    <p:extLst>
      <p:ext uri="{BB962C8B-B14F-4D97-AF65-F5344CB8AC3E}">
        <p14:creationId xmlns:p14="http://schemas.microsoft.com/office/powerpoint/2010/main" val="4054572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E03B2FE5-ACDD-2FFB-C242-F92EF5F87295}"/>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D78B0962-35F7-8F80-DB12-2484EB2C26D4}"/>
              </a:ext>
            </a:extLst>
          </p:cNvPr>
          <p:cNvSpPr>
            <a:spLocks noGrp="1"/>
          </p:cNvSpPr>
          <p:nvPr>
            <p:ph type="title"/>
          </p:nvPr>
        </p:nvSpPr>
        <p:spPr>
          <a:xfrm>
            <a:off x="323528" y="332656"/>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4EE53C38-7664-D925-0188-6A77AC90093A}"/>
              </a:ext>
            </a:extLst>
          </p:cNvPr>
          <p:cNvSpPr txBox="1">
            <a:spLocks/>
          </p:cNvSpPr>
          <p:nvPr/>
        </p:nvSpPr>
        <p:spPr>
          <a:xfrm>
            <a:off x="195621" y="1118468"/>
            <a:ext cx="8643998" cy="5190852"/>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174. člen – dokončno prenehanje obratovanja naprave</a:t>
            </a:r>
          </a:p>
          <a:p>
            <a:pPr>
              <a:lnSpc>
                <a:spcPts val="2500"/>
              </a:lnSpc>
              <a:buClr>
                <a:srgbClr val="0095DA"/>
              </a:buClr>
            </a:pPr>
            <a:endParaRPr lang="sl-SI" sz="2000" b="1" dirty="0">
              <a:solidFill>
                <a:srgbClr val="00529C"/>
              </a:solidFill>
            </a:endParaRP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Upravljavec mora predložiti vlogo o nameri prenehanja obratovanja naprave.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Člen določa, kaj vse mora vloga o nameri prenehanja obratovanja naprave vsebovati, predvsem mora vsebovati poročila, ukrepe, ocene tveganja, podatke…, s katerimi se dokazuje doseženo zadovoljivo stanje območja.</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drugem in tretjem odstavku člena je določeno, kdaj se šteje, da je doseženo zadovoljivo stanje območja; v nadaljevanju pa tudi, kako ukrepa ministrstvo, če to stanje ni dosežno.</a:t>
            </a:r>
          </a:p>
          <a:p>
            <a:pPr>
              <a:lnSpc>
                <a:spcPts val="2500"/>
              </a:lnSpc>
              <a:buClr>
                <a:srgbClr val="0095DA"/>
              </a:buClr>
            </a:pPr>
            <a:endParaRPr lang="sl-SI" dirty="0">
              <a:solidFill>
                <a:schemeClr val="tx1">
                  <a:lumMod val="65000"/>
                  <a:lumOff val="35000"/>
                </a:schemeClr>
              </a:solidFill>
            </a:endParaRPr>
          </a:p>
          <a:p>
            <a:pPr>
              <a:lnSpc>
                <a:spcPts val="2500"/>
              </a:lnSpc>
              <a:buClr>
                <a:srgbClr val="0095DA"/>
              </a:buClr>
            </a:pPr>
            <a:endParaRPr lang="sl-SI" dirty="0">
              <a:solidFill>
                <a:schemeClr val="tx1">
                  <a:lumMod val="65000"/>
                  <a:lumOff val="35000"/>
                </a:schemeClr>
              </a:solidFill>
            </a:endParaRPr>
          </a:p>
        </p:txBody>
      </p:sp>
    </p:spTree>
    <p:extLst>
      <p:ext uri="{BB962C8B-B14F-4D97-AF65-F5344CB8AC3E}">
        <p14:creationId xmlns:p14="http://schemas.microsoft.com/office/powerpoint/2010/main" val="8270541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355EA5EA-2A18-0C11-A02A-1282AE8D6DEE}"/>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6BF35C7D-0867-A074-562A-54A02253C2A5}"/>
              </a:ext>
            </a:extLst>
          </p:cNvPr>
          <p:cNvSpPr>
            <a:spLocks noGrp="1"/>
          </p:cNvSpPr>
          <p:nvPr>
            <p:ph type="title"/>
          </p:nvPr>
        </p:nvSpPr>
        <p:spPr>
          <a:xfrm>
            <a:off x="323528" y="332656"/>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57B0C822-F584-3E70-6AEE-5ACA6586BD35}"/>
              </a:ext>
            </a:extLst>
          </p:cNvPr>
          <p:cNvSpPr txBox="1">
            <a:spLocks/>
          </p:cNvSpPr>
          <p:nvPr/>
        </p:nvSpPr>
        <p:spPr>
          <a:xfrm>
            <a:off x="195621" y="1052736"/>
            <a:ext cx="8643998" cy="5256584"/>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Prehodne odločbe</a:t>
            </a:r>
          </a:p>
          <a:p>
            <a:pPr>
              <a:lnSpc>
                <a:spcPts val="2500"/>
              </a:lnSpc>
              <a:buClr>
                <a:srgbClr val="0095DA"/>
              </a:buClr>
            </a:pPr>
            <a:r>
              <a:rPr lang="sl-SI" sz="2000" b="1" dirty="0">
                <a:solidFill>
                  <a:srgbClr val="00529C"/>
                </a:solidFill>
              </a:rPr>
              <a:t>300. člen  - prekršek za </a:t>
            </a:r>
            <a:r>
              <a:rPr lang="sl-SI" sz="2000" b="1" dirty="0" err="1">
                <a:solidFill>
                  <a:srgbClr val="00529C"/>
                </a:solidFill>
              </a:rPr>
              <a:t>nepredložitev</a:t>
            </a:r>
            <a:r>
              <a:rPr lang="sl-SI" sz="2000" b="1" dirty="0">
                <a:solidFill>
                  <a:srgbClr val="00529C"/>
                </a:solidFill>
              </a:rPr>
              <a:t> izhodiščnega poročila za naprave, ki lahko povzročajo onesnaževanje okolja večjega obsega iz 68. člena ZVO-1) (1) </a:t>
            </a:r>
          </a:p>
          <a:p>
            <a:pPr>
              <a:lnSpc>
                <a:spcPts val="2500"/>
              </a:lnSpc>
              <a:buClr>
                <a:srgbClr val="0095DA"/>
              </a:buClr>
            </a:pPr>
            <a:endParaRPr lang="sl-SI" sz="2000" b="1" dirty="0">
              <a:solidFill>
                <a:srgbClr val="00529C"/>
              </a:solidFill>
            </a:endParaRPr>
          </a:p>
          <a:p>
            <a:pPr>
              <a:lnSpc>
                <a:spcPts val="2500"/>
              </a:lnSpc>
              <a:buClr>
                <a:srgbClr val="0095DA"/>
              </a:buClr>
            </a:pPr>
            <a:r>
              <a:rPr lang="sl-SI" dirty="0">
                <a:solidFill>
                  <a:schemeClr val="tx1">
                    <a:lumMod val="65000"/>
                    <a:lumOff val="35000"/>
                  </a:schemeClr>
                </a:solidFill>
              </a:rPr>
              <a:t>Upravljavec IED naprave iz 68. člena ZVO-1, ki na dan uveljavitve tega zakona obratuje na podlagi pravnomočnega OVD  in ki ministrstvu še ni predložil ocene možnosti onesnaženja ali izhodiščnega poročila, se kaznuje: </a:t>
            </a:r>
          </a:p>
          <a:p>
            <a:pPr marL="342900" indent="-342900">
              <a:lnSpc>
                <a:spcPts val="2500"/>
              </a:lnSpc>
              <a:buClr>
                <a:srgbClr val="0095DA"/>
              </a:buClr>
              <a:buFont typeface="+mj-lt"/>
              <a:buAutoNum type="arabicPeriod"/>
            </a:pPr>
            <a:r>
              <a:rPr lang="sl-SI" dirty="0">
                <a:solidFill>
                  <a:schemeClr val="tx1">
                    <a:lumMod val="65000"/>
                    <a:lumOff val="35000"/>
                  </a:schemeClr>
                </a:solidFill>
              </a:rPr>
              <a:t> pravna oseba z globo od 75.000 do 125.000 eurov; </a:t>
            </a:r>
          </a:p>
          <a:p>
            <a:pPr marL="342900" indent="-342900">
              <a:lnSpc>
                <a:spcPts val="2500"/>
              </a:lnSpc>
              <a:buClr>
                <a:srgbClr val="0095DA"/>
              </a:buClr>
              <a:buFont typeface="+mj-lt"/>
              <a:buAutoNum type="arabicPeriod"/>
            </a:pPr>
            <a:r>
              <a:rPr lang="sl-SI" dirty="0">
                <a:solidFill>
                  <a:schemeClr val="tx1">
                    <a:lumMod val="65000"/>
                    <a:lumOff val="35000"/>
                  </a:schemeClr>
                </a:solidFill>
              </a:rPr>
              <a:t>samostojni podjetnik posameznik ali posameznik, ki samostojno opravlja dejavnost, z globo od 45.000 do 75.000 eurov. </a:t>
            </a:r>
          </a:p>
          <a:p>
            <a:pPr>
              <a:lnSpc>
                <a:spcPts val="2500"/>
              </a:lnSpc>
              <a:buClr>
                <a:srgbClr val="0095DA"/>
              </a:buClr>
            </a:pPr>
            <a:endParaRPr lang="sl-SI" dirty="0">
              <a:solidFill>
                <a:schemeClr val="tx1">
                  <a:lumMod val="65000"/>
                  <a:lumOff val="35000"/>
                </a:schemeClr>
              </a:solidFill>
            </a:endParaRPr>
          </a:p>
          <a:p>
            <a:pPr>
              <a:lnSpc>
                <a:spcPts val="2500"/>
              </a:lnSpc>
              <a:buClr>
                <a:srgbClr val="0095DA"/>
              </a:buClr>
            </a:pPr>
            <a:r>
              <a:rPr lang="sl-SI" dirty="0">
                <a:solidFill>
                  <a:schemeClr val="tx1">
                    <a:lumMod val="65000"/>
                    <a:lumOff val="35000"/>
                  </a:schemeClr>
                </a:solidFill>
              </a:rPr>
              <a:t>(2) Z globo od 3.500 do 4.100 eurov se kaznuje za prekršek iz prejšnjega odstavka odgovorna oseba pravne osebe oziroma samostojnega podjetnika posameznika ali posameznika, ki samostojno opravlja dejavnost. </a:t>
            </a:r>
          </a:p>
        </p:txBody>
      </p:sp>
    </p:spTree>
    <p:extLst>
      <p:ext uri="{BB962C8B-B14F-4D97-AF65-F5344CB8AC3E}">
        <p14:creationId xmlns:p14="http://schemas.microsoft.com/office/powerpoint/2010/main" val="1404023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C4366316-5993-A6FA-5A11-8F74783B0F0C}"/>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AD178EC2-A9E0-0F14-1B31-E02D66B17272}"/>
              </a:ext>
            </a:extLst>
          </p:cNvPr>
          <p:cNvSpPr>
            <a:spLocks noGrp="1"/>
          </p:cNvSpPr>
          <p:nvPr>
            <p:ph type="title"/>
          </p:nvPr>
        </p:nvSpPr>
        <p:spPr>
          <a:xfrm>
            <a:off x="323528" y="332656"/>
            <a:ext cx="8715436" cy="785812"/>
          </a:xfrm>
        </p:spPr>
        <p:txBody>
          <a:bodyPr anchor="t">
            <a:noAutofit/>
          </a:bodyPr>
          <a:lstStyle/>
          <a:p>
            <a:pPr algn="l"/>
            <a:r>
              <a:rPr lang="sl-SI" sz="2800" b="1" dirty="0">
                <a:solidFill>
                  <a:srgbClr val="0095DA"/>
                </a:solidFill>
                <a:latin typeface="+mn-lt"/>
              </a:rPr>
              <a:t>Okoljevarstveno dovoljenje – IED Naprave</a:t>
            </a:r>
          </a:p>
        </p:txBody>
      </p:sp>
      <p:sp>
        <p:nvSpPr>
          <p:cNvPr id="5" name="Naslov 1">
            <a:extLst>
              <a:ext uri="{FF2B5EF4-FFF2-40B4-BE49-F238E27FC236}">
                <a16:creationId xmlns:a16="http://schemas.microsoft.com/office/drawing/2014/main" id="{8BF4E848-3C47-3EC7-0ED8-48EFB9386C4E}"/>
              </a:ext>
            </a:extLst>
          </p:cNvPr>
          <p:cNvSpPr txBox="1">
            <a:spLocks/>
          </p:cNvSpPr>
          <p:nvPr/>
        </p:nvSpPr>
        <p:spPr>
          <a:xfrm>
            <a:off x="195621" y="1052736"/>
            <a:ext cx="8643998" cy="5256584"/>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Prehodne odločbe</a:t>
            </a:r>
          </a:p>
          <a:p>
            <a:pPr>
              <a:lnSpc>
                <a:spcPts val="2500"/>
              </a:lnSpc>
              <a:buClr>
                <a:srgbClr val="0095DA"/>
              </a:buClr>
            </a:pPr>
            <a:r>
              <a:rPr lang="sl-SI" sz="2000" b="1" dirty="0">
                <a:solidFill>
                  <a:srgbClr val="00529C"/>
                </a:solidFill>
              </a:rPr>
              <a:t>301. člen (prekršek za </a:t>
            </a:r>
            <a:r>
              <a:rPr lang="sl-SI" sz="2000" b="1" dirty="0" err="1">
                <a:solidFill>
                  <a:srgbClr val="00529C"/>
                </a:solidFill>
              </a:rPr>
              <a:t>nepredložitev</a:t>
            </a:r>
            <a:r>
              <a:rPr lang="sl-SI" sz="2000" b="1" dirty="0">
                <a:solidFill>
                  <a:srgbClr val="00529C"/>
                </a:solidFill>
              </a:rPr>
              <a:t> izhodiščnega poročila za naprave, ki povzročajo industrijske emisije iz 110. člena ZVO-2) </a:t>
            </a:r>
          </a:p>
          <a:p>
            <a:pPr>
              <a:lnSpc>
                <a:spcPts val="2500"/>
              </a:lnSpc>
              <a:buClr>
                <a:srgbClr val="0095DA"/>
              </a:buClr>
            </a:pPr>
            <a:endParaRPr lang="sl-SI" sz="2000" b="1" dirty="0">
              <a:solidFill>
                <a:srgbClr val="00529C"/>
              </a:solidFill>
            </a:endParaRPr>
          </a:p>
          <a:p>
            <a:pPr>
              <a:lnSpc>
                <a:spcPts val="2500"/>
              </a:lnSpc>
              <a:buClr>
                <a:srgbClr val="0095DA"/>
              </a:buClr>
            </a:pPr>
            <a:r>
              <a:rPr lang="sl-SI" dirty="0">
                <a:solidFill>
                  <a:schemeClr val="tx1">
                    <a:lumMod val="65000"/>
                    <a:lumOff val="35000"/>
                  </a:schemeClr>
                </a:solidFill>
              </a:rPr>
              <a:t>(1) Upravljavec IED naprave iz 110. člena ZVO-2, ki  na dan uveljavitve tega zakona obratuje na podlagi pravnomočnega OVD – IED in ministrstvu še ni predložil ocene možnosti onesnaženja ali izhodiščnega poročila, se kaznuje: </a:t>
            </a:r>
          </a:p>
          <a:p>
            <a:pPr marL="342900" indent="-342900">
              <a:lnSpc>
                <a:spcPts val="2500"/>
              </a:lnSpc>
              <a:buClr>
                <a:srgbClr val="0095DA"/>
              </a:buClr>
              <a:buFont typeface="+mj-lt"/>
              <a:buAutoNum type="arabicPeriod"/>
            </a:pPr>
            <a:r>
              <a:rPr lang="sl-SI" dirty="0">
                <a:solidFill>
                  <a:schemeClr val="tx1">
                    <a:lumMod val="65000"/>
                    <a:lumOff val="35000"/>
                  </a:schemeClr>
                </a:solidFill>
              </a:rPr>
              <a:t>pravna oseba z globo od 75.000 do 125.000 eurov; </a:t>
            </a:r>
          </a:p>
          <a:p>
            <a:pPr marL="342900" indent="-342900">
              <a:lnSpc>
                <a:spcPts val="2500"/>
              </a:lnSpc>
              <a:buClr>
                <a:srgbClr val="0095DA"/>
              </a:buClr>
              <a:buFont typeface="+mj-lt"/>
              <a:buAutoNum type="arabicPeriod"/>
            </a:pPr>
            <a:r>
              <a:rPr lang="sl-SI" dirty="0">
                <a:solidFill>
                  <a:schemeClr val="tx1">
                    <a:lumMod val="65000"/>
                    <a:lumOff val="35000"/>
                  </a:schemeClr>
                </a:solidFill>
              </a:rPr>
              <a:t>samostojni podjetnik posameznik ali posameznik, ki samostojno opravlja dejavnost, z globo od 45.000 do 75.000 eurov.</a:t>
            </a:r>
          </a:p>
          <a:p>
            <a:pPr>
              <a:lnSpc>
                <a:spcPts val="2500"/>
              </a:lnSpc>
              <a:buClr>
                <a:srgbClr val="0095DA"/>
              </a:buClr>
            </a:pPr>
            <a:endParaRPr lang="sl-SI" dirty="0">
              <a:solidFill>
                <a:schemeClr val="tx1">
                  <a:lumMod val="65000"/>
                  <a:lumOff val="35000"/>
                </a:schemeClr>
              </a:solidFill>
            </a:endParaRPr>
          </a:p>
          <a:p>
            <a:pPr>
              <a:lnSpc>
                <a:spcPts val="2500"/>
              </a:lnSpc>
              <a:buClr>
                <a:srgbClr val="0095DA"/>
              </a:buClr>
            </a:pPr>
            <a:r>
              <a:rPr lang="sl-SI" dirty="0">
                <a:solidFill>
                  <a:schemeClr val="tx1">
                    <a:lumMod val="65000"/>
                    <a:lumOff val="35000"/>
                  </a:schemeClr>
                </a:solidFill>
              </a:rPr>
              <a:t> (2) Z globo od 3.500 do 4.100 eurov se kaznuje za prekršek iz prejšnjega odstavka odgovorna oseba pravne osebe oziroma samostojnega podjetnika posameznika ali posameznika, ki samostojno opravlja dejavnost.</a:t>
            </a:r>
          </a:p>
          <a:p>
            <a:pPr>
              <a:lnSpc>
                <a:spcPts val="2500"/>
              </a:lnSpc>
              <a:buClr>
                <a:srgbClr val="0095DA"/>
              </a:buClr>
            </a:pPr>
            <a:endParaRPr lang="sl-SI" dirty="0">
              <a:solidFill>
                <a:schemeClr val="tx1">
                  <a:lumMod val="65000"/>
                  <a:lumOff val="35000"/>
                </a:schemeClr>
              </a:solidFill>
            </a:endParaRPr>
          </a:p>
        </p:txBody>
      </p:sp>
    </p:spTree>
    <p:extLst>
      <p:ext uri="{BB962C8B-B14F-4D97-AF65-F5344CB8AC3E}">
        <p14:creationId xmlns:p14="http://schemas.microsoft.com/office/powerpoint/2010/main" val="2195565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64E77239-A73A-AFA1-E6C7-29FA1E8A6BF4}"/>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58045E46-0733-DFD6-10EB-B25E2072C897}"/>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Ukrepi na področju  odpadkov – prehodne in končne določbe</a:t>
            </a:r>
          </a:p>
        </p:txBody>
      </p:sp>
      <p:sp>
        <p:nvSpPr>
          <p:cNvPr id="5" name="Naslov 1">
            <a:extLst>
              <a:ext uri="{FF2B5EF4-FFF2-40B4-BE49-F238E27FC236}">
                <a16:creationId xmlns:a16="http://schemas.microsoft.com/office/drawing/2014/main" id="{1B43278B-94CB-7468-7510-58CBC0B8E51E}"/>
              </a:ext>
            </a:extLst>
          </p:cNvPr>
          <p:cNvSpPr txBox="1">
            <a:spLocks/>
          </p:cNvSpPr>
          <p:nvPr/>
        </p:nvSpPr>
        <p:spPr>
          <a:xfrm>
            <a:off x="195621" y="1196752"/>
            <a:ext cx="8643998" cy="4824536"/>
          </a:xfrm>
          <a:prstGeom prst="rect">
            <a:avLst/>
          </a:prstGeom>
        </p:spPr>
        <p:txBody>
          <a:bodyPr vert="horz" lIns="91440" tIns="45720" rIns="91440" bIns="45720" rtlCol="0" anchor="t">
            <a:noAutofit/>
          </a:bodyPr>
          <a:lstStyle/>
          <a:p>
            <a:pPr lvl="0">
              <a:lnSpc>
                <a:spcPts val="2500"/>
              </a:lnSpc>
              <a:spcBef>
                <a:spcPct val="0"/>
              </a:spcBef>
            </a:pPr>
            <a:r>
              <a:rPr lang="sl-SI" sz="2000" b="1" i="1" dirty="0">
                <a:solidFill>
                  <a:srgbClr val="00529C"/>
                </a:solidFill>
              </a:rPr>
              <a:t>280. člen – predelava odpadkov za primer prenehanja statusa odpadka </a:t>
            </a:r>
          </a:p>
          <a:p>
            <a:pPr marL="342900" lvl="0" indent="-342900">
              <a:lnSpc>
                <a:spcPts val="2500"/>
              </a:lnSpc>
              <a:spcBef>
                <a:spcPct val="0"/>
              </a:spcBef>
              <a:buClr>
                <a:srgbClr val="00529C"/>
              </a:buClr>
              <a:buFont typeface="Wingdings" panose="05000000000000000000" pitchFamily="2" charset="2"/>
              <a:buChar char="ü"/>
            </a:pPr>
            <a:r>
              <a:rPr lang="sl-SI" i="1" dirty="0">
                <a:solidFill>
                  <a:schemeClr val="tx1">
                    <a:lumMod val="65000"/>
                    <a:lumOff val="35000"/>
                  </a:schemeClr>
                </a:solidFill>
              </a:rPr>
              <a:t>Če predelovalec v OVD-ju nima predpisanih meril za prenehanje statusa odpadka, lahko predelane snovi ali predmete (PRODUKTE) uporabi sam ali jih daje na trg po tem OVD-ju </a:t>
            </a:r>
            <a:r>
              <a:rPr lang="sl-SI" i="1" dirty="0">
                <a:solidFill>
                  <a:srgbClr val="0095DA"/>
                </a:solidFill>
              </a:rPr>
              <a:t>najdlje do 1. januarja 2028.</a:t>
            </a:r>
          </a:p>
          <a:p>
            <a:pPr lvl="0">
              <a:lnSpc>
                <a:spcPts val="2500"/>
              </a:lnSpc>
              <a:spcBef>
                <a:spcPct val="0"/>
              </a:spcBef>
              <a:buClr>
                <a:srgbClr val="00529C"/>
              </a:buClr>
            </a:pPr>
            <a:endParaRPr lang="sl-SI" i="1" dirty="0">
              <a:solidFill>
                <a:srgbClr val="0095DA"/>
              </a:solidFill>
            </a:endParaRPr>
          </a:p>
          <a:p>
            <a:pPr>
              <a:lnSpc>
                <a:spcPts val="2500"/>
              </a:lnSpc>
              <a:spcBef>
                <a:spcPct val="0"/>
              </a:spcBef>
              <a:buClr>
                <a:srgbClr val="00529C"/>
              </a:buClr>
            </a:pPr>
            <a:r>
              <a:rPr lang="sl-SI" sz="2000" b="1" dirty="0">
                <a:solidFill>
                  <a:srgbClr val="00529C"/>
                </a:solidFill>
              </a:rPr>
              <a:t>281. člen - končanje postopkov - odločba o dovolitvi opravljanja priglašene dejavnosti </a:t>
            </a:r>
          </a:p>
          <a:p>
            <a:pPr marL="285750" indent="-285750">
              <a:lnSpc>
                <a:spcPts val="2500"/>
              </a:lnSpc>
              <a:spcBef>
                <a:spcPct val="0"/>
              </a:spcBef>
              <a:buClr>
                <a:srgbClr val="00529C"/>
              </a:buClr>
              <a:buFont typeface="Wingdings" panose="05000000000000000000" pitchFamily="2" charset="2"/>
              <a:buChar char="ü"/>
            </a:pPr>
            <a:r>
              <a:rPr lang="sl-SI" i="1" dirty="0">
                <a:solidFill>
                  <a:schemeClr val="tx1">
                    <a:lumMod val="65000"/>
                    <a:lumOff val="35000"/>
                  </a:schemeClr>
                </a:solidFill>
              </a:rPr>
              <a:t>Postopki iz 25. člena ZVO-2, začeti pa ne končani do uveljavitve tega zakona, se končajo v skladu s tem zakonom. </a:t>
            </a:r>
          </a:p>
          <a:p>
            <a:pPr>
              <a:lnSpc>
                <a:spcPts val="2500"/>
              </a:lnSpc>
              <a:spcBef>
                <a:spcPct val="0"/>
              </a:spcBef>
              <a:buClr>
                <a:srgbClr val="00529C"/>
              </a:buClr>
            </a:pPr>
            <a:endParaRPr lang="sl-SI" i="1" dirty="0">
              <a:solidFill>
                <a:schemeClr val="tx1">
                  <a:lumMod val="65000"/>
                  <a:lumOff val="35000"/>
                </a:schemeClr>
              </a:solidFill>
            </a:endParaRPr>
          </a:p>
          <a:p>
            <a:pPr>
              <a:lnSpc>
                <a:spcPts val="2500"/>
              </a:lnSpc>
              <a:spcBef>
                <a:spcPct val="0"/>
              </a:spcBef>
              <a:buClr>
                <a:srgbClr val="00529C"/>
              </a:buClr>
            </a:pPr>
            <a:r>
              <a:rPr lang="sl-SI" sz="2000" b="1" i="1" dirty="0">
                <a:solidFill>
                  <a:srgbClr val="00529C"/>
                </a:solidFill>
              </a:rPr>
              <a:t>282. člen  - postopki za pridobitev okoljevarstvenih dovoljenj za prenehanje statusa odpadka v vsakem primeru posebej</a:t>
            </a:r>
          </a:p>
          <a:p>
            <a:pPr marL="285750" indent="-285750">
              <a:lnSpc>
                <a:spcPts val="2500"/>
              </a:lnSpc>
              <a:spcBef>
                <a:spcPct val="0"/>
              </a:spcBef>
              <a:buClr>
                <a:srgbClr val="00529C"/>
              </a:buClr>
              <a:buFont typeface="Wingdings" panose="05000000000000000000" pitchFamily="2" charset="2"/>
              <a:buChar char="ü"/>
            </a:pPr>
            <a:r>
              <a:rPr lang="sl-SI" i="1" dirty="0">
                <a:solidFill>
                  <a:schemeClr val="tx1">
                    <a:lumMod val="65000"/>
                    <a:lumOff val="35000"/>
                  </a:schemeClr>
                </a:solidFill>
              </a:rPr>
              <a:t>Postopki za pridobitev OVD za predelavo odpadkov za primere iz 30. člena ZVO-2, ki do uveljavitve tega zakona še niso bili dokončani, se ustavijo.</a:t>
            </a:r>
          </a:p>
          <a:p>
            <a:pPr lvl="0">
              <a:lnSpc>
                <a:spcPct val="150000"/>
              </a:lnSpc>
              <a:spcBef>
                <a:spcPct val="0"/>
              </a:spcBef>
              <a:buClr>
                <a:srgbClr val="00529C"/>
              </a:buClr>
            </a:pPr>
            <a:endParaRPr lang="sl-SI" dirty="0"/>
          </a:p>
        </p:txBody>
      </p:sp>
    </p:spTree>
    <p:extLst>
      <p:ext uri="{BB962C8B-B14F-4D97-AF65-F5344CB8AC3E}">
        <p14:creationId xmlns:p14="http://schemas.microsoft.com/office/powerpoint/2010/main" val="723019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DE1DC593-09A7-9038-8DF8-795814E6388D}"/>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3C5D425F-9734-79DD-9AC6-1E76DDD62E74}"/>
              </a:ext>
            </a:extLst>
          </p:cNvPr>
          <p:cNvSpPr>
            <a:spLocks noGrp="1"/>
          </p:cNvSpPr>
          <p:nvPr>
            <p:ph type="title"/>
          </p:nvPr>
        </p:nvSpPr>
        <p:spPr>
          <a:xfrm>
            <a:off x="323528" y="332656"/>
            <a:ext cx="8715436" cy="785812"/>
          </a:xfrm>
        </p:spPr>
        <p:txBody>
          <a:bodyPr anchor="t">
            <a:noAutofit/>
          </a:bodyPr>
          <a:lstStyle/>
          <a:p>
            <a:pPr algn="l"/>
            <a:r>
              <a:rPr lang="sl-SI" sz="2800" b="1" dirty="0">
                <a:solidFill>
                  <a:srgbClr val="0095DA"/>
                </a:solidFill>
                <a:latin typeface="+mn-lt"/>
              </a:rPr>
              <a:t>Okoljevarstveno dovoljenje – druge naprave</a:t>
            </a:r>
          </a:p>
        </p:txBody>
      </p:sp>
      <p:sp>
        <p:nvSpPr>
          <p:cNvPr id="5" name="Naslov 1">
            <a:extLst>
              <a:ext uri="{FF2B5EF4-FFF2-40B4-BE49-F238E27FC236}">
                <a16:creationId xmlns:a16="http://schemas.microsoft.com/office/drawing/2014/main" id="{34518FE4-6756-2D31-F493-A23847028B77}"/>
              </a:ext>
            </a:extLst>
          </p:cNvPr>
          <p:cNvSpPr txBox="1">
            <a:spLocks/>
          </p:cNvSpPr>
          <p:nvPr/>
        </p:nvSpPr>
        <p:spPr>
          <a:xfrm>
            <a:off x="195621" y="1118468"/>
            <a:ext cx="8643998" cy="4398764"/>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175. člen - druge naprave in dejavnosti</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OVD po tem členu se mora pridobiti upravljavec naprave, ki ni upravljavec IED naprave, če obveznost pridobitve OVD-ja zahtevajo:</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predpisi iz 20. ali 25. člena tega zakona.</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predpisi iz petega odstavka 35. člena.</a:t>
            </a:r>
          </a:p>
          <a:p>
            <a:pPr>
              <a:lnSpc>
                <a:spcPts val="2500"/>
              </a:lnSpc>
              <a:buClr>
                <a:srgbClr val="0095DA"/>
              </a:buClr>
            </a:pPr>
            <a:endParaRPr lang="sl-SI" dirty="0">
              <a:solidFill>
                <a:schemeClr val="tx1">
                  <a:lumMod val="65000"/>
                  <a:lumOff val="35000"/>
                </a:schemeClr>
              </a:solidFill>
            </a:endParaRPr>
          </a:p>
        </p:txBody>
      </p:sp>
    </p:spTree>
    <p:extLst>
      <p:ext uri="{BB962C8B-B14F-4D97-AF65-F5344CB8AC3E}">
        <p14:creationId xmlns:p14="http://schemas.microsoft.com/office/powerpoint/2010/main" val="22040235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DFC2664F-BF72-CC5E-B598-62CB0C51C670}"/>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F273904F-AB23-E287-75E8-142D2ADEC00C}"/>
              </a:ext>
            </a:extLst>
          </p:cNvPr>
          <p:cNvSpPr>
            <a:spLocks noGrp="1"/>
          </p:cNvSpPr>
          <p:nvPr>
            <p:ph type="title"/>
          </p:nvPr>
        </p:nvSpPr>
        <p:spPr>
          <a:xfrm>
            <a:off x="323528" y="332656"/>
            <a:ext cx="8715436" cy="785812"/>
          </a:xfrm>
        </p:spPr>
        <p:txBody>
          <a:bodyPr anchor="t">
            <a:noAutofit/>
          </a:bodyPr>
          <a:lstStyle/>
          <a:p>
            <a:pPr algn="l"/>
            <a:r>
              <a:rPr lang="sl-SI" sz="2800" b="1" dirty="0">
                <a:solidFill>
                  <a:srgbClr val="0095DA"/>
                </a:solidFill>
                <a:latin typeface="+mn-lt"/>
              </a:rPr>
              <a:t>Okoljevarstveno dovoljenje – druge naprave</a:t>
            </a:r>
          </a:p>
        </p:txBody>
      </p:sp>
      <p:sp>
        <p:nvSpPr>
          <p:cNvPr id="5" name="Naslov 1">
            <a:extLst>
              <a:ext uri="{FF2B5EF4-FFF2-40B4-BE49-F238E27FC236}">
                <a16:creationId xmlns:a16="http://schemas.microsoft.com/office/drawing/2014/main" id="{6FF45F05-F59F-E5FD-D01C-1F972EE5A844}"/>
              </a:ext>
            </a:extLst>
          </p:cNvPr>
          <p:cNvSpPr txBox="1">
            <a:spLocks/>
          </p:cNvSpPr>
          <p:nvPr/>
        </p:nvSpPr>
        <p:spPr>
          <a:xfrm>
            <a:off x="195621" y="1052736"/>
            <a:ext cx="8643998" cy="5256584"/>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176. členu - splošne zahteve in vloga za pridobitev okoljevarstvenega dovoljenja ali za njegovo spremembo ter obveščanje in sodelovanje javnosti</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Določene so splošne zahteve in pogoji za obratovanje druge naprave, najpomembnejša zahteva je, da je obratovanje takšne naprave tako, da emisije v okolje ne presegajo mejnih vrednosti, obdelovalec odpadkov pa mora zagotoviti obratovanje naprave in opravljanje dejavnosti znotraj predpisanih ravnanj.</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Določena je vsebina vloge za pridobitev tako OVD, kot tudi za njegovo spremembo</a:t>
            </a:r>
            <a:r>
              <a:rPr lang="sl-SI" sz="1800" dirty="0">
                <a:effectLst/>
                <a:latin typeface="Tahoma" panose="020B0604030504040204" pitchFamily="34" charset="0"/>
                <a:ea typeface="Times New Roman" panose="02020603050405020304" pitchFamily="18" charset="0"/>
              </a:rPr>
              <a:t>.</a:t>
            </a:r>
          </a:p>
          <a:p>
            <a:pPr marL="285750" indent="-285750">
              <a:lnSpc>
                <a:spcPts val="2500"/>
              </a:lnSpc>
              <a:buClr>
                <a:srgbClr val="0095DA"/>
              </a:buClr>
              <a:buFont typeface="Wingdings" panose="05000000000000000000" pitchFamily="2" charset="2"/>
              <a:buChar char="ü"/>
            </a:pPr>
            <a:r>
              <a:rPr lang="sl-SI" dirty="0">
                <a:solidFill>
                  <a:srgbClr val="0095DA"/>
                </a:solidFill>
              </a:rPr>
              <a:t>ZVO-3 novo določa</a:t>
            </a:r>
            <a:r>
              <a:rPr lang="sl-SI" dirty="0">
                <a:solidFill>
                  <a:schemeClr val="tx1">
                    <a:lumMod val="65000"/>
                    <a:lumOff val="35000"/>
                  </a:schemeClr>
                </a:solidFill>
              </a:rPr>
              <a:t>, da tudi za te naprave, velja, da mora ministrstvo v primeru spremembe OVD-ja, s katero bo doseženo zmanjšanje emisij in to zahteva spremembo pogojev in ukrepov v OVD-ju, voditi postopek za izdajo odločbe o spremembi OVD.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javni razgrnitvi – 30 dni so podvrženi:</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Čistopisi vlog za izdajo ali spremembo OVD-ja in</a:t>
            </a:r>
          </a:p>
          <a:p>
            <a:pPr marL="742950" lvl="1" indent="-285750">
              <a:lnSpc>
                <a:spcPts val="2500"/>
              </a:lnSpc>
              <a:buClr>
                <a:srgbClr val="0095DA"/>
              </a:buClr>
              <a:buFont typeface="Arial" panose="020B0604020202020204" pitchFamily="34" charset="0"/>
              <a:buChar char="•"/>
            </a:pPr>
            <a:r>
              <a:rPr lang="sl-SI" dirty="0">
                <a:solidFill>
                  <a:schemeClr val="tx1">
                    <a:lumMod val="65000"/>
                    <a:lumOff val="35000"/>
                  </a:schemeClr>
                </a:solidFill>
              </a:rPr>
              <a:t>Osnutek OVD-ja ali njegove sprememb</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času javne razgrnitve je možnost dajanja pripomb, mnenj  in predlogov… ter vstopanje stranskih udeležencev v postopek</a:t>
            </a:r>
          </a:p>
        </p:txBody>
      </p:sp>
    </p:spTree>
    <p:extLst>
      <p:ext uri="{BB962C8B-B14F-4D97-AF65-F5344CB8AC3E}">
        <p14:creationId xmlns:p14="http://schemas.microsoft.com/office/powerpoint/2010/main" val="373294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32D7177E-6F0F-A960-A0C2-7C04262F738D}"/>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68431E3A-F1D2-2F1B-BF35-FA6426CD4EA1}"/>
              </a:ext>
            </a:extLst>
          </p:cNvPr>
          <p:cNvSpPr>
            <a:spLocks noGrp="1"/>
          </p:cNvSpPr>
          <p:nvPr>
            <p:ph type="title"/>
          </p:nvPr>
        </p:nvSpPr>
        <p:spPr>
          <a:xfrm>
            <a:off x="323528" y="332656"/>
            <a:ext cx="8715436" cy="785812"/>
          </a:xfrm>
        </p:spPr>
        <p:txBody>
          <a:bodyPr anchor="t">
            <a:noAutofit/>
          </a:bodyPr>
          <a:lstStyle/>
          <a:p>
            <a:pPr algn="l"/>
            <a:r>
              <a:rPr lang="sl-SI" sz="2800" b="1" dirty="0">
                <a:solidFill>
                  <a:srgbClr val="0095DA"/>
                </a:solidFill>
                <a:latin typeface="+mn-lt"/>
              </a:rPr>
              <a:t>Okoljevarstveno dovoljenje – druge naprave</a:t>
            </a:r>
          </a:p>
        </p:txBody>
      </p:sp>
      <p:sp>
        <p:nvSpPr>
          <p:cNvPr id="5" name="Naslov 1">
            <a:extLst>
              <a:ext uri="{FF2B5EF4-FFF2-40B4-BE49-F238E27FC236}">
                <a16:creationId xmlns:a16="http://schemas.microsoft.com/office/drawing/2014/main" id="{6092F9B3-44B6-DA08-D971-6D1044BABC37}"/>
              </a:ext>
            </a:extLst>
          </p:cNvPr>
          <p:cNvSpPr txBox="1">
            <a:spLocks/>
          </p:cNvSpPr>
          <p:nvPr/>
        </p:nvSpPr>
        <p:spPr>
          <a:xfrm>
            <a:off x="195621" y="1052736"/>
            <a:ext cx="8643998" cy="5256584"/>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177. členu - stranka in stranski udeleženci v postopku izdaje ali spremembe okoljevarstvenega dovoljenja</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stranka v postopku je upravljavec naprave</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postopek lahko vstopajo tudi stranski udeleženci – podobno kot pri IED napravah</a:t>
            </a:r>
          </a:p>
          <a:p>
            <a:pPr>
              <a:lnSpc>
                <a:spcPts val="2500"/>
              </a:lnSpc>
              <a:buClr>
                <a:srgbClr val="0095DA"/>
              </a:buClr>
            </a:pPr>
            <a:endParaRPr lang="sl-SI" dirty="0">
              <a:solidFill>
                <a:schemeClr val="tx1">
                  <a:lumMod val="65000"/>
                  <a:lumOff val="35000"/>
                </a:schemeClr>
              </a:solidFill>
            </a:endParaRPr>
          </a:p>
        </p:txBody>
      </p:sp>
    </p:spTree>
    <p:extLst>
      <p:ext uri="{BB962C8B-B14F-4D97-AF65-F5344CB8AC3E}">
        <p14:creationId xmlns:p14="http://schemas.microsoft.com/office/powerpoint/2010/main" val="30255126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9BB2A550-E7B5-CF4A-6C82-80A1DFFE6446}"/>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D6E8DEFE-3DDB-5580-1E6B-0B547B1A8E70}"/>
              </a:ext>
            </a:extLst>
          </p:cNvPr>
          <p:cNvSpPr>
            <a:spLocks noGrp="1"/>
          </p:cNvSpPr>
          <p:nvPr>
            <p:ph type="title"/>
          </p:nvPr>
        </p:nvSpPr>
        <p:spPr>
          <a:xfrm>
            <a:off x="323528" y="332656"/>
            <a:ext cx="8715436" cy="785812"/>
          </a:xfrm>
        </p:spPr>
        <p:txBody>
          <a:bodyPr anchor="t">
            <a:noAutofit/>
          </a:bodyPr>
          <a:lstStyle/>
          <a:p>
            <a:pPr algn="l"/>
            <a:r>
              <a:rPr lang="sl-SI" sz="2800" b="1" dirty="0">
                <a:solidFill>
                  <a:srgbClr val="0095DA"/>
                </a:solidFill>
                <a:latin typeface="+mn-lt"/>
              </a:rPr>
              <a:t>Okoljevarstveno dovoljenje – druge naprave</a:t>
            </a:r>
          </a:p>
        </p:txBody>
      </p:sp>
      <p:sp>
        <p:nvSpPr>
          <p:cNvPr id="5" name="Naslov 1">
            <a:extLst>
              <a:ext uri="{FF2B5EF4-FFF2-40B4-BE49-F238E27FC236}">
                <a16:creationId xmlns:a16="http://schemas.microsoft.com/office/drawing/2014/main" id="{97C6D28E-3099-02DC-AAE9-5C13D8E61E60}"/>
              </a:ext>
            </a:extLst>
          </p:cNvPr>
          <p:cNvSpPr txBox="1">
            <a:spLocks/>
          </p:cNvSpPr>
          <p:nvPr/>
        </p:nvSpPr>
        <p:spPr>
          <a:xfrm>
            <a:off x="195621" y="980728"/>
            <a:ext cx="8643998" cy="5328592"/>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178. člen - izdaja in vsebina okoljevarstvenega dovoljenja ali odločbe o spremembi okoljevarstvenega dovoljenja ter pravno varstvo zainteresirane javnosti</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Ureja postopek izdaje OVD-ja ter odločbe o spremembi kot tudi pravno varstvo</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Ministrstvo mora o vlogi odločiti v treh oziroma petih mesecih (v primeru vstopa stranskega udeleženca na podlagi 177. člena tega zakona). V ta rok se ne štejejo procesna dejanja iz 149. člena. </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Pri odločitvi tako OVD-ja kot odločbe o spremembi se morajo upoštevati tudi ukrepi določene v postopkih OVS ali integralnega GD ali predhodnega postopka.</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V tretjem odstavku člen določa vsebino OVD-ja,</a:t>
            </a:r>
          </a:p>
          <a:p>
            <a:pPr marL="285750" indent="-285750">
              <a:lnSpc>
                <a:spcPts val="2500"/>
              </a:lnSpc>
              <a:buClr>
                <a:srgbClr val="0095DA"/>
              </a:buClr>
              <a:buFont typeface="Wingdings" panose="05000000000000000000" pitchFamily="2" charset="2"/>
              <a:buChar char="ü"/>
            </a:pPr>
            <a:r>
              <a:rPr lang="sl-SI" b="1" dirty="0">
                <a:solidFill>
                  <a:srgbClr val="0095DA"/>
                </a:solidFill>
              </a:rPr>
              <a:t>na novo</a:t>
            </a:r>
            <a:r>
              <a:rPr lang="sl-SI" dirty="0">
                <a:solidFill>
                  <a:schemeClr val="tx1">
                    <a:lumMod val="65000"/>
                    <a:lumOff val="35000"/>
                  </a:schemeClr>
                </a:solidFill>
              </a:rPr>
              <a:t> (po zgledu ureditve za naprave iz 151. člena) dopušča možnost, da lahko ministrstvo pri odločanju pozove druga ministrstva oziroma druge organe, da izdajo mnenje glede vsebin iz njihovih pristojnosti.</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ministrstvo lahko tudi izda odločno o prenehanju obratovanja druge naprave, če ugotovi, da OVD ni več potreben, ali pa da naprav potrebuje OVD po 151. členu. Takrat izda odločbo o prenehanju obratovanja druge naprave, ko je izdana odločba po 151. členu </a:t>
            </a:r>
          </a:p>
        </p:txBody>
      </p:sp>
    </p:spTree>
    <p:extLst>
      <p:ext uri="{BB962C8B-B14F-4D97-AF65-F5344CB8AC3E}">
        <p14:creationId xmlns:p14="http://schemas.microsoft.com/office/powerpoint/2010/main" val="1822762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E0B71377-5897-10CD-1473-C2AB0B2F3DD7}"/>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AF1A8130-30B4-A490-93EC-EF03E0CE5B84}"/>
              </a:ext>
            </a:extLst>
          </p:cNvPr>
          <p:cNvSpPr>
            <a:spLocks noGrp="1"/>
          </p:cNvSpPr>
          <p:nvPr>
            <p:ph type="title"/>
          </p:nvPr>
        </p:nvSpPr>
        <p:spPr>
          <a:xfrm>
            <a:off x="323528" y="332656"/>
            <a:ext cx="8715436" cy="785812"/>
          </a:xfrm>
        </p:spPr>
        <p:txBody>
          <a:bodyPr anchor="t">
            <a:noAutofit/>
          </a:bodyPr>
          <a:lstStyle/>
          <a:p>
            <a:pPr algn="l"/>
            <a:r>
              <a:rPr lang="sl-SI" sz="2800" b="1" dirty="0">
                <a:solidFill>
                  <a:srgbClr val="0095DA"/>
                </a:solidFill>
                <a:latin typeface="+mn-lt"/>
              </a:rPr>
              <a:t>Okoljevarstveno dovoljenje – druge naprave</a:t>
            </a:r>
          </a:p>
        </p:txBody>
      </p:sp>
      <p:sp>
        <p:nvSpPr>
          <p:cNvPr id="5" name="Naslov 1">
            <a:extLst>
              <a:ext uri="{FF2B5EF4-FFF2-40B4-BE49-F238E27FC236}">
                <a16:creationId xmlns:a16="http://schemas.microsoft.com/office/drawing/2014/main" id="{8CEDEEBE-880B-9A1A-A663-46FE6B191B58}"/>
              </a:ext>
            </a:extLst>
          </p:cNvPr>
          <p:cNvSpPr txBox="1">
            <a:spLocks/>
          </p:cNvSpPr>
          <p:nvPr/>
        </p:nvSpPr>
        <p:spPr>
          <a:xfrm>
            <a:off x="195621" y="1052736"/>
            <a:ext cx="8643998" cy="5256584"/>
          </a:xfrm>
          <a:prstGeom prst="rect">
            <a:avLst/>
          </a:prstGeom>
        </p:spPr>
        <p:txBody>
          <a:bodyPr vert="horz" lIns="91440" tIns="45720" rIns="91440" bIns="45720" rtlCol="0" anchor="t">
            <a:noAutofit/>
          </a:bodyPr>
          <a:lstStyle/>
          <a:p>
            <a:pPr>
              <a:lnSpc>
                <a:spcPts val="2500"/>
              </a:lnSpc>
              <a:buClr>
                <a:srgbClr val="0095DA"/>
              </a:buClr>
            </a:pPr>
            <a:r>
              <a:rPr lang="sl-SI" sz="2000" b="1" dirty="0">
                <a:solidFill>
                  <a:srgbClr val="00529C"/>
                </a:solidFill>
              </a:rPr>
              <a:t>179. člen - sprememba okoljevarstvenega dovoljenja po uradni dolžnosti, začasna prekinitev, odvzem in prenehanje okoljevarstvenega dovoljenja</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Tu praktično ni nobenih sprememb glede na ZVO-2</a:t>
            </a:r>
          </a:p>
          <a:p>
            <a:pPr marL="285750" indent="-285750">
              <a:lnSpc>
                <a:spcPts val="2500"/>
              </a:lnSpc>
              <a:buClr>
                <a:srgbClr val="0095DA"/>
              </a:buClr>
              <a:buFont typeface="Wingdings" panose="05000000000000000000" pitchFamily="2" charset="2"/>
              <a:buChar char="ü"/>
            </a:pPr>
            <a:r>
              <a:rPr lang="sl-SI" dirty="0">
                <a:solidFill>
                  <a:schemeClr val="tx1">
                    <a:lumMod val="65000"/>
                    <a:lumOff val="35000"/>
                  </a:schemeClr>
                </a:solidFill>
              </a:rPr>
              <a:t>Za vse navedene pravne instrumente se uporabljajo določila, navedena v členih za IED naprave in se smiselno uporabljajo.</a:t>
            </a:r>
          </a:p>
          <a:p>
            <a:pPr marL="285750" indent="-285750">
              <a:lnSpc>
                <a:spcPts val="2500"/>
              </a:lnSpc>
              <a:buClr>
                <a:srgbClr val="0095DA"/>
              </a:buClr>
              <a:buFont typeface="Wingdings" panose="05000000000000000000" pitchFamily="2" charset="2"/>
              <a:buChar char="ü"/>
            </a:pPr>
            <a:endParaRPr lang="sl-SI" dirty="0">
              <a:solidFill>
                <a:schemeClr val="tx1">
                  <a:lumMod val="65000"/>
                  <a:lumOff val="35000"/>
                </a:schemeClr>
              </a:solidFill>
            </a:endParaRPr>
          </a:p>
          <a:p>
            <a:pPr>
              <a:lnSpc>
                <a:spcPts val="2500"/>
              </a:lnSpc>
              <a:buClr>
                <a:srgbClr val="0095DA"/>
              </a:buClr>
            </a:pPr>
            <a:endParaRPr lang="pl-PL" dirty="0">
              <a:solidFill>
                <a:schemeClr val="tx1">
                  <a:lumMod val="65000"/>
                  <a:lumOff val="35000"/>
                </a:schemeClr>
              </a:solidFill>
            </a:endParaRPr>
          </a:p>
        </p:txBody>
      </p:sp>
    </p:spTree>
    <p:extLst>
      <p:ext uri="{BB962C8B-B14F-4D97-AF65-F5344CB8AC3E}">
        <p14:creationId xmlns:p14="http://schemas.microsoft.com/office/powerpoint/2010/main" val="355520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A38E1AD7-40D1-B7E8-3B5F-3621A467996A}"/>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AEBD3EDF-B6E6-5D23-5033-41129F613670}"/>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C53F05D9-F483-713C-4EC2-7658AEF67043}"/>
              </a:ext>
            </a:extLst>
          </p:cNvPr>
          <p:cNvSpPr txBox="1">
            <a:spLocks/>
          </p:cNvSpPr>
          <p:nvPr/>
        </p:nvSpPr>
        <p:spPr>
          <a:xfrm>
            <a:off x="195621" y="1124744"/>
            <a:ext cx="8643998" cy="4896544"/>
          </a:xfrm>
          <a:prstGeom prst="rect">
            <a:avLst/>
          </a:prstGeom>
        </p:spPr>
        <p:txBody>
          <a:bodyPr vert="horz" lIns="91440" tIns="45720" rIns="91440" bIns="45720" rtlCol="0" anchor="t">
            <a:noAutofit/>
          </a:bodyPr>
          <a:lstStyle/>
          <a:p>
            <a:pPr lvl="0">
              <a:lnSpc>
                <a:spcPts val="2500"/>
              </a:lnSpc>
              <a:spcBef>
                <a:spcPct val="0"/>
              </a:spcBef>
            </a:pPr>
            <a:r>
              <a:rPr lang="sl-SI" sz="2000" b="1" dirty="0">
                <a:solidFill>
                  <a:srgbClr val="00529C"/>
                </a:solidFill>
              </a:rPr>
              <a:t>127. člen - Presoja vplivov na okolje in okoljevarstveno soglasje</a:t>
            </a:r>
          </a:p>
          <a:p>
            <a:pPr lvl="0">
              <a:lnSpc>
                <a:spcPts val="2500"/>
              </a:lnSpc>
              <a:spcBef>
                <a:spcPct val="0"/>
              </a:spcBef>
            </a:pPr>
            <a:endParaRPr lang="sl-SI" sz="2000" dirty="0">
              <a:solidFill>
                <a:schemeClr val="tx1">
                  <a:lumMod val="65000"/>
                  <a:lumOff val="35000"/>
                </a:schemeClr>
              </a:solidFill>
            </a:endParaRPr>
          </a:p>
          <a:p>
            <a:pPr lvl="0">
              <a:lnSpc>
                <a:spcPts val="2500"/>
              </a:lnSpc>
              <a:spcBef>
                <a:spcPct val="0"/>
              </a:spcBef>
            </a:pPr>
            <a:r>
              <a:rPr lang="sl-SI" dirty="0">
                <a:solidFill>
                  <a:schemeClr val="tx1">
                    <a:lumMod val="65000"/>
                    <a:lumOff val="35000"/>
                  </a:schemeClr>
                </a:solidFill>
              </a:rPr>
              <a:t>Pred pričetkom izvajanja posega, ki lahko pomembno vpliva na okolje, je potrebno  izvesti presojo vplivov na okolje in pridobiti:</a:t>
            </a:r>
            <a:endParaRPr lang="sl-SI" dirty="0">
              <a:solidFill>
                <a:srgbClr val="00529C"/>
              </a:solidFill>
            </a:endParaRPr>
          </a:p>
          <a:p>
            <a:pPr marL="800100" lvl="1" indent="-342900">
              <a:lnSpc>
                <a:spcPts val="2500"/>
              </a:lnSpc>
              <a:spcBef>
                <a:spcPct val="0"/>
              </a:spcBef>
              <a:buClr>
                <a:srgbClr val="00529C"/>
              </a:buClr>
              <a:buFont typeface="Wingdings" panose="05000000000000000000" pitchFamily="2" charset="2"/>
              <a:buChar char="ü"/>
            </a:pPr>
            <a:r>
              <a:rPr lang="sl-SI" dirty="0">
                <a:solidFill>
                  <a:srgbClr val="00529C"/>
                </a:solidFill>
              </a:rPr>
              <a:t>OVS</a:t>
            </a:r>
          </a:p>
          <a:p>
            <a:pPr marL="800100" lvl="1" indent="-342900">
              <a:lnSpc>
                <a:spcPts val="2500"/>
              </a:lnSpc>
              <a:spcBef>
                <a:spcPct val="0"/>
              </a:spcBef>
              <a:buClr>
                <a:srgbClr val="00529C"/>
              </a:buClr>
              <a:buFont typeface="Wingdings" panose="05000000000000000000" pitchFamily="2" charset="2"/>
              <a:buChar char="ü"/>
            </a:pPr>
            <a:r>
              <a:rPr lang="sl-SI" dirty="0">
                <a:solidFill>
                  <a:srgbClr val="00529C"/>
                </a:solidFill>
              </a:rPr>
              <a:t>OVS + NVS – </a:t>
            </a:r>
            <a:r>
              <a:rPr lang="sl-SI" dirty="0">
                <a:solidFill>
                  <a:schemeClr val="tx1">
                    <a:lumMod val="65000"/>
                    <a:lumOff val="35000"/>
                  </a:schemeClr>
                </a:solidFill>
              </a:rPr>
              <a:t>v okviru presoje vplivov na okolje</a:t>
            </a:r>
          </a:p>
          <a:p>
            <a:pPr marL="800100" lvl="1" indent="-342900">
              <a:lnSpc>
                <a:spcPts val="2500"/>
              </a:lnSpc>
              <a:spcBef>
                <a:spcPct val="0"/>
              </a:spcBef>
              <a:buClr>
                <a:srgbClr val="00529C"/>
              </a:buClr>
              <a:buFont typeface="Wingdings" panose="05000000000000000000" pitchFamily="2" charset="2"/>
              <a:buChar char="ü"/>
            </a:pPr>
            <a:r>
              <a:rPr lang="sl-SI" dirty="0">
                <a:solidFill>
                  <a:srgbClr val="00529C"/>
                </a:solidFill>
              </a:rPr>
              <a:t>GD + OVS – </a:t>
            </a:r>
            <a:r>
              <a:rPr lang="sl-SI" dirty="0">
                <a:solidFill>
                  <a:schemeClr val="tx1">
                    <a:lumMod val="65000"/>
                    <a:lumOff val="35000"/>
                  </a:schemeClr>
                </a:solidFill>
              </a:rPr>
              <a:t>v okviru integralnega gradbenega dovoljenja</a:t>
            </a:r>
          </a:p>
          <a:p>
            <a:pPr lvl="0">
              <a:lnSpc>
                <a:spcPts val="2500"/>
              </a:lnSpc>
              <a:spcBef>
                <a:spcPct val="0"/>
              </a:spcBef>
            </a:pPr>
            <a:endParaRPr lang="sl-SI" dirty="0">
              <a:solidFill>
                <a:srgbClr val="00529C"/>
              </a:solidFill>
              <a:sym typeface="Symbol" panose="05050102010706020507" pitchFamily="18" charset="2"/>
            </a:endParaRPr>
          </a:p>
          <a:p>
            <a:pPr lvl="0">
              <a:lnSpc>
                <a:spcPts val="2500"/>
              </a:lnSpc>
              <a:spcBef>
                <a:spcPct val="0"/>
              </a:spcBef>
            </a:pPr>
            <a:r>
              <a:rPr lang="sl-SI" dirty="0">
                <a:solidFill>
                  <a:srgbClr val="00529C"/>
                </a:solidFill>
                <a:sym typeface="Symbol" panose="05050102010706020507" pitchFamily="18" charset="2"/>
              </a:rPr>
              <a:t>Dodan je peti odstavek, </a:t>
            </a:r>
            <a:r>
              <a:rPr lang="sl-SI" dirty="0">
                <a:solidFill>
                  <a:schemeClr val="tx1">
                    <a:lumMod val="65000"/>
                    <a:lumOff val="35000"/>
                  </a:schemeClr>
                </a:solidFill>
              </a:rPr>
              <a:t>ki se nanaša na upoštevanje že izvedenih strateških </a:t>
            </a:r>
            <a:r>
              <a:rPr lang="sl-SI" dirty="0" err="1">
                <a:solidFill>
                  <a:schemeClr val="tx1">
                    <a:lumMod val="65000"/>
                    <a:lumOff val="35000"/>
                  </a:schemeClr>
                </a:solidFill>
              </a:rPr>
              <a:t>okoljskih</a:t>
            </a:r>
            <a:r>
              <a:rPr lang="sl-SI" dirty="0">
                <a:solidFill>
                  <a:schemeClr val="tx1">
                    <a:lumMod val="65000"/>
                    <a:lumOff val="35000"/>
                  </a:schemeClr>
                </a:solidFill>
              </a:rPr>
              <a:t> presoj hierarhično nižjega ali podrobnejšega prostorskega izvedbenega akta, katerega vsebina je bila predmet strateške </a:t>
            </a:r>
            <a:r>
              <a:rPr lang="sl-SI" dirty="0" err="1">
                <a:solidFill>
                  <a:schemeClr val="tx1">
                    <a:lumMod val="65000"/>
                    <a:lumOff val="35000"/>
                  </a:schemeClr>
                </a:solidFill>
              </a:rPr>
              <a:t>okoljske</a:t>
            </a:r>
            <a:r>
              <a:rPr lang="sl-SI" dirty="0">
                <a:solidFill>
                  <a:schemeClr val="tx1">
                    <a:lumMod val="65000"/>
                    <a:lumOff val="35000"/>
                  </a:schemeClr>
                </a:solidFill>
              </a:rPr>
              <a:t> presoje </a:t>
            </a:r>
          </a:p>
          <a:p>
            <a:pPr lvl="1">
              <a:lnSpc>
                <a:spcPts val="2500"/>
              </a:lnSpc>
              <a:spcBef>
                <a:spcPct val="0"/>
              </a:spcBef>
            </a:pPr>
            <a:r>
              <a:rPr lang="sl-SI" dirty="0">
                <a:solidFill>
                  <a:srgbClr val="00B050"/>
                </a:solidFill>
                <a:sym typeface="Symbol" panose="05050102010706020507" pitchFamily="18" charset="2"/>
              </a:rPr>
              <a:t></a:t>
            </a:r>
            <a:r>
              <a:rPr lang="sl-SI" dirty="0">
                <a:solidFill>
                  <a:schemeClr val="tx1">
                    <a:lumMod val="65000"/>
                    <a:lumOff val="35000"/>
                  </a:schemeClr>
                </a:solidFill>
              </a:rPr>
              <a:t> predhodna presoja in presoja vplivov na okolje se omeji samo na tiste vidike, ki v okviru strateške </a:t>
            </a:r>
            <a:r>
              <a:rPr lang="sl-SI" dirty="0" err="1">
                <a:solidFill>
                  <a:schemeClr val="tx1">
                    <a:lumMod val="65000"/>
                    <a:lumOff val="35000"/>
                  </a:schemeClr>
                </a:solidFill>
              </a:rPr>
              <a:t>okoljske</a:t>
            </a:r>
            <a:r>
              <a:rPr lang="sl-SI" dirty="0">
                <a:solidFill>
                  <a:schemeClr val="tx1">
                    <a:lumMod val="65000"/>
                    <a:lumOff val="35000"/>
                  </a:schemeClr>
                </a:solidFill>
              </a:rPr>
              <a:t> presoje niso bili obravnavani ali niso bili obravnavani na ravni podrobnosti nameravanega posega.</a:t>
            </a:r>
            <a:endParaRPr lang="sl-SI" dirty="0">
              <a:solidFill>
                <a:schemeClr val="tx1">
                  <a:lumMod val="65000"/>
                  <a:lumOff val="35000"/>
                </a:schemeClr>
              </a:solidFill>
              <a:sym typeface="Symbol" panose="05050102010706020507" pitchFamily="18" charset="2"/>
            </a:endParaRPr>
          </a:p>
        </p:txBody>
      </p:sp>
    </p:spTree>
    <p:extLst>
      <p:ext uri="{BB962C8B-B14F-4D97-AF65-F5344CB8AC3E}">
        <p14:creationId xmlns:p14="http://schemas.microsoft.com/office/powerpoint/2010/main" val="512512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67D36065-68DC-C478-8576-A6CC63E58743}"/>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CDCAC1D1-E551-74F9-0B28-4B176230AEB0}"/>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C4D93A37-21FF-9112-29EE-44D07D24D590}"/>
              </a:ext>
            </a:extLst>
          </p:cNvPr>
          <p:cNvSpPr txBox="1">
            <a:spLocks/>
          </p:cNvSpPr>
          <p:nvPr/>
        </p:nvSpPr>
        <p:spPr>
          <a:xfrm>
            <a:off x="195621" y="1124744"/>
            <a:ext cx="8643998" cy="4896544"/>
          </a:xfrm>
          <a:prstGeom prst="rect">
            <a:avLst/>
          </a:prstGeom>
        </p:spPr>
        <p:txBody>
          <a:bodyPr vert="horz" lIns="91440" tIns="45720" rIns="91440" bIns="45720" rtlCol="0" anchor="t">
            <a:noAutofit/>
          </a:bodyPr>
          <a:lstStyle/>
          <a:p>
            <a:pPr lvl="0">
              <a:lnSpc>
                <a:spcPts val="2500"/>
              </a:lnSpc>
              <a:spcBef>
                <a:spcPct val="0"/>
              </a:spcBef>
            </a:pPr>
            <a:r>
              <a:rPr lang="sl-SI" sz="2000" b="1" dirty="0">
                <a:solidFill>
                  <a:srgbClr val="00529C"/>
                </a:solidFill>
              </a:rPr>
              <a:t>128. člen - Presoja vplivov na okolje </a:t>
            </a:r>
            <a:r>
              <a:rPr lang="sl-SI" sz="2000" i="1" dirty="0">
                <a:solidFill>
                  <a:schemeClr val="tx1">
                    <a:lumMod val="65000"/>
                    <a:lumOff val="35000"/>
                  </a:schemeClr>
                </a:solidFill>
              </a:rPr>
              <a:t>(v ZVO-2: 89. člen)</a:t>
            </a:r>
          </a:p>
          <a:p>
            <a:pPr lvl="0">
              <a:lnSpc>
                <a:spcPts val="2500"/>
              </a:lnSpc>
              <a:spcBef>
                <a:spcPct val="0"/>
              </a:spcBef>
            </a:pPr>
            <a:endParaRPr lang="sl-SI" sz="2000" dirty="0">
              <a:solidFill>
                <a:schemeClr val="tx1">
                  <a:lumMod val="65000"/>
                  <a:lumOff val="35000"/>
                </a:schemeClr>
              </a:solidFill>
            </a:endParaRPr>
          </a:p>
          <a:p>
            <a:pPr lvl="0">
              <a:lnSpc>
                <a:spcPts val="2500"/>
              </a:lnSpc>
              <a:spcBef>
                <a:spcPct val="0"/>
              </a:spcBef>
            </a:pPr>
            <a:r>
              <a:rPr lang="sl-SI" b="1" dirty="0">
                <a:solidFill>
                  <a:srgbClr val="00B0F0"/>
                </a:solidFill>
              </a:rPr>
              <a:t>dodan nov – prvi odstavek</a:t>
            </a:r>
            <a:r>
              <a:rPr lang="sl-SI" dirty="0">
                <a:solidFill>
                  <a:schemeClr val="tx1">
                    <a:lumMod val="65000"/>
                    <a:lumOff val="35000"/>
                  </a:schemeClr>
                </a:solidFill>
              </a:rPr>
              <a:t>, ki določa, kaj presoja vplivov na okolje vključuje:</a:t>
            </a:r>
          </a:p>
          <a:p>
            <a:pPr marL="914400" lvl="1" indent="-457200">
              <a:lnSpc>
                <a:spcPts val="2500"/>
              </a:lnSpc>
              <a:spcBef>
                <a:spcPct val="0"/>
              </a:spcBef>
              <a:buClr>
                <a:srgbClr val="0095DA"/>
              </a:buClr>
              <a:buFont typeface="+mj-lt"/>
              <a:buAutoNum type="arabicPeriod"/>
            </a:pPr>
            <a:r>
              <a:rPr lang="sl-SI" dirty="0">
                <a:solidFill>
                  <a:schemeClr val="tx1">
                    <a:lumMod val="65000"/>
                    <a:lumOff val="35000"/>
                  </a:schemeClr>
                </a:solidFill>
              </a:rPr>
              <a:t>pripravo poročila o vplivih nameravanega posega v okolje;</a:t>
            </a:r>
          </a:p>
          <a:p>
            <a:pPr marL="914400" lvl="1" indent="-457200">
              <a:lnSpc>
                <a:spcPts val="2500"/>
              </a:lnSpc>
              <a:spcBef>
                <a:spcPct val="0"/>
              </a:spcBef>
              <a:buClr>
                <a:srgbClr val="0095DA"/>
              </a:buClr>
              <a:buFont typeface="+mj-lt"/>
              <a:buAutoNum type="arabicPeriod"/>
            </a:pPr>
            <a:r>
              <a:rPr lang="sl-SI" dirty="0">
                <a:solidFill>
                  <a:schemeClr val="tx1">
                    <a:lumMod val="65000"/>
                    <a:lumOff val="35000"/>
                  </a:schemeClr>
                </a:solidFill>
              </a:rPr>
              <a:t>pridobitev mnenj ministrstev in drugih organizacij;</a:t>
            </a:r>
          </a:p>
          <a:p>
            <a:pPr marL="914400" lvl="1" indent="-457200">
              <a:lnSpc>
                <a:spcPts val="2500"/>
              </a:lnSpc>
              <a:spcBef>
                <a:spcPct val="0"/>
              </a:spcBef>
              <a:buClr>
                <a:srgbClr val="0095DA"/>
              </a:buClr>
              <a:buFont typeface="+mj-lt"/>
              <a:buAutoNum type="arabicPeriod"/>
            </a:pPr>
            <a:r>
              <a:rPr lang="sl-SI" dirty="0">
                <a:solidFill>
                  <a:schemeClr val="tx1">
                    <a:lumMod val="65000"/>
                    <a:lumOff val="35000"/>
                  </a:schemeClr>
                </a:solidFill>
              </a:rPr>
              <a:t>proučitev </a:t>
            </a:r>
          </a:p>
          <a:p>
            <a:pPr marL="1371600" lvl="2" indent="-457200">
              <a:lnSpc>
                <a:spcPts val="2500"/>
              </a:lnSpc>
              <a:spcBef>
                <a:spcPct val="0"/>
              </a:spcBef>
              <a:buClr>
                <a:srgbClr val="0095DA"/>
              </a:buClr>
              <a:buFont typeface="Wingdings" panose="05000000000000000000" pitchFamily="2" charset="2"/>
              <a:buChar char="ü"/>
            </a:pPr>
            <a:r>
              <a:rPr lang="sl-SI" dirty="0">
                <a:solidFill>
                  <a:schemeClr val="tx1">
                    <a:lumMod val="65000"/>
                    <a:lumOff val="35000"/>
                  </a:schemeClr>
                </a:solidFill>
              </a:rPr>
              <a:t>poročila o vplivih na okolje;</a:t>
            </a:r>
          </a:p>
          <a:p>
            <a:pPr marL="1371600" lvl="2" indent="-457200">
              <a:lnSpc>
                <a:spcPts val="2500"/>
              </a:lnSpc>
              <a:spcBef>
                <a:spcPct val="0"/>
              </a:spcBef>
              <a:buClr>
                <a:srgbClr val="0095DA"/>
              </a:buClr>
              <a:buFont typeface="Wingdings" panose="05000000000000000000" pitchFamily="2" charset="2"/>
              <a:buChar char="ü"/>
            </a:pPr>
            <a:r>
              <a:rPr lang="sl-SI" dirty="0">
                <a:solidFill>
                  <a:schemeClr val="tx1">
                    <a:lumMod val="65000"/>
                    <a:lumOff val="35000"/>
                  </a:schemeClr>
                </a:solidFill>
              </a:rPr>
              <a:t>morebitnih dodatnih informacij nosilec nameravanega posega;</a:t>
            </a:r>
          </a:p>
          <a:p>
            <a:pPr marL="1371600" lvl="2" indent="-457200">
              <a:lnSpc>
                <a:spcPts val="2500"/>
              </a:lnSpc>
              <a:spcBef>
                <a:spcPct val="0"/>
              </a:spcBef>
              <a:buClr>
                <a:srgbClr val="0095DA"/>
              </a:buClr>
              <a:buFont typeface="Wingdings" panose="05000000000000000000" pitchFamily="2" charset="2"/>
              <a:buChar char="ü"/>
            </a:pPr>
            <a:r>
              <a:rPr lang="sl-SI" dirty="0">
                <a:solidFill>
                  <a:schemeClr val="tx1">
                    <a:lumMod val="65000"/>
                    <a:lumOff val="35000"/>
                  </a:schemeClr>
                </a:solidFill>
              </a:rPr>
              <a:t>morebitnih pomembnih informacij, pridobljenih na podlagi udeležbe zainteresirane javnosti ter</a:t>
            </a:r>
          </a:p>
          <a:p>
            <a:pPr marL="1371600" lvl="2" indent="-457200">
              <a:lnSpc>
                <a:spcPts val="2500"/>
              </a:lnSpc>
              <a:spcBef>
                <a:spcPct val="0"/>
              </a:spcBef>
              <a:buClr>
                <a:srgbClr val="0095DA"/>
              </a:buClr>
              <a:buFont typeface="Wingdings" panose="05000000000000000000" pitchFamily="2" charset="2"/>
              <a:buChar char="ü"/>
            </a:pPr>
            <a:r>
              <a:rPr lang="sl-SI" dirty="0">
                <a:solidFill>
                  <a:schemeClr val="tx1">
                    <a:lumMod val="65000"/>
                    <a:lumOff val="35000"/>
                  </a:schemeClr>
                </a:solidFill>
              </a:rPr>
              <a:t>podanih v mnenjih </a:t>
            </a:r>
            <a:r>
              <a:rPr lang="sl-SI" dirty="0" err="1">
                <a:solidFill>
                  <a:schemeClr val="tx1">
                    <a:lumMod val="65000"/>
                    <a:lumOff val="35000"/>
                  </a:schemeClr>
                </a:solidFill>
              </a:rPr>
              <a:t>mnenjedajalcev</a:t>
            </a:r>
            <a:r>
              <a:rPr lang="sl-SI" dirty="0">
                <a:solidFill>
                  <a:schemeClr val="tx1">
                    <a:lumMod val="65000"/>
                    <a:lumOff val="35000"/>
                  </a:schemeClr>
                </a:solidFill>
              </a:rPr>
              <a:t> in javnosti.</a:t>
            </a:r>
          </a:p>
          <a:p>
            <a:pPr marL="914400" lvl="1" indent="-457200">
              <a:lnSpc>
                <a:spcPts val="2500"/>
              </a:lnSpc>
              <a:spcBef>
                <a:spcPct val="0"/>
              </a:spcBef>
              <a:buClr>
                <a:srgbClr val="0095DA"/>
              </a:buClr>
              <a:buFont typeface="+mj-lt"/>
              <a:buAutoNum type="arabicPeriod"/>
            </a:pPr>
            <a:r>
              <a:rPr lang="sl-SI" dirty="0">
                <a:solidFill>
                  <a:schemeClr val="tx1">
                    <a:lumMod val="65000"/>
                    <a:lumOff val="35000"/>
                  </a:schemeClr>
                </a:solidFill>
              </a:rPr>
              <a:t>izdaja odločitve o verjetno pomembnih vplivih nameravanega posega ter </a:t>
            </a:r>
          </a:p>
          <a:p>
            <a:pPr marL="914400" lvl="1" indent="-457200">
              <a:lnSpc>
                <a:spcPts val="2500"/>
              </a:lnSpc>
              <a:spcBef>
                <a:spcPct val="0"/>
              </a:spcBef>
              <a:buClr>
                <a:srgbClr val="0095DA"/>
              </a:buClr>
              <a:buFont typeface="+mj-lt"/>
              <a:buAutoNum type="arabicPeriod"/>
            </a:pPr>
            <a:r>
              <a:rPr lang="sl-SI" dirty="0">
                <a:solidFill>
                  <a:schemeClr val="tx1">
                    <a:lumMod val="65000"/>
                    <a:lumOff val="35000"/>
                  </a:schemeClr>
                </a:solidFill>
              </a:rPr>
              <a:t>izid čezmejne presoje vplivov na okolje, v kolikor je le-ta bila izvedena.</a:t>
            </a:r>
          </a:p>
          <a:p>
            <a:pPr marL="914400" lvl="1" indent="-457200">
              <a:lnSpc>
                <a:spcPts val="2500"/>
              </a:lnSpc>
              <a:spcBef>
                <a:spcPct val="0"/>
              </a:spcBef>
              <a:buClr>
                <a:srgbClr val="0095DA"/>
              </a:buClr>
              <a:buFont typeface="+mj-lt"/>
              <a:buAutoNum type="arabicPeriod"/>
            </a:pPr>
            <a:endParaRPr lang="sl-SI" sz="2000" dirty="0">
              <a:solidFill>
                <a:schemeClr val="tx1">
                  <a:lumMod val="65000"/>
                  <a:lumOff val="35000"/>
                </a:schemeClr>
              </a:solidFill>
              <a:sym typeface="Symbol" panose="05050102010706020507" pitchFamily="18" charset="2"/>
            </a:endParaRPr>
          </a:p>
          <a:p>
            <a:pPr>
              <a:lnSpc>
                <a:spcPts val="2500"/>
              </a:lnSpc>
              <a:spcBef>
                <a:spcPct val="0"/>
              </a:spcBef>
              <a:buClr>
                <a:srgbClr val="0095DA"/>
              </a:buClr>
            </a:pPr>
            <a:r>
              <a:rPr lang="sl-SI" dirty="0">
                <a:solidFill>
                  <a:schemeClr val="tx1">
                    <a:lumMod val="65000"/>
                    <a:lumOff val="35000"/>
                  </a:schemeClr>
                </a:solidFill>
                <a:sym typeface="Symbol" panose="05050102010706020507" pitchFamily="18" charset="2"/>
              </a:rPr>
              <a:t>Sicer pa je člen enak kot 89. člen ZVO-2.</a:t>
            </a:r>
          </a:p>
        </p:txBody>
      </p:sp>
    </p:spTree>
    <p:extLst>
      <p:ext uri="{BB962C8B-B14F-4D97-AF65-F5344CB8AC3E}">
        <p14:creationId xmlns:p14="http://schemas.microsoft.com/office/powerpoint/2010/main" val="1439444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A9409ABB-9C43-ACAB-59C9-EEE4DF1EFD48}"/>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CBF90893-E024-C869-2068-CAAF0F380385}"/>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FC80125D-1348-4714-81F2-6B658A706266}"/>
              </a:ext>
            </a:extLst>
          </p:cNvPr>
          <p:cNvSpPr txBox="1">
            <a:spLocks/>
          </p:cNvSpPr>
          <p:nvPr/>
        </p:nvSpPr>
        <p:spPr>
          <a:xfrm>
            <a:off x="195621" y="1124744"/>
            <a:ext cx="8643998" cy="4896544"/>
          </a:xfrm>
          <a:prstGeom prst="rect">
            <a:avLst/>
          </a:prstGeom>
        </p:spPr>
        <p:txBody>
          <a:bodyPr vert="horz" lIns="91440" tIns="45720" rIns="91440" bIns="45720" rtlCol="0" anchor="t">
            <a:noAutofit/>
          </a:bodyPr>
          <a:lstStyle/>
          <a:p>
            <a:pPr lvl="0">
              <a:lnSpc>
                <a:spcPts val="2500"/>
              </a:lnSpc>
              <a:spcBef>
                <a:spcPct val="0"/>
              </a:spcBef>
            </a:pPr>
            <a:r>
              <a:rPr lang="sl-SI" sz="2000" b="1" dirty="0">
                <a:solidFill>
                  <a:srgbClr val="00529C"/>
                </a:solidFill>
              </a:rPr>
              <a:t>129. člen - Predhodni postopek </a:t>
            </a:r>
            <a:r>
              <a:rPr lang="sl-SI" sz="2000" i="1" dirty="0">
                <a:solidFill>
                  <a:schemeClr val="tx1">
                    <a:lumMod val="65000"/>
                    <a:lumOff val="35000"/>
                  </a:schemeClr>
                </a:solidFill>
              </a:rPr>
              <a:t>(ZVO-2: 90. člen)</a:t>
            </a:r>
          </a:p>
          <a:p>
            <a:pPr lvl="0">
              <a:lnSpc>
                <a:spcPts val="2500"/>
              </a:lnSpc>
              <a:spcBef>
                <a:spcPct val="0"/>
              </a:spcBef>
            </a:pPr>
            <a:endParaRPr lang="sl-SI" sz="2000" dirty="0">
              <a:solidFill>
                <a:schemeClr val="tx1">
                  <a:lumMod val="65000"/>
                  <a:lumOff val="35000"/>
                </a:schemeClr>
              </a:solidFill>
            </a:endParaRPr>
          </a:p>
          <a:p>
            <a:pPr lvl="0">
              <a:lnSpc>
                <a:spcPts val="2500"/>
              </a:lnSpc>
              <a:spcBef>
                <a:spcPct val="0"/>
              </a:spcBef>
            </a:pPr>
            <a:r>
              <a:rPr lang="sl-SI" dirty="0">
                <a:solidFill>
                  <a:srgbClr val="00B0F0"/>
                </a:solidFill>
              </a:rPr>
              <a:t>Novosti:</a:t>
            </a:r>
          </a:p>
          <a:p>
            <a:pPr marL="342900" indent="-342900">
              <a:lnSpc>
                <a:spcPts val="2500"/>
              </a:lnSpc>
              <a:spcBef>
                <a:spcPct val="0"/>
              </a:spcBef>
              <a:buClr>
                <a:srgbClr val="00529C"/>
              </a:buClr>
              <a:buFont typeface="Arial" panose="020B0604020202020204" pitchFamily="34" charset="0"/>
              <a:buChar char="•"/>
            </a:pPr>
            <a:r>
              <a:rPr lang="sl-SI" dirty="0">
                <a:solidFill>
                  <a:schemeClr val="tx1">
                    <a:lumMod val="65000"/>
                    <a:lumOff val="35000"/>
                  </a:schemeClr>
                </a:solidFill>
              </a:rPr>
              <a:t>ministrstvo lahko zaprosi ministrstva in organizacije iz tretjega odstavka 135. člena, da v 21 dneh od zaprosila pošljejo pisno mnenje o tem, ali je za nameravani poseg treba izvesti presojo vplivov na okolje s stališča njihove pristojnosti. </a:t>
            </a:r>
          </a:p>
          <a:p>
            <a:pPr marL="342900" lvl="0" indent="-342900">
              <a:lnSpc>
                <a:spcPts val="2500"/>
              </a:lnSpc>
              <a:spcBef>
                <a:spcPct val="0"/>
              </a:spcBef>
              <a:buClr>
                <a:srgbClr val="00529C"/>
              </a:buClr>
              <a:buFont typeface="Arial" panose="020B0604020202020204" pitchFamily="34" charset="0"/>
              <a:buChar char="•"/>
            </a:pPr>
            <a:r>
              <a:rPr lang="sl-SI" dirty="0">
                <a:solidFill>
                  <a:schemeClr val="tx1">
                    <a:lumMod val="65000"/>
                    <a:lumOff val="35000"/>
                  </a:schemeClr>
                </a:solidFill>
              </a:rPr>
              <a:t>obveščanje javnosti in sodelovanje zainteresirane javnosti v predhodnem postopku:</a:t>
            </a:r>
          </a:p>
          <a:p>
            <a:pPr marL="800100" lvl="1" indent="-342900">
              <a:lnSpc>
                <a:spcPts val="2500"/>
              </a:lnSpc>
              <a:spcBef>
                <a:spcPct val="0"/>
              </a:spcBef>
              <a:buClr>
                <a:srgbClr val="0095DA"/>
              </a:buClr>
              <a:buFont typeface="Wingdings" panose="05000000000000000000" pitchFamily="2" charset="2"/>
              <a:buChar char="ü"/>
            </a:pPr>
            <a:r>
              <a:rPr lang="sl-SI" dirty="0">
                <a:solidFill>
                  <a:schemeClr val="tx1">
                    <a:lumMod val="65000"/>
                    <a:lumOff val="35000"/>
                  </a:schemeClr>
                </a:solidFill>
              </a:rPr>
              <a:t>javna razgrnitev traja vsaj 21 dni in ne več kot 30 dni;</a:t>
            </a:r>
          </a:p>
          <a:p>
            <a:pPr marL="800100" lvl="1" indent="-342900">
              <a:lnSpc>
                <a:spcPts val="2500"/>
              </a:lnSpc>
              <a:spcBef>
                <a:spcPct val="0"/>
              </a:spcBef>
              <a:buClr>
                <a:srgbClr val="0095DA"/>
              </a:buClr>
              <a:buFont typeface="Wingdings" panose="05000000000000000000" pitchFamily="2" charset="2"/>
              <a:buChar char="ü"/>
            </a:pPr>
            <a:r>
              <a:rPr lang="sl-SI" dirty="0">
                <a:solidFill>
                  <a:schemeClr val="tx1">
                    <a:lumMod val="65000"/>
                    <a:lumOff val="35000"/>
                  </a:schemeClr>
                </a:solidFill>
              </a:rPr>
              <a:t>v vlogi za priznanje statusa stranskega udeleženca mora predstavnik navesti dejstva in okoliščine, iz katerih izhaja, da je za poseg treba izvesti presojo vplivov na okolje, in predložiti mora dokazila za svoje navedbe.</a:t>
            </a:r>
          </a:p>
        </p:txBody>
      </p:sp>
    </p:spTree>
    <p:extLst>
      <p:ext uri="{BB962C8B-B14F-4D97-AF65-F5344CB8AC3E}">
        <p14:creationId xmlns:p14="http://schemas.microsoft.com/office/powerpoint/2010/main" val="2282083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54340873-A86D-5E72-46B7-E9EA71EA30DF}"/>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3B4CD42B-6DE8-E15D-984B-269D94214D68}"/>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20E4C28E-F1E1-C0E0-0F4E-FA67C558928D}"/>
              </a:ext>
            </a:extLst>
          </p:cNvPr>
          <p:cNvSpPr txBox="1">
            <a:spLocks/>
          </p:cNvSpPr>
          <p:nvPr/>
        </p:nvSpPr>
        <p:spPr>
          <a:xfrm>
            <a:off x="195621" y="980728"/>
            <a:ext cx="8643998" cy="5040560"/>
          </a:xfrm>
          <a:prstGeom prst="rect">
            <a:avLst/>
          </a:prstGeom>
        </p:spPr>
        <p:txBody>
          <a:bodyPr vert="horz" lIns="91440" tIns="45720" rIns="91440" bIns="45720" rtlCol="0" anchor="t">
            <a:noAutofit/>
          </a:bodyPr>
          <a:lstStyle/>
          <a:p>
            <a:pPr lvl="0">
              <a:lnSpc>
                <a:spcPts val="2500"/>
              </a:lnSpc>
              <a:spcBef>
                <a:spcPct val="0"/>
              </a:spcBef>
            </a:pPr>
            <a:r>
              <a:rPr lang="sl-SI" sz="2000" b="1" dirty="0">
                <a:solidFill>
                  <a:srgbClr val="00529C"/>
                </a:solidFill>
              </a:rPr>
              <a:t>129. člen - Predhodni postopek </a:t>
            </a:r>
            <a:r>
              <a:rPr lang="sl-SI" sz="2000" i="1" dirty="0">
                <a:solidFill>
                  <a:schemeClr val="tx1">
                    <a:lumMod val="65000"/>
                    <a:lumOff val="35000"/>
                  </a:schemeClr>
                </a:solidFill>
              </a:rPr>
              <a:t>(90. člen - ZVO-2)</a:t>
            </a:r>
            <a:endParaRPr lang="sl-SI" dirty="0">
              <a:solidFill>
                <a:schemeClr val="tx1">
                  <a:lumMod val="65000"/>
                  <a:lumOff val="35000"/>
                </a:schemeClr>
              </a:solidFill>
            </a:endParaRPr>
          </a:p>
          <a:p>
            <a:pPr lvl="0">
              <a:lnSpc>
                <a:spcPts val="2500"/>
              </a:lnSpc>
              <a:spcBef>
                <a:spcPct val="0"/>
              </a:spcBef>
            </a:pPr>
            <a:r>
              <a:rPr lang="sl-SI" dirty="0">
                <a:solidFill>
                  <a:srgbClr val="00B0F0"/>
                </a:solidFill>
              </a:rPr>
              <a:t>Nekaj poudarkov</a:t>
            </a:r>
            <a:r>
              <a:rPr lang="sl-SI" dirty="0">
                <a:solidFill>
                  <a:schemeClr val="tx1">
                    <a:lumMod val="65000"/>
                    <a:lumOff val="35000"/>
                  </a:schemeClr>
                </a:solidFill>
              </a:rPr>
              <a:t>:</a:t>
            </a:r>
          </a:p>
          <a:p>
            <a:pPr marL="342900" lvl="0" indent="-34290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Javne razgrnitve ni, če se v postopku ugotovi, da je presoja vplivov na okolje potrebna.</a:t>
            </a:r>
          </a:p>
          <a:p>
            <a:pPr marL="342900" lvl="0" indent="-34290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Ministrstvo mora izdati odločbo v dveh mesecih, v primeru vstopa stranskega udeleženca pa v treh mesecih, od prejetja popolne vloge.</a:t>
            </a:r>
          </a:p>
          <a:p>
            <a:pPr marL="342900" lvl="0" indent="-34290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Odločitev ministrstva je lahko, da je:</a:t>
            </a:r>
          </a:p>
          <a:p>
            <a:pPr marL="800100" lvl="1" indent="-34290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za nameravani poseg potrebno izvesti presojo vplivov na okolje ali</a:t>
            </a:r>
          </a:p>
          <a:p>
            <a:pPr marL="800100" lvl="1" indent="-34290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z odločbo odloči, da ni potrebno izvesti presoje vplivov na okolje, ker nameravani poseg v okolje nima pomembah vplivom na okolje ob upoštevanju vseh predvidenih ukrepov za zmanjšanje vpliva nameravanega posega v okolje – javna razgrnitev</a:t>
            </a:r>
          </a:p>
          <a:p>
            <a:pPr marL="800100" lvl="1" indent="-34290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nameravani poseg v očitnem nasprotju s predpisi – </a:t>
            </a:r>
            <a:r>
              <a:rPr lang="sl-SI" u="sng" dirty="0">
                <a:solidFill>
                  <a:schemeClr val="tx1">
                    <a:lumMod val="65000"/>
                    <a:lumOff val="35000"/>
                  </a:schemeClr>
                </a:solidFill>
              </a:rPr>
              <a:t>se vloga zavrne </a:t>
            </a:r>
            <a:r>
              <a:rPr lang="sl-SI" dirty="0">
                <a:solidFill>
                  <a:schemeClr val="tx1">
                    <a:lumMod val="65000"/>
                    <a:lumOff val="35000"/>
                  </a:schemeClr>
                </a:solidFill>
              </a:rPr>
              <a:t>– ni javne obravnave. </a:t>
            </a:r>
          </a:p>
          <a:p>
            <a:pPr marL="800100" lvl="1" indent="-342900">
              <a:lnSpc>
                <a:spcPts val="2500"/>
              </a:lnSpc>
              <a:spcBef>
                <a:spcPct val="0"/>
              </a:spcBef>
              <a:buClr>
                <a:srgbClr val="0095DA"/>
              </a:buClr>
              <a:buFont typeface="Arial" panose="020B0604020202020204" pitchFamily="34" charset="0"/>
              <a:buChar char="•"/>
            </a:pPr>
            <a:r>
              <a:rPr lang="sl-SI" dirty="0">
                <a:solidFill>
                  <a:schemeClr val="tx1">
                    <a:lumMod val="65000"/>
                    <a:lumOff val="35000"/>
                  </a:schemeClr>
                </a:solidFill>
              </a:rPr>
              <a:t>nameravani poseg ni poseg, za katerega presoja vplivov na okolje ni potrebna niti ni potreben predhodni postopek, </a:t>
            </a:r>
            <a:r>
              <a:rPr lang="sl-SI" u="sng" dirty="0">
                <a:solidFill>
                  <a:schemeClr val="tx1">
                    <a:lumMod val="65000"/>
                    <a:lumOff val="35000"/>
                  </a:schemeClr>
                </a:solidFill>
              </a:rPr>
              <a:t>se vlogo s sklepom zavrže </a:t>
            </a:r>
            <a:r>
              <a:rPr lang="sl-SI" dirty="0">
                <a:solidFill>
                  <a:schemeClr val="tx1">
                    <a:lumMod val="65000"/>
                    <a:lumOff val="35000"/>
                  </a:schemeClr>
                </a:solidFill>
              </a:rPr>
              <a:t>– ni javne obravnave.</a:t>
            </a:r>
          </a:p>
          <a:p>
            <a:pPr marL="342900" lvl="0" indent="-342900">
              <a:lnSpc>
                <a:spcPts val="2500"/>
              </a:lnSpc>
              <a:spcBef>
                <a:spcPct val="0"/>
              </a:spcBef>
              <a:buClr>
                <a:srgbClr val="00529C"/>
              </a:buClr>
              <a:buFont typeface="Wingdings" panose="05000000000000000000" pitchFamily="2" charset="2"/>
              <a:buChar char="ü"/>
            </a:pPr>
            <a:endParaRPr lang="sl-SI" sz="2000" dirty="0">
              <a:solidFill>
                <a:schemeClr val="tx1">
                  <a:lumMod val="65000"/>
                  <a:lumOff val="35000"/>
                </a:schemeClr>
              </a:solidFill>
            </a:endParaRPr>
          </a:p>
        </p:txBody>
      </p:sp>
    </p:spTree>
    <p:extLst>
      <p:ext uri="{BB962C8B-B14F-4D97-AF65-F5344CB8AC3E}">
        <p14:creationId xmlns:p14="http://schemas.microsoft.com/office/powerpoint/2010/main" val="2089721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7F529450-1DC9-E690-0677-F21C12B306F7}"/>
            </a:ext>
          </a:extLst>
        </p:cNvPr>
        <p:cNvGrpSpPr/>
        <p:nvPr/>
      </p:nvGrpSpPr>
      <p:grpSpPr>
        <a:xfrm>
          <a:off x="0" y="0"/>
          <a:ext cx="0" cy="0"/>
          <a:chOff x="0" y="0"/>
          <a:chExt cx="0" cy="0"/>
        </a:xfrm>
      </p:grpSpPr>
      <p:sp>
        <p:nvSpPr>
          <p:cNvPr id="4" name="Naslov 1">
            <a:extLst>
              <a:ext uri="{FF2B5EF4-FFF2-40B4-BE49-F238E27FC236}">
                <a16:creationId xmlns:a16="http://schemas.microsoft.com/office/drawing/2014/main" id="{36EA8387-424D-C1DA-D298-5D07A3BD8F7B}"/>
              </a:ext>
            </a:extLst>
          </p:cNvPr>
          <p:cNvSpPr>
            <a:spLocks noGrp="1"/>
          </p:cNvSpPr>
          <p:nvPr>
            <p:ph type="title"/>
          </p:nvPr>
        </p:nvSpPr>
        <p:spPr>
          <a:xfrm>
            <a:off x="214282" y="285734"/>
            <a:ext cx="8715436" cy="785812"/>
          </a:xfrm>
        </p:spPr>
        <p:txBody>
          <a:bodyPr anchor="t">
            <a:noAutofit/>
          </a:bodyPr>
          <a:lstStyle/>
          <a:p>
            <a:pPr algn="l"/>
            <a:r>
              <a:rPr lang="sl-SI" sz="2800" b="1" dirty="0">
                <a:solidFill>
                  <a:srgbClr val="0095DA"/>
                </a:solidFill>
                <a:latin typeface="+mn-lt"/>
              </a:rPr>
              <a:t>Presoja vplivov na okolje in okoljevarstveno soglasje</a:t>
            </a:r>
          </a:p>
        </p:txBody>
      </p:sp>
      <p:sp>
        <p:nvSpPr>
          <p:cNvPr id="5" name="Naslov 1">
            <a:extLst>
              <a:ext uri="{FF2B5EF4-FFF2-40B4-BE49-F238E27FC236}">
                <a16:creationId xmlns:a16="http://schemas.microsoft.com/office/drawing/2014/main" id="{95DEA292-8653-0207-A065-105645B87007}"/>
              </a:ext>
            </a:extLst>
          </p:cNvPr>
          <p:cNvSpPr txBox="1">
            <a:spLocks/>
          </p:cNvSpPr>
          <p:nvPr/>
        </p:nvSpPr>
        <p:spPr>
          <a:xfrm>
            <a:off x="195621" y="908720"/>
            <a:ext cx="8643998" cy="5400600"/>
          </a:xfrm>
          <a:prstGeom prst="rect">
            <a:avLst/>
          </a:prstGeom>
        </p:spPr>
        <p:txBody>
          <a:bodyPr vert="horz" lIns="91440" tIns="45720" rIns="91440" bIns="45720" rtlCol="0" anchor="t">
            <a:noAutofit/>
          </a:bodyPr>
          <a:lstStyle/>
          <a:p>
            <a:pPr lvl="0">
              <a:lnSpc>
                <a:spcPts val="2500"/>
              </a:lnSpc>
              <a:spcBef>
                <a:spcPct val="0"/>
              </a:spcBef>
            </a:pPr>
            <a:r>
              <a:rPr lang="sl-SI" sz="2000" b="1" dirty="0">
                <a:solidFill>
                  <a:srgbClr val="00529C"/>
                </a:solidFill>
              </a:rPr>
              <a:t>129. člen - Predhodni postopek </a:t>
            </a:r>
            <a:r>
              <a:rPr lang="sl-SI" sz="2000" i="1" dirty="0">
                <a:solidFill>
                  <a:schemeClr val="tx1">
                    <a:lumMod val="65000"/>
                    <a:lumOff val="35000"/>
                  </a:schemeClr>
                </a:solidFill>
              </a:rPr>
              <a:t>(90. člen - ZVO-2)</a:t>
            </a:r>
          </a:p>
          <a:p>
            <a:pPr lvl="0">
              <a:lnSpc>
                <a:spcPts val="2500"/>
              </a:lnSpc>
              <a:spcBef>
                <a:spcPct val="0"/>
              </a:spcBef>
            </a:pPr>
            <a:r>
              <a:rPr lang="sl-SI" dirty="0">
                <a:solidFill>
                  <a:srgbClr val="00B0F0"/>
                </a:solidFill>
              </a:rPr>
              <a:t>Nekaj poudarkov - nadaljevanje:</a:t>
            </a:r>
          </a:p>
          <a:p>
            <a:pPr marL="342900" lvl="0" indent="-34290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O vseh izdanih odločbah se vodi evidenca na osrednjem spletnem mestu državne uprave. Podatki morajo biti objavljeni vsaj pet let.</a:t>
            </a:r>
          </a:p>
          <a:p>
            <a:pPr marL="342900" lvl="0" indent="-34290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Odločba o izvedeni predhodni presoji velja pet let od njene pravnomočnosti. Če nosilec v tem času zaprosi za OVS ali GD, ta odločba preneha veljati s pravnomočnostjo OVS oziroma integralnega GD.</a:t>
            </a:r>
          </a:p>
          <a:p>
            <a:pPr marL="342900" lvl="0" indent="-34290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Nosilec nameravanega posega mora začetek izvedbe nameravanega posega, za katerega je bila izdana odločba o prehodnem postopku, prijaviti inšpekciji, pristojni za varstvo okolja najkasneje osem dni pred pričetkom izvedbe nameravanega posega.</a:t>
            </a:r>
          </a:p>
          <a:p>
            <a:pPr marL="342900" lvl="0" indent="-342900">
              <a:lnSpc>
                <a:spcPts val="2500"/>
              </a:lnSpc>
              <a:spcBef>
                <a:spcPct val="0"/>
              </a:spcBef>
              <a:buClr>
                <a:srgbClr val="00529C"/>
              </a:buClr>
              <a:buFont typeface="Wingdings" panose="05000000000000000000" pitchFamily="2" charset="2"/>
              <a:buChar char="ü"/>
            </a:pPr>
            <a:r>
              <a:rPr lang="sl-SI" dirty="0">
                <a:solidFill>
                  <a:schemeClr val="tx1">
                    <a:lumMod val="65000"/>
                    <a:lumOff val="35000"/>
                  </a:schemeClr>
                </a:solidFill>
              </a:rPr>
              <a:t>Če je po začetku nameravanega posega ali v času njegovega obratovanja izdana pravnomočna sodba, da se je poseg že izvedel brez OVS-ja ali integralnega GD, lahko nosilec naknadno vloži vlogo za pridobitev integralnega GD ali vlogo za pridobitev OVS-ja. Do odločitve o njegovi vlogi pa se mu prepove obratovanje, pristojni organ pa nosilcu posega v odločbi določi ukrepe, s katerimi se preprečijo, zmanjšajo ali odstranijo vplivi posega na okolje.</a:t>
            </a:r>
          </a:p>
          <a:p>
            <a:pPr marL="342900" lvl="0" indent="-342900">
              <a:lnSpc>
                <a:spcPts val="2500"/>
              </a:lnSpc>
              <a:spcBef>
                <a:spcPct val="0"/>
              </a:spcBef>
              <a:buClr>
                <a:srgbClr val="00529C"/>
              </a:buClr>
              <a:buFont typeface="Wingdings" panose="05000000000000000000" pitchFamily="2" charset="2"/>
              <a:buChar char="ü"/>
            </a:pPr>
            <a:endParaRPr lang="sl-SI" dirty="0">
              <a:solidFill>
                <a:schemeClr val="tx1">
                  <a:lumMod val="65000"/>
                  <a:lumOff val="35000"/>
                </a:schemeClr>
              </a:solidFill>
            </a:endParaRPr>
          </a:p>
          <a:p>
            <a:pPr marL="800100" lvl="1" indent="-342900">
              <a:lnSpc>
                <a:spcPts val="2500"/>
              </a:lnSpc>
              <a:spcBef>
                <a:spcPct val="0"/>
              </a:spcBef>
              <a:buClr>
                <a:srgbClr val="0095DA"/>
              </a:buClr>
              <a:buFont typeface="Arial" panose="020B0604020202020204" pitchFamily="34" charset="0"/>
              <a:buChar char="•"/>
            </a:pPr>
            <a:endParaRPr lang="sl-SI" dirty="0">
              <a:solidFill>
                <a:schemeClr val="tx1">
                  <a:lumMod val="65000"/>
                  <a:lumOff val="35000"/>
                </a:schemeClr>
              </a:solidFill>
            </a:endParaRPr>
          </a:p>
          <a:p>
            <a:pPr marL="342900" lvl="0" indent="-342900">
              <a:lnSpc>
                <a:spcPts val="2500"/>
              </a:lnSpc>
              <a:spcBef>
                <a:spcPct val="0"/>
              </a:spcBef>
              <a:buClr>
                <a:srgbClr val="00529C"/>
              </a:buClr>
              <a:buFont typeface="Wingdings" panose="05000000000000000000" pitchFamily="2" charset="2"/>
              <a:buChar char="ü"/>
            </a:pPr>
            <a:endParaRPr lang="sl-SI" sz="2000" dirty="0">
              <a:solidFill>
                <a:schemeClr val="tx1">
                  <a:lumMod val="65000"/>
                  <a:lumOff val="35000"/>
                </a:schemeClr>
              </a:solidFill>
            </a:endParaRPr>
          </a:p>
        </p:txBody>
      </p:sp>
    </p:spTree>
    <p:extLst>
      <p:ext uri="{BB962C8B-B14F-4D97-AF65-F5344CB8AC3E}">
        <p14:creationId xmlns:p14="http://schemas.microsoft.com/office/powerpoint/2010/main" val="1630078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ova tema">
  <a:themeElements>
    <a:clrScheme name="Sivin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isar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9C7975F197D6B84EADE97F50D467A520" ma:contentTypeVersion="15" ma:contentTypeDescription="Ustvari nov dokument." ma:contentTypeScope="" ma:versionID="8e779954548f7baebc0ee70f9d892e05">
  <xsd:schema xmlns:xsd="http://www.w3.org/2001/XMLSchema" xmlns:xs="http://www.w3.org/2001/XMLSchema" xmlns:p="http://schemas.microsoft.com/office/2006/metadata/properties" xmlns:ns2="f92ae0b0-0c5d-4bcd-b379-814d79410c56" xmlns:ns3="981fc188-9755-41dd-8faa-b509cf305612" targetNamespace="http://schemas.microsoft.com/office/2006/metadata/properties" ma:root="true" ma:fieldsID="ad0bcd591178e26ac13128893e82d284" ns2:_="" ns3:_="">
    <xsd:import namespace="f92ae0b0-0c5d-4bcd-b379-814d79410c56"/>
    <xsd:import namespace="981fc188-9755-41dd-8faa-b509cf305612"/>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ServiceOCR" minOccurs="0"/>
                <xsd:element ref="ns2:MediaLengthInSeconds" minOccurs="0"/>
                <xsd:element ref="ns2:ImageMetadataListItemId" minOccurs="0"/>
                <xsd:element ref="ns2:ImageMetadataListFieldI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2ae0b0-0c5d-4bcd-b379-814d79410c56"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Oznake slike" ma:readOnly="false" ma:fieldId="{5cf76f15-5ced-4ddc-b409-7134ff3c332f}" ma:taxonomyMulti="true" ma:sspId="fdc6c3b4-42f6-48ba-a974-93c7dafefdcd"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ImageMetadataListItemId" ma:index="20" nillable="true" ma:displayName="ImageMetadataListItemId" ma:hidden="true" ma:indexed="true" ma:internalName="ImageMetadataListItemId">
      <xsd:simpleType>
        <xsd:restriction base="dms:Unknown"/>
      </xsd:simpleType>
    </xsd:element>
    <xsd:element name="ImageMetadataListFieldId" ma:index="21" nillable="true" ma:displayName="ImageMetadataListFieldId" ma:hidden="true" ma:indexed="true" ma:internalName="ImageMetadataListFieldId">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1fc188-9755-41dd-8faa-b509cf305612"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b203b64-3b07-4f04-9227-b1c61814d5b4}" ma:internalName="TaxCatchAll" ma:showField="CatchAllData" ma:web="981fc188-9755-41dd-8faa-b509cf3056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92ae0b0-0c5d-4bcd-b379-814d79410c56">
      <Terms xmlns="http://schemas.microsoft.com/office/infopath/2007/PartnerControls"/>
    </lcf76f155ced4ddcb4097134ff3c332f>
    <TaxCatchAll xmlns="981fc188-9755-41dd-8faa-b509cf305612" xsi:nil="true"/>
    <ImageMetadataListFieldId xmlns="f92ae0b0-0c5d-4bcd-b379-814d79410c56" xsi:nil="true"/>
    <ImageMetadataListItemId xmlns="f92ae0b0-0c5d-4bcd-b379-814d79410c56" xsi:nil="true"/>
  </documentManagement>
</p:properties>
</file>

<file path=customXml/itemProps1.xml><?xml version="1.0" encoding="utf-8"?>
<ds:datastoreItem xmlns:ds="http://schemas.openxmlformats.org/officeDocument/2006/customXml" ds:itemID="{C8A80E20-1EE3-4C1A-B9E1-16E067F08A81}">
  <ds:schemaRefs>
    <ds:schemaRef ds:uri="http://schemas.microsoft.com/sharepoint/v3/contenttype/forms"/>
  </ds:schemaRefs>
</ds:datastoreItem>
</file>

<file path=customXml/itemProps2.xml><?xml version="1.0" encoding="utf-8"?>
<ds:datastoreItem xmlns:ds="http://schemas.openxmlformats.org/officeDocument/2006/customXml" ds:itemID="{BF9E0094-3F38-4F39-961F-B34782A162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2ae0b0-0c5d-4bcd-b379-814d79410c56"/>
    <ds:schemaRef ds:uri="981fc188-9755-41dd-8faa-b509cf3056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B3384BD-5245-461E-B0B2-6FF7967CFFF4}">
  <ds:schemaRef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981fc188-9755-41dd-8faa-b509cf305612"/>
    <ds:schemaRef ds:uri="http://purl.org/dc/terms/"/>
    <ds:schemaRef ds:uri="http://schemas.microsoft.com/office/infopath/2007/PartnerControls"/>
    <ds:schemaRef ds:uri="f92ae0b0-0c5d-4bcd-b379-814d79410c5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5881</Words>
  <Application>Microsoft Office PowerPoint</Application>
  <PresentationFormat>Diaprojekcija na zaslonu (4:3)</PresentationFormat>
  <Paragraphs>422</Paragraphs>
  <Slides>44</Slides>
  <Notes>44</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44</vt:i4>
      </vt:variant>
    </vt:vector>
  </HeadingPairs>
  <TitlesOfParts>
    <vt:vector size="51" baseType="lpstr">
      <vt:lpstr>Aptos</vt:lpstr>
      <vt:lpstr>Arial</vt:lpstr>
      <vt:lpstr>Calibri</vt:lpstr>
      <vt:lpstr>Symbol</vt:lpstr>
      <vt:lpstr>Tahoma</vt:lpstr>
      <vt:lpstr>Wingdings</vt:lpstr>
      <vt:lpstr>Officeova tema</vt:lpstr>
      <vt:lpstr>PowerPointova predstavitev</vt:lpstr>
      <vt:lpstr>Ukrepi na področju  odpadkov – upravne odločbe</vt:lpstr>
      <vt:lpstr>Ukrepi na področju  odpadkov - </vt:lpstr>
      <vt:lpstr>Ukrepi na področju  odpadkov – prehodne in končne določbe</vt:lpstr>
      <vt:lpstr>Presoja vplivov na okolje in okoljevarstveno soglasje</vt:lpstr>
      <vt:lpstr>Presoja vplivov na okolje in okoljevarstveno soglasje</vt:lpstr>
      <vt:lpstr>Presoja vplivov na okolje in okoljevarstveno soglasje</vt:lpstr>
      <vt:lpstr>Presoja vplivov na okolje in okoljevarstveno soglasje</vt:lpstr>
      <vt:lpstr>Presoja vplivov na okolje in okoljevarstveno soglasje</vt:lpstr>
      <vt:lpstr>Presoja vplivov na okolje in okoljevarstveno soglasje</vt:lpstr>
      <vt:lpstr>Presoja vplivov na okolje in okoljevarstveno soglasje</vt:lpstr>
      <vt:lpstr>Presoja vplivov na okolje in okoljevarstveno soglasje</vt:lpstr>
      <vt:lpstr>Presoja vplivov na okolje in okoljevarstveno soglasje</vt:lpstr>
      <vt:lpstr>Presoja vplivov na okolje in okoljevarstveno soglasje</vt:lpstr>
      <vt:lpstr>Presoja vplivov na okolje in okoljevarstveno soglasje</vt:lpstr>
      <vt:lpstr>Presoja vplivov na okolje in okoljevarstveno soglasje</vt:lpstr>
      <vt:lpstr>Presoja vplivov na okolje in okoljevarstveno soglasje</vt:lpstr>
      <vt:lpstr>Okoljevarstveno dovoljenje – skupne določbe</vt:lpstr>
      <vt:lpstr>Okoljevarstveno dovoljenje – skupne določbe</vt:lpstr>
      <vt:lpstr>Okoljevarstveno dovoljenje – skupne določbe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IED Naprave</vt:lpstr>
      <vt:lpstr>Okoljevarstveno dovoljenje – druge naprave</vt:lpstr>
      <vt:lpstr>Okoljevarstveno dovoljenje – druge naprave</vt:lpstr>
      <vt:lpstr>Okoljevarstveno dovoljenje – druge naprave</vt:lpstr>
      <vt:lpstr>Okoljevarstveno dovoljenje – druge naprave</vt:lpstr>
      <vt:lpstr>Okoljevarstveno dovoljenje – druge naprave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Diapozitiv 1</dc:title>
  <dc:creator>Natasa</dc:creator>
  <cp:lastModifiedBy>Petra Žunkovič</cp:lastModifiedBy>
  <cp:revision>20</cp:revision>
  <cp:lastPrinted>2025-10-15T13:00:49Z</cp:lastPrinted>
  <dcterms:created xsi:type="dcterms:W3CDTF">2018-06-25T21:43:12Z</dcterms:created>
  <dcterms:modified xsi:type="dcterms:W3CDTF">2025-10-20T09:43:43Z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0x0101009C7975F197D6B84EADE97F50D467A520</vt:lpwstr>
  </property>
</Properties>
</file>