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5" r:id="rId3"/>
    <p:sldId id="309" r:id="rId4"/>
    <p:sldId id="288" r:id="rId5"/>
    <p:sldId id="292" r:id="rId6"/>
    <p:sldId id="293" r:id="rId7"/>
    <p:sldId id="302" r:id="rId8"/>
    <p:sldId id="297" r:id="rId9"/>
    <p:sldId id="312" r:id="rId10"/>
    <p:sldId id="318" r:id="rId11"/>
    <p:sldId id="307" r:id="rId12"/>
    <p:sldId id="315" r:id="rId13"/>
    <p:sldId id="319" r:id="rId14"/>
    <p:sldId id="320" r:id="rId15"/>
    <p:sldId id="321" r:id="rId16"/>
    <p:sldId id="322" r:id="rId17"/>
    <p:sldId id="323" r:id="rId18"/>
    <p:sldId id="325" r:id="rId19"/>
    <p:sldId id="326" r:id="rId20"/>
    <p:sldId id="327" r:id="rId21"/>
    <p:sldId id="324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7144888740683"/>
          <c:y val="7.2299399416545729E-2"/>
          <c:w val="0.84692463817942198"/>
          <c:h val="0.8235607408706984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'Prezentacija 2030'!$W$5</c:f>
              <c:strCache>
                <c:ptCount val="1"/>
                <c:pt idx="0">
                  <c:v>Salonit Anhovo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EBE"/>
              </a:solidFill>
              <a:ln>
                <a:solidFill>
                  <a:srgbClr val="4472C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2D-477B-8FC9-26505A84E118}"/>
              </c:ext>
            </c:extLst>
          </c:dPt>
          <c:dPt>
            <c:idx val="1"/>
            <c:invertIfNegative val="0"/>
            <c:bubble3D val="0"/>
            <c:spPr>
              <a:solidFill>
                <a:srgbClr val="007EBE"/>
              </a:solidFill>
              <a:ln>
                <a:solidFill>
                  <a:srgbClr val="4472C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2D-477B-8FC9-26505A84E118}"/>
              </c:ext>
            </c:extLst>
          </c:dPt>
          <c:dPt>
            <c:idx val="2"/>
            <c:invertIfNegative val="0"/>
            <c:bubble3D val="0"/>
            <c:spPr>
              <a:solidFill>
                <a:srgbClr val="007EBE"/>
              </a:solidFill>
              <a:ln>
                <a:solidFill>
                  <a:srgbClr val="4472C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2D-477B-8FC9-26505A84E118}"/>
              </c:ext>
            </c:extLst>
          </c:dPt>
          <c:dPt>
            <c:idx val="3"/>
            <c:invertIfNegative val="0"/>
            <c:bubble3D val="0"/>
            <c:spPr>
              <a:solidFill>
                <a:srgbClr val="007EBE"/>
              </a:solidFill>
              <a:ln>
                <a:solidFill>
                  <a:srgbClr val="4472C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2D-477B-8FC9-26505A84E11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12D-477B-8FC9-26505A84E11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12D-477B-8FC9-26505A84E11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12D-477B-8FC9-26505A84E11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63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F-E12D-477B-8FC9-26505A84E11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12D-477B-8FC9-26505A84E11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12D-477B-8FC9-26505A84E11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glow rad="101600">
                  <a:schemeClr val="accent6">
                    <a:lumMod val="75000"/>
                    <a:alpha val="6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15-E12D-477B-8FC9-26505A84E118}"/>
              </c:ext>
            </c:extLst>
          </c:dPt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12D-477B-8FC9-26505A84E11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12D-477B-8FC9-26505A84E118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12D-477B-8FC9-26505A84E118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12D-477B-8FC9-26505A84E118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12D-477B-8FC9-26505A84E118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12D-477B-8FC9-26505A84E118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12D-477B-8FC9-26505A84E118}"/>
                </c:ext>
              </c:extLst>
            </c:dLbl>
            <c:dLbl>
              <c:idx val="10"/>
              <c:layout>
                <c:manualLayout>
                  <c:x val="1.3824597856598501E-3"/>
                  <c:y val="-2.43404178003966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12D-477B-8FC9-26505A84E1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'Prezentacija 2030'!$S$23:$S$33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  <c:extLst/>
            </c:numRef>
          </c:cat>
          <c:val>
            <c:numRef>
              <c:f>'Prezentacija 2030'!$W$23:$W$33</c:f>
              <c:numCache>
                <c:formatCode>General</c:formatCode>
                <c:ptCount val="11"/>
                <c:pt idx="0" formatCode="0.000">
                  <c:v>0.73292927576795497</c:v>
                </c:pt>
                <c:pt idx="1">
                  <c:v>0.73599999999999999</c:v>
                </c:pt>
                <c:pt idx="2">
                  <c:v>0.72899999999999998</c:v>
                </c:pt>
                <c:pt idx="3">
                  <c:v>0.72</c:v>
                </c:pt>
                <c:pt idx="4">
                  <c:v>0.7</c:v>
                </c:pt>
                <c:pt idx="5">
                  <c:v>0.69</c:v>
                </c:pt>
                <c:pt idx="6">
                  <c:v>0.68</c:v>
                </c:pt>
                <c:pt idx="7">
                  <c:v>0.67</c:v>
                </c:pt>
                <c:pt idx="8">
                  <c:v>0.66</c:v>
                </c:pt>
                <c:pt idx="9">
                  <c:v>0.65</c:v>
                </c:pt>
                <c:pt idx="10">
                  <c:v>0.64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6-E12D-477B-8FC9-26505A84E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676120"/>
        <c:axId val="370677104"/>
      </c:barChart>
      <c:catAx>
        <c:axId val="370676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0677104"/>
        <c:crosses val="autoZero"/>
        <c:auto val="1"/>
        <c:lblAlgn val="ctr"/>
        <c:lblOffset val="100"/>
        <c:noMultiLvlLbl val="0"/>
      </c:catAx>
      <c:valAx>
        <c:axId val="370677104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l-SI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Povprečni delež klinkerja</a:t>
                </a:r>
              </a:p>
              <a:p>
                <a:pPr>
                  <a:defRPr sz="1100"/>
                </a:pPr>
                <a:r>
                  <a:rPr lang="sl-SI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(t </a:t>
                </a:r>
                <a:r>
                  <a:rPr lang="sl-SI" sz="1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klinkerrja</a:t>
                </a:r>
                <a:r>
                  <a:rPr lang="sl-SI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/ t cementa)</a:t>
                </a:r>
              </a:p>
            </c:rich>
          </c:tx>
          <c:layout>
            <c:manualLayout>
              <c:xMode val="edge"/>
              <c:yMode val="edge"/>
              <c:x val="3.7334093314876646E-3"/>
              <c:y val="0.22146248224134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0676120"/>
        <c:crosses val="autoZero"/>
        <c:crossBetween val="between"/>
        <c:majorUnit val="2.5000000000000005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0759353646982"/>
          <c:y val="0.14824053986903474"/>
          <c:w val="0.85612241117409504"/>
          <c:h val="0.64604027673790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Electricity cost (€/kWh)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D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08-4419-98B5-D1A82E28C46E}"/>
              </c:ext>
            </c:extLst>
          </c:dPt>
          <c:dPt>
            <c:idx val="1"/>
            <c:invertIfNegative val="0"/>
            <c:bubble3D val="0"/>
            <c:spPr>
              <a:solidFill>
                <a:srgbClr val="006D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08-4419-98B5-D1A82E28C46E}"/>
              </c:ext>
            </c:extLst>
          </c:dPt>
          <c:dPt>
            <c:idx val="2"/>
            <c:invertIfNegative val="0"/>
            <c:bubble3D val="0"/>
            <c:spPr>
              <a:solidFill>
                <a:srgbClr val="006D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608-4419-98B5-D1A82E28C46E}"/>
              </c:ext>
            </c:extLst>
          </c:dPt>
          <c:dPt>
            <c:idx val="3"/>
            <c:invertIfNegative val="0"/>
            <c:bubble3D val="0"/>
            <c:spPr>
              <a:solidFill>
                <a:srgbClr val="006D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608-4419-98B5-D1A82E28C46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608-4419-98B5-D1A82E28C46E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608-4419-98B5-D1A82E28C46E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608-4419-98B5-D1A82E28C46E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608-4419-98B5-D1A82E28C46E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608-4419-98B5-D1A82E28C46E}"/>
              </c:ext>
            </c:extLst>
          </c:dPt>
          <c:cat>
            <c:strRef>
              <c:f>Sheet1!$A$2:$A$10</c:f>
              <c:strCache>
                <c:ptCount val="9"/>
                <c:pt idx="0">
                  <c:v>EU</c:v>
                </c:pt>
                <c:pt idx="1">
                  <c:v>Cyprus</c:v>
                </c:pt>
                <c:pt idx="2">
                  <c:v>Poland</c:v>
                </c:pt>
                <c:pt idx="3">
                  <c:v>Romania</c:v>
                </c:pt>
                <c:pt idx="4">
                  <c:v>Türkiye</c:v>
                </c:pt>
                <c:pt idx="5">
                  <c:v>Ukraine</c:v>
                </c:pt>
                <c:pt idx="6">
                  <c:v>Morocco</c:v>
                </c:pt>
                <c:pt idx="7">
                  <c:v>Egypt</c:v>
                </c:pt>
                <c:pt idx="8">
                  <c:v>Algeria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0.2</c:v>
                </c:pt>
                <c:pt idx="1">
                  <c:v>0.27800000000000002</c:v>
                </c:pt>
                <c:pt idx="2">
                  <c:v>0.36</c:v>
                </c:pt>
                <c:pt idx="3">
                  <c:v>0.20799999999999999</c:v>
                </c:pt>
                <c:pt idx="4">
                  <c:v>0.13400000000000001</c:v>
                </c:pt>
                <c:pt idx="5">
                  <c:v>0.128</c:v>
                </c:pt>
                <c:pt idx="6">
                  <c:v>9.9000000000000005E-2</c:v>
                </c:pt>
                <c:pt idx="7">
                  <c:v>3.4000000000000002E-2</c:v>
                </c:pt>
                <c:pt idx="8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608-4419-98B5-D1A82E28C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0168783"/>
        <c:axId val="1380188463"/>
      </c:barChart>
      <c:catAx>
        <c:axId val="138016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BE"/>
          </a:p>
        </c:txPr>
        <c:crossAx val="1380188463"/>
        <c:crosses val="autoZero"/>
        <c:auto val="1"/>
        <c:lblAlgn val="ctr"/>
        <c:lblOffset val="100"/>
        <c:noMultiLvlLbl val="0"/>
      </c:catAx>
      <c:valAx>
        <c:axId val="1380188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BE"/>
          </a:p>
        </c:txPr>
        <c:crossAx val="1380168783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4754D-5E63-48CE-95B8-31EF9A71A990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5EE48-1070-4ED0-9FC4-5AFF8C58E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55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EE48-1070-4ED0-9FC4-5AFF8C58EC31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53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EE48-1070-4ED0-9FC4-5AFF8C58EC31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276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EE48-1070-4ED0-9FC4-5AFF8C58EC31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98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BFD4E2-CDC8-95A9-996E-65931C732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E990D39-9BD7-5304-F84C-5C7405071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2F8F5B3-3D49-FC29-5878-1274B712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6581D5A-8025-D676-D304-354B4C90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48408C9-B0D9-BEFC-A6B3-6D73958C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852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6BA38B-C8C6-1065-F891-DCBAAB87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E3329F4-D312-A6DF-DD7D-192C03518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93BB834-4545-C8A4-1CAA-6EAD957C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72AF062-F1A7-0CDE-3855-9A9A0CC5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A275D39-80B7-785B-465C-727A0238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540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49C0BB9-78EC-9945-D1EB-40EFA3EE95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4693936-9A08-B6C7-B5B9-1D423808A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059D7C9-C4DA-9A2C-170E-FA94215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3E3169-8714-1B39-ADE9-648FCDC5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2FB4611-C88A-2884-7FBD-41D6DFFE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696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444C84-2A9F-D1C1-AC8A-4A562D6F8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9626F5-D4B7-955D-E6EA-719580512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D71DE2F-DD27-CADD-9125-FCB6D00D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F725FB1-9D79-D59A-2204-EEF7E0D26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22984F1-FDB0-729E-0421-9BA36FA1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429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B96BF0-FF76-49B3-E4E0-92F8559D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83B186E-43CE-D4E1-13C9-D348581FA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96BBEB7-8CCF-7356-0412-F7B2532D2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A1FF00C-88D3-0685-CB56-C5697DFD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73FAB10-9D96-7AF2-98FA-651AAEB6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59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88D5BC-2EE0-F7D1-3331-314FAB9EA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47EE4D4-384D-0C7A-3BF7-928D555A4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74AA699-22C5-7236-7F89-22C00981E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EDB589-7D18-3EEE-9869-6722EF4D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DF65B30-D197-76FF-4D7F-814B6590E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445BE45-DBE2-4C79-E7C5-78B8F566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294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5EDB86-B809-24DE-F8CF-F2B5EE39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1C2276A-9174-B450-9E2B-F33B608EB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BD667CB-42AB-391F-EE95-A6AABDBC3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AE64BB1F-0E56-9BB4-ED0B-B0D29A08B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C497063-E5FF-22FB-BBD9-43FC138B5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5FF339C9-9881-7F3E-3A74-C6E9BA63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B9168326-58FA-883C-F69A-5499D1C9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46BBC2D-670D-DA41-9404-FCA9E898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984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4013B1-928F-51A1-235F-C778F4AE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73F0F41-3041-0CE0-D4AC-9BCD101C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1D8D6CD-6E1E-C466-9B03-44781F36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E3E711D-7EEB-4A51-E429-39242967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551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5866E08-693F-A6B5-E1CA-F9DAAC08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A9EA44D-195A-4206-E0A2-381541C7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749A47F-366E-56DB-1A63-26413A3B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946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FC8541-ACFE-70DA-40D1-D7525A6B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55FFEC0-03CA-567B-A743-22E62DD6C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D9386BC-0DC6-AA39-48D8-6650F1B8C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8C88888-649B-8280-C51C-2BD9DC85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7BD0D39-4418-88AB-1CCC-429A5C2B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2EA5CCA-D834-8C44-B5A9-30498091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150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004B55-19BB-4F82-A2F0-B0DCFCC13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371CAF5-060C-71C6-CBAA-E9E79301C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18725E3-703C-BDF8-B941-8D7DED752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675E61F-6BAE-D0FD-42E0-F39D74EE3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EE62F76-604C-4909-229F-AF4F39E6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AB3BE58-3C9E-C7D1-5111-10D35690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273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43CFC95-D80F-0EBB-2A8A-FB867FC0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F55DF8-1893-8DB6-B311-F84284CC1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712E12D-813D-030A-4564-919C95755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F93431-DB1F-406C-A5B5-95279853EAF9}" type="datetimeFigureOut">
              <a:rPr lang="sl-SI" smtClean="0"/>
              <a:t>16. 10. 2025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4EFDA42-EB59-8F06-2FED-A95B2C877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81F665D-2DF2-DBF0-C6AF-96B05D640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9640F5-3AAB-4B9D-9739-87AD4E8203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893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6">
            <a:extLst>
              <a:ext uri="{FF2B5EF4-FFF2-40B4-BE49-F238E27FC236}">
                <a16:creationId xmlns:a16="http://schemas.microsoft.com/office/drawing/2014/main" id="{2C4E178C-948F-9992-84BC-BE948523D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9">
            <a:extLst>
              <a:ext uri="{FF2B5EF4-FFF2-40B4-BE49-F238E27FC236}">
                <a16:creationId xmlns:a16="http://schemas.microsoft.com/office/drawing/2014/main" id="{9A66D43C-74C9-29B3-17BC-496BD3717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643" y="463966"/>
            <a:ext cx="2765557" cy="1045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76E13514-4E93-88EB-DDC2-7214523BD673}"/>
              </a:ext>
            </a:extLst>
          </p:cNvPr>
          <p:cNvSpPr txBox="1"/>
          <p:nvPr/>
        </p:nvSpPr>
        <p:spPr>
          <a:xfrm>
            <a:off x="5771537" y="2387288"/>
            <a:ext cx="5968179" cy="34226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Konkurenčnost ali krožnost. Preobrazba industrije cementa in betona.</a:t>
            </a:r>
            <a:endParaRPr lang="sl-SI" sz="3200" b="1" i="0" u="none" strike="noStrike" kern="1200" cap="none" spc="0" baseline="0" dirty="0">
              <a:solidFill>
                <a:schemeClr val="tx2">
                  <a:lumMod val="75000"/>
                  <a:lumOff val="25000"/>
                </a:schemeClr>
              </a:solidFill>
              <a:uFillTx/>
              <a:latin typeface="Panton Bold" pitchFamily="5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 dirty="0">
                <a:solidFill>
                  <a:srgbClr val="007EBB"/>
                </a:solidFill>
                <a:uFillTx/>
                <a:latin typeface="Arial"/>
                <a:cs typeface="Arial"/>
              </a:rPr>
              <a:t>dr. Tomaž Vuk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0" i="0" u="none" strike="noStrike" kern="1200" cap="none" spc="0" baseline="0" dirty="0" err="1">
                <a:solidFill>
                  <a:srgbClr val="007EBB"/>
                </a:solidFill>
                <a:uFillTx/>
                <a:latin typeface="Arial"/>
                <a:cs typeface="Arial"/>
              </a:rPr>
              <a:t>Alpacem</a:t>
            </a:r>
            <a:r>
              <a:rPr lang="sl-SI" sz="2400" b="0" i="0" u="none" strike="noStrike" kern="1200" cap="none" spc="0" baseline="0" dirty="0">
                <a:solidFill>
                  <a:srgbClr val="007EBB"/>
                </a:solidFill>
                <a:uFillTx/>
                <a:latin typeface="Arial"/>
                <a:cs typeface="Arial"/>
              </a:rPr>
              <a:t> </a:t>
            </a:r>
            <a:r>
              <a:rPr lang="sl-SI" sz="2400" b="0" i="0" u="none" strike="noStrike" kern="0" cap="none" spc="0" baseline="0" dirty="0">
                <a:solidFill>
                  <a:srgbClr val="007EBB"/>
                </a:solidFill>
                <a:uFillTx/>
                <a:latin typeface="Arial"/>
                <a:cs typeface="Arial"/>
              </a:rPr>
              <a:t>Cement</a:t>
            </a:r>
            <a:r>
              <a:rPr lang="sl-SI" sz="2400" b="0" i="0" u="none" strike="noStrike" kern="1200" cap="none" spc="0" baseline="0" dirty="0">
                <a:solidFill>
                  <a:srgbClr val="007EBB"/>
                </a:solidFill>
                <a:uFillTx/>
                <a:latin typeface="Arial"/>
                <a:cs typeface="Arial"/>
              </a:rPr>
              <a:t> d.d.</a:t>
            </a:r>
          </a:p>
        </p:txBody>
      </p:sp>
      <p:cxnSp>
        <p:nvCxnSpPr>
          <p:cNvPr id="5" name="Straight Connector 18">
            <a:extLst>
              <a:ext uri="{FF2B5EF4-FFF2-40B4-BE49-F238E27FC236}">
                <a16:creationId xmlns:a16="http://schemas.microsoft.com/office/drawing/2014/main" id="{11A8CA88-28A1-503A-3960-BA2BBD2316FF}"/>
              </a:ext>
            </a:extLst>
          </p:cNvPr>
          <p:cNvCxnSpPr/>
          <p:nvPr/>
        </p:nvCxnSpPr>
        <p:spPr>
          <a:xfrm flipH="1">
            <a:off x="5861057" y="2387288"/>
            <a:ext cx="4954429" cy="0"/>
          </a:xfrm>
          <a:prstGeom prst="straightConnector1">
            <a:avLst/>
          </a:prstGeom>
          <a:noFill/>
          <a:ln w="57150" cap="flat">
            <a:solidFill>
              <a:srgbClr val="007EBE"/>
            </a:solidFill>
            <a:prstDash val="solid"/>
            <a:miter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438FC3-97C0-6D95-A4C4-47DE0880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D3D5FB45-49CB-A27B-F3E6-0E2F8C680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732909" y="1134468"/>
            <a:ext cx="5294716" cy="2981974"/>
          </a:xfrm>
          <a:prstGeom prst="rect">
            <a:avLst/>
          </a:prstGeom>
          <a:noFill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1">
            <a:extLst>
              <a:ext uri="{FF2B5EF4-FFF2-40B4-BE49-F238E27FC236}">
                <a16:creationId xmlns:a16="http://schemas.microsoft.com/office/drawing/2014/main" id="{A9F44142-4E08-F57E-CB5B-1DAD5A00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1367502-C2FE-1D4E-8545-967498B5F93F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3701335-BA89-6E8A-E45E-F12DA37A6F08}"/>
              </a:ext>
            </a:extLst>
          </p:cNvPr>
          <p:cNvGrpSpPr/>
          <p:nvPr/>
        </p:nvGrpSpPr>
        <p:grpSpPr>
          <a:xfrm>
            <a:off x="6483923" y="1157563"/>
            <a:ext cx="4827101" cy="2961164"/>
            <a:chOff x="6221734" y="1224233"/>
            <a:chExt cx="4827101" cy="2961164"/>
          </a:xfrm>
        </p:grpSpPr>
        <p:pic>
          <p:nvPicPr>
            <p:cNvPr id="5" name="Slika 4">
              <a:extLst>
                <a:ext uri="{FF2B5EF4-FFF2-40B4-BE49-F238E27FC236}">
                  <a16:creationId xmlns:a16="http://schemas.microsoft.com/office/drawing/2014/main" id="{B064CEA3-7678-E9B1-C1FB-7F95FA52E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9726" t="19551" r="5370" b="10272"/>
            <a:stretch>
              <a:fillRect/>
            </a:stretch>
          </p:blipFill>
          <p:spPr>
            <a:xfrm>
              <a:off x="6221734" y="1224233"/>
              <a:ext cx="4827101" cy="2935785"/>
            </a:xfrm>
            <a:prstGeom prst="rect">
              <a:avLst/>
            </a:prstGeom>
          </p:spPr>
        </p:pic>
        <p:sp>
          <p:nvSpPr>
            <p:cNvPr id="6" name="PoljeZBesedilom 5">
              <a:extLst>
                <a:ext uri="{FF2B5EF4-FFF2-40B4-BE49-F238E27FC236}">
                  <a16:creationId xmlns:a16="http://schemas.microsoft.com/office/drawing/2014/main" id="{AD07E673-688F-6FEB-29EC-B33326F09FC5}"/>
                </a:ext>
              </a:extLst>
            </p:cNvPr>
            <p:cNvSpPr txBox="1"/>
            <p:nvPr/>
          </p:nvSpPr>
          <p:spPr>
            <a:xfrm>
              <a:off x="7134330" y="3939176"/>
              <a:ext cx="3523505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sl-SI" sz="1000" dirty="0"/>
                <a:t>Povprečno zmanjšanje CO2 kg/t cementnega klinkerja</a:t>
              </a:r>
            </a:p>
          </p:txBody>
        </p:sp>
      </p:grp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CEA1D58-80BC-8CA4-5773-91226EBF26CF}"/>
              </a:ext>
            </a:extLst>
          </p:cNvPr>
          <p:cNvSpPr txBox="1"/>
          <p:nvPr/>
        </p:nvSpPr>
        <p:spPr>
          <a:xfrm>
            <a:off x="732910" y="1157563"/>
            <a:ext cx="527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/>
              <a:t>Uporaba alternativnih surovin zmanjšuje emisije CO2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D97A6BA-0390-D4A2-FAE8-FC3D22211C25}"/>
              </a:ext>
            </a:extLst>
          </p:cNvPr>
          <p:cNvSpPr txBox="1"/>
          <p:nvPr/>
        </p:nvSpPr>
        <p:spPr>
          <a:xfrm>
            <a:off x="732909" y="1515170"/>
            <a:ext cx="5274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1400" dirty="0"/>
              <a:t>Uporaba alternativnih surovin (AS) v proizvodnji cementnega klinkerja v EU letno zmanjša emisije CO2 za 390 </a:t>
            </a:r>
            <a:r>
              <a:rPr lang="sl-SI" sz="1400" dirty="0" err="1"/>
              <a:t>kt</a:t>
            </a:r>
            <a:endParaRPr lang="sl-SI" sz="1400" dirty="0"/>
          </a:p>
          <a:p>
            <a:endParaRPr lang="sl-SI" sz="1400" dirty="0"/>
          </a:p>
          <a:p>
            <a:pPr marL="285750" indent="-285750">
              <a:buFontTx/>
              <a:buChar char="-"/>
            </a:pPr>
            <a:r>
              <a:rPr lang="sl-SI" sz="1400" dirty="0"/>
              <a:t>Avstrijske cementarne so vodilne na področju uporabe alternativnih surovin, ki predstavljajo 14,9% vseh surovin za proizvodnjo cementnega klinkerja</a:t>
            </a:r>
          </a:p>
          <a:p>
            <a:endParaRPr lang="sl-SI" sz="1400" dirty="0"/>
          </a:p>
          <a:p>
            <a:pPr marL="285750" indent="-285750">
              <a:buFontTx/>
              <a:buChar char="-"/>
            </a:pPr>
            <a:r>
              <a:rPr lang="sl-SI" sz="1400" dirty="0"/>
              <a:t>Ob enaki uporabi AS v EU, kot jih ima Avstrija, bi letno preprečili 1300 </a:t>
            </a:r>
            <a:r>
              <a:rPr lang="sl-SI" sz="1400" dirty="0" err="1"/>
              <a:t>kt</a:t>
            </a:r>
            <a:r>
              <a:rPr lang="sl-SI" sz="1400" dirty="0"/>
              <a:t> emisij CO2 iz proizvodnji cementa, koristno pa bi uporabili 31 </a:t>
            </a:r>
            <a:r>
              <a:rPr lang="sl-SI" sz="1400" dirty="0" err="1"/>
              <a:t>Mt</a:t>
            </a:r>
            <a:r>
              <a:rPr lang="sl-SI" sz="1400" dirty="0"/>
              <a:t> AS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55530624-6093-5BE7-817A-A56854219DD8}"/>
              </a:ext>
            </a:extLst>
          </p:cNvPr>
          <p:cNvSpPr txBox="1"/>
          <p:nvPr/>
        </p:nvSpPr>
        <p:spPr>
          <a:xfrm>
            <a:off x="732909" y="3872507"/>
            <a:ext cx="5274000" cy="20621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l-SI" sz="1400" b="1" dirty="0"/>
              <a:t>Glavne ovire za večjo uporabo v EU</a:t>
            </a:r>
          </a:p>
          <a:p>
            <a:pPr marL="285750" indent="-285750">
              <a:buFontTx/>
              <a:buChar char="-"/>
            </a:pPr>
            <a:r>
              <a:rPr lang="sl-SI" sz="1400" dirty="0"/>
              <a:t>Nekatere države imajo nizke dajatve za odlaganje</a:t>
            </a:r>
          </a:p>
          <a:p>
            <a:pPr marL="285750" indent="-285750">
              <a:buFontTx/>
              <a:buChar char="-"/>
            </a:pPr>
            <a:r>
              <a:rPr lang="sl-SI" sz="1400" dirty="0"/>
              <a:t>Veliko različnih materialov, nestandardna kakovost in lokalna razpoložljivost</a:t>
            </a:r>
          </a:p>
          <a:p>
            <a:pPr marL="285750" indent="-285750">
              <a:buFontTx/>
              <a:buChar char="-"/>
            </a:pPr>
            <a:r>
              <a:rPr lang="sl-SI" sz="1400" dirty="0"/>
              <a:t>Dolgi birokratski postopki za pridobivanje dovoljenj</a:t>
            </a:r>
          </a:p>
          <a:p>
            <a:pPr marL="285750" indent="-285750">
              <a:buFontTx/>
              <a:buChar char="-"/>
            </a:pPr>
            <a:r>
              <a:rPr lang="sl-SI" sz="1400" dirty="0"/>
              <a:t>Nizka stopnja sprejemljivosti v javnosti, ki je povezana z uporabo odpadkov</a:t>
            </a:r>
          </a:p>
          <a:p>
            <a:pPr marL="285750" indent="-285750">
              <a:buFontTx/>
              <a:buChar char="-"/>
            </a:pPr>
            <a:r>
              <a:rPr lang="sl-SI" sz="1400" dirty="0"/>
              <a:t>Potrebne investicije v specializirane naprave</a:t>
            </a:r>
          </a:p>
          <a:p>
            <a:pPr marL="285750" indent="-285750">
              <a:buFontTx/>
              <a:buChar char="-"/>
            </a:pP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77277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71B28967-8AB4-2413-ED65-AFCC302B2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0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E48054EF-6A73-699E-98A7-5F47C338D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jeZBesedilom 5">
            <a:extLst>
              <a:ext uri="{FF2B5EF4-FFF2-40B4-BE49-F238E27FC236}">
                <a16:creationId xmlns:a16="http://schemas.microsoft.com/office/drawing/2014/main" id="{81FFA8D5-59E0-FA29-30F7-EBCC7C6B713A}"/>
              </a:ext>
            </a:extLst>
          </p:cNvPr>
          <p:cNvSpPr txBox="1"/>
          <p:nvPr/>
        </p:nvSpPr>
        <p:spPr>
          <a:xfrm>
            <a:off x="180474" y="926997"/>
            <a:ext cx="11693741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Drugi korak: </a:t>
            </a:r>
            <a:r>
              <a:rPr lang="sl-SI" sz="32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Zajem, transport in shranjevanje / Uporaba CO</a:t>
            </a:r>
            <a:r>
              <a:rPr lang="sl-SI" sz="3200" b="1" i="0" u="none" strike="noStrike" kern="1200" cap="none" spc="0" baseline="-2500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2</a:t>
            </a:r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BD32F082-69F8-C731-5DFD-3D92DC92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363" b="3817"/>
          <a:stretch/>
        </p:blipFill>
        <p:spPr>
          <a:xfrm>
            <a:off x="721895" y="1578215"/>
            <a:ext cx="10323094" cy="52218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4D55B-99BD-C2A3-1861-5CDA5F53C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DE852889-929C-C49E-D4F3-D8ED8BDBB6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-8494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EF1625B9-BEFA-B8EC-A127-05F0AE7E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jeZBesedilom 5">
            <a:extLst>
              <a:ext uri="{FF2B5EF4-FFF2-40B4-BE49-F238E27FC236}">
                <a16:creationId xmlns:a16="http://schemas.microsoft.com/office/drawing/2014/main" id="{DB940793-F96A-CABC-1D01-AB8F72AE52A9}"/>
              </a:ext>
            </a:extLst>
          </p:cNvPr>
          <p:cNvSpPr txBox="1"/>
          <p:nvPr/>
        </p:nvSpPr>
        <p:spPr>
          <a:xfrm>
            <a:off x="194558" y="854789"/>
            <a:ext cx="11693741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Omogočamo krožno gospodarstvo</a:t>
            </a:r>
            <a:endParaRPr lang="sl-SI" sz="3200" b="1" i="0" u="none" strike="noStrike" kern="1200" cap="none" spc="0" baseline="-25000" dirty="0">
              <a:solidFill>
                <a:srgbClr val="007EBB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8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C6B52F4-F1AA-8F24-1338-9ACD04B99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0" y="1063614"/>
            <a:ext cx="10906836" cy="61725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6871BC-65F1-C72E-FEDB-E3FEFF117646}"/>
              </a:ext>
            </a:extLst>
          </p:cNvPr>
          <p:cNvSpPr txBox="1">
            <a:spLocks/>
          </p:cNvSpPr>
          <p:nvPr/>
        </p:nvSpPr>
        <p:spPr>
          <a:xfrm>
            <a:off x="1371477" y="4636527"/>
            <a:ext cx="1367119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Trajnostno mesto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37ED46-E575-9D1D-25A2-3C28C04D7669}"/>
              </a:ext>
            </a:extLst>
          </p:cNvPr>
          <p:cNvSpPr txBox="1">
            <a:spLocks/>
          </p:cNvSpPr>
          <p:nvPr/>
        </p:nvSpPr>
        <p:spPr>
          <a:xfrm>
            <a:off x="2644480" y="3389151"/>
            <a:ext cx="1367119" cy="347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Konec dobe uporabe</a:t>
            </a: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r</a:t>
            </a:r>
            <a:r>
              <a:rPr kumimoji="0" lang="en-A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ec</a:t>
            </a: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iklabilen beton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E8C440-7294-1576-EFAD-006B30742E26}"/>
              </a:ext>
            </a:extLst>
          </p:cNvPr>
          <p:cNvSpPr txBox="1">
            <a:spLocks/>
          </p:cNvSpPr>
          <p:nvPr/>
        </p:nvSpPr>
        <p:spPr>
          <a:xfrm>
            <a:off x="2644480" y="6094932"/>
            <a:ext cx="1367119" cy="347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>
                <a:solidFill>
                  <a:prstClr val="black"/>
                </a:solidFill>
                <a:latin typeface="Panton" pitchFamily="2" charset="77"/>
                <a:cs typeface="Calibri" panose="020F0502020204030204" pitchFamily="34" charset="0"/>
              </a:rPr>
              <a:t>Vgradnja betona v objekte, elemente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092ECB-9C9E-4EAA-3F6F-FFBF7E2BEB8E}"/>
              </a:ext>
            </a:extLst>
          </p:cNvPr>
          <p:cNvSpPr txBox="1">
            <a:spLocks/>
          </p:cNvSpPr>
          <p:nvPr/>
        </p:nvSpPr>
        <p:spPr>
          <a:xfrm>
            <a:off x="4167076" y="2008901"/>
            <a:ext cx="1520743" cy="449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>
                <a:solidFill>
                  <a:prstClr val="black"/>
                </a:solidFill>
                <a:latin typeface="Panton" pitchFamily="2" charset="77"/>
                <a:cs typeface="Calibri" panose="020F0502020204030204" pitchFamily="34" charset="0"/>
              </a:rPr>
              <a:t>Stranski proizvodi iz drugih industrij, npr. železarske in jeklarske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4253EBA-93D4-BF62-26F8-7BF221E04DEC}"/>
              </a:ext>
            </a:extLst>
          </p:cNvPr>
          <p:cNvSpPr txBox="1">
            <a:spLocks/>
          </p:cNvSpPr>
          <p:nvPr/>
        </p:nvSpPr>
        <p:spPr>
          <a:xfrm>
            <a:off x="5357870" y="6431116"/>
            <a:ext cx="1367119" cy="347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Sončne elektrarne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Koriščenje odpadne toplote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8975A0-57C5-9128-59E5-31A4BD83E0DE}"/>
              </a:ext>
            </a:extLst>
          </p:cNvPr>
          <p:cNvSpPr txBox="1">
            <a:spLocks/>
          </p:cNvSpPr>
          <p:nvPr/>
        </p:nvSpPr>
        <p:spPr>
          <a:xfrm>
            <a:off x="7470628" y="3255415"/>
            <a:ext cx="647573" cy="347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>
                <a:solidFill>
                  <a:prstClr val="black"/>
                </a:solidFill>
                <a:latin typeface="Panton" pitchFamily="2" charset="77"/>
                <a:cs typeface="Calibri" panose="020F0502020204030204" pitchFamily="34" charset="0"/>
              </a:rPr>
              <a:t>Uporaba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E18602-4B76-AFE5-CA5F-50458CAEC938}"/>
              </a:ext>
            </a:extLst>
          </p:cNvPr>
          <p:cNvSpPr txBox="1">
            <a:spLocks/>
          </p:cNvSpPr>
          <p:nvPr/>
        </p:nvSpPr>
        <p:spPr>
          <a:xfrm>
            <a:off x="9113011" y="5769328"/>
            <a:ext cx="934244" cy="253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>
                <a:solidFill>
                  <a:prstClr val="black"/>
                </a:solidFill>
                <a:latin typeface="Panton" pitchFamily="2" charset="77"/>
                <a:cs typeface="Calibri" panose="020F0502020204030204" pitchFamily="34" charset="0"/>
              </a:rPr>
              <a:t>Ogljikovodiki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7163EE-F5DA-D249-9500-7A038C8BA456}"/>
              </a:ext>
            </a:extLst>
          </p:cNvPr>
          <p:cNvSpPr txBox="1">
            <a:spLocks/>
          </p:cNvSpPr>
          <p:nvPr/>
        </p:nvSpPr>
        <p:spPr>
          <a:xfrm>
            <a:off x="9330922" y="3916896"/>
            <a:ext cx="1054917" cy="347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Polimeri, plastični izdelki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BBCEAF6-3D25-8747-8B74-F94338CFA2DD}"/>
              </a:ext>
            </a:extLst>
          </p:cNvPr>
          <p:cNvSpPr txBox="1">
            <a:spLocks/>
          </p:cNvSpPr>
          <p:nvPr/>
        </p:nvSpPr>
        <p:spPr>
          <a:xfrm>
            <a:off x="10297235" y="5747763"/>
            <a:ext cx="934244" cy="347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Goriva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8331CB-DB5C-3324-A98A-EF6D91D23512}"/>
              </a:ext>
            </a:extLst>
          </p:cNvPr>
          <p:cNvSpPr txBox="1">
            <a:spLocks/>
          </p:cNvSpPr>
          <p:nvPr/>
        </p:nvSpPr>
        <p:spPr>
          <a:xfrm>
            <a:off x="7584232" y="5730550"/>
            <a:ext cx="925281" cy="139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ZAJEM </a:t>
            </a: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CO</a:t>
            </a:r>
            <a:r>
              <a:rPr kumimoji="0" lang="en-AU" sz="1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B1B410E-F0DD-5E41-2A9B-11F9D131E65C}"/>
              </a:ext>
            </a:extLst>
          </p:cNvPr>
          <p:cNvSpPr txBox="1">
            <a:spLocks/>
          </p:cNvSpPr>
          <p:nvPr/>
        </p:nvSpPr>
        <p:spPr>
          <a:xfrm>
            <a:off x="7470628" y="6025055"/>
            <a:ext cx="925281" cy="139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ZELENI</a:t>
            </a: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 H</a:t>
            </a:r>
            <a:r>
              <a:rPr kumimoji="0" lang="en-AU" sz="1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29E8B8-4419-01E2-7960-17F250025167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4F8D85D-D0FC-9BC9-0F7A-556A05110A1D}"/>
              </a:ext>
            </a:extLst>
          </p:cNvPr>
          <p:cNvSpPr txBox="1">
            <a:spLocks/>
          </p:cNvSpPr>
          <p:nvPr/>
        </p:nvSpPr>
        <p:spPr>
          <a:xfrm>
            <a:off x="5357870" y="4911906"/>
            <a:ext cx="1122066" cy="431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PROIZVODNJA CEMENTA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DB9ADB7-AC66-D2E8-7BB8-748C7DA947FE}"/>
              </a:ext>
            </a:extLst>
          </p:cNvPr>
          <p:cNvSpPr txBox="1">
            <a:spLocks/>
          </p:cNvSpPr>
          <p:nvPr/>
        </p:nvSpPr>
        <p:spPr>
          <a:xfrm>
            <a:off x="4425719" y="3781639"/>
            <a:ext cx="1122066" cy="431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MINERALNE SUROVINE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FEC3843-7C6B-27DF-E985-5CF9E38F2656}"/>
              </a:ext>
            </a:extLst>
          </p:cNvPr>
          <p:cNvSpPr txBox="1">
            <a:spLocks/>
          </p:cNvSpPr>
          <p:nvPr/>
        </p:nvSpPr>
        <p:spPr>
          <a:xfrm>
            <a:off x="5357870" y="2125324"/>
            <a:ext cx="1122066" cy="212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LOKALNI KAMNOLOM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3EFE6C-47CA-3D6E-76F8-6D56819824E5}"/>
              </a:ext>
            </a:extLst>
          </p:cNvPr>
          <p:cNvSpPr txBox="1">
            <a:spLocks/>
          </p:cNvSpPr>
          <p:nvPr/>
        </p:nvSpPr>
        <p:spPr>
          <a:xfrm>
            <a:off x="7025948" y="1654197"/>
            <a:ext cx="1520743" cy="449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Recikliranje</a:t>
            </a: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Ponovna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ton" pitchFamily="2" charset="77"/>
                <a:ea typeface="+mj-ea"/>
                <a:cs typeface="Calibri" panose="020F0502020204030204" pitchFamily="34" charset="0"/>
              </a:rPr>
              <a:t>uporaba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0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6A77-2065-EAAF-F545-9BB9AA0F5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73C42F3A-1767-5A3F-DE8A-FDE20EB158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-8494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A4836B34-24F4-A67B-B0F3-E43A3BBA6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67BB50C-1CA8-F60C-46F6-F781F3FB8A54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9891337-0667-562B-5CC9-EF7C34E7CFBC}"/>
              </a:ext>
            </a:extLst>
          </p:cNvPr>
          <p:cNvSpPr txBox="1"/>
          <p:nvPr/>
        </p:nvSpPr>
        <p:spPr>
          <a:xfrm>
            <a:off x="416560" y="223520"/>
            <a:ext cx="984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Poznamo pot, vprašanje je ali bomo na tej poti preživeli?</a:t>
            </a:r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DFF2CAE2-2ED4-E0AB-A82D-07545B619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82" y="2209519"/>
            <a:ext cx="4654982" cy="308283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D7115CD-2C9D-653C-07E8-F07ED05870C7}"/>
              </a:ext>
            </a:extLst>
          </p:cNvPr>
          <p:cNvSpPr txBox="1"/>
          <p:nvPr/>
        </p:nvSpPr>
        <p:spPr>
          <a:xfrm>
            <a:off x="691382" y="1286189"/>
            <a:ext cx="465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Uvoz cementa in klinkerja se je glede na 2026 povečal za 460%, istočasno se je izvoz znižal za 220%</a:t>
            </a:r>
          </a:p>
        </p:txBody>
      </p:sp>
      <p:graphicFrame>
        <p:nvGraphicFramePr>
          <p:cNvPr id="7" name="Chart 334">
            <a:extLst>
              <a:ext uri="{FF2B5EF4-FFF2-40B4-BE49-F238E27FC236}">
                <a16:creationId xmlns:a16="http://schemas.microsoft.com/office/drawing/2014/main" id="{AF23EFAB-44EE-2121-291E-CEE70B7029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8198030"/>
              </p:ext>
            </p:extLst>
          </p:nvPr>
        </p:nvGraphicFramePr>
        <p:xfrm>
          <a:off x="5773020" y="2209519"/>
          <a:ext cx="5440940" cy="1749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10">
            <a:extLst>
              <a:ext uri="{FF2B5EF4-FFF2-40B4-BE49-F238E27FC236}">
                <a16:creationId xmlns:a16="http://schemas.microsoft.com/office/drawing/2014/main" id="{95ECFFD2-8A2F-840E-7A77-24FF27008548}"/>
              </a:ext>
            </a:extLst>
          </p:cNvPr>
          <p:cNvSpPr txBox="1"/>
          <p:nvPr/>
        </p:nvSpPr>
        <p:spPr>
          <a:xfrm>
            <a:off x="6095998" y="2194817"/>
            <a:ext cx="484072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sl-SI" sz="1200" b="1" dirty="0">
                <a:solidFill>
                  <a:srgbClr val="53565A"/>
                </a:solidFill>
                <a:latin typeface="Aptos" panose="020B0004020202020204" pitchFamily="34" charset="0"/>
              </a:rPr>
              <a:t>Stroški elektrike 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ptos" panose="020B0004020202020204" pitchFamily="34" charset="0"/>
              </a:rPr>
              <a:t>izven EU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ptos" panose="020B0004020202020204" pitchFamily="34" charset="0"/>
              </a:rPr>
              <a:t> (€/kWh)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ptos" panose="020B0004020202020204" pitchFamily="34" charset="0"/>
              </a:rPr>
              <a:t> so pomembno nižji kot v EU</a:t>
            </a:r>
            <a:endParaRPr kumimoji="0" lang="en-BE" sz="1200" b="1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5A84C2A0-E341-AE22-B05A-CAD625DFC962}"/>
              </a:ext>
            </a:extLst>
          </p:cNvPr>
          <p:cNvSpPr txBox="1"/>
          <p:nvPr/>
        </p:nvSpPr>
        <p:spPr>
          <a:xfrm>
            <a:off x="5643717" y="4308508"/>
            <a:ext cx="63713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/>
              <a:t>Regulacija ustvarja dodatno negotovost, stroški regulacije so visoki</a:t>
            </a:r>
          </a:p>
          <a:p>
            <a:r>
              <a:rPr lang="sl-SI" sz="1600" b="1" dirty="0"/>
              <a:t> </a:t>
            </a:r>
          </a:p>
          <a:p>
            <a:r>
              <a:rPr lang="sl-SI" sz="1600" b="1" dirty="0"/>
              <a:t>- </a:t>
            </a:r>
            <a:r>
              <a:rPr lang="sl-SI" sz="1600" dirty="0"/>
              <a:t>Zakonodajna negotovost, administrativna bremena, dovoljenja </a:t>
            </a:r>
          </a:p>
          <a:p>
            <a:r>
              <a:rPr lang="sl-SI" sz="1600" dirty="0"/>
              <a:t>predstavljajo 5% stroškov proizvodnje.</a:t>
            </a:r>
          </a:p>
          <a:p>
            <a:endParaRPr lang="sl-SI" sz="1600" dirty="0"/>
          </a:p>
          <a:p>
            <a:pPr marL="285750" indent="-285750">
              <a:buFontTx/>
              <a:buChar char="-"/>
            </a:pPr>
            <a:r>
              <a:rPr lang="sl-SI" sz="1600" dirty="0"/>
              <a:t>EU komisija je ocenila potencial za znižanje stroškov birokracije na 8 milijard EU</a:t>
            </a:r>
          </a:p>
          <a:p>
            <a:r>
              <a:rPr lang="sl-SI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0FE54-42CA-BBB0-63E3-F376291F2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E650E99A-3A33-9B4A-138F-6A31FB26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4" y="207816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6DB22049-07F8-DDF3-2DB0-B67E4CA16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A220F7E-6F0E-D3A1-1883-48821DAA34D5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FC54F58-2B88-113A-43FB-69417F94368D}"/>
              </a:ext>
            </a:extLst>
          </p:cNvPr>
          <p:cNvSpPr txBox="1"/>
          <p:nvPr/>
        </p:nvSpPr>
        <p:spPr>
          <a:xfrm>
            <a:off x="560437" y="1219200"/>
            <a:ext cx="5535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Čas potreben za pridobitev dovoljenj je v EU zelo dolg in upočasnjuje </a:t>
            </a:r>
            <a:r>
              <a:rPr lang="sl-SI" b="1" dirty="0" err="1"/>
              <a:t>spremebe</a:t>
            </a:r>
            <a:endParaRPr lang="sl-SI" b="1" dirty="0"/>
          </a:p>
          <a:p>
            <a:r>
              <a:rPr lang="sl-SI" b="1" dirty="0"/>
              <a:t>EU in Slovenija:</a:t>
            </a:r>
            <a:r>
              <a:rPr lang="sl-SI" dirty="0"/>
              <a:t> Dolgotrajno, do </a:t>
            </a:r>
            <a:r>
              <a:rPr lang="sl-SI" b="1" dirty="0"/>
              <a:t>3-8 let</a:t>
            </a:r>
            <a:r>
              <a:rPr lang="sl-SI" dirty="0"/>
              <a:t>, z veliko birokracije.</a:t>
            </a:r>
          </a:p>
          <a:p>
            <a:r>
              <a:rPr lang="sl-SI" b="1" dirty="0"/>
              <a:t>ZDA:</a:t>
            </a:r>
            <a:r>
              <a:rPr lang="sl-SI" dirty="0"/>
              <a:t> Hitre postopke za manjše projekte, </a:t>
            </a:r>
            <a:r>
              <a:rPr lang="sl-SI" b="1" dirty="0"/>
              <a:t>3-5 let</a:t>
            </a:r>
            <a:r>
              <a:rPr lang="sl-SI" dirty="0"/>
              <a:t> za bolj zahtevne postopke, večja fleksibilnost.</a:t>
            </a:r>
          </a:p>
          <a:p>
            <a:r>
              <a:rPr lang="sl-SI" b="1" dirty="0"/>
              <a:t>Kitajska:</a:t>
            </a:r>
            <a:r>
              <a:rPr lang="sl-SI" dirty="0"/>
              <a:t> Na splošno hitro, </a:t>
            </a:r>
            <a:r>
              <a:rPr lang="sl-SI" b="1" dirty="0"/>
              <a:t>0,5 – 2 leti</a:t>
            </a:r>
            <a:r>
              <a:rPr lang="sl-SI" dirty="0"/>
              <a:t>, vendar z velikim vplivom politične volje.</a:t>
            </a:r>
          </a:p>
          <a:p>
            <a:r>
              <a:rPr lang="sl-SI" b="1" dirty="0"/>
              <a:t>ZAE:</a:t>
            </a:r>
            <a:r>
              <a:rPr lang="sl-SI" dirty="0"/>
              <a:t> Enostavni postopki, </a:t>
            </a:r>
            <a:r>
              <a:rPr lang="sl-SI" b="1" dirty="0"/>
              <a:t>do 2 leti</a:t>
            </a:r>
            <a:r>
              <a:rPr lang="sl-SI" dirty="0"/>
              <a:t>.</a:t>
            </a:r>
          </a:p>
          <a:p>
            <a:r>
              <a:rPr lang="sl-SI" b="1" dirty="0"/>
              <a:t>Turčija:</a:t>
            </a:r>
            <a:r>
              <a:rPr lang="sl-SI" dirty="0"/>
              <a:t> </a:t>
            </a:r>
            <a:r>
              <a:rPr lang="sl-SI" b="1" dirty="0"/>
              <a:t>2–4 leta</a:t>
            </a:r>
            <a:r>
              <a:rPr lang="sl-SI" dirty="0"/>
              <a:t>, postopki se izboljšujejo.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A3B52F9-FCDE-3CC6-23A1-B345D1EB84AA}"/>
              </a:ext>
            </a:extLst>
          </p:cNvPr>
          <p:cNvSpPr txBox="1"/>
          <p:nvPr/>
        </p:nvSpPr>
        <p:spPr>
          <a:xfrm>
            <a:off x="6095999" y="1219200"/>
            <a:ext cx="57518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b="1" dirty="0"/>
              <a:t>Priporočila za pospešitev postopkov pridobivanja dovoljenj za cementno industrijo</a:t>
            </a:r>
          </a:p>
          <a:p>
            <a:r>
              <a:rPr lang="sl-SI" sz="1200" b="1" dirty="0"/>
              <a:t>1. Digitalizacija in avtomatizacija postopkov</a:t>
            </a:r>
            <a:endParaRPr lang="sl-SI" sz="1200" dirty="0"/>
          </a:p>
          <a:p>
            <a:r>
              <a:rPr lang="sl-SI" sz="1200" dirty="0"/>
              <a:t>Uvedba digitalnih platform za oddajo, spremljanje in upravljanje vlog.</a:t>
            </a:r>
          </a:p>
          <a:p>
            <a:r>
              <a:rPr lang="sl-SI" sz="1200" b="1" dirty="0"/>
              <a:t>2. Poenostavitev in standardizacija postopkov</a:t>
            </a:r>
            <a:endParaRPr lang="sl-SI" sz="1200" dirty="0"/>
          </a:p>
          <a:p>
            <a:r>
              <a:rPr lang="sl-SI" sz="1200" dirty="0"/>
              <a:t>Uvajanje enotnih nacionalnih in EU standardov za dovoljenja, ki zmanjšajo zapletenost in podvajanje zahtev (harmonizacijo postopkov med državnimi institucijami) .</a:t>
            </a:r>
          </a:p>
          <a:p>
            <a:r>
              <a:rPr lang="sl-SI" sz="1200" b="1" dirty="0"/>
              <a:t>3. Pospeševanje sodelovanja in usklajevanja med deležniki</a:t>
            </a:r>
            <a:endParaRPr lang="sl-SI" sz="1200" dirty="0"/>
          </a:p>
          <a:p>
            <a:r>
              <a:rPr lang="sl-SI" sz="1200" dirty="0"/>
              <a:t>Redni sestanki z vladnimi uradi, okoljevarstvenimi agencijami, lokalno skupnostjo in industrijo.</a:t>
            </a:r>
          </a:p>
          <a:p>
            <a:r>
              <a:rPr lang="sl-SI" sz="1200" b="1" dirty="0"/>
              <a:t>4. Izboljšanje ravni znanja in usposobljenosti uradnikov</a:t>
            </a:r>
            <a:endParaRPr lang="sl-SI" sz="1200" dirty="0"/>
          </a:p>
          <a:p>
            <a:r>
              <a:rPr lang="sl-SI" sz="1200" dirty="0"/>
              <a:t>Razvoj specializiranih strokovnih skupin, ki lahko hitro ocenijo in odobrijo projekte.</a:t>
            </a:r>
          </a:p>
          <a:p>
            <a:r>
              <a:rPr lang="sl-SI" sz="1200" b="1" dirty="0"/>
              <a:t>5. Vključevanje trajnostnih in inovativnih rešitev že v fazi projektnega načrtovanja</a:t>
            </a:r>
            <a:endParaRPr lang="sl-SI" sz="1200" dirty="0"/>
          </a:p>
          <a:p>
            <a:r>
              <a:rPr lang="sl-SI" sz="1200" dirty="0"/>
              <a:t>Načrtovanje že vnaprej z upoštevanjem možnosti za avtomatizacijo, reciklažo in trajnostne tehnologije.</a:t>
            </a:r>
          </a:p>
          <a:p>
            <a:r>
              <a:rPr lang="sl-SI" sz="1200" b="1" dirty="0"/>
              <a:t>6. Uvedba hitrih postopkov za manjše projekte in projekte z majhnim tveganjem</a:t>
            </a:r>
            <a:endParaRPr lang="sl-SI" sz="1200" dirty="0"/>
          </a:p>
          <a:p>
            <a:r>
              <a:rPr lang="sl-SI" sz="1200" dirty="0"/>
              <a:t>Uvajanje "hitrih linij" ali posebnih olajšav za majhne, </a:t>
            </a:r>
            <a:r>
              <a:rPr lang="sl-SI" sz="1200" dirty="0" err="1"/>
              <a:t>okoljsko</a:t>
            </a:r>
            <a:r>
              <a:rPr lang="sl-SI" sz="1200" dirty="0"/>
              <a:t> skladne projekte.</a:t>
            </a:r>
          </a:p>
          <a:p>
            <a:r>
              <a:rPr lang="sl-SI" sz="1200" dirty="0"/>
              <a:t>Oblikovanje pilotnih programov za testiranje in izboljšavo manjših postopkov.</a:t>
            </a:r>
          </a:p>
          <a:p>
            <a:r>
              <a:rPr lang="sl-SI" sz="1200" b="1" dirty="0"/>
              <a:t>7. Spodbujanje zakonodajnih in administrativnih reform</a:t>
            </a:r>
            <a:endParaRPr lang="sl-SI" sz="1200" dirty="0"/>
          </a:p>
          <a:p>
            <a:r>
              <a:rPr lang="sl-SI" sz="1200" dirty="0"/>
              <a:t>Priporočilo za skrajšanje roka za odobritev dovoljenj na 1–2 leti.</a:t>
            </a:r>
          </a:p>
          <a:p>
            <a:r>
              <a:rPr lang="sl-SI" sz="1200" dirty="0"/>
              <a:t>Zakonodajne spremembe za zmanjšanje birokratskih ovir, tudi s soglasjem za začasna dovoljenja med postopki.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6E9EE54-4A30-A421-77F4-8EA430519E32}"/>
              </a:ext>
            </a:extLst>
          </p:cNvPr>
          <p:cNvSpPr txBox="1"/>
          <p:nvPr/>
        </p:nvSpPr>
        <p:spPr>
          <a:xfrm>
            <a:off x="747252" y="580103"/>
            <a:ext cx="932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/>
              <a:t>Postopki trajajo predolgo in nas delajo počasne in nekonkurenčne</a:t>
            </a:r>
          </a:p>
        </p:txBody>
      </p:sp>
    </p:spTree>
    <p:extLst>
      <p:ext uri="{BB962C8B-B14F-4D97-AF65-F5344CB8AC3E}">
        <p14:creationId xmlns:p14="http://schemas.microsoft.com/office/powerpoint/2010/main" val="210803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F7474-8236-94CE-8C51-6B85466A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B21F28F9-3A91-8E7C-53A6-4C5AD29F9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" r="62"/>
          <a:stretch>
            <a:fillRect/>
          </a:stretch>
        </p:blipFill>
        <p:spPr>
          <a:xfrm>
            <a:off x="4" y="-107852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F2F25B54-3756-1763-D3DB-58E847E76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3AB1977-ECDD-C9DB-B539-C78682B7357B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7B6526D-22E7-F6F1-AAC1-FC306DCA41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165" t="24616" r="43132" b="18974"/>
          <a:stretch>
            <a:fillRect/>
          </a:stretch>
        </p:blipFill>
        <p:spPr>
          <a:xfrm>
            <a:off x="260266" y="914400"/>
            <a:ext cx="4954829" cy="588768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C853C12-305B-4C07-42B3-391A9A3624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082" t="28132" r="43626" b="17656"/>
          <a:stretch>
            <a:fillRect/>
          </a:stretch>
        </p:blipFill>
        <p:spPr>
          <a:xfrm>
            <a:off x="5384921" y="952062"/>
            <a:ext cx="5027443" cy="583120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3F3255CA-5E68-280D-4563-AD63AC2A72D5}"/>
              </a:ext>
            </a:extLst>
          </p:cNvPr>
          <p:cNvSpPr txBox="1"/>
          <p:nvPr/>
        </p:nvSpPr>
        <p:spPr>
          <a:xfrm>
            <a:off x="589935" y="81113"/>
            <a:ext cx="8999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Najhitreje raste proizvodnja obnovljivih virov v državah izven Evrope</a:t>
            </a:r>
          </a:p>
        </p:txBody>
      </p:sp>
    </p:spTree>
    <p:extLst>
      <p:ext uri="{BB962C8B-B14F-4D97-AF65-F5344CB8AC3E}">
        <p14:creationId xmlns:p14="http://schemas.microsoft.com/office/powerpoint/2010/main" val="514914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A4A7F-D12D-B375-45CF-469FE54E5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61BBB552-FAE7-14BF-7D53-7B8A5920CC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" r="62"/>
          <a:stretch>
            <a:fillRect/>
          </a:stretch>
        </p:blipFill>
        <p:spPr>
          <a:xfrm>
            <a:off x="269057" y="-75107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A0FC5E33-D498-E2C3-B9C0-9F9F04C84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6026A72-872F-4E9D-D960-B6A9CFD18F03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F466981-C0E4-48A4-3418-1B302D5418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494" t="16850" r="43544" b="25568"/>
          <a:stretch>
            <a:fillRect/>
          </a:stretch>
        </p:blipFill>
        <p:spPr>
          <a:xfrm>
            <a:off x="222985" y="983226"/>
            <a:ext cx="4653382" cy="580564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2AEB0FA-3B37-A838-27F9-0FE5B14532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42" t="17583" r="43874" b="26154"/>
          <a:stretch>
            <a:fillRect/>
          </a:stretch>
        </p:blipFill>
        <p:spPr>
          <a:xfrm>
            <a:off x="5345723" y="983226"/>
            <a:ext cx="4653382" cy="580162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D5CB661-22D9-A28E-A1C5-785E29009B45}"/>
              </a:ext>
            </a:extLst>
          </p:cNvPr>
          <p:cNvSpPr txBox="1"/>
          <p:nvPr/>
        </p:nvSpPr>
        <p:spPr>
          <a:xfrm>
            <a:off x="443088" y="24152"/>
            <a:ext cx="9969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Obnovljivim virom električne energije cena pada. Za zagotavljanje pokrivanja potreb ba bomo morali zagotoviti hranilnike in omrežje, ki bo strošek povečal.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40B98D8-B5CC-7020-3C27-0D191FACA833}"/>
              </a:ext>
            </a:extLst>
          </p:cNvPr>
          <p:cNvSpPr txBox="1"/>
          <p:nvPr/>
        </p:nvSpPr>
        <p:spPr>
          <a:xfrm>
            <a:off x="10299560" y="1356527"/>
            <a:ext cx="1892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Za prehod na delujoč sistem oskrbe z obnovljivimi viri električne  energije bi morali v EU dom leta 2050 vlagati 1% BDP v sistem obnovljivih virov. Trenutno vlagamo okrog 0,3% BDP.</a:t>
            </a:r>
          </a:p>
        </p:txBody>
      </p:sp>
    </p:spTree>
    <p:extLst>
      <p:ext uri="{BB962C8B-B14F-4D97-AF65-F5344CB8AC3E}">
        <p14:creationId xmlns:p14="http://schemas.microsoft.com/office/powerpoint/2010/main" val="1829919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DE23F-8031-6634-FE61-3E5D9105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AFB34B2C-9E96-90FE-3A81-D9482FA9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" r="62"/>
          <a:stretch>
            <a:fillRect/>
          </a:stretch>
        </p:blipFill>
        <p:spPr>
          <a:xfrm>
            <a:off x="0" y="-8494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4B707C6A-F2CD-2308-2712-86FB01206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ABFE0AD-BD17-AB5F-56D4-54A4E2FB0C83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DFF65AD-CE92-ABC6-152B-981B74293D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758" t="26080" r="38143" b="17069"/>
          <a:stretch>
            <a:fillRect/>
          </a:stretch>
        </p:blipFill>
        <p:spPr>
          <a:xfrm>
            <a:off x="730936" y="914750"/>
            <a:ext cx="4572000" cy="5825263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C7C012B-CD52-EE37-CB6F-338E85B129AE}"/>
              </a:ext>
            </a:extLst>
          </p:cNvPr>
          <p:cNvSpPr txBox="1"/>
          <p:nvPr/>
        </p:nvSpPr>
        <p:spPr>
          <a:xfrm>
            <a:off x="580103" y="200254"/>
            <a:ext cx="762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/>
              <a:t>Če smo počasni okorni in dragi, bi bili lahko vsaj inovativni in iznajdljivi?</a:t>
            </a:r>
          </a:p>
        </p:txBody>
      </p:sp>
    </p:spTree>
    <p:extLst>
      <p:ext uri="{BB962C8B-B14F-4D97-AF65-F5344CB8AC3E}">
        <p14:creationId xmlns:p14="http://schemas.microsoft.com/office/powerpoint/2010/main" val="1656262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47780-47C5-24D0-2DD2-03F70E37E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906D135C-DAA2-968B-E306-0C8DFCDE5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-8494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76254A48-0A96-973F-CDC1-9768A10C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B7A25EC-26FD-3F5B-8AC6-497D0A7335B1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E53708F-25F5-9D0B-1D37-443786DC66D3}"/>
              </a:ext>
            </a:extLst>
          </p:cNvPr>
          <p:cNvSpPr txBox="1"/>
          <p:nvPr/>
        </p:nvSpPr>
        <p:spPr>
          <a:xfrm>
            <a:off x="422786" y="1039382"/>
            <a:ext cx="711874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Možen je, a zahteven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 – doseganje </a:t>
            </a:r>
            <a:r>
              <a:rPr lang="sl-SI" b="0" i="0" dirty="0" err="1">
                <a:solidFill>
                  <a:srgbClr val="000000"/>
                </a:solidFill>
                <a:effectLst/>
                <a:latin typeface="Inter"/>
              </a:rPr>
              <a:t>ogljične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 nevtralnosti v cementni industriji je tehnično in organizacijsko mogoče, a je odvisno od hitrega uvajanja naprednih tehnologij, prilagajanja regulative in sodelovanja vseh deležnikov.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Največje ovire:</a:t>
            </a:r>
            <a:endParaRPr lang="sl-SI" b="0" i="0" dirty="0">
              <a:solidFill>
                <a:srgbClr val="000000"/>
              </a:solidFill>
              <a:effectLst/>
              <a:latin typeface="Inter"/>
            </a:endParaRP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Visoki stroški prehoda in pomanjkanje investicij.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Dolgi postopki pridobivanja dovoljenj.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Konkurenčnost z državami z nižjimi stroški energije in manj strogimi </a:t>
            </a:r>
            <a:r>
              <a:rPr lang="sl-SI" b="0" i="0" dirty="0" err="1">
                <a:solidFill>
                  <a:srgbClr val="000000"/>
                </a:solidFill>
                <a:effectLst/>
                <a:latin typeface="Inter"/>
              </a:rPr>
              <a:t>okoljskimi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 standardi.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Negotovost in odpor na spremembe v družbi in industriji.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Ključ do uspeha: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 hitra prilagoditev zakonodaje, investicije v tehnologije, zagotovitev dostopa do nižje stroškovne energije ter izobraževanje in osveščanje osebja in javnosti.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C814E44-E05B-D6A7-4545-410725248F12}"/>
              </a:ext>
            </a:extLst>
          </p:cNvPr>
          <p:cNvSpPr txBox="1"/>
          <p:nvPr/>
        </p:nvSpPr>
        <p:spPr>
          <a:xfrm>
            <a:off x="330714" y="99358"/>
            <a:ext cx="8901776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900"/>
              </a:spcAft>
              <a:buNone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Ali je prehod v </a:t>
            </a:r>
            <a:r>
              <a:rPr lang="sl-SI" b="1" i="0" dirty="0" err="1">
                <a:solidFill>
                  <a:srgbClr val="000000"/>
                </a:solidFill>
                <a:effectLst/>
                <a:latin typeface="Inter"/>
              </a:rPr>
              <a:t>ogljično</a:t>
            </a: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 nevtralnost in krožno gospodarstvo možen in kje je največja ovira?</a:t>
            </a:r>
          </a:p>
        </p:txBody>
      </p:sp>
    </p:spTree>
    <p:extLst>
      <p:ext uri="{BB962C8B-B14F-4D97-AF65-F5344CB8AC3E}">
        <p14:creationId xmlns:p14="http://schemas.microsoft.com/office/powerpoint/2010/main" val="2963664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D12F6-4DDF-AE95-BE53-D6454A66F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D17F022F-3309-895F-12FC-BCC302E5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99358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4138D296-B00A-63A3-DC83-1EBA4EBC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128531B-4736-9036-D94F-AABA8BEB7994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8B5B8F0-A53A-6F4A-9666-50A7AB67EC82}"/>
              </a:ext>
            </a:extLst>
          </p:cNvPr>
          <p:cNvSpPr txBox="1"/>
          <p:nvPr/>
        </p:nvSpPr>
        <p:spPr>
          <a:xfrm>
            <a:off x="363793" y="1007557"/>
            <a:ext cx="10825317" cy="419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900"/>
              </a:spcAft>
              <a:buNone/>
            </a:pPr>
            <a:r>
              <a:rPr lang="sl-SI" sz="2400" b="1" dirty="0">
                <a:solidFill>
                  <a:srgbClr val="000000"/>
                </a:solidFill>
                <a:latin typeface="Inter"/>
              </a:rPr>
              <a:t>O</a:t>
            </a:r>
            <a:r>
              <a:rPr lang="sl-SI" sz="2400" b="1" i="0" dirty="0">
                <a:solidFill>
                  <a:srgbClr val="000000"/>
                </a:solidFill>
                <a:effectLst/>
                <a:latin typeface="Inter"/>
              </a:rPr>
              <a:t>snovni, enostavno izvedljivi ukrepi:</a:t>
            </a:r>
          </a:p>
          <a:p>
            <a:pPr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Poenostavitev postopkov za dovoljenja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 in legalno urejanje odpadkov.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Podpora ozaveščevalnim kampanjam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 za sprejemanje reciklaže in trajnostnih praks.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Uvajanje standardov in certifikatov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 za trajnostne izdelke in postopke.</a:t>
            </a:r>
          </a:p>
          <a:p>
            <a:pPr algn="l">
              <a:lnSpc>
                <a:spcPts val="1950"/>
              </a:lnSpc>
              <a:spcBef>
                <a:spcPts val="1200"/>
              </a:spcBef>
              <a:spcAft>
                <a:spcPts val="900"/>
              </a:spcAft>
              <a:buNone/>
            </a:pPr>
            <a:r>
              <a:rPr lang="sl-SI" sz="2400" b="1" i="0" dirty="0">
                <a:solidFill>
                  <a:srgbClr val="000000"/>
                </a:solidFill>
                <a:effectLst/>
                <a:latin typeface="Inter"/>
              </a:rPr>
              <a:t>Ukrepi z največjim vzvodom (strateški, dolgoročni):</a:t>
            </a:r>
          </a:p>
          <a:p>
            <a:pPr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Preobrazba zakonodaje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 za popolno integracijo krožne ekonomije v vse regulative.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Inovacije in naložbe v infrastrukturo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 za reciklažo, predelavo odpadkov in trajnostne materiale.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Uvajanje finančnih spodbud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 (davčne olajšave, subvencije) za podjetja, ki uvajajo krožne poslovne modele.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rgbClr val="000000"/>
                </a:solidFill>
                <a:effectLst/>
                <a:latin typeface="Inter"/>
              </a:rPr>
              <a:t>Prestrukturiranje proizvodnih verig</a:t>
            </a:r>
            <a:r>
              <a:rPr lang="sl-SI" b="0" i="0" dirty="0">
                <a:solidFill>
                  <a:srgbClr val="000000"/>
                </a:solidFill>
                <a:effectLst/>
                <a:latin typeface="Inter"/>
              </a:rPr>
              <a:t> za spodbudo energetske učinkovitosti in ponovno uporabo virov.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4DD582D-6147-C073-B0C4-C5FD559573EE}"/>
              </a:ext>
            </a:extLst>
          </p:cNvPr>
          <p:cNvSpPr txBox="1"/>
          <p:nvPr/>
        </p:nvSpPr>
        <p:spPr>
          <a:xfrm>
            <a:off x="363793" y="99358"/>
            <a:ext cx="10166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Kateri ukrepi bi v kratkem času dosegli hitrejši prehod na krožno gospodarstvo in bi naredili EU in Slovenijo bolj konkurenčno?</a:t>
            </a:r>
          </a:p>
        </p:txBody>
      </p:sp>
    </p:spTree>
    <p:extLst>
      <p:ext uri="{BB962C8B-B14F-4D97-AF65-F5344CB8AC3E}">
        <p14:creationId xmlns:p14="http://schemas.microsoft.com/office/powerpoint/2010/main" val="204555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4A2F94E6-5795-CBB9-BB73-2EDC162B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0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BBE041DB-8A27-4741-2744-956A8DFC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85" r="18534"/>
          <a:stretch>
            <a:fillRect/>
          </a:stretch>
        </p:blipFill>
        <p:spPr>
          <a:xfrm>
            <a:off x="5079080" y="523448"/>
            <a:ext cx="6994931" cy="66378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21">
            <a:extLst>
              <a:ext uri="{FF2B5EF4-FFF2-40B4-BE49-F238E27FC236}">
                <a16:creationId xmlns:a16="http://schemas.microsoft.com/office/drawing/2014/main" id="{04B32E02-E8C3-50B4-51B2-05D7A5AA8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jeZBesedilom 5">
            <a:extLst>
              <a:ext uri="{FF2B5EF4-FFF2-40B4-BE49-F238E27FC236}">
                <a16:creationId xmlns:a16="http://schemas.microsoft.com/office/drawing/2014/main" id="{9BA898D2-C563-328D-D569-1DFD6E19FD89}"/>
              </a:ext>
            </a:extLst>
          </p:cNvPr>
          <p:cNvSpPr txBox="1"/>
          <p:nvPr/>
        </p:nvSpPr>
        <p:spPr>
          <a:xfrm>
            <a:off x="651308" y="1513578"/>
            <a:ext cx="4365555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1" i="0" u="none" strike="noStrike" kern="1200" cap="none" spc="0" baseline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Najpogosteje </a:t>
            </a:r>
            <a:br>
              <a:rPr lang="sl-SI" sz="4000" b="1" i="0" u="none" strike="noStrike" kern="1200" cap="none" spc="0" baseline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</a:br>
            <a:r>
              <a:rPr lang="sl-SI" sz="4000" b="1" i="0" u="none" strike="noStrike" kern="1200" cap="none" spc="0" baseline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uporabljen material na svetu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4B0F7-5161-97E1-ACED-94D5158F8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32D06B98-2A21-13A1-9320-76D10CEDB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-8494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5D02DD66-E5A5-594F-89A9-77BADC7D7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FE41A55-0EF7-F153-4959-AEEDEB49A6A9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DE719B1-FCC8-C014-D3ED-104CA4F16C76}"/>
              </a:ext>
            </a:extLst>
          </p:cNvPr>
          <p:cNvSpPr txBox="1"/>
          <p:nvPr/>
        </p:nvSpPr>
        <p:spPr>
          <a:xfrm>
            <a:off x="442452" y="200254"/>
            <a:ext cx="154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/>
              <a:t>Zaključek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F6EC81D-F458-AF65-3546-6802C919BFDF}"/>
              </a:ext>
            </a:extLst>
          </p:cNvPr>
          <p:cNvSpPr txBox="1"/>
          <p:nvPr/>
        </p:nvSpPr>
        <p:spPr>
          <a:xfrm>
            <a:off x="727587" y="1327355"/>
            <a:ext cx="109924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/>
              <a:t>Krožno gospodarstvo je nuja in priložnost</a:t>
            </a:r>
          </a:p>
          <a:p>
            <a:pPr marL="285750" indent="-285750">
              <a:buFontTx/>
              <a:buChar char="-"/>
            </a:pPr>
            <a:r>
              <a:rPr lang="sl-SI" dirty="0"/>
              <a:t>Da bi lahko ob prehodu v krožno ostali konkurenčni morajo sodelovati vsi deležniki</a:t>
            </a:r>
          </a:p>
          <a:p>
            <a:pPr marL="285750" indent="-285750">
              <a:buFontTx/>
              <a:buChar char="-"/>
            </a:pPr>
            <a:r>
              <a:rPr lang="sl-SI" dirty="0"/>
              <a:t>Preiti moramo od besed k dejanjem in iz papirja v realnost. Faza dovoljenja je nujna a dovoljenje še ni rešitev.</a:t>
            </a:r>
          </a:p>
          <a:p>
            <a:pPr marL="285750" indent="-285750">
              <a:buFontTx/>
              <a:buChar char="-"/>
            </a:pPr>
            <a:r>
              <a:rPr lang="sl-SI" dirty="0"/>
              <a:t>Zmanjšati moramo administriranje in povečati inoviranje</a:t>
            </a:r>
          </a:p>
          <a:p>
            <a:pPr marL="285750" indent="-285750">
              <a:buFontTx/>
              <a:buChar char="-"/>
            </a:pPr>
            <a:r>
              <a:rPr lang="sl-SI" dirty="0"/>
              <a:t>Zagotoviti si moramo stabilne obnovljive vire električne energije, ki bo na voljo po cenah, ki bodo omogočile globalno tekmo</a:t>
            </a:r>
          </a:p>
          <a:p>
            <a:pPr marL="285750" indent="-285750">
              <a:buFontTx/>
              <a:buChar char="-"/>
            </a:pPr>
            <a:r>
              <a:rPr lang="sl-SI" dirty="0"/>
              <a:t>Odpadke moramo razumeti kot dragocen vir in ne kot problem. V popolnoma krožnem gospodarstvo bodo naš edini materialni vir.</a:t>
            </a:r>
          </a:p>
          <a:p>
            <a:pPr marL="285750" indent="-285750">
              <a:buFontTx/>
              <a:buChar char="-"/>
            </a:pPr>
            <a:r>
              <a:rPr lang="sl-SI" dirty="0"/>
              <a:t>Začeti moramo pri enostavnih nalogah in se pripraviti na dolgoročne in težje cilje</a:t>
            </a:r>
          </a:p>
        </p:txBody>
      </p:sp>
    </p:spTree>
    <p:extLst>
      <p:ext uri="{BB962C8B-B14F-4D97-AF65-F5344CB8AC3E}">
        <p14:creationId xmlns:p14="http://schemas.microsoft.com/office/powerpoint/2010/main" val="3252966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99C93-309C-45A6-6CD5-79879B1F7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E64F5FD5-6DC1-E820-D495-55D59CE8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4" y="-8494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874374C1-5F49-7ED1-CBD5-044D5F26A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EF777E7-2287-616F-FA80-8186054B5A1F}"/>
              </a:ext>
            </a:extLst>
          </p:cNvPr>
          <p:cNvSpPr txBox="1">
            <a:spLocks/>
          </p:cNvSpPr>
          <p:nvPr/>
        </p:nvSpPr>
        <p:spPr>
          <a:xfrm>
            <a:off x="7541536" y="4308508"/>
            <a:ext cx="1388608" cy="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ton" pitchFamily="2" charset="77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50D6397-9B13-4037-EB93-56A5EC92563B}"/>
              </a:ext>
            </a:extLst>
          </p:cNvPr>
          <p:cNvSpPr txBox="1"/>
          <p:nvPr/>
        </p:nvSpPr>
        <p:spPr>
          <a:xfrm>
            <a:off x="269057" y="147263"/>
            <a:ext cx="9220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/>
              <a:t>Industrija cementa je ključna industrija za razogljičenje v Evropi. 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A29952C-70DD-BC30-C3AB-ACE35327D2E8}"/>
              </a:ext>
            </a:extLst>
          </p:cNvPr>
          <p:cNvSpPr txBox="1"/>
          <p:nvPr/>
        </p:nvSpPr>
        <p:spPr>
          <a:xfrm>
            <a:off x="477521" y="1280160"/>
            <a:ext cx="1105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Cement prispeva 4% EU emisij CO2, od leta 1990 je znižala svoje emisije za 28,9%. 60% emisij je povezanih s procesom in prihajajo iz surovin.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C423014-3746-72CE-7C3A-88F0FF825F04}"/>
              </a:ext>
            </a:extLst>
          </p:cNvPr>
          <p:cNvSpPr txBox="1"/>
          <p:nvPr/>
        </p:nvSpPr>
        <p:spPr>
          <a:xfrm>
            <a:off x="497840" y="2458720"/>
            <a:ext cx="11115040" cy="38811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3685A0FC-C99C-F2FF-8374-387969047C38}"/>
              </a:ext>
            </a:extLst>
          </p:cNvPr>
          <p:cNvSpPr/>
          <p:nvPr/>
        </p:nvSpPr>
        <p:spPr>
          <a:xfrm>
            <a:off x="843280" y="2597723"/>
            <a:ext cx="5069840" cy="1727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accent1"/>
                </a:solidFill>
              </a:rPr>
              <a:t>Alternativna goriva </a:t>
            </a:r>
            <a:r>
              <a:rPr lang="sl-SI" dirty="0">
                <a:solidFill>
                  <a:schemeClr val="accent1"/>
                </a:solidFill>
              </a:rPr>
              <a:t>predstavljajo 56% goriv, v letu 1990 pa so predstavljala 2%.Alternativna goriva z visokim deležem biomase predstavljajo pomemben prispevek k zmanjševanju emisij CO2.</a:t>
            </a:r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934CF3EC-327D-46B8-CE33-9CCD394D4AA6}"/>
              </a:ext>
            </a:extLst>
          </p:cNvPr>
          <p:cNvSpPr/>
          <p:nvPr/>
        </p:nvSpPr>
        <p:spPr>
          <a:xfrm>
            <a:off x="843280" y="4564592"/>
            <a:ext cx="5069840" cy="1727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accent1"/>
                </a:solidFill>
              </a:rPr>
              <a:t>Krožno gospodarstvo</a:t>
            </a:r>
          </a:p>
          <a:p>
            <a:pPr algn="ctr"/>
            <a:r>
              <a:rPr lang="sl-SI" dirty="0">
                <a:solidFill>
                  <a:schemeClr val="accent1"/>
                </a:solidFill>
              </a:rPr>
              <a:t>Zagotoviti je potrebno sistem, kjer se večji del gradbenih odpadkov reciklira. Del se uporabi v proizvodnji betona, del pa je lahko surovina za cement.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4BEF3DC0-3575-B6C6-AA0D-3D7DAE3BE5B5}"/>
              </a:ext>
            </a:extLst>
          </p:cNvPr>
          <p:cNvSpPr/>
          <p:nvPr/>
        </p:nvSpPr>
        <p:spPr>
          <a:xfrm>
            <a:off x="6203840" y="4612640"/>
            <a:ext cx="5069840" cy="1727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accent1"/>
                </a:solidFill>
              </a:rPr>
              <a:t>CO2 kot surovina</a:t>
            </a:r>
          </a:p>
          <a:p>
            <a:pPr algn="ctr"/>
            <a:r>
              <a:rPr lang="sl-SI" dirty="0">
                <a:solidFill>
                  <a:schemeClr val="accent1"/>
                </a:solidFill>
              </a:rPr>
              <a:t>Ujeti CO2 bo predstavljal pomembno surovino za organsko kemijo in proizvodnjo umetnih mas</a:t>
            </a:r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00B5055D-85C4-AA83-CECB-BEFEDA73FB75}"/>
              </a:ext>
            </a:extLst>
          </p:cNvPr>
          <p:cNvSpPr/>
          <p:nvPr/>
        </p:nvSpPr>
        <p:spPr>
          <a:xfrm>
            <a:off x="6258560" y="2597723"/>
            <a:ext cx="5069840" cy="1727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accent1"/>
                </a:solidFill>
              </a:rPr>
              <a:t>Razmerje klinkerja in cementa</a:t>
            </a:r>
          </a:p>
          <a:p>
            <a:pPr algn="ctr"/>
            <a:r>
              <a:rPr lang="sl-SI" dirty="0">
                <a:solidFill>
                  <a:schemeClr val="accent1"/>
                </a:solidFill>
              </a:rPr>
              <a:t>Ambicija industrije cementa je da bi v letu 2050 proizvajali z 60% klinkerja, ki bi ga nadomestili z drugimi surovinami</a:t>
            </a:r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3533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5">
            <a:extLst>
              <a:ext uri="{FF2B5EF4-FFF2-40B4-BE49-F238E27FC236}">
                <a16:creationId xmlns:a16="http://schemas.microsoft.com/office/drawing/2014/main" id="{7BFF7CAA-2AC2-82C6-F499-7CA912E1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5">
            <a:extLst>
              <a:ext uri="{FF2B5EF4-FFF2-40B4-BE49-F238E27FC236}">
                <a16:creationId xmlns:a16="http://schemas.microsoft.com/office/drawing/2014/main" id="{B7FD09C1-7EF3-4988-9B29-579BE728892A}"/>
              </a:ext>
            </a:extLst>
          </p:cNvPr>
          <p:cNvSpPr txBox="1"/>
          <p:nvPr/>
        </p:nvSpPr>
        <p:spPr>
          <a:xfrm>
            <a:off x="1415847" y="2337325"/>
            <a:ext cx="9497964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6000" b="1" i="0" u="none" strike="noStrike" kern="1200" cap="none" spc="0" baseline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Več kot polovica zgradb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6000" b="1" i="0" u="none" strike="noStrike" kern="1200" cap="none" spc="0" baseline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v Sloveniji je zgrajenih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6000" b="1" i="0" u="none" strike="noStrike" kern="1200" cap="none" spc="0" baseline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s cementi Alpacema.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4E90171A-2D63-0D44-3940-E4A31576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-8494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845A6AF3-B975-8A72-B1DA-7AF81FAC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A402D154-2320-B521-544B-5EE77C3343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511" y="820317"/>
            <a:ext cx="7757312" cy="61160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avokotnik 14">
            <a:extLst>
              <a:ext uri="{FF2B5EF4-FFF2-40B4-BE49-F238E27FC236}">
                <a16:creationId xmlns:a16="http://schemas.microsoft.com/office/drawing/2014/main" id="{6D9E7FA2-0E7E-742E-4C75-41C5AB15AC5C}"/>
              </a:ext>
            </a:extLst>
          </p:cNvPr>
          <p:cNvSpPr/>
          <p:nvPr/>
        </p:nvSpPr>
        <p:spPr>
          <a:xfrm>
            <a:off x="591488" y="5882563"/>
            <a:ext cx="4904741" cy="541352"/>
          </a:xfrm>
          <a:prstGeom prst="rect">
            <a:avLst/>
          </a:prstGeom>
          <a:solidFill>
            <a:srgbClr val="007EB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17EFA6-3DBB-DB7C-B08E-87B5712DBCD7}"/>
              </a:ext>
            </a:extLst>
          </p:cNvPr>
          <p:cNvSpPr txBox="1"/>
          <p:nvPr/>
        </p:nvSpPr>
        <p:spPr>
          <a:xfrm>
            <a:off x="300627" y="5971909"/>
            <a:ext cx="5066928" cy="362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77984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Črni Kal in drugi tir – viadukt Gabrovica</a:t>
            </a:r>
          </a:p>
        </p:txBody>
      </p:sp>
      <p:sp>
        <p:nvSpPr>
          <p:cNvPr id="7" name="PoljeZBesedilom 17">
            <a:extLst>
              <a:ext uri="{FF2B5EF4-FFF2-40B4-BE49-F238E27FC236}">
                <a16:creationId xmlns:a16="http://schemas.microsoft.com/office/drawing/2014/main" id="{18F61EFA-BFA7-E38A-E7E4-E8607746CC96}"/>
              </a:ext>
            </a:extLst>
          </p:cNvPr>
          <p:cNvSpPr txBox="1"/>
          <p:nvPr/>
        </p:nvSpPr>
        <p:spPr>
          <a:xfrm>
            <a:off x="769595" y="6483626"/>
            <a:ext cx="285404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SI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Avtor fotografije: Miran Kambič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F7DDDF6C-0678-B6D1-1984-18E5419D06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0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B310EC41-2F47-5BA7-060C-8A967951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jeZBesedilom 9">
            <a:extLst>
              <a:ext uri="{FF2B5EF4-FFF2-40B4-BE49-F238E27FC236}">
                <a16:creationId xmlns:a16="http://schemas.microsoft.com/office/drawing/2014/main" id="{AF70F86F-5B44-179F-08D3-06969C584B9A}"/>
              </a:ext>
            </a:extLst>
          </p:cNvPr>
          <p:cNvSpPr txBox="1"/>
          <p:nvPr/>
        </p:nvSpPr>
        <p:spPr>
          <a:xfrm>
            <a:off x="591488" y="3697221"/>
            <a:ext cx="4177152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 err="1">
                <a:solidFill>
                  <a:srgbClr val="7F7F7F"/>
                </a:solidFill>
                <a:uFillTx/>
                <a:latin typeface="Arial" pitchFamily="34"/>
                <a:ea typeface="Calibri"/>
                <a:cs typeface="Arial" pitchFamily="34"/>
              </a:rPr>
              <a:t>Evropski</a:t>
            </a:r>
            <a:r>
              <a:rPr lang="en-US" sz="3600" b="1" i="0" u="none" strike="noStrike" kern="1200" cap="none" spc="0" baseline="0" dirty="0">
                <a:solidFill>
                  <a:srgbClr val="7F7F7F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endParaRPr lang="sl-SI" sz="3600" b="1" i="0" u="none" strike="noStrike" kern="1200" cap="none" spc="0" baseline="0" dirty="0">
              <a:solidFill>
                <a:srgbClr val="7F7F7F"/>
              </a:solidFill>
              <a:uFillTx/>
              <a:latin typeface="Arial" pitchFamily="34"/>
              <a:ea typeface="Calibri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 err="1">
                <a:solidFill>
                  <a:srgbClr val="7F7F7F"/>
                </a:solidFill>
                <a:uFillTx/>
                <a:latin typeface="Arial" pitchFamily="34"/>
                <a:ea typeface="Calibri"/>
                <a:cs typeface="Arial" pitchFamily="34"/>
              </a:rPr>
              <a:t>Zeleni</a:t>
            </a:r>
            <a:r>
              <a:rPr lang="en-US" sz="3600" b="1" i="0" u="none" strike="noStrike" kern="1200" cap="none" spc="0" baseline="0" dirty="0">
                <a:solidFill>
                  <a:srgbClr val="7F7F7F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r>
              <a:rPr lang="en-US" sz="3600" b="1" i="0" u="none" strike="noStrike" kern="1200" cap="none" spc="0" baseline="0" dirty="0" err="1">
                <a:solidFill>
                  <a:srgbClr val="7F7F7F"/>
                </a:solidFill>
                <a:uFillTx/>
                <a:latin typeface="Arial" pitchFamily="34"/>
                <a:ea typeface="Calibri"/>
                <a:cs typeface="Arial" pitchFamily="34"/>
              </a:rPr>
              <a:t>dogovor</a:t>
            </a:r>
            <a:r>
              <a:rPr lang="en-US" sz="3600" b="1" i="0" u="none" strike="noStrike" kern="1200" cap="none" spc="0" baseline="0" dirty="0">
                <a:solidFill>
                  <a:srgbClr val="7F7F7F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endParaRPr lang="sl-SI" sz="3600" b="1" i="0" u="none" strike="noStrike" kern="1200" cap="none" spc="0" baseline="0" dirty="0">
              <a:solidFill>
                <a:srgbClr val="7F7F7F"/>
              </a:solidFill>
              <a:uFillTx/>
              <a:latin typeface="Arial" pitchFamily="34"/>
              <a:ea typeface="Calibri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7F7F7F"/>
                </a:solidFill>
                <a:uFillTx/>
                <a:latin typeface="Arial" pitchFamily="34"/>
                <a:ea typeface="Calibri"/>
                <a:cs typeface="Arial" pitchFamily="34"/>
              </a:rPr>
              <a:t>(Green Deal)</a:t>
            </a:r>
          </a:p>
        </p:txBody>
      </p:sp>
      <p:sp>
        <p:nvSpPr>
          <p:cNvPr id="5" name="PoljeZBesedilom 9">
            <a:extLst>
              <a:ext uri="{FF2B5EF4-FFF2-40B4-BE49-F238E27FC236}">
                <a16:creationId xmlns:a16="http://schemas.microsoft.com/office/drawing/2014/main" id="{6579A3DF-AF2C-A843-0DF3-BFE64A8E2843}"/>
              </a:ext>
            </a:extLst>
          </p:cNvPr>
          <p:cNvSpPr txBox="1"/>
          <p:nvPr/>
        </p:nvSpPr>
        <p:spPr>
          <a:xfrm>
            <a:off x="5722374" y="1654409"/>
            <a:ext cx="5744055" cy="47089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Ogljična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nevtralnost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Evropske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unije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do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leta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2050.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Gradbeništvo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: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Poudarek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na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r>
              <a:rPr lang="sl-SI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trajnostni gradnji in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obnovi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stavb</a:t>
            </a:r>
            <a:r>
              <a:rPr lang="sl-SI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. Raba materialov in tehnologij, ki znižujejo </a:t>
            </a:r>
            <a:r>
              <a:rPr lang="sl-SI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okoljski</a:t>
            </a:r>
            <a:r>
              <a:rPr lang="sl-SI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 odtis.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Calibri"/>
              <a:cs typeface="Arial" pitchFamily="34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Vpeljava principov krožnega gospodarstva. Zmanjšanje porabe naravnih virov. </a:t>
            </a:r>
            <a:endParaRPr lang="sl-SI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Gradbeništvo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je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odgovorno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za </a:t>
            </a:r>
            <a:r>
              <a:rPr lang="sl-SI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približno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40 %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porabe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energije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in 36 %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emisij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toplogrednih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plinov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v 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Evropi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Calibri"/>
              <a:cs typeface="Arial" pitchFamily="34"/>
            </a:endParaRP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Cementna</a:t>
            </a:r>
            <a:r>
              <a:rPr lang="en-US" sz="2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industrija</a:t>
            </a:r>
            <a:r>
              <a:rPr lang="en-US" sz="2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prispeva</a:t>
            </a:r>
            <a:r>
              <a:rPr lang="sl-SI" sz="2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7-8 % </a:t>
            </a:r>
            <a:r>
              <a:rPr lang="en-US" sz="20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globalnih</a:t>
            </a:r>
            <a:r>
              <a:rPr lang="en-US" sz="2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emisij</a:t>
            </a:r>
            <a:r>
              <a:rPr lang="en-US" sz="2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CO</a:t>
            </a:r>
            <a:r>
              <a:rPr lang="en-US" sz="2000" baseline="-25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3F7BF19-4EFE-07A1-6DA7-821C5245D986}"/>
              </a:ext>
            </a:extLst>
          </p:cNvPr>
          <p:cNvSpPr txBox="1"/>
          <p:nvPr/>
        </p:nvSpPr>
        <p:spPr>
          <a:xfrm>
            <a:off x="591488" y="1513578"/>
            <a:ext cx="4953908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6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Evropske zaveze </a:t>
            </a:r>
            <a:br>
              <a:rPr lang="sl-SI" sz="36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</a:br>
            <a:r>
              <a:rPr lang="sl-SI" sz="36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zmanjševanja emisij CO</a:t>
            </a:r>
            <a:r>
              <a:rPr lang="sl-SI" sz="3600" b="1" i="0" u="none" strike="noStrike" kern="1200" cap="none" spc="0" baseline="-2500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0D06D809-8981-01EF-748E-33A4CD8F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0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60E71613-4C4D-0D5F-8862-DEB4D2932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76C2C51-BC69-1104-C0CE-6E698BC410FE}"/>
              </a:ext>
            </a:extLst>
          </p:cNvPr>
          <p:cNvSpPr txBox="1"/>
          <p:nvPr/>
        </p:nvSpPr>
        <p:spPr>
          <a:xfrm>
            <a:off x="2442032" y="149010"/>
            <a:ext cx="691792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Pot do </a:t>
            </a:r>
            <a:r>
              <a:rPr lang="sl-SI" sz="2800" b="1" i="0" u="none" strike="noStrike" kern="1200" cap="none" spc="0" baseline="0" dirty="0" err="1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ogljično</a:t>
            </a:r>
            <a:r>
              <a:rPr lang="sl-SI" sz="28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 nevtralnega betona</a:t>
            </a:r>
            <a:endParaRPr lang="sl-SI" sz="2000" b="1" i="0" u="none" strike="noStrike" kern="1200" cap="none" spc="0" baseline="0" dirty="0">
              <a:solidFill>
                <a:srgbClr val="007EBB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7" name="Slika 12">
            <a:extLst>
              <a:ext uri="{FF2B5EF4-FFF2-40B4-BE49-F238E27FC236}">
                <a16:creationId xmlns:a16="http://schemas.microsoft.com/office/drawing/2014/main" id="{0B6D7FA0-23DC-C973-72BB-5037F8EE16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4912" y="821240"/>
            <a:ext cx="10439920" cy="58724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jeZBesedilom 10">
            <a:extLst>
              <a:ext uri="{FF2B5EF4-FFF2-40B4-BE49-F238E27FC236}">
                <a16:creationId xmlns:a16="http://schemas.microsoft.com/office/drawing/2014/main" id="{266A982F-025C-2E2F-E387-17CC84099315}"/>
              </a:ext>
            </a:extLst>
          </p:cNvPr>
          <p:cNvSpPr txBox="1"/>
          <p:nvPr/>
        </p:nvSpPr>
        <p:spPr>
          <a:xfrm>
            <a:off x="8942443" y="6506591"/>
            <a:ext cx="3087325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000" b="0" i="0" u="none" strike="noStrike" kern="1200" cap="none" spc="0" baseline="0" dirty="0">
                <a:solidFill>
                  <a:srgbClr val="7F7F7F"/>
                </a:solidFill>
                <a:uFillTx/>
                <a:latin typeface="Arial" pitchFamily="34"/>
                <a:cs typeface="Arial" pitchFamily="34"/>
              </a:rPr>
              <a:t>Vir: GCCA, Svetovno Združenje za cement in beton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7929C49E-A43D-32F8-E82F-BF76B5B0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-22122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2FDB7705-9B9B-9B5A-23E6-6B052AF6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12">
            <a:extLst>
              <a:ext uri="{FF2B5EF4-FFF2-40B4-BE49-F238E27FC236}">
                <a16:creationId xmlns:a16="http://schemas.microsoft.com/office/drawing/2014/main" id="{9B46B4D3-8B0B-A310-43C1-DBFF2B67F1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4617" y="1157648"/>
            <a:ext cx="9412751" cy="52946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Nachhaltigkeit - Alpacem">
            <a:extLst>
              <a:ext uri="{FF2B5EF4-FFF2-40B4-BE49-F238E27FC236}">
                <a16:creationId xmlns:a16="http://schemas.microsoft.com/office/drawing/2014/main" id="{0BEE1167-26C1-B542-C4BD-93FFE89342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25476" y="2751374"/>
            <a:ext cx="3421419" cy="2284472"/>
          </a:xfrm>
          <a:prstGeom prst="rect">
            <a:avLst/>
          </a:prstGeom>
          <a:noFill/>
          <a:ln cap="flat"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1C03083-9DA2-5B7A-802C-23B1042B0C35}"/>
              </a:ext>
            </a:extLst>
          </p:cNvPr>
          <p:cNvSpPr txBox="1"/>
          <p:nvPr/>
        </p:nvSpPr>
        <p:spPr>
          <a:xfrm>
            <a:off x="2375717" y="932909"/>
            <a:ext cx="7440561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6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Pot do neto ničelnih emisij CO</a:t>
            </a:r>
            <a:r>
              <a:rPr lang="sl-SI" sz="28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2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E53B5FC-C0DC-D11B-9A41-5BEE225F29A2}"/>
              </a:ext>
            </a:extLst>
          </p:cNvPr>
          <p:cNvSpPr txBox="1"/>
          <p:nvPr/>
        </p:nvSpPr>
        <p:spPr>
          <a:xfrm>
            <a:off x="1937505" y="5925091"/>
            <a:ext cx="18543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1. Korak </a:t>
            </a:r>
            <a:r>
              <a:rPr lang="sl-SI" sz="1200" dirty="0">
                <a:latin typeface="Arial" panose="020B0604020202020204" pitchFamily="34" charset="0"/>
                <a:cs typeface="Arial" panose="020B0604020202020204" pitchFamily="34" charset="0"/>
              </a:rPr>
              <a:t>kratkoročno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3984D3E-F340-CBB0-26DD-BD3800BAA1CA}"/>
              </a:ext>
            </a:extLst>
          </p:cNvPr>
          <p:cNvSpPr txBox="1"/>
          <p:nvPr/>
        </p:nvSpPr>
        <p:spPr>
          <a:xfrm>
            <a:off x="4244366" y="5925091"/>
            <a:ext cx="23994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2. Korak </a:t>
            </a:r>
            <a:r>
              <a:rPr lang="sl-SI" sz="1200" dirty="0">
                <a:latin typeface="Arial" panose="020B0604020202020204" pitchFamily="34" charset="0"/>
                <a:cs typeface="Arial" panose="020B0604020202020204" pitchFamily="34" charset="0"/>
              </a:rPr>
              <a:t>srednje/dolgoročno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543C2D68-EAB6-DB11-14A8-296D27F8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0" y="0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01A6043E-B0DB-BA40-0341-6604E84B1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jeZBesedilom 20">
            <a:extLst>
              <a:ext uri="{FF2B5EF4-FFF2-40B4-BE49-F238E27FC236}">
                <a16:creationId xmlns:a16="http://schemas.microsoft.com/office/drawing/2014/main" id="{C5E04E2C-84D1-7586-9674-CCFDA4FD9FA3}"/>
              </a:ext>
            </a:extLst>
          </p:cNvPr>
          <p:cNvSpPr txBox="1"/>
          <p:nvPr/>
        </p:nvSpPr>
        <p:spPr>
          <a:xfrm>
            <a:off x="4377132" y="4873823"/>
            <a:ext cx="3572524" cy="15081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Alternativna goriva </a:t>
            </a:r>
            <a:r>
              <a:rPr lang="en-A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nadomeščajo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sl-SI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klasična </a:t>
            </a:r>
            <a:r>
              <a:rPr lang="en-A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fosilna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A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goriva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ki </a:t>
            </a:r>
            <a:r>
              <a:rPr lang="sl-SI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 večji meri </a:t>
            </a:r>
            <a:r>
              <a:rPr lang="en-A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povzročajo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A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emisije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CO</a:t>
            </a:r>
            <a:r>
              <a:rPr lang="en-AU" sz="1800" b="0" i="0" u="none" strike="noStrike" kern="1200" cap="none" spc="0" baseline="-2500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2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Calibri"/>
              <a:cs typeface="Arial" pitchFamily="34"/>
            </a:endParaRPr>
          </a:p>
        </p:txBody>
      </p:sp>
      <p:pic>
        <p:nvPicPr>
          <p:cNvPr id="5" name="Bildplatzhalter 11" descr="Ein Bild, das Himmel, draußen, Wolke, Kleidung enthält.&#10;&#10;Automatisch generierte Beschreibung">
            <a:extLst>
              <a:ext uri="{FF2B5EF4-FFF2-40B4-BE49-F238E27FC236}">
                <a16:creationId xmlns:a16="http://schemas.microsoft.com/office/drawing/2014/main" id="{5F9D229F-4EAF-0C7F-C279-15A1832734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51848" y="1934767"/>
            <a:ext cx="3572524" cy="2816653"/>
          </a:xfrm>
          <a:prstGeom prst="rect">
            <a:avLst/>
          </a:prstGeom>
          <a:noFill/>
          <a:ln cap="flat"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F180DC5F-0383-F618-011F-55929E5238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51" b="9351"/>
          <a:stretch>
            <a:fillRect/>
          </a:stretch>
        </p:blipFill>
        <p:spPr>
          <a:xfrm>
            <a:off x="602416" y="1942861"/>
            <a:ext cx="3572524" cy="2816662"/>
          </a:xfrm>
          <a:prstGeom prst="rect">
            <a:avLst/>
          </a:prstGeom>
          <a:noFill/>
          <a:ln cap="flat"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pic>
        <p:nvPicPr>
          <p:cNvPr id="7" name="Bildplatzhalter 8">
            <a:extLst>
              <a:ext uri="{FF2B5EF4-FFF2-40B4-BE49-F238E27FC236}">
                <a16:creationId xmlns:a16="http://schemas.microsoft.com/office/drawing/2014/main" id="{84F19DF5-27FF-948A-0CB3-39D9608374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77132" y="1942861"/>
            <a:ext cx="3572524" cy="2816653"/>
          </a:xfrm>
          <a:prstGeom prst="rect">
            <a:avLst/>
          </a:prstGeom>
          <a:noFill/>
          <a:ln cap="flat"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sp>
        <p:nvSpPr>
          <p:cNvPr id="8" name="PoljeZBesedilom 20">
            <a:extLst>
              <a:ext uri="{FF2B5EF4-FFF2-40B4-BE49-F238E27FC236}">
                <a16:creationId xmlns:a16="http://schemas.microsoft.com/office/drawing/2014/main" id="{CF13AA08-FD51-F228-6AAB-9606B911C896}"/>
              </a:ext>
            </a:extLst>
          </p:cNvPr>
          <p:cNvSpPr txBox="1"/>
          <p:nvPr/>
        </p:nvSpPr>
        <p:spPr>
          <a:xfrm>
            <a:off x="8151848" y="4873823"/>
            <a:ext cx="3572524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Optimizirana cementna </a:t>
            </a:r>
            <a:r>
              <a:rPr lang="sl-SI" sz="18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veziva</a:t>
            </a:r>
            <a:endParaRPr lang="sl-SI" sz="18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Calibri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znižujejo</a:t>
            </a:r>
            <a:r>
              <a:rPr lang="sl-SI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(direktne)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A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emisije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CO</a:t>
            </a:r>
            <a:r>
              <a:rPr lang="en-AU" sz="1800" b="0" i="0" u="none" strike="noStrike" kern="1200" cap="none" spc="0" baseline="-2500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2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b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sl-SI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pri gradnji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PoljeZBesedilom 20">
            <a:extLst>
              <a:ext uri="{FF2B5EF4-FFF2-40B4-BE49-F238E27FC236}">
                <a16:creationId xmlns:a16="http://schemas.microsoft.com/office/drawing/2014/main" id="{DD661DAA-3EAF-25E2-FB7F-07E182159F42}"/>
              </a:ext>
            </a:extLst>
          </p:cNvPr>
          <p:cNvSpPr txBox="1"/>
          <p:nvPr/>
        </p:nvSpPr>
        <p:spPr>
          <a:xfrm>
            <a:off x="602416" y="4873823"/>
            <a:ext cx="3572524" cy="14773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Calibri"/>
                <a:cs typeface="Arial" pitchFamily="34"/>
              </a:rPr>
              <a:t>Alternativne surovine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nadomeščajo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sl-SI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osnovne mineralne surovine in prispevajo k zmanjšanju procesnih emisij 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CO</a:t>
            </a:r>
            <a:r>
              <a:rPr lang="en-AU" sz="1800" b="0" i="0" u="none" strike="noStrike" kern="1200" cap="none" spc="0" baseline="-2500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2</a:t>
            </a:r>
            <a:r>
              <a:rPr lang="en-A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endParaRPr lang="sl-SI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0" name="PoljeZBesedilom 5">
            <a:extLst>
              <a:ext uri="{FF2B5EF4-FFF2-40B4-BE49-F238E27FC236}">
                <a16:creationId xmlns:a16="http://schemas.microsoft.com/office/drawing/2014/main" id="{1BBC83D1-7E96-C599-719E-75FBA8FA5470}"/>
              </a:ext>
            </a:extLst>
          </p:cNvPr>
          <p:cNvSpPr txBox="1"/>
          <p:nvPr/>
        </p:nvSpPr>
        <p:spPr>
          <a:xfrm>
            <a:off x="717735" y="874941"/>
            <a:ext cx="10756526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600" b="0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Prvi korak: </a:t>
            </a:r>
            <a:r>
              <a:rPr lang="sl-SI" sz="36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Zmanjševanje emisij CO</a:t>
            </a:r>
            <a:r>
              <a:rPr lang="sl-SI" sz="3600" b="1" i="0" u="none" strike="noStrike" kern="1200" cap="none" spc="0" baseline="-2500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410CF-AB5D-8311-E226-E6B62C8B9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A89EF022-1D50-A1B2-BFA8-AF6A9D3B5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62"/>
          <a:stretch>
            <a:fillRect/>
          </a:stretch>
        </p:blipFill>
        <p:spPr>
          <a:xfrm>
            <a:off x="4" y="-107852"/>
            <a:ext cx="12191996" cy="6866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21">
            <a:extLst>
              <a:ext uri="{FF2B5EF4-FFF2-40B4-BE49-F238E27FC236}">
                <a16:creationId xmlns:a16="http://schemas.microsoft.com/office/drawing/2014/main" id="{6F2C8693-337C-FDA3-902D-E7314DDED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4" y="99358"/>
            <a:ext cx="1510579" cy="571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oljeZBesedilom 5">
            <a:extLst>
              <a:ext uri="{FF2B5EF4-FFF2-40B4-BE49-F238E27FC236}">
                <a16:creationId xmlns:a16="http://schemas.microsoft.com/office/drawing/2014/main" id="{1ECB4CD3-A394-603A-6A7F-501B193156A8}"/>
              </a:ext>
            </a:extLst>
          </p:cNvPr>
          <p:cNvSpPr txBox="1"/>
          <p:nvPr/>
        </p:nvSpPr>
        <p:spPr>
          <a:xfrm>
            <a:off x="717735" y="874941"/>
            <a:ext cx="10756526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600" b="0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Prvi korak: </a:t>
            </a:r>
            <a:r>
              <a:rPr lang="sl-SI" sz="3600" b="1" i="0" u="none" strike="noStrike" kern="1200" cap="none" spc="0" baseline="0" dirty="0">
                <a:solidFill>
                  <a:srgbClr val="007EBB"/>
                </a:solidFill>
                <a:uFillTx/>
                <a:latin typeface="Arial" pitchFamily="34"/>
                <a:cs typeface="Arial" pitchFamily="34"/>
              </a:rPr>
              <a:t>Optimizirana cementna veziva</a:t>
            </a:r>
            <a:endParaRPr lang="sl-SI" sz="3600" b="1" i="0" u="none" strike="noStrike" kern="1200" cap="none" spc="0" baseline="-25000" dirty="0">
              <a:solidFill>
                <a:srgbClr val="007EBB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BB02551-10A5-0B87-D1C5-E6BF9265FF17}"/>
              </a:ext>
            </a:extLst>
          </p:cNvPr>
          <p:cNvSpPr txBox="1">
            <a:spLocks/>
          </p:cNvSpPr>
          <p:nvPr/>
        </p:nvSpPr>
        <p:spPr>
          <a:xfrm>
            <a:off x="592501" y="1644162"/>
            <a:ext cx="9714211" cy="433900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b="1" i="0" kern="1200">
                <a:solidFill>
                  <a:srgbClr val="1E1E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8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rgbClr val="1E1E1E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88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rgbClr val="1E1E1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88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rgbClr val="1E1E1E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88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rgbClr val="1E1E1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dirty="0">
              <a:solidFill>
                <a:srgbClr val="000000"/>
              </a:solidFill>
              <a:ea typeface="Calibri"/>
            </a:endParaRPr>
          </a:p>
        </p:txBody>
      </p:sp>
      <p:pic>
        <p:nvPicPr>
          <p:cNvPr id="6" name="Slika 5" descr="Slika, ki vsebuje besede notranji, stena&#10;&#10;Opis, ustvarjen z visoko stopnjo zanesljivosti.">
            <a:extLst>
              <a:ext uri="{FF2B5EF4-FFF2-40B4-BE49-F238E27FC236}">
                <a16:creationId xmlns:a16="http://schemas.microsoft.com/office/drawing/2014/main" id="{DF0B04A7-18B7-8212-1268-5C4FCC645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23418"/>
          <a:stretch/>
        </p:blipFill>
        <p:spPr>
          <a:xfrm>
            <a:off x="529699" y="1679998"/>
            <a:ext cx="6298963" cy="244627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6880EDD-519A-C280-E690-67864F8F1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493" y="1521272"/>
            <a:ext cx="995643" cy="2936565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29FB1A5-97AA-3E43-8E64-2132A7553C4E}"/>
              </a:ext>
            </a:extLst>
          </p:cNvPr>
          <p:cNvSpPr txBox="1"/>
          <p:nvPr/>
        </p:nvSpPr>
        <p:spPr>
          <a:xfrm>
            <a:off x="10161791" y="4373342"/>
            <a:ext cx="694663" cy="36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400" dirty="0">
                <a:solidFill>
                  <a:srgbClr val="535357"/>
                </a:solidFill>
                <a:latin typeface="Arial" panose="020B0604020202020204"/>
              </a:rPr>
              <a:t>71 %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BD400ACD-35DD-B335-FE05-1DA1D692A26F}"/>
              </a:ext>
            </a:extLst>
          </p:cNvPr>
          <p:cNvSpPr/>
          <p:nvPr/>
        </p:nvSpPr>
        <p:spPr>
          <a:xfrm>
            <a:off x="7007522" y="2903135"/>
            <a:ext cx="993057" cy="0"/>
          </a:xfrm>
          <a:prstGeom prst="line">
            <a:avLst/>
          </a:prstGeom>
          <a:ln w="200025" cap="flat">
            <a:solidFill>
              <a:srgbClr val="0E2276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 sz="90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2" name="Slika 11" descr="Slika, ki vsebuje besede besedilo, pisava, logotip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A2E2EEDB-42E2-6EF5-83B9-451E85EF8A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958" t="7681" r="24151" b="9972"/>
          <a:stretch/>
        </p:blipFill>
        <p:spPr>
          <a:xfrm>
            <a:off x="8000579" y="1538025"/>
            <a:ext cx="1759314" cy="2739124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71A6AA3A-AA99-0B67-421E-77E1E6F06766}"/>
              </a:ext>
            </a:extLst>
          </p:cNvPr>
          <p:cNvSpPr txBox="1"/>
          <p:nvPr/>
        </p:nvSpPr>
        <p:spPr>
          <a:xfrm>
            <a:off x="10161791" y="3068516"/>
            <a:ext cx="694663" cy="36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sl-SI" sz="1400" dirty="0">
                <a:solidFill>
                  <a:srgbClr val="535357"/>
                </a:solidFill>
                <a:latin typeface="Arial" panose="020B0604020202020204"/>
              </a:rPr>
              <a:t>29</a:t>
            </a:r>
            <a:r>
              <a:rPr lang="en-US" sz="1400" dirty="0">
                <a:solidFill>
                  <a:srgbClr val="535357"/>
                </a:solidFill>
                <a:latin typeface="Arial" panose="020B0604020202020204"/>
              </a:rPr>
              <a:t> %</a:t>
            </a:r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05882889-B6E5-5C29-C36E-2D9A69E3B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134317"/>
              </p:ext>
            </p:extLst>
          </p:nvPr>
        </p:nvGraphicFramePr>
        <p:xfrm>
          <a:off x="529699" y="4187717"/>
          <a:ext cx="5852269" cy="244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20218DC9-E591-9A62-A858-286049351930}"/>
              </a:ext>
            </a:extLst>
          </p:cNvPr>
          <p:cNvSpPr txBox="1"/>
          <p:nvPr/>
        </p:nvSpPr>
        <p:spPr>
          <a:xfrm>
            <a:off x="6953127" y="4805453"/>
            <a:ext cx="4517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noProof="0" dirty="0">
                <a:solidFill>
                  <a:srgbClr val="000000"/>
                </a:solidFill>
                <a:ea typeface="Calibri"/>
              </a:rPr>
              <a:t>Eden izmed najbolj učinkovitih kratkoročnih ukrepov za znižanje </a:t>
            </a:r>
            <a:r>
              <a:rPr lang="sl-SI" noProof="0" dirty="0" err="1">
                <a:solidFill>
                  <a:srgbClr val="000000"/>
                </a:solidFill>
                <a:ea typeface="Calibri"/>
              </a:rPr>
              <a:t>ogljičnega</a:t>
            </a:r>
            <a:r>
              <a:rPr lang="sl-SI" noProof="0" dirty="0">
                <a:solidFill>
                  <a:srgbClr val="000000"/>
                </a:solidFill>
                <a:ea typeface="Calibri"/>
              </a:rPr>
              <a:t> odtisa je zmanjšanje deleža klinkerja v cementu.</a:t>
            </a:r>
          </a:p>
        </p:txBody>
      </p:sp>
    </p:spTree>
    <p:extLst>
      <p:ext uri="{BB962C8B-B14F-4D97-AF65-F5344CB8AC3E}">
        <p14:creationId xmlns:p14="http://schemas.microsoft.com/office/powerpoint/2010/main" val="2259318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isarna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1385</Words>
  <Application>Microsoft Office PowerPoint</Application>
  <PresentationFormat>Širokozaslonsko</PresentationFormat>
  <Paragraphs>154</Paragraphs>
  <Slides>21</Slides>
  <Notes>3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Courier New</vt:lpstr>
      <vt:lpstr>Inter</vt:lpstr>
      <vt:lpstr>Panton</vt:lpstr>
      <vt:lpstr>Panton Bold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Vuk, Tomaz</dc:creator>
  <cp:lastModifiedBy>Vuk, Tomaz</cp:lastModifiedBy>
  <cp:revision>2</cp:revision>
  <dcterms:created xsi:type="dcterms:W3CDTF">2025-10-16T12:31:59Z</dcterms:created>
  <dcterms:modified xsi:type="dcterms:W3CDTF">2025-10-16T21:45:55Z</dcterms:modified>
</cp:coreProperties>
</file>