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69" r:id="rId5"/>
    <p:sldId id="270" r:id="rId6"/>
    <p:sldId id="279" r:id="rId7"/>
    <p:sldId id="271" r:id="rId8"/>
    <p:sldId id="272" r:id="rId9"/>
    <p:sldId id="273" r:id="rId10"/>
    <p:sldId id="274" r:id="rId11"/>
    <p:sldId id="275" r:id="rId12"/>
    <p:sldId id="1924" r:id="rId13"/>
    <p:sldId id="1894" r:id="rId14"/>
    <p:sldId id="314" r:id="rId15"/>
    <p:sldId id="310" r:id="rId16"/>
    <p:sldId id="1918" r:id="rId17"/>
    <p:sldId id="1919" r:id="rId18"/>
    <p:sldId id="311" r:id="rId19"/>
    <p:sldId id="1922" r:id="rId20"/>
    <p:sldId id="1925" r:id="rId21"/>
    <p:sldId id="266" r:id="rId22"/>
    <p:sldId id="1923" r:id="rId23"/>
    <p:sldId id="1916" r:id="rId24"/>
    <p:sldId id="1917" r:id="rId25"/>
  </p:sldIdLst>
  <p:sldSz cx="12192000" cy="6858000"/>
  <p:notesSz cx="6858000" cy="9144000"/>
  <p:defaultTextStyle>
    <a:defPPr>
      <a:defRPr lang="en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5A7207-5ECE-417C-A146-2383C785EE6A}" v="26" dt="2026-10-14T19:02:10.5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58"/>
  </p:normalViewPr>
  <p:slideViewPr>
    <p:cSldViewPr snapToGrid="0">
      <p:cViewPr varScale="1">
        <p:scale>
          <a:sx n="82" d="100"/>
          <a:sy n="82" d="100"/>
        </p:scale>
        <p:origin x="7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re Fišer" userId="8867a260-1c5b-4fa0-809c-5ae053f16383" providerId="ADAL" clId="{74EC3125-229A-4BE4-83EC-84E6B17D012E}"/>
    <pc:docChg chg="addSld modSld sldOrd">
      <pc:chgData name="Jure Fišer" userId="8867a260-1c5b-4fa0-809c-5ae053f16383" providerId="ADAL" clId="{74EC3125-229A-4BE4-83EC-84E6B17D012E}" dt="2026-10-14T19:02:10.595" v="31"/>
      <pc:docMkLst>
        <pc:docMk/>
      </pc:docMkLst>
      <pc:sldChg chg="modSp add">
        <pc:chgData name="Jure Fišer" userId="8867a260-1c5b-4fa0-809c-5ae053f16383" providerId="ADAL" clId="{74EC3125-229A-4BE4-83EC-84E6B17D012E}" dt="2026-10-14T17:02:23.374" v="14"/>
        <pc:sldMkLst>
          <pc:docMk/>
          <pc:sldMk cId="2032842272" sldId="266"/>
        </pc:sldMkLst>
        <pc:spChg chg="mod">
          <ac:chgData name="Jure Fišer" userId="8867a260-1c5b-4fa0-809c-5ae053f16383" providerId="ADAL" clId="{74EC3125-229A-4BE4-83EC-84E6B17D012E}" dt="2026-10-14T17:02:23.374" v="14"/>
          <ac:spMkLst>
            <pc:docMk/>
            <pc:sldMk cId="2032842272" sldId="266"/>
            <ac:spMk id="3" creationId="{00000000-0000-0000-0000-000000000000}"/>
          </ac:spMkLst>
        </pc:spChg>
      </pc:sldChg>
      <pc:sldChg chg="addSp modSp">
        <pc:chgData name="Jure Fišer" userId="8867a260-1c5b-4fa0-809c-5ae053f16383" providerId="ADAL" clId="{74EC3125-229A-4BE4-83EC-84E6B17D012E}" dt="2026-10-14T16:04:55.137" v="1" actId="767"/>
        <pc:sldMkLst>
          <pc:docMk/>
          <pc:sldMk cId="3780143746" sldId="274"/>
        </pc:sldMkLst>
        <pc:spChg chg="add mod">
          <ac:chgData name="Jure Fišer" userId="8867a260-1c5b-4fa0-809c-5ae053f16383" providerId="ADAL" clId="{74EC3125-229A-4BE4-83EC-84E6B17D012E}" dt="2026-10-14T16:04:55.137" v="1" actId="767"/>
          <ac:spMkLst>
            <pc:docMk/>
            <pc:sldMk cId="3780143746" sldId="274"/>
            <ac:spMk id="2" creationId="{0A7A8F14-B0B9-4558-884A-A49420A1A798}"/>
          </ac:spMkLst>
        </pc:spChg>
      </pc:sldChg>
      <pc:sldChg chg="ord">
        <pc:chgData name="Jure Fišer" userId="8867a260-1c5b-4fa0-809c-5ae053f16383" providerId="ADAL" clId="{74EC3125-229A-4BE4-83EC-84E6B17D012E}" dt="2026-10-14T18:17:26.021" v="28"/>
        <pc:sldMkLst>
          <pc:docMk/>
          <pc:sldMk cId="3001323866" sldId="277"/>
        </pc:sldMkLst>
      </pc:sldChg>
      <pc:sldChg chg="addSp modSp">
        <pc:chgData name="Jure Fišer" userId="8867a260-1c5b-4fa0-809c-5ae053f16383" providerId="ADAL" clId="{74EC3125-229A-4BE4-83EC-84E6B17D012E}" dt="2026-10-14T15:57:42.236" v="0" actId="767"/>
        <pc:sldMkLst>
          <pc:docMk/>
          <pc:sldMk cId="4245657231" sldId="279"/>
        </pc:sldMkLst>
        <pc:spChg chg="add mod">
          <ac:chgData name="Jure Fišer" userId="8867a260-1c5b-4fa0-809c-5ae053f16383" providerId="ADAL" clId="{74EC3125-229A-4BE4-83EC-84E6B17D012E}" dt="2026-10-14T15:57:42.236" v="0" actId="767"/>
          <ac:spMkLst>
            <pc:docMk/>
            <pc:sldMk cId="4245657231" sldId="279"/>
            <ac:spMk id="9" creationId="{4003C62E-178C-F03D-92D9-960AAF784B17}"/>
          </ac:spMkLst>
        </pc:spChg>
      </pc:sldChg>
      <pc:sldChg chg="modSp add ord">
        <pc:chgData name="Jure Fišer" userId="8867a260-1c5b-4fa0-809c-5ae053f16383" providerId="ADAL" clId="{74EC3125-229A-4BE4-83EC-84E6B17D012E}" dt="2026-10-14T16:34:51.328" v="4"/>
        <pc:sldMkLst>
          <pc:docMk/>
          <pc:sldMk cId="3900393332" sldId="310"/>
        </pc:sldMkLst>
        <pc:spChg chg="mod">
          <ac:chgData name="Jure Fišer" userId="8867a260-1c5b-4fa0-809c-5ae053f16383" providerId="ADAL" clId="{74EC3125-229A-4BE4-83EC-84E6B17D012E}" dt="2026-10-14T16:34:51.328" v="4"/>
          <ac:spMkLst>
            <pc:docMk/>
            <pc:sldMk cId="3900393332" sldId="310"/>
            <ac:spMk id="4" creationId="{CA2DB9CF-A720-4411-A51C-92E95C560D4C}"/>
          </ac:spMkLst>
        </pc:spChg>
      </pc:sldChg>
      <pc:sldChg chg="modSp add">
        <pc:chgData name="Jure Fišer" userId="8867a260-1c5b-4fa0-809c-5ae053f16383" providerId="ADAL" clId="{74EC3125-229A-4BE4-83EC-84E6B17D012E}" dt="2026-10-14T16:41:43.276" v="7"/>
        <pc:sldMkLst>
          <pc:docMk/>
          <pc:sldMk cId="622556380" sldId="311"/>
        </pc:sldMkLst>
        <pc:spChg chg="mod">
          <ac:chgData name="Jure Fišer" userId="8867a260-1c5b-4fa0-809c-5ae053f16383" providerId="ADAL" clId="{74EC3125-229A-4BE4-83EC-84E6B17D012E}" dt="2026-10-14T16:41:43.276" v="7"/>
          <ac:spMkLst>
            <pc:docMk/>
            <pc:sldMk cId="622556380" sldId="311"/>
            <ac:spMk id="5" creationId="{32FA65FB-945D-41D0-86AB-B141C10D06AE}"/>
          </ac:spMkLst>
        </pc:spChg>
      </pc:sldChg>
      <pc:sldChg chg="add">
        <pc:chgData name="Jure Fišer" userId="8867a260-1c5b-4fa0-809c-5ae053f16383" providerId="ADAL" clId="{74EC3125-229A-4BE4-83EC-84E6B17D012E}" dt="2026-10-14T16:14:45.288" v="2"/>
        <pc:sldMkLst>
          <pc:docMk/>
          <pc:sldMk cId="2592866026" sldId="314"/>
        </pc:sldMkLst>
      </pc:sldChg>
      <pc:sldChg chg="addSp modSp add">
        <pc:chgData name="Jure Fišer" userId="8867a260-1c5b-4fa0-809c-5ae053f16383" providerId="ADAL" clId="{74EC3125-229A-4BE4-83EC-84E6B17D012E}" dt="2026-10-14T17:51:19.060" v="25" actId="767"/>
        <pc:sldMkLst>
          <pc:docMk/>
          <pc:sldMk cId="1100089070" sldId="1894"/>
        </pc:sldMkLst>
        <pc:spChg chg="add mod">
          <ac:chgData name="Jure Fišer" userId="8867a260-1c5b-4fa0-809c-5ae053f16383" providerId="ADAL" clId="{74EC3125-229A-4BE4-83EC-84E6B17D012E}" dt="2026-10-14T17:51:19.060" v="25" actId="767"/>
          <ac:spMkLst>
            <pc:docMk/>
            <pc:sldMk cId="1100089070" sldId="1894"/>
            <ac:spMk id="12" creationId="{E614F9F0-5769-386B-16CC-B896AD729D6A}"/>
          </ac:spMkLst>
        </pc:spChg>
      </pc:sldChg>
      <pc:sldChg chg="add">
        <pc:chgData name="Jure Fišer" userId="8867a260-1c5b-4fa0-809c-5ae053f16383" providerId="ADAL" clId="{74EC3125-229A-4BE4-83EC-84E6B17D012E}" dt="2026-10-14T16:14:45.288" v="2"/>
        <pc:sldMkLst>
          <pc:docMk/>
          <pc:sldMk cId="147653580" sldId="1898"/>
        </pc:sldMkLst>
      </pc:sldChg>
      <pc:sldChg chg="modSp add ord">
        <pc:chgData name="Jure Fišer" userId="8867a260-1c5b-4fa0-809c-5ae053f16383" providerId="ADAL" clId="{74EC3125-229A-4BE4-83EC-84E6B17D012E}" dt="2026-10-14T18:17:39.056" v="29"/>
        <pc:sldMkLst>
          <pc:docMk/>
          <pc:sldMk cId="4144509532" sldId="1901"/>
        </pc:sldMkLst>
        <pc:spChg chg="mod">
          <ac:chgData name="Jure Fišer" userId="8867a260-1c5b-4fa0-809c-5ae053f16383" providerId="ADAL" clId="{74EC3125-229A-4BE4-83EC-84E6B17D012E}" dt="2026-10-14T18:09:59.247" v="26"/>
          <ac:spMkLst>
            <pc:docMk/>
            <pc:sldMk cId="4144509532" sldId="1901"/>
            <ac:spMk id="6" creationId="{4A56298A-B560-3E07-A6E8-7AD135659D0D}"/>
          </ac:spMkLst>
        </pc:spChg>
      </pc:sldChg>
      <pc:sldChg chg="add">
        <pc:chgData name="Jure Fišer" userId="8867a260-1c5b-4fa0-809c-5ae053f16383" providerId="ADAL" clId="{74EC3125-229A-4BE4-83EC-84E6B17D012E}" dt="2026-10-14T16:14:45.288" v="2"/>
        <pc:sldMkLst>
          <pc:docMk/>
          <pc:sldMk cId="2611685935" sldId="1904"/>
        </pc:sldMkLst>
      </pc:sldChg>
      <pc:sldChg chg="add">
        <pc:chgData name="Jure Fišer" userId="8867a260-1c5b-4fa0-809c-5ae053f16383" providerId="ADAL" clId="{74EC3125-229A-4BE4-83EC-84E6B17D012E}" dt="2026-10-14T16:14:45.288" v="2"/>
        <pc:sldMkLst>
          <pc:docMk/>
          <pc:sldMk cId="1467202258" sldId="1909"/>
        </pc:sldMkLst>
      </pc:sldChg>
      <pc:sldChg chg="add">
        <pc:chgData name="Jure Fišer" userId="8867a260-1c5b-4fa0-809c-5ae053f16383" providerId="ADAL" clId="{74EC3125-229A-4BE4-83EC-84E6B17D012E}" dt="2026-10-14T16:14:45.288" v="2"/>
        <pc:sldMkLst>
          <pc:docMk/>
          <pc:sldMk cId="351323822" sldId="1912"/>
        </pc:sldMkLst>
      </pc:sldChg>
      <pc:sldChg chg="add">
        <pc:chgData name="Jure Fišer" userId="8867a260-1c5b-4fa0-809c-5ae053f16383" providerId="ADAL" clId="{74EC3125-229A-4BE4-83EC-84E6B17D012E}" dt="2026-10-14T16:14:45.288" v="2"/>
        <pc:sldMkLst>
          <pc:docMk/>
          <pc:sldMk cId="1726664531" sldId="1913"/>
        </pc:sldMkLst>
      </pc:sldChg>
      <pc:sldChg chg="add">
        <pc:chgData name="Jure Fišer" userId="8867a260-1c5b-4fa0-809c-5ae053f16383" providerId="ADAL" clId="{74EC3125-229A-4BE4-83EC-84E6B17D012E}" dt="2026-10-14T16:14:45.288" v="2"/>
        <pc:sldMkLst>
          <pc:docMk/>
          <pc:sldMk cId="1409096001" sldId="1914"/>
        </pc:sldMkLst>
      </pc:sldChg>
      <pc:sldChg chg="add">
        <pc:chgData name="Jure Fišer" userId="8867a260-1c5b-4fa0-809c-5ae053f16383" providerId="ADAL" clId="{74EC3125-229A-4BE4-83EC-84E6B17D012E}" dt="2026-10-14T16:14:45.288" v="2"/>
        <pc:sldMkLst>
          <pc:docMk/>
          <pc:sldMk cId="692399896" sldId="1915"/>
        </pc:sldMkLst>
      </pc:sldChg>
      <pc:sldChg chg="modSp add">
        <pc:chgData name="Jure Fišer" userId="8867a260-1c5b-4fa0-809c-5ae053f16383" providerId="ADAL" clId="{74EC3125-229A-4BE4-83EC-84E6B17D012E}" dt="2026-10-14T17:10:13.341" v="17"/>
        <pc:sldMkLst>
          <pc:docMk/>
          <pc:sldMk cId="3703542547" sldId="1916"/>
        </pc:sldMkLst>
        <pc:spChg chg="mod">
          <ac:chgData name="Jure Fišer" userId="8867a260-1c5b-4fa0-809c-5ae053f16383" providerId="ADAL" clId="{74EC3125-229A-4BE4-83EC-84E6B17D012E}" dt="2026-10-14T17:10:13.341" v="17"/>
          <ac:spMkLst>
            <pc:docMk/>
            <pc:sldMk cId="3703542547" sldId="1916"/>
            <ac:spMk id="10" creationId="{8123C94A-7349-32CF-7A10-2A548B6714C4}"/>
          </ac:spMkLst>
        </pc:spChg>
      </pc:sldChg>
      <pc:sldChg chg="add">
        <pc:chgData name="Jure Fišer" userId="8867a260-1c5b-4fa0-809c-5ae053f16383" providerId="ADAL" clId="{74EC3125-229A-4BE4-83EC-84E6B17D012E}" dt="2026-10-14T16:14:45.288" v="2"/>
        <pc:sldMkLst>
          <pc:docMk/>
          <pc:sldMk cId="4162857083" sldId="1917"/>
        </pc:sldMkLst>
      </pc:sldChg>
      <pc:sldChg chg="modSp add">
        <pc:chgData name="Jure Fišer" userId="8867a260-1c5b-4fa0-809c-5ae053f16383" providerId="ADAL" clId="{74EC3125-229A-4BE4-83EC-84E6B17D012E}" dt="2026-10-14T16:38:50.616" v="6"/>
        <pc:sldMkLst>
          <pc:docMk/>
          <pc:sldMk cId="1242107313" sldId="1918"/>
        </pc:sldMkLst>
        <pc:spChg chg="mod">
          <ac:chgData name="Jure Fišer" userId="8867a260-1c5b-4fa0-809c-5ae053f16383" providerId="ADAL" clId="{74EC3125-229A-4BE4-83EC-84E6B17D012E}" dt="2026-10-14T16:38:50.616" v="6"/>
          <ac:spMkLst>
            <pc:docMk/>
            <pc:sldMk cId="1242107313" sldId="1918"/>
            <ac:spMk id="4" creationId="{22ADF846-E200-B562-D682-BC46D9AD1FA0}"/>
          </ac:spMkLst>
        </pc:spChg>
      </pc:sldChg>
      <pc:sldChg chg="modSp add">
        <pc:chgData name="Jure Fišer" userId="8867a260-1c5b-4fa0-809c-5ae053f16383" providerId="ADAL" clId="{74EC3125-229A-4BE4-83EC-84E6B17D012E}" dt="2026-10-14T16:45:10.086" v="9"/>
        <pc:sldMkLst>
          <pc:docMk/>
          <pc:sldMk cId="920738064" sldId="1919"/>
        </pc:sldMkLst>
        <pc:spChg chg="mod">
          <ac:chgData name="Jure Fišer" userId="8867a260-1c5b-4fa0-809c-5ae053f16383" providerId="ADAL" clId="{74EC3125-229A-4BE4-83EC-84E6B17D012E}" dt="2026-10-14T16:45:10.086" v="9"/>
          <ac:spMkLst>
            <pc:docMk/>
            <pc:sldMk cId="920738064" sldId="1919"/>
            <ac:spMk id="4" creationId="{08CE9D56-6AB0-4CE8-5869-DA5C4FFC0DDB}"/>
          </ac:spMkLst>
        </pc:spChg>
      </pc:sldChg>
      <pc:sldChg chg="add">
        <pc:chgData name="Jure Fišer" userId="8867a260-1c5b-4fa0-809c-5ae053f16383" providerId="ADAL" clId="{74EC3125-229A-4BE4-83EC-84E6B17D012E}" dt="2026-10-14T16:54:38.398" v="10"/>
        <pc:sldMkLst>
          <pc:docMk/>
          <pc:sldMk cId="123519307" sldId="1920"/>
        </pc:sldMkLst>
      </pc:sldChg>
      <pc:sldChg chg="add">
        <pc:chgData name="Jure Fišer" userId="8867a260-1c5b-4fa0-809c-5ae053f16383" providerId="ADAL" clId="{74EC3125-229A-4BE4-83EC-84E6B17D012E}" dt="2026-10-14T16:54:43.110" v="11"/>
        <pc:sldMkLst>
          <pc:docMk/>
          <pc:sldMk cId="187761278" sldId="1921"/>
        </pc:sldMkLst>
      </pc:sldChg>
      <pc:sldChg chg="modSp add ord">
        <pc:chgData name="Jure Fišer" userId="8867a260-1c5b-4fa0-809c-5ae053f16383" providerId="ADAL" clId="{74EC3125-229A-4BE4-83EC-84E6B17D012E}" dt="2026-10-14T17:17:52.453" v="24"/>
        <pc:sldMkLst>
          <pc:docMk/>
          <pc:sldMk cId="2680488038" sldId="1922"/>
        </pc:sldMkLst>
        <pc:spChg chg="mod">
          <ac:chgData name="Jure Fišer" userId="8867a260-1c5b-4fa0-809c-5ae053f16383" providerId="ADAL" clId="{74EC3125-229A-4BE4-83EC-84E6B17D012E}" dt="2026-10-14T17:17:52.453" v="24"/>
          <ac:spMkLst>
            <pc:docMk/>
            <pc:sldMk cId="2680488038" sldId="1922"/>
            <ac:spMk id="5" creationId="{15C300C1-A6D9-2B44-8F67-3572CD4D95D3}"/>
          </ac:spMkLst>
        </pc:spChg>
      </pc:sldChg>
      <pc:sldChg chg="addSp delSp modSp add">
        <pc:chgData name="Jure Fišer" userId="8867a260-1c5b-4fa0-809c-5ae053f16383" providerId="ADAL" clId="{74EC3125-229A-4BE4-83EC-84E6B17D012E}" dt="2026-10-14T17:14:24.117" v="23"/>
        <pc:sldMkLst>
          <pc:docMk/>
          <pc:sldMk cId="3827500432" sldId="1923"/>
        </pc:sldMkLst>
        <pc:spChg chg="del">
          <ac:chgData name="Jure Fišer" userId="8867a260-1c5b-4fa0-809c-5ae053f16383" providerId="ADAL" clId="{74EC3125-229A-4BE4-83EC-84E6B17D012E}" dt="2026-10-14T17:05:15.353" v="16"/>
          <ac:spMkLst>
            <pc:docMk/>
            <pc:sldMk cId="3827500432" sldId="1923"/>
            <ac:spMk id="3" creationId="{86A48647-6563-67FB-EAB9-F691C3EBC377}"/>
          </ac:spMkLst>
        </pc:spChg>
        <pc:spChg chg="add">
          <ac:chgData name="Jure Fišer" userId="8867a260-1c5b-4fa0-809c-5ae053f16383" providerId="ADAL" clId="{74EC3125-229A-4BE4-83EC-84E6B17D012E}" dt="2026-10-14T17:05:15.353" v="16"/>
          <ac:spMkLst>
            <pc:docMk/>
            <pc:sldMk cId="3827500432" sldId="1923"/>
            <ac:spMk id="9" creationId="{866087A1-7F76-B8FD-02F2-E515D07B83D2}"/>
          </ac:spMkLst>
        </pc:spChg>
        <pc:spChg chg="add mod">
          <ac:chgData name="Jure Fišer" userId="8867a260-1c5b-4fa0-809c-5ae053f16383" providerId="ADAL" clId="{74EC3125-229A-4BE4-83EC-84E6B17D012E}" dt="2026-10-14T17:12:49.252" v="21"/>
          <ac:spMkLst>
            <pc:docMk/>
            <pc:sldMk cId="3827500432" sldId="1923"/>
            <ac:spMk id="12" creationId="{FDF25ED1-0A3A-9E8B-3F40-A2BD9A15D03E}"/>
          </ac:spMkLst>
        </pc:spChg>
        <pc:graphicFrameChg chg="add mod">
          <ac:chgData name="Jure Fišer" userId="8867a260-1c5b-4fa0-809c-5ae053f16383" providerId="ADAL" clId="{74EC3125-229A-4BE4-83EC-84E6B17D012E}" dt="2026-10-14T17:14:24.117" v="23"/>
          <ac:graphicFrameMkLst>
            <pc:docMk/>
            <pc:sldMk cId="3827500432" sldId="1923"/>
            <ac:graphicFrameMk id="4" creationId="{E819F6D5-672F-CF8F-F5D9-8D11EF986AAB}"/>
          </ac:graphicFrameMkLst>
        </pc:graphicFrameChg>
      </pc:sldChg>
      <pc:sldChg chg="addSp modSp ord">
        <pc:chgData name="Jure Fišer" userId="8867a260-1c5b-4fa0-809c-5ae053f16383" providerId="ADAL" clId="{74EC3125-229A-4BE4-83EC-84E6B17D012E}" dt="2026-10-14T18:18:14.381" v="30"/>
        <pc:sldMkLst>
          <pc:docMk/>
          <pc:sldMk cId="14263050" sldId="1924"/>
        </pc:sldMkLst>
        <pc:spChg chg="add">
          <ac:chgData name="Jure Fišer" userId="8867a260-1c5b-4fa0-809c-5ae053f16383" providerId="ADAL" clId="{74EC3125-229A-4BE4-83EC-84E6B17D012E}" dt="2026-10-14T18:13:38.330" v="27"/>
          <ac:spMkLst>
            <pc:docMk/>
            <pc:sldMk cId="14263050" sldId="1924"/>
            <ac:spMk id="5" creationId="{E5A6AFB9-2931-F69B-0D2D-9E9866872145}"/>
          </ac:spMkLst>
        </pc:spChg>
        <pc:graphicFrameChg chg="add mod">
          <ac:chgData name="Jure Fišer" userId="8867a260-1c5b-4fa0-809c-5ae053f16383" providerId="ADAL" clId="{74EC3125-229A-4BE4-83EC-84E6B17D012E}" dt="2026-10-14T18:13:38.330" v="27"/>
          <ac:graphicFrameMkLst>
            <pc:docMk/>
            <pc:sldMk cId="14263050" sldId="1924"/>
            <ac:graphicFrameMk id="2" creationId="{B8377352-B7E0-96F8-2333-7B4815C8BB7D}"/>
          </ac:graphicFrameMkLst>
        </pc:graphicFrameChg>
        <pc:graphicFrameChg chg="add mod">
          <ac:chgData name="Jure Fišer" userId="8867a260-1c5b-4fa0-809c-5ae053f16383" providerId="ADAL" clId="{74EC3125-229A-4BE4-83EC-84E6B17D012E}" dt="2026-10-14T18:13:38.330" v="27"/>
          <ac:graphicFrameMkLst>
            <pc:docMk/>
            <pc:sldMk cId="14263050" sldId="1924"/>
            <ac:graphicFrameMk id="3" creationId="{60C2A0A5-21D9-11CD-E9E7-06CE699D3655}"/>
          </ac:graphicFrameMkLst>
        </pc:graphicFrameChg>
        <pc:picChg chg="add">
          <ac:chgData name="Jure Fišer" userId="8867a260-1c5b-4fa0-809c-5ae053f16383" providerId="ADAL" clId="{74EC3125-229A-4BE4-83EC-84E6B17D012E}" dt="2026-10-14T18:13:38.330" v="27"/>
          <ac:picMkLst>
            <pc:docMk/>
            <pc:sldMk cId="14263050" sldId="1924"/>
            <ac:picMk id="6" creationId="{1FF632E4-0810-E526-8C84-351535669059}"/>
          </ac:picMkLst>
        </pc:picChg>
      </pc:sldChg>
      <pc:sldChg chg="add">
        <pc:chgData name="Jure Fišer" userId="8867a260-1c5b-4fa0-809c-5ae053f16383" providerId="ADAL" clId="{74EC3125-229A-4BE4-83EC-84E6B17D012E}" dt="2026-10-14T19:02:10.595" v="31"/>
        <pc:sldMkLst>
          <pc:docMk/>
          <pc:sldMk cId="336667435" sldId="192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Naslovni diapozitiv poslovne konference. Vizualni elementi so iz uporabnikovih priponk.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Prazen vsebinski diapozitiv. Zamenjajte naslov in polje »Vnesite vsebino«.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FB12B-C50F-6B26-CBD8-84D633090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66C7C2-973F-C6B8-B7D7-9C7D8D185E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1C6A81-C62F-9AD4-EED3-F9B12FB60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Prazen vsebinski diapozitiv. Zamenjajte naslov in polje »Vnesite vsebino«.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3EE55C-34B8-AFB7-279B-F4902CFA642F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465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9B5A7-A91A-A5F5-F530-FF5FF5403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BAA7E2-7891-76A7-B2C5-702C8D7EA1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DE9B31-5FAB-384F-2C47-2A7FCFC8BE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Prazen vsebinski diapozitiv. Zamenjajte naslov in polje »Vnesite vsebino«.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F75798-F4FA-010C-AA7F-FF7839B2EC8C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7895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C14D3-7E64-DFB3-86C0-27653AFD4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5CB0B9-2E84-DE0E-30C4-35548C364B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0DBB4A-FD52-CD20-9D24-E0F5D73803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Prazen vsebinski diapozitiv. Zamenjajte naslov in polje »Vnesite vsebino«.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4C8511-31AA-7E2C-1D2C-4089BF8FF75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8063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FCE9B-1125-467F-CFE8-0EE9FD6DC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D4E4CE-A7A0-C5B4-8401-A097764903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CC5D73-27B0-B0C4-4221-B68F5FE4A9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Prazen vsebinski diapozitiv. Zamenjajte naslov in polje »Vnesite vsebino«.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1A4E59-C337-C897-D50C-D434AB9D431E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1054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D311A-4D5B-B1C3-72E5-407CD1CA2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4E40E2-642B-4BE3-F820-E9F6AF299F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6F94C8-89E8-3CDD-AB24-673BDF050A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Prazen vsebinski diapozitiv. Zamenjajte naslov in polje »Vnesite vsebino«.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58EC35-42BB-2126-F3D3-2D024D5B0BAF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53919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33326-E744-26A8-FE0B-9809F4DB2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E94090-3C21-E03D-599B-D53D3BE06C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205F33-997D-6AAB-541B-91297A76CD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Prazen vsebinski diapozitiv. Zamenjajte naslov in polje »Vnesite vsebino«.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B9F146-098A-E306-0E10-1B0B63DA8DF0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894067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88E10-F8A6-1242-1A7F-14EA54CC1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640CCC-A976-0EEC-7931-20280C749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AE5C9C-8DF3-0C70-19F6-8894FCC6FB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Prazen vsebinski diapozitiv. Zamenjajte naslov in polje »Vnesite vsebino«.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9C105B-9717-1193-A56B-0781D8502E6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621764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DC22B-FB98-7995-368C-FBBDF0CEA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FDBE73-9E4E-571A-1915-3C80B6DC55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0A4A08-56EB-B4CC-14B9-46AC3898D3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Prazen vsebinski diapozitiv. Zamenjajte naslov in polje »Vnesite vsebino«.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9DC3C4-091A-0ECA-1388-D283B2173FC6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00710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28FB8-1795-452F-A924-4DD33CF70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BD4451-4F30-44AD-C7DC-03766CC994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3244F7-8C38-28AF-84B1-E31D4AA2F7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Prazen vsebinski diapozitiv. Zamenjajte naslov in polje »Vnesite vsebino«.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339539-FB9C-43AA-915E-850CC2DE32C9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54631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rule">
            <a:extLst>
              <a:ext uri="{FF2B5EF4-FFF2-40B4-BE49-F238E27FC236}">
                <a16:creationId xmlns:a16="http://schemas.microsoft.com/office/drawing/2014/main" id="{7310B441-8B83-4850-A216-E1DA77D16407}"/>
              </a:ext>
            </a:extLst>
          </p:cNvPr>
          <p:cNvSpPr>
            <a:spLocks noGrp="1"/>
          </p:cNvSpPr>
          <p:nvPr/>
        </p:nvSpPr>
        <p:spPr>
          <a:xfrm>
            <a:off x="5791200" y="24765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2" name="Section title">
            <a:extLst>
              <a:ext uri="{FF2B5EF4-FFF2-40B4-BE49-F238E27FC236}">
                <a16:creationId xmlns:a16="http://schemas.microsoft.com/office/drawing/2014/main" id="{3D3F7A80-AD04-475E-A61F-597EBA7EE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cent rule">
            <a:extLst>
              <a:ext uri="{FF2B5EF4-FFF2-40B4-BE49-F238E27FC236}">
                <a16:creationId xmlns:a16="http://schemas.microsoft.com/office/drawing/2014/main" id="{D1DCAE14-BC3C-4720-95AA-76EB78F21AE6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F02745F5-7526-470A-AA8E-FC55A90C7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1D0513FC-38A4-4D83-A735-26F479752F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4" name="Right column">
            <a:extLst>
              <a:ext uri="{FF2B5EF4-FFF2-40B4-BE49-F238E27FC236}">
                <a16:creationId xmlns:a16="http://schemas.microsoft.com/office/drawing/2014/main" id="{004CD4F1-5C2C-41D8-8ECD-39E7E2BBE68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08B1E6BF-0B26-4705-A8C9-CD53610596F6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  <p:txBody>
          <a:bodyPr/>
          <a:lstStyle/>
          <a:p>
            <a:endParaRPr lang="sl-SI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313F6FE-5215-4CB2-AFDC-09D0BEEA4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5B26EC2E-9870-40FC-8496-6EEEA2264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E0325-951B-434F-986E-9ED73B42B0C3}" type="datetimeFigureOut">
              <a:rPr lang="sl-SI" smtClean="0"/>
              <a:t>15. 10. 2026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4A46D-B5BE-4778-A990-BCCF4FCB55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14269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E0325-951B-434F-986E-9ED73B42B0C3}" type="datetimeFigureOut">
              <a:rPr lang="sl-SI" smtClean="0"/>
              <a:t>15. 10. 2026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4A46D-B5BE-4778-A990-BCCF4FCB559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74118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E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t="34000" b="25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52450" y="911414"/>
            <a:ext cx="7524750" cy="26235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095375" y="3545994"/>
            <a:ext cx="6438900" cy="6774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8077200" y="5015907"/>
            <a:ext cx="4000500" cy="2626245"/>
          </a:xfrm>
          <a:prstGeom prst="rect">
            <a:avLst/>
          </a:prstGeom>
        </p:spPr>
      </p:pic>
      <p:pic>
        <p:nvPicPr>
          <p:cNvPr id="2" name="Označba mesta vsebine 3">
            <a:extLst>
              <a:ext uri="{FF2B5EF4-FFF2-40B4-BE49-F238E27FC236}">
                <a16:creationId xmlns:a16="http://schemas.microsoft.com/office/drawing/2014/main" id="{179BAD68-654E-5E3E-86F0-11C284E10D9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858861" y="0"/>
            <a:ext cx="3460956" cy="254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499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rcRect t="76508" b="13416"/>
          <a:stretch>
            <a:fillRect/>
          </a:stretch>
        </p:blipFill>
        <p:spPr>
          <a:xfrm>
            <a:off x="-9833" y="6430297"/>
            <a:ext cx="12221497" cy="4346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27224" y="5859839"/>
            <a:ext cx="1710813" cy="1123113"/>
          </a:xfrm>
          <a:prstGeom prst="rect">
            <a:avLst/>
          </a:prstGeom>
        </p:spPr>
      </p:pic>
      <p:sp>
        <p:nvSpPr>
          <p:cNvPr id="4" name="Zamenjaj – naslov diapozitiva">
            <a:extLst>
              <a:ext uri="{FF2B5EF4-FFF2-40B4-BE49-F238E27FC236}">
                <a16:creationId xmlns:a16="http://schemas.microsoft.com/office/drawing/2014/main" id="{DF82F756-65FE-45F1-9C2E-8E56B7F17153}"/>
              </a:ext>
            </a:extLst>
          </p:cNvPr>
          <p:cNvSpPr>
            <a:spLocks noGrp="1"/>
          </p:cNvSpPr>
          <p:nvPr/>
        </p:nvSpPr>
        <p:spPr>
          <a:xfrm>
            <a:off x="516202" y="353804"/>
            <a:ext cx="9748682" cy="838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3000" b="1">
                <a:solidFill>
                  <a:srgbClr val="1763AD"/>
                </a:solidFill>
                <a:latin typeface="URW Bookman"/>
                <a:ea typeface="URW Bookman"/>
                <a:cs typeface="URW Bookman"/>
              </a:defRPr>
            </a:pPr>
            <a:r>
              <a:rPr lang="en-US" sz="3200" b="1" dirty="0"/>
              <a:t>Poslovanje članov Sekcije zbiralcev in</a:t>
            </a:r>
            <a:r>
              <a:rPr lang="sl-SI" sz="3200" b="1" dirty="0"/>
              <a:t> </a:t>
            </a:r>
            <a:r>
              <a:rPr lang="en-US" sz="3200" b="1" dirty="0"/>
              <a:t>predelovalcev</a:t>
            </a:r>
            <a:endParaRPr lang="sl-SI" sz="3200" b="1" dirty="0"/>
          </a:p>
          <a:p>
            <a:pPr algn="ctr">
              <a:defRPr sz="3000" b="1">
                <a:solidFill>
                  <a:srgbClr val="1763AD"/>
                </a:solidFill>
                <a:latin typeface="URW Bookman"/>
                <a:ea typeface="URW Bookman"/>
                <a:cs typeface="URW Bookman"/>
              </a:defRPr>
            </a:pPr>
            <a:r>
              <a:rPr lang="en-US" sz="3200" b="1" dirty="0"/>
              <a:t>Odpadkov</a:t>
            </a:r>
            <a:r>
              <a:rPr lang="sl-SI" sz="3200" b="1" dirty="0"/>
              <a:t> </a:t>
            </a:r>
            <a:r>
              <a:rPr lang="en-US" sz="3200" b="1" dirty="0"/>
              <a:t>(201</a:t>
            </a:r>
            <a:r>
              <a:rPr lang="sl-SI" sz="3200" b="1" dirty="0"/>
              <a:t>5</a:t>
            </a:r>
            <a:r>
              <a:rPr lang="en-US" sz="3200" b="1" dirty="0"/>
              <a:t>-202</a:t>
            </a:r>
            <a:r>
              <a:rPr lang="sl-SI" sz="3200" b="1" dirty="0"/>
              <a:t>5</a:t>
            </a:r>
            <a:r>
              <a:rPr lang="en-US" sz="3200" b="1" dirty="0"/>
              <a:t>)</a:t>
            </a:r>
            <a:endParaRPr sz="3200" b="1" dirty="0">
              <a:solidFill>
                <a:srgbClr val="1763AD"/>
              </a:solidFill>
              <a:latin typeface="URW Bookman"/>
              <a:ea typeface="URW Bookman"/>
              <a:cs typeface="URW Bookman"/>
            </a:endParaRPr>
          </a:p>
        </p:txBody>
      </p:sp>
      <p:sp>
        <p:nvSpPr>
          <p:cNvPr id="5" name="Zamenjaj – vsebina diapozitiva">
            <a:extLst>
              <a:ext uri="{FF2B5EF4-FFF2-40B4-BE49-F238E27FC236}">
                <a16:creationId xmlns:a16="http://schemas.microsoft.com/office/drawing/2014/main" id="{D0BA21B2-7E7A-4A54-9E44-34838AEDC0DF}"/>
              </a:ext>
            </a:extLst>
          </p:cNvPr>
          <p:cNvSpPr>
            <a:spLocks noGrp="1"/>
          </p:cNvSpPr>
          <p:nvPr/>
        </p:nvSpPr>
        <p:spPr>
          <a:xfrm>
            <a:off x="723900" y="1762125"/>
            <a:ext cx="9334500" cy="26860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800">
                <a:solidFill>
                  <a:srgbClr val="7190A5"/>
                </a:solidFill>
                <a:latin typeface="Nimbus Sans"/>
                <a:ea typeface="Nimbus Sans"/>
                <a:cs typeface="Nimbus Sans"/>
              </a:defRPr>
            </a:pPr>
            <a:r>
              <a:rPr sz="1800" dirty="0" err="1">
                <a:solidFill>
                  <a:srgbClr val="7190A5"/>
                </a:solidFill>
                <a:latin typeface="Nimbus Sans"/>
                <a:ea typeface="Nimbus Sans"/>
                <a:cs typeface="Nimbus Sans"/>
              </a:rPr>
              <a:t>Vnesite</a:t>
            </a:r>
            <a:r>
              <a:rPr sz="1800" dirty="0">
                <a:solidFill>
                  <a:srgbClr val="7190A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800" dirty="0" err="1">
                <a:solidFill>
                  <a:srgbClr val="7190A5"/>
                </a:solidFill>
                <a:latin typeface="Nimbus Sans"/>
                <a:ea typeface="Nimbus Sans"/>
                <a:cs typeface="Nimbus Sans"/>
              </a:rPr>
              <a:t>vsebino</a:t>
            </a:r>
            <a:endParaRPr sz="1800" dirty="0">
              <a:solidFill>
                <a:srgbClr val="7190A5"/>
              </a:solidFill>
              <a:latin typeface="Nimbus Sans"/>
              <a:ea typeface="Nimbus Sans"/>
              <a:cs typeface="Nimbus Sans"/>
            </a:endParaRPr>
          </a:p>
        </p:txBody>
      </p:sp>
      <p:pic>
        <p:nvPicPr>
          <p:cNvPr id="7" name="Označba mesta vsebine 3">
            <a:extLst>
              <a:ext uri="{FF2B5EF4-FFF2-40B4-BE49-F238E27FC236}">
                <a16:creationId xmlns:a16="http://schemas.microsoft.com/office/drawing/2014/main" id="{A5F6E977-7A08-0BB8-1CED-EB0B17D1AEB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196051" y="27573"/>
            <a:ext cx="2025445" cy="1490661"/>
          </a:xfrm>
          <a:prstGeom prst="rect">
            <a:avLst/>
          </a:prstGeom>
        </p:spPr>
      </p:pic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1FD8889C-6100-7EA0-BFC4-1103D1FF6C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855443"/>
              </p:ext>
            </p:extLst>
          </p:nvPr>
        </p:nvGraphicFramePr>
        <p:xfrm>
          <a:off x="629263" y="1518234"/>
          <a:ext cx="10962967" cy="4341605"/>
        </p:xfrm>
        <a:graphic>
          <a:graphicData uri="http://schemas.openxmlformats.org/drawingml/2006/table">
            <a:tbl>
              <a:tblPr/>
              <a:tblGrid>
                <a:gridCol w="1212252">
                  <a:extLst>
                    <a:ext uri="{9D8B030D-6E8A-4147-A177-3AD203B41FA5}">
                      <a16:colId xmlns:a16="http://schemas.microsoft.com/office/drawing/2014/main" val="2671507722"/>
                    </a:ext>
                  </a:extLst>
                </a:gridCol>
                <a:gridCol w="843304">
                  <a:extLst>
                    <a:ext uri="{9D8B030D-6E8A-4147-A177-3AD203B41FA5}">
                      <a16:colId xmlns:a16="http://schemas.microsoft.com/office/drawing/2014/main" val="3399047501"/>
                    </a:ext>
                  </a:extLst>
                </a:gridCol>
                <a:gridCol w="882835">
                  <a:extLst>
                    <a:ext uri="{9D8B030D-6E8A-4147-A177-3AD203B41FA5}">
                      <a16:colId xmlns:a16="http://schemas.microsoft.com/office/drawing/2014/main" val="3880375323"/>
                    </a:ext>
                  </a:extLst>
                </a:gridCol>
                <a:gridCol w="856482">
                  <a:extLst>
                    <a:ext uri="{9D8B030D-6E8A-4147-A177-3AD203B41FA5}">
                      <a16:colId xmlns:a16="http://schemas.microsoft.com/office/drawing/2014/main" val="2840427975"/>
                    </a:ext>
                  </a:extLst>
                </a:gridCol>
                <a:gridCol w="882835">
                  <a:extLst>
                    <a:ext uri="{9D8B030D-6E8A-4147-A177-3AD203B41FA5}">
                      <a16:colId xmlns:a16="http://schemas.microsoft.com/office/drawing/2014/main" val="2882104991"/>
                    </a:ext>
                  </a:extLst>
                </a:gridCol>
                <a:gridCol w="882835">
                  <a:extLst>
                    <a:ext uri="{9D8B030D-6E8A-4147-A177-3AD203B41FA5}">
                      <a16:colId xmlns:a16="http://schemas.microsoft.com/office/drawing/2014/main" val="2813411796"/>
                    </a:ext>
                  </a:extLst>
                </a:gridCol>
                <a:gridCol w="869658">
                  <a:extLst>
                    <a:ext uri="{9D8B030D-6E8A-4147-A177-3AD203B41FA5}">
                      <a16:colId xmlns:a16="http://schemas.microsoft.com/office/drawing/2014/main" val="1404955135"/>
                    </a:ext>
                  </a:extLst>
                </a:gridCol>
                <a:gridCol w="948719">
                  <a:extLst>
                    <a:ext uri="{9D8B030D-6E8A-4147-A177-3AD203B41FA5}">
                      <a16:colId xmlns:a16="http://schemas.microsoft.com/office/drawing/2014/main" val="614519561"/>
                    </a:ext>
                  </a:extLst>
                </a:gridCol>
                <a:gridCol w="1014601">
                  <a:extLst>
                    <a:ext uri="{9D8B030D-6E8A-4147-A177-3AD203B41FA5}">
                      <a16:colId xmlns:a16="http://schemas.microsoft.com/office/drawing/2014/main" val="836487535"/>
                    </a:ext>
                  </a:extLst>
                </a:gridCol>
                <a:gridCol w="856482">
                  <a:extLst>
                    <a:ext uri="{9D8B030D-6E8A-4147-A177-3AD203B41FA5}">
                      <a16:colId xmlns:a16="http://schemas.microsoft.com/office/drawing/2014/main" val="4038147682"/>
                    </a:ext>
                  </a:extLst>
                </a:gridCol>
                <a:gridCol w="856482">
                  <a:extLst>
                    <a:ext uri="{9D8B030D-6E8A-4147-A177-3AD203B41FA5}">
                      <a16:colId xmlns:a16="http://schemas.microsoft.com/office/drawing/2014/main" val="120164463"/>
                    </a:ext>
                  </a:extLst>
                </a:gridCol>
                <a:gridCol w="856482">
                  <a:extLst>
                    <a:ext uri="{9D8B030D-6E8A-4147-A177-3AD203B41FA5}">
                      <a16:colId xmlns:a16="http://schemas.microsoft.com/office/drawing/2014/main" val="4053757257"/>
                    </a:ext>
                  </a:extLst>
                </a:gridCol>
              </a:tblGrid>
              <a:tr h="31446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​Rezultati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2015​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2016​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2017​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2018​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2019​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2020​ 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3052548"/>
                  </a:ext>
                </a:extLst>
              </a:tr>
              <a:tr h="54777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Poslovni prihodki​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445.172.000​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410.535.577​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570.758.575​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691.030.025​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616.530.601​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597.012.883​ 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965.663.913​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1,085.330.617​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965.732.355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960.932.695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965.626.760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102071"/>
                  </a:ext>
                </a:extLst>
              </a:tr>
              <a:tr h="53762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Poslovni odhodki​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439.832.969​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469.102.433​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534.925.896​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659.992.108​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609.458.469​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572.214.989​ 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899.963.263​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1,035.774.026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932.012.300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936.920.856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943.103.665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847649"/>
                  </a:ext>
                </a:extLst>
              </a:tr>
              <a:tr h="80137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Povprečno št. zaposlenih​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1.904​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2.013​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2.529​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2.312​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2.487​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2.456​ 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2.564​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25.791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2.650​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2.405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2487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315641"/>
                  </a:ext>
                </a:extLst>
              </a:tr>
              <a:tr h="80137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5.339.031​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-58.566.856​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35.832.679​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31.037.917​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7.072.132​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24.797.894​ 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65.700.650​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49.556.591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33.720.035​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24.011.839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22.523.095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632910"/>
                  </a:ext>
                </a:extLst>
              </a:tr>
              <a:tr h="53762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17.579.356​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34.084.177​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29.093.372​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32.712.637​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34.044.973​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39.616.024​ 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73.449.433​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59.081.531​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49.827.089​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45.093.013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53.641.577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0612119"/>
                  </a:ext>
                </a:extLst>
              </a:tr>
              <a:tr h="80137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Čisti poslovni izid​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-587.630​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-3.511.203​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12.856.870​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14.524.185​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12.653.042​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17.234.431​ 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41.441.009​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29.075.300​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16.063.223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13.611.972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14.728.095</a:t>
                      </a:r>
                    </a:p>
                  </a:txBody>
                  <a:tcPr marL="7583" marR="7583" marT="7583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9092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7455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01B14-EB3A-796A-8DDE-F073AD9CB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384255F-C274-CFD4-B827-F75D9DB316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212" b="13533"/>
          <a:stretch>
            <a:fillRect/>
          </a:stretch>
        </p:blipFill>
        <p:spPr>
          <a:xfrm>
            <a:off x="-19664" y="6410632"/>
            <a:ext cx="12270657" cy="4424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E89928-CF74-0335-7DAF-3A18B3DB15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17392" y="5833720"/>
            <a:ext cx="1720646" cy="1129568"/>
          </a:xfrm>
          <a:prstGeom prst="rect">
            <a:avLst/>
          </a:prstGeom>
        </p:spPr>
      </p:pic>
      <p:sp>
        <p:nvSpPr>
          <p:cNvPr id="4" name="Zamenjaj – naslov diapozitiva">
            <a:extLst>
              <a:ext uri="{FF2B5EF4-FFF2-40B4-BE49-F238E27FC236}">
                <a16:creationId xmlns:a16="http://schemas.microsoft.com/office/drawing/2014/main" id="{144AD4D2-B178-4FD3-4916-30ADDBD8B272}"/>
              </a:ext>
            </a:extLst>
          </p:cNvPr>
          <p:cNvSpPr>
            <a:spLocks noGrp="1"/>
          </p:cNvSpPr>
          <p:nvPr/>
        </p:nvSpPr>
        <p:spPr>
          <a:xfrm>
            <a:off x="2671920" y="430906"/>
            <a:ext cx="6061587" cy="838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3000" b="1">
                <a:solidFill>
                  <a:srgbClr val="1763AD"/>
                </a:solidFill>
                <a:latin typeface="URW Bookman"/>
                <a:ea typeface="URW Bookman"/>
                <a:cs typeface="URW Bookman"/>
              </a:defRPr>
            </a:pPr>
            <a:r>
              <a:rPr lang="en-US" sz="3200" b="1" dirty="0"/>
              <a:t>Poslovanje IJS (201</a:t>
            </a:r>
            <a:r>
              <a:rPr lang="sl-SI" sz="3200" b="1" dirty="0"/>
              <a:t>5</a:t>
            </a:r>
            <a:r>
              <a:rPr lang="en-US" sz="3200" b="1" dirty="0"/>
              <a:t>-202</a:t>
            </a:r>
            <a:r>
              <a:rPr lang="sl-SI" sz="3200" b="1" dirty="0"/>
              <a:t>5</a:t>
            </a:r>
            <a:r>
              <a:rPr lang="en-US" sz="3200" b="1" dirty="0"/>
              <a:t>)</a:t>
            </a:r>
            <a:endParaRPr sz="3200" b="1" dirty="0">
              <a:solidFill>
                <a:srgbClr val="1763AD"/>
              </a:solidFill>
              <a:latin typeface="URW Bookman"/>
              <a:ea typeface="URW Bookman"/>
              <a:cs typeface="URW Bookman"/>
            </a:endParaRPr>
          </a:p>
        </p:txBody>
      </p:sp>
      <p:sp>
        <p:nvSpPr>
          <p:cNvPr id="5" name="Zamenjaj – vsebina diapozitiva">
            <a:extLst>
              <a:ext uri="{FF2B5EF4-FFF2-40B4-BE49-F238E27FC236}">
                <a16:creationId xmlns:a16="http://schemas.microsoft.com/office/drawing/2014/main" id="{669A16CB-9047-4D20-B1AA-AEDD1AA573C6}"/>
              </a:ext>
            </a:extLst>
          </p:cNvPr>
          <p:cNvSpPr>
            <a:spLocks noGrp="1"/>
          </p:cNvSpPr>
          <p:nvPr/>
        </p:nvSpPr>
        <p:spPr>
          <a:xfrm>
            <a:off x="723900" y="1762125"/>
            <a:ext cx="9334500" cy="26860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800">
                <a:solidFill>
                  <a:srgbClr val="7190A5"/>
                </a:solidFill>
                <a:latin typeface="Nimbus Sans"/>
                <a:ea typeface="Nimbus Sans"/>
                <a:cs typeface="Nimbus Sans"/>
              </a:defRPr>
            </a:pPr>
            <a:r>
              <a:rPr sz="1800" dirty="0" err="1">
                <a:solidFill>
                  <a:srgbClr val="7190A5"/>
                </a:solidFill>
                <a:latin typeface="Nimbus Sans"/>
                <a:ea typeface="Nimbus Sans"/>
                <a:cs typeface="Nimbus Sans"/>
              </a:rPr>
              <a:t>Vnesite</a:t>
            </a:r>
            <a:r>
              <a:rPr sz="1800" dirty="0">
                <a:solidFill>
                  <a:srgbClr val="7190A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800" dirty="0" err="1">
                <a:solidFill>
                  <a:srgbClr val="7190A5"/>
                </a:solidFill>
                <a:latin typeface="Nimbus Sans"/>
                <a:ea typeface="Nimbus Sans"/>
                <a:cs typeface="Nimbus Sans"/>
              </a:rPr>
              <a:t>vsebino</a:t>
            </a:r>
            <a:endParaRPr sz="1800" dirty="0">
              <a:solidFill>
                <a:srgbClr val="7190A5"/>
              </a:solidFill>
              <a:latin typeface="Nimbus Sans"/>
              <a:ea typeface="Nimbus Sans"/>
              <a:cs typeface="Nimbus Sans"/>
            </a:endParaRPr>
          </a:p>
        </p:txBody>
      </p:sp>
      <p:pic>
        <p:nvPicPr>
          <p:cNvPr id="3" name="Označba mesta vsebine 3">
            <a:extLst>
              <a:ext uri="{FF2B5EF4-FFF2-40B4-BE49-F238E27FC236}">
                <a16:creationId xmlns:a16="http://schemas.microsoft.com/office/drawing/2014/main" id="{D9B389D1-4994-3164-6F3C-DFD564563D7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196051" y="27573"/>
            <a:ext cx="2025445" cy="1490661"/>
          </a:xfrm>
          <a:prstGeom prst="rect">
            <a:avLst/>
          </a:prstGeom>
        </p:spPr>
      </p:pic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0C70D9A4-078F-8342-BAE9-F771C68A4D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017968"/>
              </p:ext>
            </p:extLst>
          </p:nvPr>
        </p:nvGraphicFramePr>
        <p:xfrm>
          <a:off x="547007" y="1564889"/>
          <a:ext cx="11097986" cy="4228857"/>
        </p:xfrm>
        <a:graphic>
          <a:graphicData uri="http://schemas.openxmlformats.org/drawingml/2006/table">
            <a:tbl>
              <a:tblPr/>
              <a:tblGrid>
                <a:gridCol w="1751627">
                  <a:extLst>
                    <a:ext uri="{9D8B030D-6E8A-4147-A177-3AD203B41FA5}">
                      <a16:colId xmlns:a16="http://schemas.microsoft.com/office/drawing/2014/main" val="409036530"/>
                    </a:ext>
                  </a:extLst>
                </a:gridCol>
                <a:gridCol w="849669">
                  <a:extLst>
                    <a:ext uri="{9D8B030D-6E8A-4147-A177-3AD203B41FA5}">
                      <a16:colId xmlns:a16="http://schemas.microsoft.com/office/drawing/2014/main" val="2912295031"/>
                    </a:ext>
                  </a:extLst>
                </a:gridCol>
                <a:gridCol w="849669">
                  <a:extLst>
                    <a:ext uri="{9D8B030D-6E8A-4147-A177-3AD203B41FA5}">
                      <a16:colId xmlns:a16="http://schemas.microsoft.com/office/drawing/2014/main" val="660056075"/>
                    </a:ext>
                  </a:extLst>
                </a:gridCol>
                <a:gridCol w="849669">
                  <a:extLst>
                    <a:ext uri="{9D8B030D-6E8A-4147-A177-3AD203B41FA5}">
                      <a16:colId xmlns:a16="http://schemas.microsoft.com/office/drawing/2014/main" val="1190209384"/>
                    </a:ext>
                  </a:extLst>
                </a:gridCol>
                <a:gridCol w="849669">
                  <a:extLst>
                    <a:ext uri="{9D8B030D-6E8A-4147-A177-3AD203B41FA5}">
                      <a16:colId xmlns:a16="http://schemas.microsoft.com/office/drawing/2014/main" val="1293858943"/>
                    </a:ext>
                  </a:extLst>
                </a:gridCol>
                <a:gridCol w="849669">
                  <a:extLst>
                    <a:ext uri="{9D8B030D-6E8A-4147-A177-3AD203B41FA5}">
                      <a16:colId xmlns:a16="http://schemas.microsoft.com/office/drawing/2014/main" val="1727384599"/>
                    </a:ext>
                  </a:extLst>
                </a:gridCol>
                <a:gridCol w="849669">
                  <a:extLst>
                    <a:ext uri="{9D8B030D-6E8A-4147-A177-3AD203B41FA5}">
                      <a16:colId xmlns:a16="http://schemas.microsoft.com/office/drawing/2014/main" val="755175578"/>
                    </a:ext>
                  </a:extLst>
                </a:gridCol>
                <a:gridCol w="849669">
                  <a:extLst>
                    <a:ext uri="{9D8B030D-6E8A-4147-A177-3AD203B41FA5}">
                      <a16:colId xmlns:a16="http://schemas.microsoft.com/office/drawing/2014/main" val="3778497723"/>
                    </a:ext>
                  </a:extLst>
                </a:gridCol>
                <a:gridCol w="849669">
                  <a:extLst>
                    <a:ext uri="{9D8B030D-6E8A-4147-A177-3AD203B41FA5}">
                      <a16:colId xmlns:a16="http://schemas.microsoft.com/office/drawing/2014/main" val="3614886151"/>
                    </a:ext>
                  </a:extLst>
                </a:gridCol>
                <a:gridCol w="849669">
                  <a:extLst>
                    <a:ext uri="{9D8B030D-6E8A-4147-A177-3AD203B41FA5}">
                      <a16:colId xmlns:a16="http://schemas.microsoft.com/office/drawing/2014/main" val="2679628036"/>
                    </a:ext>
                  </a:extLst>
                </a:gridCol>
                <a:gridCol w="849669">
                  <a:extLst>
                    <a:ext uri="{9D8B030D-6E8A-4147-A177-3AD203B41FA5}">
                      <a16:colId xmlns:a16="http://schemas.microsoft.com/office/drawing/2014/main" val="3729751323"/>
                    </a:ext>
                  </a:extLst>
                </a:gridCol>
                <a:gridCol w="849669">
                  <a:extLst>
                    <a:ext uri="{9D8B030D-6E8A-4147-A177-3AD203B41FA5}">
                      <a16:colId xmlns:a16="http://schemas.microsoft.com/office/drawing/2014/main" val="2189458707"/>
                    </a:ext>
                  </a:extLst>
                </a:gridCol>
              </a:tblGrid>
              <a:tr h="4155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l-SI" sz="11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Rezultati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sl-SI" sz="1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7432" marR="7432" marT="7432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sl-SI" sz="1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7432" marR="7432" marT="7432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sl-SI" sz="1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7432" marR="7432" marT="7432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sl-SI" sz="1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7432" marR="7432" marT="7432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sl-SI" sz="1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7432" marR="7432" marT="7432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sl-SI" sz="1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7432" marR="7432" marT="7432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sl-SI" sz="1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7432" marR="7432" marT="7432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sl-SI" sz="1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7432" marR="7432" marT="7432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sl-SI" sz="1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7432" marR="7432" marT="7432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sl-SI" sz="1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7432" marR="7432" marT="7432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sl-SI" sz="15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7432" marR="7432" marT="7432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812600"/>
                  </a:ext>
                </a:extLst>
              </a:tr>
              <a:tr h="46444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Poslovni prihodki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483.696.036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469.179.570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508.917.301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539.378.900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588.082.270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604.326.315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683.631.508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755.789.771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826.839.882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869.792.116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871.669.265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073849"/>
                  </a:ext>
                </a:extLst>
              </a:tr>
              <a:tr h="39110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Poslovni odhodki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473.034.715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462.888.253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500.116.027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531.304.104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576.636.435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595.328.376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664.439.085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741.371.547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798.376.146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821.558.078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849.581.442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4506073"/>
                  </a:ext>
                </a:extLst>
              </a:tr>
              <a:tr h="70888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Poslovni izid iz poslovanja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9.188.893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6.291.317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8.801.274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8.074.799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11.421.312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8.997.938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19.192.423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14.702.445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25.457.737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48.234.038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22.087.823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7358165"/>
                  </a:ext>
                </a:extLst>
              </a:tr>
              <a:tr h="329997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sl-SI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EBITDA</a:t>
                      </a:r>
                    </a:p>
                  </a:txBody>
                  <a:tcPr marL="7432" marR="7432" marT="7432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33.326.655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29.836.754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32.724.492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37.237.243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47.214.654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45.449.409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54.613.738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49.787.922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65.066.011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55.938.482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62.238.243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7719542"/>
                  </a:ext>
                </a:extLst>
              </a:tr>
              <a:tr h="403330"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sl-SI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EBIT</a:t>
                      </a:r>
                    </a:p>
                  </a:txBody>
                  <a:tcPr marL="7432" marR="7432" marT="7432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9.501.624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7.716.561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8.326.948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8.518.066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10.234.184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10.676.161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17.529.201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14.386.039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28.349.700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17.957.466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21.105.772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7386172"/>
                  </a:ext>
                </a:extLst>
              </a:tr>
              <a:tr h="342220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l-SI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Celotni poslovni izid</a:t>
                      </a:r>
                    </a:p>
                  </a:txBody>
                  <a:tcPr marL="7432" marR="7432" marT="743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15.193.293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8.655.719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9.270.706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8.185.498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10.267.716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46.129.117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17.620.399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14.247.699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25.649.176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17.847.070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17.947.241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064442"/>
                  </a:ext>
                </a:extLst>
              </a:tr>
              <a:tr h="40333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Povprečno št. zaposlenih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5.172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5.198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5.208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5.351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5.856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5.852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6.311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6.458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6.417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6.534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6.649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579457"/>
                  </a:ext>
                </a:extLst>
              </a:tr>
              <a:tr h="769994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sl-SI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Povprečno št. zaposlenih vključno z občinami</a:t>
                      </a:r>
                    </a:p>
                  </a:txBody>
                  <a:tcPr marL="7432" marR="7432" marT="7432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5.252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5.279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5.290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5.385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5.893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5.889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6.398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6.535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6.492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6.626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sl-S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6.742</a:t>
                      </a:r>
                    </a:p>
                  </a:txBody>
                  <a:tcPr marL="7432" marR="7432" marT="743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7964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7255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767D1-A9EF-C70C-A360-6DD2D8549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A79A91B-619B-2864-08C8-BE795A628D1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212" b="13533"/>
          <a:stretch>
            <a:fillRect/>
          </a:stretch>
        </p:blipFill>
        <p:spPr>
          <a:xfrm>
            <a:off x="-19664" y="6410632"/>
            <a:ext cx="12270657" cy="4424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967F51-3D79-DA50-CA76-2A4136CA49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17392" y="5833720"/>
            <a:ext cx="1720646" cy="1129568"/>
          </a:xfrm>
          <a:prstGeom prst="rect">
            <a:avLst/>
          </a:prstGeom>
        </p:spPr>
      </p:pic>
      <p:sp>
        <p:nvSpPr>
          <p:cNvPr id="4" name="Zamenjaj – naslov diapozitiva">
            <a:extLst>
              <a:ext uri="{FF2B5EF4-FFF2-40B4-BE49-F238E27FC236}">
                <a16:creationId xmlns:a16="http://schemas.microsoft.com/office/drawing/2014/main" id="{F6F77869-27D8-C300-7589-822A94E5CF4F}"/>
              </a:ext>
            </a:extLst>
          </p:cNvPr>
          <p:cNvSpPr>
            <a:spLocks noGrp="1"/>
          </p:cNvSpPr>
          <p:nvPr/>
        </p:nvSpPr>
        <p:spPr>
          <a:xfrm>
            <a:off x="2671920" y="430906"/>
            <a:ext cx="6061587" cy="838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3000" b="1">
                <a:solidFill>
                  <a:srgbClr val="1763AD"/>
                </a:solidFill>
                <a:latin typeface="URW Bookman"/>
                <a:ea typeface="URW Bookman"/>
                <a:cs typeface="URW Bookman"/>
              </a:defRPr>
            </a:pPr>
            <a:r>
              <a:rPr lang="sl-SI" sz="3600" dirty="0"/>
              <a:t>Obeti 2027/2028</a:t>
            </a:r>
            <a:endParaRPr sz="3600" b="1" dirty="0">
              <a:solidFill>
                <a:srgbClr val="1763AD"/>
              </a:solidFill>
              <a:latin typeface="URW Bookman"/>
              <a:ea typeface="URW Bookman"/>
              <a:cs typeface="URW Bookman"/>
            </a:endParaRPr>
          </a:p>
        </p:txBody>
      </p:sp>
      <p:sp>
        <p:nvSpPr>
          <p:cNvPr id="5" name="Zamenjaj – vsebina diapozitiva">
            <a:extLst>
              <a:ext uri="{FF2B5EF4-FFF2-40B4-BE49-F238E27FC236}">
                <a16:creationId xmlns:a16="http://schemas.microsoft.com/office/drawing/2014/main" id="{7343E7F4-E68A-74E1-E11E-AA9AA5478BC6}"/>
              </a:ext>
            </a:extLst>
          </p:cNvPr>
          <p:cNvSpPr>
            <a:spLocks noGrp="1"/>
          </p:cNvSpPr>
          <p:nvPr/>
        </p:nvSpPr>
        <p:spPr>
          <a:xfrm>
            <a:off x="723900" y="1518234"/>
            <a:ext cx="9334500" cy="4410617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2500" lnSpcReduction="20000"/>
          </a:bodyPr>
          <a:lstStyle/>
          <a:p>
            <a:r>
              <a:rPr lang="sl-SI" dirty="0"/>
              <a:t>Gospodarska rast v Sloveniji – </a:t>
            </a:r>
            <a:r>
              <a:rPr lang="sl-SI" sz="1200" dirty="0" err="1"/>
              <a:t>Umar</a:t>
            </a:r>
            <a:r>
              <a:rPr lang="sl-SI" sz="1200" dirty="0"/>
              <a:t>: n</a:t>
            </a:r>
            <a:r>
              <a:rPr lang="it-IT" sz="1200" dirty="0" err="1"/>
              <a:t>apoved</a:t>
            </a:r>
            <a:r>
              <a:rPr lang="it-IT" sz="1200" dirty="0"/>
              <a:t> </a:t>
            </a:r>
            <a:r>
              <a:rPr lang="it-IT" sz="1200" dirty="0" err="1"/>
              <a:t>rasti</a:t>
            </a:r>
            <a:r>
              <a:rPr lang="it-IT" sz="1200" dirty="0"/>
              <a:t> BD</a:t>
            </a:r>
            <a:r>
              <a:rPr lang="sl-SI" sz="1200" dirty="0"/>
              <a:t>P</a:t>
            </a:r>
            <a:endParaRPr lang="sl-SI" sz="8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l-SI" dirty="0"/>
              <a:t>2023: 2,1 %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l-SI" dirty="0"/>
              <a:t>2024: 1,7 %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l-SI" dirty="0"/>
              <a:t>2025: 1,5 % – končna letna ocena; jesenska napoved UMAR iz septembra 2025 je znašala le 0,8 %, kar je bilo občutno manj od pomladanske napovedi 2,1 % in prvotnih pričakovanj.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l-SI" dirty="0"/>
              <a:t>2026: 3,8 % – jesenska napoved UMAR iz septembra 2026, kar je precej več od pomladanske napovedi 2,0 %.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l-SI" dirty="0"/>
              <a:t>2027: 2,5 % – napoved UMAR.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l-SI" dirty="0"/>
              <a:t>2028: 2,3 % – napoved UMAR.</a:t>
            </a:r>
          </a:p>
          <a:p>
            <a:endParaRPr lang="sl-SI" dirty="0"/>
          </a:p>
          <a:p>
            <a:pPr algn="just"/>
            <a:r>
              <a:rPr lang="sl-SI" dirty="0"/>
              <a:t>Ključni razlog za upočasnitev gospodarske rasti v letu 2025 je bil </a:t>
            </a:r>
            <a:r>
              <a:rPr lang="sl-SI" b="1" dirty="0"/>
              <a:t>upad aktivnosti v izvoznem sektorju</a:t>
            </a:r>
            <a:r>
              <a:rPr lang="sl-SI" dirty="0"/>
              <a:t>, zlasti v prvi polovici leta, kar je UMAR povezal z relativno močno izpostavljenostjo slovenskega gospodarstva težavam v evropski industriji. Gospodarsko rast je zato v večji meri poganjala domača potrošnja, predvsem trošenje gospodinjstev ob visoki zaposlenosti in rasti plač.</a:t>
            </a:r>
          </a:p>
          <a:p>
            <a:pPr marL="228600" indent="-228600" algn="just">
              <a:buChar char="•"/>
            </a:pPr>
            <a:endParaRPr lang="sl-SI" dirty="0"/>
          </a:p>
          <a:p>
            <a:pPr algn="just"/>
            <a:r>
              <a:rPr lang="sl-SI" dirty="0"/>
              <a:t>V letu 2026 se je slika obrnila: </a:t>
            </a:r>
            <a:r>
              <a:rPr lang="sl-SI" b="1" dirty="0"/>
              <a:t>gospodarsko okrevanje </a:t>
            </a:r>
            <a:r>
              <a:rPr lang="sl-SI" dirty="0"/>
              <a:t>je bilo močnejše od pričakovanj, predvsem zaradi okrevanja izvoza, zagona novih proizvodnih zmogljivosti v farmacevtski in avtomobilski industriji, zaključevanja velikih investicijskih projektov ter nadaljnje rasti potrošnje gospodinjstev.</a:t>
            </a:r>
          </a:p>
          <a:p>
            <a:pPr marL="228600" indent="-228600">
              <a:buChar char="•"/>
            </a:pPr>
            <a:endParaRPr lang="sl-SI" dirty="0"/>
          </a:p>
          <a:p>
            <a:r>
              <a:rPr lang="sl-SI" sz="1300" dirty="0"/>
              <a:t>Vir: UMAR, jesenski napovedi gospodarskih gibanj 2025 in 2026.</a:t>
            </a:r>
          </a:p>
        </p:txBody>
      </p:sp>
      <p:pic>
        <p:nvPicPr>
          <p:cNvPr id="3" name="Označba mesta vsebine 3">
            <a:extLst>
              <a:ext uri="{FF2B5EF4-FFF2-40B4-BE49-F238E27FC236}">
                <a16:creationId xmlns:a16="http://schemas.microsoft.com/office/drawing/2014/main" id="{84176E11-201C-7DA0-7A46-802C1E237F1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196051" y="27573"/>
            <a:ext cx="2025445" cy="149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34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60F2A-2CD2-8D0F-33CF-0142A8061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ED3114-6766-9202-8237-DDE0949A73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212" b="13533"/>
          <a:stretch>
            <a:fillRect/>
          </a:stretch>
        </p:blipFill>
        <p:spPr>
          <a:xfrm>
            <a:off x="-19664" y="6410632"/>
            <a:ext cx="12270657" cy="4424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9EF22F-7806-1FBC-0EF8-F43CAE5136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17392" y="5833720"/>
            <a:ext cx="1720646" cy="1129568"/>
          </a:xfrm>
          <a:prstGeom prst="rect">
            <a:avLst/>
          </a:prstGeom>
        </p:spPr>
      </p:pic>
      <p:sp>
        <p:nvSpPr>
          <p:cNvPr id="4" name="Zamenjaj – naslov diapozitiva">
            <a:extLst>
              <a:ext uri="{FF2B5EF4-FFF2-40B4-BE49-F238E27FC236}">
                <a16:creationId xmlns:a16="http://schemas.microsoft.com/office/drawing/2014/main" id="{F09336CE-F787-0528-240C-C05D168ED7E2}"/>
              </a:ext>
            </a:extLst>
          </p:cNvPr>
          <p:cNvSpPr>
            <a:spLocks noGrp="1"/>
          </p:cNvSpPr>
          <p:nvPr/>
        </p:nvSpPr>
        <p:spPr>
          <a:xfrm>
            <a:off x="2671920" y="430906"/>
            <a:ext cx="6061587" cy="838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3000" b="1">
                <a:solidFill>
                  <a:srgbClr val="1763AD"/>
                </a:solidFill>
                <a:latin typeface="URW Bookman"/>
                <a:ea typeface="URW Bookman"/>
                <a:cs typeface="URW Bookman"/>
              </a:defRPr>
            </a:pPr>
            <a:r>
              <a:rPr lang="sl-SI" sz="3600" dirty="0"/>
              <a:t>Ključni kazalniki v EU</a:t>
            </a:r>
          </a:p>
        </p:txBody>
      </p:sp>
      <p:pic>
        <p:nvPicPr>
          <p:cNvPr id="3" name="Označba mesta vsebine 3">
            <a:extLst>
              <a:ext uri="{FF2B5EF4-FFF2-40B4-BE49-F238E27FC236}">
                <a16:creationId xmlns:a16="http://schemas.microsoft.com/office/drawing/2014/main" id="{0492F99D-D2AA-D0DE-9099-8CBEA99BE86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196051" y="27573"/>
            <a:ext cx="2025445" cy="1490661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DD074D3C-E164-AA8F-9DEC-51E8EC82FBE2}"/>
              </a:ext>
            </a:extLst>
          </p:cNvPr>
          <p:cNvSpPr txBox="1">
            <a:spLocks/>
          </p:cNvSpPr>
          <p:nvPr/>
        </p:nvSpPr>
        <p:spPr>
          <a:xfrm>
            <a:off x="685800" y="533400"/>
            <a:ext cx="10820400" cy="838200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endParaRPr lang="sl-SI" kern="0" dirty="0"/>
          </a:p>
        </p:txBody>
      </p:sp>
      <p:sp>
        <p:nvSpPr>
          <p:cNvPr id="7" name="Označba mesta besedila 2">
            <a:extLst>
              <a:ext uri="{FF2B5EF4-FFF2-40B4-BE49-F238E27FC236}">
                <a16:creationId xmlns:a16="http://schemas.microsoft.com/office/drawing/2014/main" id="{748BF760-9FB8-4697-2B18-5038EFCD6E1D}"/>
              </a:ext>
            </a:extLst>
          </p:cNvPr>
          <p:cNvSpPr txBox="1">
            <a:spLocks/>
          </p:cNvSpPr>
          <p:nvPr/>
        </p:nvSpPr>
        <p:spPr>
          <a:xfrm>
            <a:off x="1595718" y="5715730"/>
            <a:ext cx="8521674" cy="52443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</a:pPr>
            <a:r>
              <a:rPr lang="sl-SI" sz="1200" kern="0" dirty="0"/>
              <a:t>Vir: https://economy-finance.ec.europa.eu/economic-forecast-and-surveys/economic-forecasts/spring-2026-economic-forecast-moderate-growth-amid-global-economic-uncertainty_en#executive-summary</a:t>
            </a:r>
          </a:p>
          <a:p>
            <a:endParaRPr lang="sl-SI" kern="0" dirty="0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3BE15623-7962-EE76-56B0-BE95DAB509D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6158"/>
          <a:stretch>
            <a:fillRect/>
          </a:stretch>
        </p:blipFill>
        <p:spPr>
          <a:xfrm>
            <a:off x="1494783" y="1474094"/>
            <a:ext cx="8622609" cy="407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926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F214F-6764-CC2D-AEC1-EADDC7F64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822D6EC-7C05-576D-0E0B-857B86AF11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212" b="13533"/>
          <a:stretch>
            <a:fillRect/>
          </a:stretch>
        </p:blipFill>
        <p:spPr>
          <a:xfrm>
            <a:off x="-19664" y="6410632"/>
            <a:ext cx="12270657" cy="4424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5F35BA-F6CF-41B3-71FA-ADF86651B4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17392" y="5833720"/>
            <a:ext cx="1720646" cy="1129568"/>
          </a:xfrm>
          <a:prstGeom prst="rect">
            <a:avLst/>
          </a:prstGeom>
        </p:spPr>
      </p:pic>
      <p:sp>
        <p:nvSpPr>
          <p:cNvPr id="4" name="Zamenjaj – naslov diapozitiva">
            <a:extLst>
              <a:ext uri="{FF2B5EF4-FFF2-40B4-BE49-F238E27FC236}">
                <a16:creationId xmlns:a16="http://schemas.microsoft.com/office/drawing/2014/main" id="{619166F6-C799-CEA5-C358-6658D49B4956}"/>
              </a:ext>
            </a:extLst>
          </p:cNvPr>
          <p:cNvSpPr>
            <a:spLocks noGrp="1"/>
          </p:cNvSpPr>
          <p:nvPr/>
        </p:nvSpPr>
        <p:spPr>
          <a:xfrm>
            <a:off x="2024744" y="430906"/>
            <a:ext cx="6708764" cy="838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3000" b="1">
                <a:solidFill>
                  <a:srgbClr val="1763AD"/>
                </a:solidFill>
                <a:latin typeface="URW Bookman"/>
                <a:ea typeface="URW Bookman"/>
                <a:cs typeface="URW Bookman"/>
              </a:defRPr>
            </a:pPr>
            <a:r>
              <a:rPr lang="sl-SI" sz="3600" dirty="0"/>
              <a:t>Gospodarska rast - ZDA, Kitajska</a:t>
            </a:r>
          </a:p>
        </p:txBody>
      </p:sp>
      <p:pic>
        <p:nvPicPr>
          <p:cNvPr id="3" name="Označba mesta vsebine 3">
            <a:extLst>
              <a:ext uri="{FF2B5EF4-FFF2-40B4-BE49-F238E27FC236}">
                <a16:creationId xmlns:a16="http://schemas.microsoft.com/office/drawing/2014/main" id="{580288AC-3F8B-3627-9560-2757CFE0501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196051" y="27573"/>
            <a:ext cx="2025445" cy="1490661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BD2C04CD-05EF-FCDB-9658-A4A030BF105C}"/>
              </a:ext>
            </a:extLst>
          </p:cNvPr>
          <p:cNvSpPr txBox="1">
            <a:spLocks/>
          </p:cNvSpPr>
          <p:nvPr/>
        </p:nvSpPr>
        <p:spPr>
          <a:xfrm>
            <a:off x="685800" y="533400"/>
            <a:ext cx="10820400" cy="838200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endParaRPr lang="sl-SI" kern="0" dirty="0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A4C186AA-6538-6F36-FD86-C639BE23AB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833" y="2217803"/>
            <a:ext cx="10592334" cy="2543120"/>
          </a:xfrm>
          <a:prstGeom prst="rect">
            <a:avLst/>
          </a:prstGeom>
        </p:spPr>
      </p:pic>
      <p:sp>
        <p:nvSpPr>
          <p:cNvPr id="7" name="PoljeZBesedilom 6">
            <a:extLst>
              <a:ext uri="{FF2B5EF4-FFF2-40B4-BE49-F238E27FC236}">
                <a16:creationId xmlns:a16="http://schemas.microsoft.com/office/drawing/2014/main" id="{9BD7162C-9F05-F3AF-EA71-14451A0FC201}"/>
              </a:ext>
            </a:extLst>
          </p:cNvPr>
          <p:cNvSpPr txBox="1"/>
          <p:nvPr/>
        </p:nvSpPr>
        <p:spPr>
          <a:xfrm>
            <a:off x="799833" y="5510554"/>
            <a:ext cx="85771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1000" dirty="0"/>
              <a:t>Vir: OECD, </a:t>
            </a:r>
            <a:r>
              <a:rPr lang="sl-SI" sz="1000" dirty="0" err="1"/>
              <a:t>Economic</a:t>
            </a:r>
            <a:r>
              <a:rPr lang="sl-SI" sz="1000" dirty="0"/>
              <a:t> Outlook, Interim </a:t>
            </a:r>
            <a:r>
              <a:rPr lang="sl-SI" sz="1000" dirty="0" err="1"/>
              <a:t>Report</a:t>
            </a:r>
            <a:r>
              <a:rPr lang="sl-SI" sz="1000" dirty="0"/>
              <a:t> September 2026. Podatki za leti 2026 in 2027 so napovedi</a:t>
            </a: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4003C62E-178C-F03D-92D9-960AAF784B17}"/>
              </a:ext>
            </a:extLst>
          </p:cNvPr>
          <p:cNvSpPr txBox="1"/>
          <p:nvPr/>
        </p:nvSpPr>
        <p:spPr>
          <a:xfrm>
            <a:off x="4760259" y="2967318"/>
            <a:ext cx="1497106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l-SI" dirty="0"/>
              <a:t>2,1%</a:t>
            </a:r>
          </a:p>
        </p:txBody>
      </p:sp>
    </p:spTree>
    <p:extLst>
      <p:ext uri="{BB962C8B-B14F-4D97-AF65-F5344CB8AC3E}">
        <p14:creationId xmlns:p14="http://schemas.microsoft.com/office/powerpoint/2010/main" val="4245657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5AD6C-099A-9A3E-4207-4D74B140A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F97E5ED-431D-217E-1AFF-A7AF41EDD3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212" b="13533"/>
          <a:stretch>
            <a:fillRect/>
          </a:stretch>
        </p:blipFill>
        <p:spPr>
          <a:xfrm>
            <a:off x="-19664" y="6410632"/>
            <a:ext cx="12270657" cy="4424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9BEA64-E47A-C550-385D-2656C520F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17392" y="5833720"/>
            <a:ext cx="1720646" cy="1129568"/>
          </a:xfrm>
          <a:prstGeom prst="rect">
            <a:avLst/>
          </a:prstGeom>
        </p:spPr>
      </p:pic>
      <p:sp>
        <p:nvSpPr>
          <p:cNvPr id="4" name="Zamenjaj – naslov diapozitiva">
            <a:extLst>
              <a:ext uri="{FF2B5EF4-FFF2-40B4-BE49-F238E27FC236}">
                <a16:creationId xmlns:a16="http://schemas.microsoft.com/office/drawing/2014/main" id="{29E62C75-A72F-23EC-A6D9-997B25E5E746}"/>
              </a:ext>
            </a:extLst>
          </p:cNvPr>
          <p:cNvSpPr>
            <a:spLocks noGrp="1"/>
          </p:cNvSpPr>
          <p:nvPr/>
        </p:nvSpPr>
        <p:spPr>
          <a:xfrm>
            <a:off x="1800808" y="386766"/>
            <a:ext cx="7119311" cy="838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3000" b="1">
                <a:solidFill>
                  <a:srgbClr val="1763AD"/>
                </a:solidFill>
                <a:latin typeface="URW Bookman"/>
                <a:ea typeface="URW Bookman"/>
                <a:cs typeface="URW Bookman"/>
              </a:defRPr>
            </a:pPr>
            <a:r>
              <a:rPr lang="pt-BR" sz="3600" dirty="0"/>
              <a:t>Cenovna dogajanja na trgu surovin</a:t>
            </a:r>
          </a:p>
        </p:txBody>
      </p:sp>
      <p:pic>
        <p:nvPicPr>
          <p:cNvPr id="3" name="Označba mesta vsebine 3">
            <a:extLst>
              <a:ext uri="{FF2B5EF4-FFF2-40B4-BE49-F238E27FC236}">
                <a16:creationId xmlns:a16="http://schemas.microsoft.com/office/drawing/2014/main" id="{C576E38C-DE8E-CA2B-4F9D-D98371A03A1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196051" y="27573"/>
            <a:ext cx="2025445" cy="1490661"/>
          </a:xfrm>
          <a:prstGeom prst="rect">
            <a:avLst/>
          </a:prstGeom>
        </p:spPr>
      </p:pic>
      <p:sp>
        <p:nvSpPr>
          <p:cNvPr id="7" name="Naslov 1">
            <a:extLst>
              <a:ext uri="{FF2B5EF4-FFF2-40B4-BE49-F238E27FC236}">
                <a16:creationId xmlns:a16="http://schemas.microsoft.com/office/drawing/2014/main" id="{275B1D80-625E-1AA7-B538-DFD20DA0C368}"/>
              </a:ext>
            </a:extLst>
          </p:cNvPr>
          <p:cNvSpPr txBox="1">
            <a:spLocks/>
          </p:cNvSpPr>
          <p:nvPr/>
        </p:nvSpPr>
        <p:spPr>
          <a:xfrm>
            <a:off x="685800" y="533400"/>
            <a:ext cx="10820400" cy="838200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endParaRPr lang="sl-SI" kern="0" dirty="0"/>
          </a:p>
        </p:txBody>
      </p:sp>
      <p:sp>
        <p:nvSpPr>
          <p:cNvPr id="9" name="Označba mesta besedila 2">
            <a:extLst>
              <a:ext uri="{FF2B5EF4-FFF2-40B4-BE49-F238E27FC236}">
                <a16:creationId xmlns:a16="http://schemas.microsoft.com/office/drawing/2014/main" id="{E934F6F8-3CDB-4B2C-1058-9DF91B035BFC}"/>
              </a:ext>
            </a:extLst>
          </p:cNvPr>
          <p:cNvSpPr txBox="1">
            <a:spLocks/>
          </p:cNvSpPr>
          <p:nvPr/>
        </p:nvSpPr>
        <p:spPr>
          <a:xfrm>
            <a:off x="685800" y="1905000"/>
            <a:ext cx="10820400" cy="4267200"/>
          </a:xfrm>
          <a:prstGeom prst="rect">
            <a:avLst/>
          </a:prstGeom>
        </p:spPr>
        <p:txBody>
          <a:bodyPr/>
          <a:lstStyle>
            <a:lvl1pPr marL="228600" indent="-228600" algn="l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sl-SI" kern="0" dirty="0"/>
              <a:t>Železo – ruda, odpad, proizvodi…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l-SI" kern="0" dirty="0"/>
              <a:t>CO2 kuponi…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l-SI" kern="0" dirty="0"/>
              <a:t>Elektrika – cene</a:t>
            </a:r>
          </a:p>
        </p:txBody>
      </p:sp>
    </p:spTree>
    <p:extLst>
      <p:ext uri="{BB962C8B-B14F-4D97-AF65-F5344CB8AC3E}">
        <p14:creationId xmlns:p14="http://schemas.microsoft.com/office/powerpoint/2010/main" val="3447743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19E22-0A96-754E-4ED9-E1DA85299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AAFF98F-30CC-2AB5-BF60-665A75614C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212" b="13533"/>
          <a:stretch>
            <a:fillRect/>
          </a:stretch>
        </p:blipFill>
        <p:spPr>
          <a:xfrm>
            <a:off x="-19664" y="6410632"/>
            <a:ext cx="12270657" cy="4424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902AE0-58F9-C636-9A6E-82D6ABF72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17392" y="5833720"/>
            <a:ext cx="1720646" cy="1129568"/>
          </a:xfrm>
          <a:prstGeom prst="rect">
            <a:avLst/>
          </a:prstGeom>
        </p:spPr>
      </p:pic>
      <p:sp>
        <p:nvSpPr>
          <p:cNvPr id="4" name="Zamenjaj – naslov diapozitiva">
            <a:extLst>
              <a:ext uri="{FF2B5EF4-FFF2-40B4-BE49-F238E27FC236}">
                <a16:creationId xmlns:a16="http://schemas.microsoft.com/office/drawing/2014/main" id="{08419FEB-9976-A52F-B3DA-0CAFD0F2664D}"/>
              </a:ext>
            </a:extLst>
          </p:cNvPr>
          <p:cNvSpPr>
            <a:spLocks noGrp="1"/>
          </p:cNvSpPr>
          <p:nvPr/>
        </p:nvSpPr>
        <p:spPr>
          <a:xfrm>
            <a:off x="2671920" y="430906"/>
            <a:ext cx="6061587" cy="838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3000" b="1">
                <a:solidFill>
                  <a:srgbClr val="1763AD"/>
                </a:solidFill>
                <a:latin typeface="URW Bookman"/>
                <a:ea typeface="URW Bookman"/>
                <a:cs typeface="URW Bookman"/>
              </a:defRPr>
            </a:pPr>
            <a:r>
              <a:rPr lang="sl-SI" sz="3600" dirty="0"/>
              <a:t>Železova ruda</a:t>
            </a:r>
          </a:p>
        </p:txBody>
      </p:sp>
      <p:pic>
        <p:nvPicPr>
          <p:cNvPr id="3" name="Označba mesta vsebine 3">
            <a:extLst>
              <a:ext uri="{FF2B5EF4-FFF2-40B4-BE49-F238E27FC236}">
                <a16:creationId xmlns:a16="http://schemas.microsoft.com/office/drawing/2014/main" id="{5F669815-74CD-13D3-17AA-FEAE7C3FE36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196051" y="27573"/>
            <a:ext cx="2025445" cy="1490661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9EF11F74-1466-DD76-B622-8C0966772C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4572" y="1263587"/>
            <a:ext cx="8461428" cy="4858589"/>
          </a:xfrm>
          <a:prstGeom prst="rect">
            <a:avLst/>
          </a:prstGeom>
        </p:spPr>
      </p:pic>
      <p:cxnSp>
        <p:nvCxnSpPr>
          <p:cNvPr id="9" name="Raven puščični povezovalnik 8">
            <a:extLst>
              <a:ext uri="{FF2B5EF4-FFF2-40B4-BE49-F238E27FC236}">
                <a16:creationId xmlns:a16="http://schemas.microsoft.com/office/drawing/2014/main" id="{8E263DBA-A9F4-7E58-B507-1C2E8275214A}"/>
              </a:ext>
            </a:extLst>
          </p:cNvPr>
          <p:cNvCxnSpPr/>
          <p:nvPr/>
        </p:nvCxnSpPr>
        <p:spPr>
          <a:xfrm>
            <a:off x="6096000" y="1676400"/>
            <a:ext cx="2904565" cy="199016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6927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E2A4A-2CE9-6672-5F7B-ADADF4788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A975D8F-F774-AD2C-73C3-3310EE767F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212" b="13533"/>
          <a:stretch>
            <a:fillRect/>
          </a:stretch>
        </p:blipFill>
        <p:spPr>
          <a:xfrm>
            <a:off x="-19664" y="6410632"/>
            <a:ext cx="12270657" cy="4424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D153E0-A09D-EE5A-40C3-F3819BC2A7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17392" y="5833720"/>
            <a:ext cx="1720646" cy="1129568"/>
          </a:xfrm>
          <a:prstGeom prst="rect">
            <a:avLst/>
          </a:prstGeom>
        </p:spPr>
      </p:pic>
      <p:sp>
        <p:nvSpPr>
          <p:cNvPr id="4" name="Zamenjaj – naslov diapozitiva">
            <a:extLst>
              <a:ext uri="{FF2B5EF4-FFF2-40B4-BE49-F238E27FC236}">
                <a16:creationId xmlns:a16="http://schemas.microsoft.com/office/drawing/2014/main" id="{B322C41A-0935-11EB-7239-3F282B5D2D67}"/>
              </a:ext>
            </a:extLst>
          </p:cNvPr>
          <p:cNvSpPr>
            <a:spLocks noGrp="1"/>
          </p:cNvSpPr>
          <p:nvPr/>
        </p:nvSpPr>
        <p:spPr>
          <a:xfrm>
            <a:off x="2711249" y="421074"/>
            <a:ext cx="6061587" cy="838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3000" b="1">
                <a:solidFill>
                  <a:srgbClr val="1763AD"/>
                </a:solidFill>
                <a:latin typeface="URW Bookman"/>
                <a:ea typeface="URW Bookman"/>
                <a:cs typeface="URW Bookman"/>
              </a:defRPr>
            </a:pPr>
            <a:r>
              <a:rPr lang="sl-SI" sz="3600" dirty="0"/>
              <a:t>Odpadno železo</a:t>
            </a:r>
          </a:p>
        </p:txBody>
      </p:sp>
      <p:pic>
        <p:nvPicPr>
          <p:cNvPr id="3" name="Označba mesta vsebine 3">
            <a:extLst>
              <a:ext uri="{FF2B5EF4-FFF2-40B4-BE49-F238E27FC236}">
                <a16:creationId xmlns:a16="http://schemas.microsoft.com/office/drawing/2014/main" id="{246DE8EE-AF65-EDB5-93A1-1C4CEBD65B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196051" y="27573"/>
            <a:ext cx="2025445" cy="1490661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BD934B25-160F-AB8B-56F5-8775C0360A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88" y="1031193"/>
            <a:ext cx="9334406" cy="512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953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B9EB7-36F3-6398-156A-A5AEDF13A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B1B01C9-9643-1921-2B95-FECC75D581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212" b="13533"/>
          <a:stretch>
            <a:fillRect/>
          </a:stretch>
        </p:blipFill>
        <p:spPr>
          <a:xfrm>
            <a:off x="-19664" y="6410632"/>
            <a:ext cx="12270657" cy="4424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1FFB2F-5A2A-89D1-9B9F-F4AFDA17BE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17392" y="5833720"/>
            <a:ext cx="1720646" cy="1129568"/>
          </a:xfrm>
          <a:prstGeom prst="rect">
            <a:avLst/>
          </a:prstGeom>
        </p:spPr>
      </p:pic>
      <p:sp>
        <p:nvSpPr>
          <p:cNvPr id="4" name="Zamenjaj – naslov diapozitiva">
            <a:extLst>
              <a:ext uri="{FF2B5EF4-FFF2-40B4-BE49-F238E27FC236}">
                <a16:creationId xmlns:a16="http://schemas.microsoft.com/office/drawing/2014/main" id="{1CCC853C-C730-2FB4-4824-92DCF83CAB3A}"/>
              </a:ext>
            </a:extLst>
          </p:cNvPr>
          <p:cNvSpPr>
            <a:spLocks noGrp="1"/>
          </p:cNvSpPr>
          <p:nvPr/>
        </p:nvSpPr>
        <p:spPr>
          <a:xfrm>
            <a:off x="2671920" y="430906"/>
            <a:ext cx="6061587" cy="838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3000" b="1">
                <a:solidFill>
                  <a:srgbClr val="1763AD"/>
                </a:solidFill>
                <a:latin typeface="URW Bookman"/>
                <a:ea typeface="URW Bookman"/>
                <a:cs typeface="URW Bookman"/>
              </a:defRPr>
            </a:pPr>
            <a:r>
              <a:rPr lang="sl-SI" sz="3600" dirty="0"/>
              <a:t>Železo - armature</a:t>
            </a:r>
          </a:p>
        </p:txBody>
      </p:sp>
      <p:pic>
        <p:nvPicPr>
          <p:cNvPr id="3" name="Označba mesta vsebine 3">
            <a:extLst>
              <a:ext uri="{FF2B5EF4-FFF2-40B4-BE49-F238E27FC236}">
                <a16:creationId xmlns:a16="http://schemas.microsoft.com/office/drawing/2014/main" id="{F4F0004E-43A8-345E-0523-0A09ABA8627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196051" y="27573"/>
            <a:ext cx="2025445" cy="1490661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2BE9D368-FD42-314C-E4D3-4C3FE1AEF6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631" y="1269106"/>
            <a:ext cx="9711420" cy="4985389"/>
          </a:xfrm>
          <a:prstGeom prst="rect">
            <a:avLst/>
          </a:prstGeom>
        </p:spPr>
      </p:pic>
      <p:sp>
        <p:nvSpPr>
          <p:cNvPr id="2" name="PoljeZBesedilom 1">
            <a:extLst>
              <a:ext uri="{FF2B5EF4-FFF2-40B4-BE49-F238E27FC236}">
                <a16:creationId xmlns:a16="http://schemas.microsoft.com/office/drawing/2014/main" id="{0A7A8F14-B0B9-4558-884A-A49420A1A798}"/>
              </a:ext>
            </a:extLst>
          </p:cNvPr>
          <p:cNvSpPr txBox="1"/>
          <p:nvPr/>
        </p:nvSpPr>
        <p:spPr>
          <a:xfrm>
            <a:off x="9504179" y="1697533"/>
            <a:ext cx="358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$</a:t>
            </a:r>
          </a:p>
        </p:txBody>
      </p:sp>
    </p:spTree>
    <p:extLst>
      <p:ext uri="{BB962C8B-B14F-4D97-AF65-F5344CB8AC3E}">
        <p14:creationId xmlns:p14="http://schemas.microsoft.com/office/powerpoint/2010/main" val="3780143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7BCF4-92C1-8442-4C97-4BCBF7BC2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3D17AC8-A603-8A2A-DFCE-D8F46B60A8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212" b="13533"/>
          <a:stretch>
            <a:fillRect/>
          </a:stretch>
        </p:blipFill>
        <p:spPr>
          <a:xfrm>
            <a:off x="-19664" y="6410632"/>
            <a:ext cx="12270657" cy="4424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2A041F-3F56-0BDA-C48D-E9A0425CC4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17392" y="5833720"/>
            <a:ext cx="1720646" cy="1129568"/>
          </a:xfrm>
          <a:prstGeom prst="rect">
            <a:avLst/>
          </a:prstGeom>
        </p:spPr>
      </p:pic>
      <p:sp>
        <p:nvSpPr>
          <p:cNvPr id="4" name="Zamenjaj – naslov diapozitiva">
            <a:extLst>
              <a:ext uri="{FF2B5EF4-FFF2-40B4-BE49-F238E27FC236}">
                <a16:creationId xmlns:a16="http://schemas.microsoft.com/office/drawing/2014/main" id="{3C23FD19-5F99-9A93-6717-32583A9F60A6}"/>
              </a:ext>
            </a:extLst>
          </p:cNvPr>
          <p:cNvSpPr>
            <a:spLocks noGrp="1"/>
          </p:cNvSpPr>
          <p:nvPr/>
        </p:nvSpPr>
        <p:spPr>
          <a:xfrm>
            <a:off x="2671920" y="430906"/>
            <a:ext cx="6061587" cy="838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3000" b="1">
                <a:solidFill>
                  <a:srgbClr val="1763AD"/>
                </a:solidFill>
                <a:latin typeface="URW Bookman"/>
                <a:ea typeface="URW Bookman"/>
                <a:cs typeface="URW Bookman"/>
              </a:defRPr>
            </a:pPr>
            <a:r>
              <a:rPr lang="sl-SI" sz="3600" kern="0" dirty="0"/>
              <a:t>Cene kovin</a:t>
            </a:r>
            <a:endParaRPr sz="3600" b="1" dirty="0">
              <a:solidFill>
                <a:srgbClr val="1763AD"/>
              </a:solidFill>
              <a:latin typeface="URW Bookman"/>
              <a:ea typeface="URW Bookman"/>
              <a:cs typeface="URW Bookman"/>
            </a:endParaRPr>
          </a:p>
        </p:txBody>
      </p:sp>
      <p:pic>
        <p:nvPicPr>
          <p:cNvPr id="3" name="Označba mesta vsebine 3">
            <a:extLst>
              <a:ext uri="{FF2B5EF4-FFF2-40B4-BE49-F238E27FC236}">
                <a16:creationId xmlns:a16="http://schemas.microsoft.com/office/drawing/2014/main" id="{832E04C4-DD18-A2FB-FA3A-A2D99828443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196051" y="27573"/>
            <a:ext cx="2025445" cy="1490661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389AC20C-572C-3C41-0A4D-9BEDECCB24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817" y="1580576"/>
            <a:ext cx="10117992" cy="3762628"/>
          </a:xfrm>
          <a:prstGeom prst="rect">
            <a:avLst/>
          </a:prstGeom>
        </p:spPr>
      </p:pic>
      <p:sp>
        <p:nvSpPr>
          <p:cNvPr id="9" name="Označba mesta besedila 8">
            <a:extLst>
              <a:ext uri="{FF2B5EF4-FFF2-40B4-BE49-F238E27FC236}">
                <a16:creationId xmlns:a16="http://schemas.microsoft.com/office/drawing/2014/main" id="{C1D29F6D-439A-3F15-25AE-B9985C28F9C1}"/>
              </a:ext>
            </a:extLst>
          </p:cNvPr>
          <p:cNvSpPr txBox="1">
            <a:spLocks/>
          </p:cNvSpPr>
          <p:nvPr/>
        </p:nvSpPr>
        <p:spPr>
          <a:xfrm>
            <a:off x="328613" y="5654675"/>
            <a:ext cx="10820400" cy="16192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228600" indent="-228600" algn="l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FontTx/>
              <a:buNone/>
            </a:pPr>
            <a:r>
              <a:rPr lang="sl-SI" sz="1000" kern="0"/>
              <a:t>https://www.bdsv.org/</a:t>
            </a:r>
            <a:endParaRPr lang="sl-SI" sz="1000" kern="0" dirty="0"/>
          </a:p>
        </p:txBody>
      </p:sp>
    </p:spTree>
    <p:extLst>
      <p:ext uri="{BB962C8B-B14F-4D97-AF65-F5344CB8AC3E}">
        <p14:creationId xmlns:p14="http://schemas.microsoft.com/office/powerpoint/2010/main" val="3835788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>
            <a:extLst>
              <a:ext uri="{FF2B5EF4-FFF2-40B4-BE49-F238E27FC236}">
                <a16:creationId xmlns:a16="http://schemas.microsoft.com/office/drawing/2014/main" id="{EBA71D70-D93C-2418-767C-B6D606F6F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608" y="589177"/>
            <a:ext cx="9458981" cy="5183667"/>
          </a:xfrm>
          <a:prstGeom prst="rect">
            <a:avLst/>
          </a:prstGeom>
        </p:spPr>
      </p:pic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14A5D9AD-01F7-3984-CC88-DA239D47A0B4}"/>
              </a:ext>
            </a:extLst>
          </p:cNvPr>
          <p:cNvSpPr txBox="1"/>
          <p:nvPr/>
        </p:nvSpPr>
        <p:spPr>
          <a:xfrm>
            <a:off x="723549" y="5909400"/>
            <a:ext cx="609777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1000" dirty="0"/>
              <a:t>https://www.bdsv.org/fileadmin/user_upload/BDSV_Preise_September_26_bundesweit.pdf</a:t>
            </a:r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E4C83665-3BEA-57B5-463B-51C6CD6743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212" b="13533"/>
          <a:stretch>
            <a:fillRect/>
          </a:stretch>
        </p:blipFill>
        <p:spPr>
          <a:xfrm>
            <a:off x="-19664" y="6410632"/>
            <a:ext cx="12270657" cy="442448"/>
          </a:xfrm>
          <a:prstGeom prst="rect">
            <a:avLst/>
          </a:prstGeom>
        </p:spPr>
      </p:pic>
      <p:pic>
        <p:nvPicPr>
          <p:cNvPr id="14" name="Picture 7">
            <a:extLst>
              <a:ext uri="{FF2B5EF4-FFF2-40B4-BE49-F238E27FC236}">
                <a16:creationId xmlns:a16="http://schemas.microsoft.com/office/drawing/2014/main" id="{412A9996-A824-3C94-290C-D3952CB722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17392" y="5833720"/>
            <a:ext cx="1720646" cy="1129568"/>
          </a:xfrm>
          <a:prstGeom prst="rect">
            <a:avLst/>
          </a:prstGeom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25D007C8-751B-C142-29D3-AA7B9191FE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078" y="0"/>
            <a:ext cx="1854922" cy="136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3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>
            <a:extLst>
              <a:ext uri="{FF2B5EF4-FFF2-40B4-BE49-F238E27FC236}">
                <a16:creationId xmlns:a16="http://schemas.microsoft.com/office/drawing/2014/main" id="{940960DE-CDFB-43DC-B8E7-71A48F3CBC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078" y="0"/>
            <a:ext cx="1854922" cy="1365161"/>
          </a:xfrm>
          <a:prstGeom prst="rect">
            <a:avLst/>
          </a:prstGeom>
        </p:spPr>
      </p:pic>
      <p:sp>
        <p:nvSpPr>
          <p:cNvPr id="8" name="PoljeZBesedilom 7">
            <a:extLst>
              <a:ext uri="{FF2B5EF4-FFF2-40B4-BE49-F238E27FC236}">
                <a16:creationId xmlns:a16="http://schemas.microsoft.com/office/drawing/2014/main" id="{D480BBF0-7F8C-4C8A-0991-49DC814114D7}"/>
              </a:ext>
            </a:extLst>
          </p:cNvPr>
          <p:cNvSpPr txBox="1"/>
          <p:nvPr/>
        </p:nvSpPr>
        <p:spPr>
          <a:xfrm>
            <a:off x="1022124" y="6415931"/>
            <a:ext cx="107483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1600" dirty="0"/>
              <a:t>https://hudex.hu/uploads/riportok/2024/HUDEX_Power_September_Report_2024.pdf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2CC5BEA6-65F4-9FB1-6F1F-DC37F99F5D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212" b="13533"/>
          <a:stretch>
            <a:fillRect/>
          </a:stretch>
        </p:blipFill>
        <p:spPr>
          <a:xfrm>
            <a:off x="-19664" y="6410632"/>
            <a:ext cx="12270657" cy="442448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897757A3-3CA3-E21F-8234-14D2B5812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17392" y="5833720"/>
            <a:ext cx="1720646" cy="1129568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6D9DA9BC-3124-E841-CAD6-FFC294AC4A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76529"/>
            <a:ext cx="8260976" cy="4716848"/>
          </a:xfrm>
          <a:prstGeom prst="rect">
            <a:avLst/>
          </a:prstGeom>
        </p:spPr>
      </p:pic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E614F9F0-5769-386B-16CC-B896AD729D6A}"/>
              </a:ext>
            </a:extLst>
          </p:cNvPr>
          <p:cNvSpPr txBox="1"/>
          <p:nvPr/>
        </p:nvSpPr>
        <p:spPr>
          <a:xfrm>
            <a:off x="8337562" y="1624780"/>
            <a:ext cx="1523228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13. okt.2026</a:t>
            </a:r>
          </a:p>
          <a:p>
            <a:pPr algn="ctr"/>
            <a:r>
              <a:rPr lang="sl-SI" dirty="0"/>
              <a:t>143,90 eur/MWh</a:t>
            </a:r>
          </a:p>
        </p:txBody>
      </p:sp>
      <p:sp>
        <p:nvSpPr>
          <p:cNvPr id="14" name="PoljeZBesedilom 13">
            <a:extLst>
              <a:ext uri="{FF2B5EF4-FFF2-40B4-BE49-F238E27FC236}">
                <a16:creationId xmlns:a16="http://schemas.microsoft.com/office/drawing/2014/main" id="{55555E64-9810-5518-B0C0-0DCECCC70B3A}"/>
              </a:ext>
            </a:extLst>
          </p:cNvPr>
          <p:cNvSpPr txBox="1"/>
          <p:nvPr/>
        </p:nvSpPr>
        <p:spPr>
          <a:xfrm>
            <a:off x="276884" y="3789483"/>
            <a:ext cx="1264534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 jul.2026</a:t>
            </a:r>
          </a:p>
          <a:p>
            <a:pPr algn="ctr"/>
            <a:r>
              <a:rPr lang="sl-SI" dirty="0"/>
              <a:t>&gt;100,00 eur/MWh</a:t>
            </a:r>
          </a:p>
        </p:txBody>
      </p:sp>
      <p:sp>
        <p:nvSpPr>
          <p:cNvPr id="4" name="Zamenjaj – naslov diapozitiva">
            <a:extLst>
              <a:ext uri="{FF2B5EF4-FFF2-40B4-BE49-F238E27FC236}">
                <a16:creationId xmlns:a16="http://schemas.microsoft.com/office/drawing/2014/main" id="{C1DE1848-2739-46AA-A597-78D27792B892}"/>
              </a:ext>
            </a:extLst>
          </p:cNvPr>
          <p:cNvSpPr>
            <a:spLocks noGrp="1"/>
          </p:cNvSpPr>
          <p:nvPr/>
        </p:nvSpPr>
        <p:spPr>
          <a:xfrm>
            <a:off x="2671920" y="430906"/>
            <a:ext cx="6061587" cy="838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3000" b="1">
                <a:solidFill>
                  <a:srgbClr val="1763AD"/>
                </a:solidFill>
                <a:latin typeface="URW Bookman"/>
                <a:ea typeface="URW Bookman"/>
                <a:cs typeface="URW Bookman"/>
              </a:defRPr>
            </a:pPr>
            <a:r>
              <a:rPr lang="sl-SI" sz="3600" dirty="0"/>
              <a:t>Cena elektrike</a:t>
            </a:r>
            <a:endParaRPr sz="3600" b="1" dirty="0">
              <a:solidFill>
                <a:srgbClr val="1763AD"/>
              </a:solidFill>
              <a:latin typeface="URW Bookman"/>
              <a:ea typeface="URW Bookman"/>
              <a:cs typeface="URW Bookman"/>
            </a:endParaRPr>
          </a:p>
        </p:txBody>
      </p:sp>
    </p:spTree>
    <p:extLst>
      <p:ext uri="{BB962C8B-B14F-4D97-AF65-F5344CB8AC3E}">
        <p14:creationId xmlns:p14="http://schemas.microsoft.com/office/powerpoint/2010/main" val="1100089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74B2ABCD-33A8-4353-B324-AFF5624095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243" y="1"/>
            <a:ext cx="1936756" cy="1425388"/>
          </a:xfrm>
          <a:prstGeom prst="rect">
            <a:avLst/>
          </a:prstGeom>
        </p:spPr>
      </p:pic>
      <p:sp>
        <p:nvSpPr>
          <p:cNvPr id="7" name="Pravokotnik 6">
            <a:extLst>
              <a:ext uri="{FF2B5EF4-FFF2-40B4-BE49-F238E27FC236}">
                <a16:creationId xmlns:a16="http://schemas.microsoft.com/office/drawing/2014/main" id="{31A15471-EC01-6FCA-3EB1-B4FC570D31FB}"/>
              </a:ext>
            </a:extLst>
          </p:cNvPr>
          <p:cNvSpPr/>
          <p:nvPr/>
        </p:nvSpPr>
        <p:spPr>
          <a:xfrm>
            <a:off x="507555" y="5966688"/>
            <a:ext cx="2138367" cy="4064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ADB25575-D1FC-5DE2-47F9-386D81CEECB7}"/>
              </a:ext>
            </a:extLst>
          </p:cNvPr>
          <p:cNvSpPr txBox="1"/>
          <p:nvPr/>
        </p:nvSpPr>
        <p:spPr>
          <a:xfrm>
            <a:off x="838200" y="6308209"/>
            <a:ext cx="6094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dirty="0"/>
              <a:t>https://sandbag.be/carbon-price-viewer/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B3C6B740-D8A9-6491-7AA9-FCBE5A0DD6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212" b="13533"/>
          <a:stretch>
            <a:fillRect/>
          </a:stretch>
        </p:blipFill>
        <p:spPr>
          <a:xfrm>
            <a:off x="-19664" y="6410632"/>
            <a:ext cx="12270657" cy="442448"/>
          </a:xfrm>
          <a:prstGeom prst="rect">
            <a:avLst/>
          </a:prstGeom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99B2932E-14E4-5D59-DE1A-B51BE7BA05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17392" y="5833720"/>
            <a:ext cx="1720646" cy="1129568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EFE86BBE-267F-8951-76C7-82E07C2D93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0414" y="1004549"/>
            <a:ext cx="9831172" cy="4848902"/>
          </a:xfrm>
          <a:prstGeom prst="rect">
            <a:avLst/>
          </a:prstGeom>
        </p:spPr>
      </p:pic>
      <p:sp>
        <p:nvSpPr>
          <p:cNvPr id="14" name="PoljeZBesedilom 13">
            <a:extLst>
              <a:ext uri="{FF2B5EF4-FFF2-40B4-BE49-F238E27FC236}">
                <a16:creationId xmlns:a16="http://schemas.microsoft.com/office/drawing/2014/main" id="{139FECA1-880A-0FF6-1AE2-2B19E28A3F0D}"/>
              </a:ext>
            </a:extLst>
          </p:cNvPr>
          <p:cNvSpPr txBox="1"/>
          <p:nvPr/>
        </p:nvSpPr>
        <p:spPr>
          <a:xfrm>
            <a:off x="10592186" y="2267600"/>
            <a:ext cx="1523228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13. okt.2026</a:t>
            </a:r>
          </a:p>
        </p:txBody>
      </p:sp>
      <p:sp>
        <p:nvSpPr>
          <p:cNvPr id="3" name="Zamenjaj – naslov diapozitiva">
            <a:extLst>
              <a:ext uri="{FF2B5EF4-FFF2-40B4-BE49-F238E27FC236}">
                <a16:creationId xmlns:a16="http://schemas.microsoft.com/office/drawing/2014/main" id="{8F0D5B82-4F30-CD4E-3B2E-75FC7467FD5B}"/>
              </a:ext>
            </a:extLst>
          </p:cNvPr>
          <p:cNvSpPr>
            <a:spLocks noGrp="1"/>
          </p:cNvSpPr>
          <p:nvPr/>
        </p:nvSpPr>
        <p:spPr>
          <a:xfrm>
            <a:off x="3065206" y="259122"/>
            <a:ext cx="6061587" cy="838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3000" b="1">
                <a:solidFill>
                  <a:srgbClr val="1763AD"/>
                </a:solidFill>
                <a:latin typeface="URW Bookman"/>
                <a:ea typeface="URW Bookman"/>
                <a:cs typeface="URW Bookman"/>
              </a:defRPr>
            </a:pPr>
            <a:r>
              <a:rPr lang="sl-SI" sz="3600" dirty="0"/>
              <a:t>CO2 kuponi</a:t>
            </a:r>
            <a:endParaRPr sz="3600" b="1" dirty="0">
              <a:solidFill>
                <a:srgbClr val="1763AD"/>
              </a:solidFill>
              <a:latin typeface="URW Bookman"/>
              <a:ea typeface="URW Bookman"/>
              <a:cs typeface="URW Bookman"/>
            </a:endParaRPr>
          </a:p>
        </p:txBody>
      </p:sp>
    </p:spTree>
    <p:extLst>
      <p:ext uri="{BB962C8B-B14F-4D97-AF65-F5344CB8AC3E}">
        <p14:creationId xmlns:p14="http://schemas.microsoft.com/office/powerpoint/2010/main" val="2592866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slov 1">
            <a:extLst>
              <a:ext uri="{FF2B5EF4-FFF2-40B4-BE49-F238E27FC236}">
                <a16:creationId xmlns:a16="http://schemas.microsoft.com/office/drawing/2014/main" id="{E057A7A7-C1CA-458F-9809-B5C57D821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612"/>
            <a:ext cx="10515600" cy="1000036"/>
          </a:xfrm>
        </p:spPr>
        <p:txBody>
          <a:bodyPr>
            <a:normAutofit/>
          </a:bodyPr>
          <a:lstStyle/>
          <a:p>
            <a:r>
              <a:rPr lang="sl-SI" sz="3600" dirty="0">
                <a:latin typeface="URW Bookman"/>
              </a:rPr>
              <a:t>Dogajanje v mednarodnem okolju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CA2DB9CF-A720-4411-A51C-92E95C560D4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56564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l-SI" dirty="0">
                <a:latin typeface="URW Bookman"/>
              </a:rPr>
              <a:t>Obdobje od oktobra 2025 do oktobra 2026 je zaznamovalo predvsem:</a:t>
            </a:r>
          </a:p>
          <a:p>
            <a:pPr marL="0" indent="0">
              <a:buNone/>
            </a:pPr>
            <a:endParaRPr lang="sl-SI" dirty="0">
              <a:latin typeface="URW Bookman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l-SI" dirty="0">
                <a:latin typeface="URW Bookman"/>
              </a:rPr>
              <a:t> zaostrovanje geopolitičnih konfliktov,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l-SI" dirty="0">
                <a:latin typeface="URW Bookman"/>
              </a:rPr>
              <a:t>povečanje energetske in trgovinske negotovosti ter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l-SI" dirty="0">
                <a:latin typeface="URW Bookman"/>
              </a:rPr>
              <a:t>pospešeno preoblikovanje svetovnega gospodarstva zaradi umetne inteligence.</a:t>
            </a:r>
            <a:endParaRPr lang="sl-SI" b="1" dirty="0">
              <a:latin typeface="URW Bookman"/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686606A7-3368-4D7A-98FD-0C1B89D945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078" y="0"/>
            <a:ext cx="1854922" cy="1365161"/>
          </a:xfrm>
          <a:prstGeom prst="rect">
            <a:avLst/>
          </a:prstGeom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80987E11-18E9-078F-188D-021DFCD3EC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212" b="13533"/>
          <a:stretch>
            <a:fillRect/>
          </a:stretch>
        </p:blipFill>
        <p:spPr>
          <a:xfrm>
            <a:off x="-19664" y="6410632"/>
            <a:ext cx="12270657" cy="442448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9C34D51B-D32A-A5CD-1A15-7C4E38F30A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17392" y="5833720"/>
            <a:ext cx="1720646" cy="112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3933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1CB7B-0170-3636-9B1E-BAC030A7B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slov 1">
            <a:extLst>
              <a:ext uri="{FF2B5EF4-FFF2-40B4-BE49-F238E27FC236}">
                <a16:creationId xmlns:a16="http://schemas.microsoft.com/office/drawing/2014/main" id="{18C07429-280A-E885-A9E8-F48C94004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612"/>
            <a:ext cx="10515600" cy="1000036"/>
          </a:xfrm>
        </p:spPr>
        <p:txBody>
          <a:bodyPr>
            <a:normAutofit/>
          </a:bodyPr>
          <a:lstStyle/>
          <a:p>
            <a:r>
              <a:rPr lang="sl-SI" sz="3600" dirty="0">
                <a:latin typeface="URW Bookman"/>
              </a:rPr>
              <a:t>Dogajanje v mednarodnem okolju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22ADF846-E200-B562-D682-BC46D9AD1FA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56564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l-SI" dirty="0">
                <a:latin typeface="URW Bookman"/>
              </a:rPr>
              <a:t>Največji vliv na gospodarske in druge razmere v svetu so imela naslednja dogajanja:</a:t>
            </a:r>
          </a:p>
          <a:p>
            <a:pPr marL="0" indent="0">
              <a:buNone/>
            </a:pPr>
            <a:endParaRPr lang="sl-SI" dirty="0">
              <a:latin typeface="URW Bookman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l-SI" dirty="0">
                <a:latin typeface="URW Bookman"/>
              </a:rPr>
              <a:t>vojna na Bližnjem vzhodu in energetski šok,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l-SI" dirty="0">
                <a:latin typeface="URW Bookman"/>
              </a:rPr>
              <a:t>nadaljevanje ruske vojne proti Ukrajini,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l-SI" dirty="0">
                <a:latin typeface="URW Bookman"/>
              </a:rPr>
              <a:t>ameriška trgovinska politika,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l-SI" dirty="0">
                <a:latin typeface="URW Bookman"/>
              </a:rPr>
              <a:t>pritisk na konkurenčnost evropske industrije ter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l-SI" dirty="0">
                <a:latin typeface="URW Bookman"/>
              </a:rPr>
              <a:t>izjemna rast naložb v umetno inteligenco.</a:t>
            </a:r>
            <a:endParaRPr lang="sl-SI" b="1" dirty="0">
              <a:latin typeface="URW Bookman"/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736E76B0-EAC6-5D0E-887A-58ED77CDC0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078" y="0"/>
            <a:ext cx="1854922" cy="1365161"/>
          </a:xfrm>
          <a:prstGeom prst="rect">
            <a:avLst/>
          </a:prstGeom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838EF915-04D1-4AFD-CC34-F172C43FB4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212" b="13533"/>
          <a:stretch>
            <a:fillRect/>
          </a:stretch>
        </p:blipFill>
        <p:spPr>
          <a:xfrm>
            <a:off x="-19664" y="6410632"/>
            <a:ext cx="12270657" cy="442448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9919A240-40F4-9792-72C3-E7A013631D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17392" y="5833720"/>
            <a:ext cx="1720646" cy="112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107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73F56-7E64-FEB5-DF94-CB1C6C507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slov 1">
            <a:extLst>
              <a:ext uri="{FF2B5EF4-FFF2-40B4-BE49-F238E27FC236}">
                <a16:creationId xmlns:a16="http://schemas.microsoft.com/office/drawing/2014/main" id="{89C4B04D-C1D1-00CF-24E4-B633FF5E3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939" y="365125"/>
            <a:ext cx="10515600" cy="1000036"/>
          </a:xfrm>
        </p:spPr>
        <p:txBody>
          <a:bodyPr>
            <a:normAutofit/>
          </a:bodyPr>
          <a:lstStyle/>
          <a:p>
            <a:r>
              <a:rPr lang="sl-SI" sz="3600" dirty="0">
                <a:latin typeface="URW Bookman"/>
              </a:rPr>
              <a:t>Dogajanje v EU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08CE9D56-6AB0-4CE8-5869-DA5C4FFC0DD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48939" y="1326058"/>
            <a:ext cx="10515600" cy="47961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Ø"/>
            </a:pPr>
            <a:r>
              <a:rPr lang="sl-SI" dirty="0">
                <a:latin typeface="URW Bookman"/>
              </a:rPr>
              <a:t>Vojna v Ukrajini in nadaljnje sankcije proti Rusiji – EU decembra 2025 odobri 90 milijard evrov posojila Ukrajini za leti 2026–2027, oktobra 2026 pa sprejme nove sankcije proti skoraj 1.600 posameznikom in subjektom.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sl-SI" dirty="0">
                <a:latin typeface="URW Bookman"/>
              </a:rPr>
              <a:t>Energetska kriza in zmanjševanje odvisnosti od Rusije – januarja 2026 EU dokončno sprejme postopno prepoved uvoza ruskega plina, vojna na Bližnjem vzhodu pa dodatno poveča energetska tveganja.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sl-SI" dirty="0">
                <a:latin typeface="URW Bookman"/>
              </a:rPr>
              <a:t>Kriza konkurenčnosti evropske industrije – visoki stroški energije, kitajska konkurenca in trgovinske napetosti z ZDA posebej prizadenejo avtomobilsko in energetsko intenzivno industrijo.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sl-SI" dirty="0">
                <a:latin typeface="URW Bookman"/>
              </a:rPr>
              <a:t>Krepitev evropske obrambe – povečanje obrambnih izdatkov in prizadevanja za večjo strateško samostojnost EU.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sl-SI" dirty="0">
                <a:latin typeface="URW Bookman"/>
              </a:rPr>
              <a:t>Preoblikovanje evropske gospodarske in </a:t>
            </a:r>
            <a:r>
              <a:rPr lang="sl-SI" dirty="0" err="1">
                <a:latin typeface="URW Bookman"/>
              </a:rPr>
              <a:t>okoljske</a:t>
            </a:r>
            <a:r>
              <a:rPr lang="sl-SI" dirty="0">
                <a:latin typeface="URW Bookman"/>
              </a:rPr>
              <a:t> politike – vse večji poudarek na konkurenčnosti, poenostavljanju regulative, energetiki in usklajevanju zelenega prehoda s potrebami industrije.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F08300C9-669B-0D1D-0E32-7FFCBAA656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078" y="0"/>
            <a:ext cx="1854922" cy="1365161"/>
          </a:xfrm>
          <a:prstGeom prst="rect">
            <a:avLst/>
          </a:prstGeom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9382CBB4-F03F-F6E9-EFC0-6E036E7A07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212" b="13533"/>
          <a:stretch>
            <a:fillRect/>
          </a:stretch>
        </p:blipFill>
        <p:spPr>
          <a:xfrm>
            <a:off x="-19664" y="6410632"/>
            <a:ext cx="12270657" cy="442448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37CD5E83-C8C2-64B2-8EFF-74118F7D00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17392" y="5833720"/>
            <a:ext cx="1720646" cy="112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7380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slov 1">
            <a:extLst>
              <a:ext uri="{FF2B5EF4-FFF2-40B4-BE49-F238E27FC236}">
                <a16:creationId xmlns:a16="http://schemas.microsoft.com/office/drawing/2014/main" id="{E057A7A7-C1CA-458F-9809-B5C57D821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7902"/>
            <a:ext cx="9693983" cy="1325563"/>
          </a:xfrm>
        </p:spPr>
        <p:txBody>
          <a:bodyPr>
            <a:normAutofit/>
          </a:bodyPr>
          <a:lstStyle/>
          <a:p>
            <a:r>
              <a:rPr lang="sl-SI" sz="3600" dirty="0">
                <a:latin typeface="URW Bookman"/>
              </a:rPr>
              <a:t>Trenutna situacija v domačem okolju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32FA65FB-945D-41D0-86AB-B141C10D06A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434353"/>
            <a:ext cx="10515600" cy="474261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Ø"/>
            </a:pPr>
            <a:r>
              <a:rPr lang="sl-SI" dirty="0">
                <a:latin typeface="URW Bookman"/>
              </a:rPr>
              <a:t>Parlamentarne volitve (22. marec 2026)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sl-SI" dirty="0">
                <a:latin typeface="URW Bookman"/>
              </a:rPr>
              <a:t>Oblikovanje nove vlade (maj–junij 2026) – sprememba političnega vodstva in napoved novih gospodarskih, davčnih in administrativnih usmeritev.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sl-SI" dirty="0">
                <a:latin typeface="URW Bookman"/>
              </a:rPr>
              <a:t>Gospodarska rast ob pritiskih na industrijo – nadaljevanje gospodarske aktivnosti kljub negotovosti na izvoznih trgih, visokim stroškom energije in težavam evropske avtomobilske industrije.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sl-SI" dirty="0">
                <a:latin typeface="URW Bookman"/>
              </a:rPr>
              <a:t>Razprave o davkih, plačah in javnih financah – vprašanja obremenitve dela, konkurenčnosti gospodarstva ter dolgoročne vzdržnosti javnih financ.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sl-SI" dirty="0">
                <a:latin typeface="URW Bookman"/>
              </a:rPr>
              <a:t>Energetska in </a:t>
            </a:r>
            <a:r>
              <a:rPr lang="sl-SI" dirty="0" err="1">
                <a:latin typeface="URW Bookman"/>
              </a:rPr>
              <a:t>okoljska</a:t>
            </a:r>
            <a:r>
              <a:rPr lang="sl-SI" dirty="0">
                <a:latin typeface="URW Bookman"/>
              </a:rPr>
              <a:t> politika – prilagajanje podjetij evropskim </a:t>
            </a:r>
            <a:r>
              <a:rPr lang="sl-SI" dirty="0" err="1">
                <a:latin typeface="URW Bookman"/>
              </a:rPr>
              <a:t>okoljskim</a:t>
            </a:r>
            <a:r>
              <a:rPr lang="sl-SI" dirty="0">
                <a:latin typeface="URW Bookman"/>
              </a:rPr>
              <a:t> zahtevam, energetski negotovosti in stroškom zelenega prehoda.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03F94DAE-6C17-4902-9FA1-1B8E2DEFC1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078" y="0"/>
            <a:ext cx="1854922" cy="1365161"/>
          </a:xfrm>
          <a:prstGeom prst="rect">
            <a:avLst/>
          </a:prstGeom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6B88A162-2F6C-F951-3F0C-0FD99AAB85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212" b="13533"/>
          <a:stretch>
            <a:fillRect/>
          </a:stretch>
        </p:blipFill>
        <p:spPr>
          <a:xfrm>
            <a:off x="-19664" y="6410632"/>
            <a:ext cx="12270657" cy="442448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B623BAF7-410D-9A60-9D99-593A370F80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17392" y="5833720"/>
            <a:ext cx="1720646" cy="112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56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C0919-D153-BC8B-9867-824F53289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slov 1">
            <a:extLst>
              <a:ext uri="{FF2B5EF4-FFF2-40B4-BE49-F238E27FC236}">
                <a16:creationId xmlns:a16="http://schemas.microsoft.com/office/drawing/2014/main" id="{35C51C6B-24AF-48B5-05BE-486643FDB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9693983" cy="1325563"/>
          </a:xfrm>
        </p:spPr>
        <p:txBody>
          <a:bodyPr>
            <a:normAutofit/>
          </a:bodyPr>
          <a:lstStyle/>
          <a:p>
            <a:r>
              <a:rPr lang="sl-SI" sz="3600" dirty="0">
                <a:latin typeface="URW Bookman"/>
              </a:rPr>
              <a:t>Trenutna situacija v domačem okolju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15C300C1-A6D9-2B44-8F67-3572CD4D95D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sl-SI" dirty="0">
                <a:latin typeface="URW Bookman"/>
              </a:rPr>
              <a:t>Z vidika slovenskega gospodarstva je najpomembnejša skupna posledica svetovnih dogodkov povečana negotovost poslovnega okolja, predvsem zaradi cen energije, mednarodne trgovine in strukturnih sprememb evropske industrije.</a:t>
            </a:r>
          </a:p>
          <a:p>
            <a:pPr marL="0" lvl="0" indent="0">
              <a:buNone/>
            </a:pPr>
            <a:endParaRPr lang="sl-SI" dirty="0">
              <a:latin typeface="URW Bookman"/>
            </a:endParaRPr>
          </a:p>
          <a:p>
            <a:pPr marL="0" indent="0">
              <a:buNone/>
            </a:pPr>
            <a:r>
              <a:rPr lang="sl-SI" dirty="0">
                <a:latin typeface="URW Bookman"/>
              </a:rPr>
              <a:t>Zelo pomembno za slovensko gospodarstvo v letu 2027 bo, da se čimprej </a:t>
            </a:r>
            <a:r>
              <a:rPr lang="sl-SI" u="sng" dirty="0">
                <a:latin typeface="URW Bookman"/>
              </a:rPr>
              <a:t>odgovorno</a:t>
            </a:r>
            <a:r>
              <a:rPr lang="sl-SI" dirty="0">
                <a:latin typeface="URW Bookman"/>
              </a:rPr>
              <a:t> lotimo vprašanj obremenitve dela, konkurenčnosti gospodarstva ter dolgoročne vzdržnosti javnih financ!</a:t>
            </a:r>
          </a:p>
          <a:p>
            <a:pPr marL="0" lvl="0" indent="0">
              <a:buNone/>
            </a:pPr>
            <a:endParaRPr lang="sl-SI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A73F1581-2436-4ACB-E7DB-8AD02B9AD3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078" y="0"/>
            <a:ext cx="1854922" cy="1365161"/>
          </a:xfrm>
          <a:prstGeom prst="rect">
            <a:avLst/>
          </a:prstGeom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07CA56BF-C2ED-D700-CEF1-3032722B4C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212" b="13533"/>
          <a:stretch>
            <a:fillRect/>
          </a:stretch>
        </p:blipFill>
        <p:spPr>
          <a:xfrm>
            <a:off x="-19664" y="6410632"/>
            <a:ext cx="12270657" cy="442448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CB47E16A-478A-69C4-E88A-59202B5F56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17392" y="5833720"/>
            <a:ext cx="1720646" cy="112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488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6637B-E906-C70D-8D59-A7BF8B1FB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slov 1">
            <a:extLst>
              <a:ext uri="{FF2B5EF4-FFF2-40B4-BE49-F238E27FC236}">
                <a16:creationId xmlns:a16="http://schemas.microsoft.com/office/drawing/2014/main" id="{8184A9BB-B8AF-583F-A8B3-A9504F34C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9693983" cy="1325563"/>
          </a:xfrm>
        </p:spPr>
        <p:txBody>
          <a:bodyPr>
            <a:normAutofit/>
          </a:bodyPr>
          <a:lstStyle/>
          <a:p>
            <a:r>
              <a:rPr lang="sl-SI" sz="3600" dirty="0">
                <a:latin typeface="URW Bookman"/>
              </a:rPr>
              <a:t>Trenutna situacija v domačem okolju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64FDE3AD-20FA-7F0B-83EC-C1F5902A06B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59883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Ø"/>
            </a:pPr>
            <a:r>
              <a:rPr lang="sl-SI" dirty="0">
                <a:latin typeface="URW Bookman"/>
              </a:rPr>
              <a:t>V pričakovanju zakonodajnega svežnja: ZVO2 (in ZVO3?); Uredba o embalaži – monopol: da ali ne; SUP?, sežigalnice: da ali ne?; pridobivanje okoljevarstvenih dovoljenj?; </a:t>
            </a:r>
            <a:r>
              <a:rPr lang="sl-SI" dirty="0" err="1">
                <a:latin typeface="URW Bookman"/>
              </a:rPr>
              <a:t>itn</a:t>
            </a:r>
            <a:r>
              <a:rPr lang="sl-SI" dirty="0">
                <a:latin typeface="URW Bookman"/>
              </a:rPr>
              <a:t>…</a:t>
            </a:r>
          </a:p>
          <a:p>
            <a:pPr marL="0" lvl="0" indent="0">
              <a:buNone/>
            </a:pPr>
            <a:endParaRPr lang="sl-SI" dirty="0">
              <a:latin typeface="URW Bookman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sl-SI" dirty="0">
                <a:latin typeface="URW Bookman"/>
              </a:rPr>
              <a:t>DIWASS - !!!! – potrebujemo odgovore!</a:t>
            </a:r>
          </a:p>
          <a:p>
            <a:pPr marL="0" lvl="0" indent="0">
              <a:buNone/>
            </a:pPr>
            <a:endParaRPr lang="sl-SI" dirty="0">
              <a:latin typeface="URW Bookman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sl-SI" dirty="0">
                <a:latin typeface="URW Bookman"/>
              </a:rPr>
              <a:t>Stališče Sekcije na nezakonitosti pri ravnanju z odpadki!</a:t>
            </a:r>
          </a:p>
          <a:p>
            <a:pPr marL="0" lvl="0" indent="0">
              <a:buNone/>
            </a:pPr>
            <a:endParaRPr lang="sl-SI" dirty="0">
              <a:latin typeface="URW Bookman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sl-SI" dirty="0">
                <a:latin typeface="URW Bookman"/>
              </a:rPr>
              <a:t>………</a:t>
            </a:r>
          </a:p>
          <a:p>
            <a:pPr lvl="0">
              <a:buFont typeface="Wingdings" panose="05000000000000000000" pitchFamily="2" charset="2"/>
              <a:buChar char="Ø"/>
            </a:pPr>
            <a:endParaRPr lang="sl-SI" dirty="0"/>
          </a:p>
          <a:p>
            <a:pPr marL="0" lvl="0" indent="0">
              <a:buNone/>
            </a:pPr>
            <a:endParaRPr lang="sl-SI" dirty="0"/>
          </a:p>
          <a:p>
            <a:pPr lvl="0">
              <a:buFont typeface="Wingdings" panose="05000000000000000000" pitchFamily="2" charset="2"/>
              <a:buChar char="Ø"/>
            </a:pPr>
            <a:endParaRPr lang="sl-SI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112AFA5B-4A50-CCF8-8267-CBECD91782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078" y="0"/>
            <a:ext cx="1854922" cy="1365161"/>
          </a:xfrm>
          <a:prstGeom prst="rect">
            <a:avLst/>
          </a:prstGeom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412F8413-2A9D-30E7-829C-F33051C69D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212" b="13533"/>
          <a:stretch>
            <a:fillRect/>
          </a:stretch>
        </p:blipFill>
        <p:spPr>
          <a:xfrm>
            <a:off x="-19664" y="6410632"/>
            <a:ext cx="12270657" cy="442448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1B0A2719-6B7D-056F-AF73-63C9E6AB72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17392" y="5833720"/>
            <a:ext cx="1720646" cy="112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674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>
            <a:extLst>
              <a:ext uri="{FF2B5EF4-FFF2-40B4-BE49-F238E27FC236}">
                <a16:creationId xmlns:a16="http://schemas.microsoft.com/office/drawing/2014/main" id="{8CFBC250-1D3A-46E2-A9F6-8FE4F67E47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078" y="0"/>
            <a:ext cx="1854922" cy="1365161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r>
              <a:rPr lang="sl-SI" sz="3600" dirty="0">
                <a:latin typeface="URW Bookman"/>
              </a:rPr>
              <a:t>Trenutna situacija v branži reciklaže surovin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l-SI" dirty="0">
                <a:latin typeface="URW Bookman"/>
              </a:rPr>
              <a:t>Največji problem evropske reciklažne industrije trenutno ni zgolj nizka cena sekundarnih surovin, temveč kombinacija naslednjih dejstev: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l-SI" dirty="0">
                <a:latin typeface="URW Bookman"/>
              </a:rPr>
              <a:t>nezadostnega industrijskega povpraševanja,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l-SI" dirty="0">
                <a:latin typeface="URW Bookman"/>
              </a:rPr>
              <a:t>visokih stroškov obdelave in logistike ter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l-SI" dirty="0">
                <a:latin typeface="URW Bookman"/>
              </a:rPr>
              <a:t>negotovosti glede izvoza.</a:t>
            </a:r>
          </a:p>
          <a:p>
            <a:pPr marL="0" indent="0">
              <a:buNone/>
            </a:pPr>
            <a:endParaRPr lang="sl-SI" dirty="0">
              <a:latin typeface="+mj-lt"/>
            </a:endParaRPr>
          </a:p>
          <a:p>
            <a:pPr marL="0" indent="0">
              <a:buNone/>
            </a:pPr>
            <a:endParaRPr lang="sl-SI" dirty="0">
              <a:latin typeface="+mj-lt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99C0F3EE-E4BD-D6F2-1003-E013F989EB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212" b="13533"/>
          <a:stretch>
            <a:fillRect/>
          </a:stretch>
        </p:blipFill>
        <p:spPr>
          <a:xfrm>
            <a:off x="-19664" y="6410632"/>
            <a:ext cx="12270657" cy="4424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425676-3E56-DE8F-B395-F3FB57C597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17392" y="5833720"/>
            <a:ext cx="1720646" cy="112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8422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81863-10F7-933F-BF29-971F62B93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>
            <a:extLst>
              <a:ext uri="{FF2B5EF4-FFF2-40B4-BE49-F238E27FC236}">
                <a16:creationId xmlns:a16="http://schemas.microsoft.com/office/drawing/2014/main" id="{9FBC27F7-1ECA-3160-ADA9-EA4595DC16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078" y="0"/>
            <a:ext cx="1854922" cy="1365161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D565CC40-DFFB-DDE3-CCA4-09B51970A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127" y="431519"/>
            <a:ext cx="10515600" cy="1325563"/>
          </a:xfrm>
        </p:spPr>
        <p:txBody>
          <a:bodyPr>
            <a:normAutofit/>
          </a:bodyPr>
          <a:lstStyle/>
          <a:p>
            <a:r>
              <a:rPr lang="sl-SI" sz="3600" dirty="0">
                <a:latin typeface="URW Bookman"/>
              </a:rPr>
              <a:t>Trenutna situacija v branži reciklaže surovin</a:t>
            </a:r>
          </a:p>
        </p:txBody>
      </p:sp>
      <p:graphicFrame>
        <p:nvGraphicFramePr>
          <p:cNvPr id="4" name="Označba mesta vsebine 3">
            <a:extLst>
              <a:ext uri="{FF2B5EF4-FFF2-40B4-BE49-F238E27FC236}">
                <a16:creationId xmlns:a16="http://schemas.microsoft.com/office/drawing/2014/main" id="{E819F6D5-672F-CF8F-F5D9-8D11EF986AAB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38661580"/>
              </p:ext>
            </p:extLst>
          </p:nvPr>
        </p:nvGraphicFramePr>
        <p:xfrm>
          <a:off x="1071669" y="1669961"/>
          <a:ext cx="10515600" cy="4206240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val="13250903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93104045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42924215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6183863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/>
                        <a:t>Segment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/>
                        <a:t>Gibanje cen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/>
                        <a:t>Povpraševanje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/>
                        <a:t>Ocena razmer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39671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/>
                        <a:t>Železni odpadki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>
                          <a:solidFill>
                            <a:schemeClr val="accent6"/>
                          </a:solidFill>
                        </a:rPr>
                        <a:t>Rahla rast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>
                          <a:solidFill>
                            <a:schemeClr val="accent6"/>
                          </a:solidFill>
                        </a:rPr>
                        <a:t>Zmerno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/>
                        <a:t>Stabilizacija po poletnem padcu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0040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/>
                        <a:t>Baker in medenina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>
                          <a:solidFill>
                            <a:schemeClr val="accent1"/>
                          </a:solidFill>
                        </a:rPr>
                        <a:t>Mešano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8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Selektivno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/>
                        <a:t>Odvisno od kakovosti in izvoza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03631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/>
                        <a:t>Aluminijasti odpadki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>
                          <a:solidFill>
                            <a:srgbClr val="C00000"/>
                          </a:solidFill>
                        </a:rPr>
                        <a:t>Pritisk na cene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>
                          <a:solidFill>
                            <a:srgbClr val="C00000"/>
                          </a:solidFill>
                        </a:rPr>
                        <a:t>Šibko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/>
                        <a:t>Težave avtomobilske industrije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81171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/>
                        <a:t>Odpadni papir in karton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>
                          <a:solidFill>
                            <a:schemeClr val="accent6"/>
                          </a:solidFill>
                        </a:rPr>
                        <a:t>Rahla rast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>
                          <a:solidFill>
                            <a:schemeClr val="accent6"/>
                          </a:solidFill>
                        </a:rPr>
                        <a:t>Zmerno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/>
                        <a:t>Omejena ponudba podpira cene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69135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/>
                        <a:t>Odpadna plastika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>
                          <a:solidFill>
                            <a:srgbClr val="C00000"/>
                          </a:solidFill>
                        </a:rPr>
                        <a:t>Pritisk na cene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>
                          <a:solidFill>
                            <a:srgbClr val="C00000"/>
                          </a:solidFill>
                        </a:rPr>
                        <a:t>Šibko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/>
                        <a:t>Konkurenca primarnih polimerov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20719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/>
                        <a:t>Kakovostni reciklati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>
                          <a:solidFill>
                            <a:schemeClr val="accent1"/>
                          </a:solidFill>
                        </a:rPr>
                        <a:t>Različno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8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Selektivno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dirty="0"/>
                        <a:t>Prednost imajo certificirane kakovosti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6159238"/>
                  </a:ext>
                </a:extLst>
              </a:tr>
            </a:tbl>
          </a:graphicData>
        </a:graphic>
      </p:graphicFrame>
      <p:pic>
        <p:nvPicPr>
          <p:cNvPr id="5" name="Picture 5">
            <a:extLst>
              <a:ext uri="{FF2B5EF4-FFF2-40B4-BE49-F238E27FC236}">
                <a16:creationId xmlns:a16="http://schemas.microsoft.com/office/drawing/2014/main" id="{AE419512-711F-EF6B-FCC0-B60D7D3596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212" b="13533"/>
          <a:stretch>
            <a:fillRect/>
          </a:stretch>
        </p:blipFill>
        <p:spPr>
          <a:xfrm>
            <a:off x="-19664" y="6410632"/>
            <a:ext cx="12270657" cy="4424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B139BE-CC30-75C7-B6D7-6C027C2426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17392" y="5833720"/>
            <a:ext cx="1720646" cy="1129568"/>
          </a:xfrm>
          <a:prstGeom prst="rect">
            <a:avLst/>
          </a:prstGeom>
        </p:spPr>
      </p:pic>
      <p:cxnSp>
        <p:nvCxnSpPr>
          <p:cNvPr id="11" name="Raven povezovalnik 10">
            <a:extLst>
              <a:ext uri="{FF2B5EF4-FFF2-40B4-BE49-F238E27FC236}">
                <a16:creationId xmlns:a16="http://schemas.microsoft.com/office/drawing/2014/main" id="{17A9E202-8632-AC77-3800-671288826647}"/>
              </a:ext>
            </a:extLst>
          </p:cNvPr>
          <p:cNvCxnSpPr/>
          <p:nvPr/>
        </p:nvCxnSpPr>
        <p:spPr>
          <a:xfrm>
            <a:off x="1183341" y="2061882"/>
            <a:ext cx="100811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FDF25ED1-0A3A-9E8B-3F40-A2BD9A15D03E}"/>
              </a:ext>
            </a:extLst>
          </p:cNvPr>
          <p:cNvSpPr txBox="1"/>
          <p:nvPr/>
        </p:nvSpPr>
        <p:spPr>
          <a:xfrm>
            <a:off x="955127" y="6083781"/>
            <a:ext cx="8632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i="1" dirty="0"/>
              <a:t>Vir: Ocena na podlagi oktobrskih poročil </a:t>
            </a:r>
            <a:r>
              <a:rPr lang="sl-SI" sz="1200" i="1" dirty="0" err="1"/>
              <a:t>Assofermet</a:t>
            </a:r>
            <a:r>
              <a:rPr lang="sl-SI" sz="1200" i="1" dirty="0"/>
              <a:t>, BIR, </a:t>
            </a:r>
            <a:r>
              <a:rPr lang="sl-SI" sz="1200" i="1" dirty="0" err="1"/>
              <a:t>Fastmarkets</a:t>
            </a:r>
            <a:r>
              <a:rPr lang="sl-SI" sz="1200" i="1" dirty="0"/>
              <a:t> in </a:t>
            </a:r>
            <a:r>
              <a:rPr lang="sl-SI" sz="1200" i="1" dirty="0" err="1"/>
              <a:t>Plastinfo</a:t>
            </a:r>
            <a:r>
              <a:rPr lang="sl-SI" sz="12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75004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BB7FF-A411-136D-2264-84562C624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5CDEA441-339F-FC5E-C9B6-A0518163C7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8655" y="81048"/>
            <a:ext cx="1853345" cy="1365622"/>
          </a:xfrm>
          <a:prstGeom prst="rect">
            <a:avLst/>
          </a:prstGeom>
        </p:spPr>
      </p:pic>
      <p:sp>
        <p:nvSpPr>
          <p:cNvPr id="7" name="PoljeZBesedilom 6">
            <a:extLst>
              <a:ext uri="{FF2B5EF4-FFF2-40B4-BE49-F238E27FC236}">
                <a16:creationId xmlns:a16="http://schemas.microsoft.com/office/drawing/2014/main" id="{CCC69DD7-695D-2143-8205-4A98804F3DC4}"/>
              </a:ext>
            </a:extLst>
          </p:cNvPr>
          <p:cNvSpPr txBox="1"/>
          <p:nvPr/>
        </p:nvSpPr>
        <p:spPr>
          <a:xfrm>
            <a:off x="1024931" y="1695724"/>
            <a:ext cx="1467059" cy="707886"/>
          </a:xfrm>
          <a:prstGeom prst="rect">
            <a:avLst/>
          </a:prstGeom>
          <a:solidFill>
            <a:srgbClr val="C7D3C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sz="4000" dirty="0"/>
              <a:t>2026</a:t>
            </a:r>
          </a:p>
        </p:txBody>
      </p: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C9813C60-0F79-9C73-41EF-6EC2572A33FC}"/>
              </a:ext>
            </a:extLst>
          </p:cNvPr>
          <p:cNvSpPr txBox="1"/>
          <p:nvPr/>
        </p:nvSpPr>
        <p:spPr>
          <a:xfrm>
            <a:off x="1024931" y="3503322"/>
            <a:ext cx="1467059" cy="707886"/>
          </a:xfrm>
          <a:prstGeom prst="rect">
            <a:avLst/>
          </a:prstGeom>
          <a:solidFill>
            <a:srgbClr val="C7D3C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sz="4000" dirty="0"/>
              <a:t>2027</a:t>
            </a: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68AED6BE-6D21-6C39-8080-2302EE20BC6A}"/>
              </a:ext>
            </a:extLst>
          </p:cNvPr>
          <p:cNvSpPr txBox="1"/>
          <p:nvPr/>
        </p:nvSpPr>
        <p:spPr>
          <a:xfrm>
            <a:off x="2942404" y="1577743"/>
            <a:ext cx="59774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600" u="sng" dirty="0"/>
              <a:t>Zadnji kvartal</a:t>
            </a:r>
            <a:r>
              <a:rPr lang="sl-SI" sz="3600" dirty="0"/>
              <a:t>: presenetljiva gospodarska rast</a:t>
            </a:r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8123C94A-7349-32CF-7A10-2A548B6714C4}"/>
              </a:ext>
            </a:extLst>
          </p:cNvPr>
          <p:cNvSpPr txBox="1"/>
          <p:nvPr/>
        </p:nvSpPr>
        <p:spPr>
          <a:xfrm>
            <a:off x="2869199" y="3354984"/>
            <a:ext cx="64197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600" dirty="0"/>
              <a:t>Pričakovanje rasti, a zahtevno obvladovanje stroškov energije, transporta, financiranja in dela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CD6CF173-171D-1A0C-B994-7D0A4BCBD6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212" b="13533"/>
          <a:stretch>
            <a:fillRect/>
          </a:stretch>
        </p:blipFill>
        <p:spPr>
          <a:xfrm>
            <a:off x="-19664" y="6410632"/>
            <a:ext cx="12270657" cy="442448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9A9A7CC2-D582-7235-1506-31FAB78D5D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17392" y="5833720"/>
            <a:ext cx="1720646" cy="1129568"/>
          </a:xfrm>
          <a:prstGeom prst="rect">
            <a:avLst/>
          </a:prstGeom>
        </p:spPr>
      </p:pic>
      <p:sp>
        <p:nvSpPr>
          <p:cNvPr id="6" name="Zamenjaj – naslov diapozitiva">
            <a:extLst>
              <a:ext uri="{FF2B5EF4-FFF2-40B4-BE49-F238E27FC236}">
                <a16:creationId xmlns:a16="http://schemas.microsoft.com/office/drawing/2014/main" id="{6421400A-9DA5-2DF1-9834-E2A715BC5CA0}"/>
              </a:ext>
            </a:extLst>
          </p:cNvPr>
          <p:cNvSpPr>
            <a:spLocks noGrp="1"/>
          </p:cNvSpPr>
          <p:nvPr/>
        </p:nvSpPr>
        <p:spPr>
          <a:xfrm>
            <a:off x="-19665" y="412713"/>
            <a:ext cx="3751909" cy="754571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3000" b="1">
                <a:solidFill>
                  <a:srgbClr val="1763AD"/>
                </a:solidFill>
                <a:latin typeface="URW Bookman"/>
                <a:ea typeface="URW Bookman"/>
                <a:cs typeface="URW Bookman"/>
              </a:defRPr>
            </a:pPr>
            <a:r>
              <a:rPr lang="sl-SI" sz="3600" dirty="0">
                <a:latin typeface="URW Bookman"/>
              </a:rPr>
              <a:t>Obeti?</a:t>
            </a:r>
            <a:r>
              <a:rPr lang="sl-SI" sz="5000" dirty="0">
                <a:latin typeface="URW Bookman"/>
              </a:rPr>
              <a:t> </a:t>
            </a:r>
            <a:endParaRPr sz="5000" b="1" dirty="0">
              <a:solidFill>
                <a:srgbClr val="1763AD"/>
              </a:solidFill>
              <a:latin typeface="URW Bookman"/>
              <a:ea typeface="URW Bookman"/>
              <a:cs typeface="URW Bookman"/>
            </a:endParaRPr>
          </a:p>
        </p:txBody>
      </p:sp>
    </p:spTree>
    <p:extLst>
      <p:ext uri="{BB962C8B-B14F-4D97-AF65-F5344CB8AC3E}">
        <p14:creationId xmlns:p14="http://schemas.microsoft.com/office/powerpoint/2010/main" val="37035425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8D15A-4CDA-3DDA-4DAD-66653CE21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4AF11CF-4D38-80E4-08ED-C545D5784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727" y="2688958"/>
            <a:ext cx="10515600" cy="1325563"/>
          </a:xfrm>
        </p:spPr>
        <p:txBody>
          <a:bodyPr/>
          <a:lstStyle/>
          <a:p>
            <a:pPr algn="ctr"/>
            <a:r>
              <a:rPr lang="sl-SI" b="1" dirty="0">
                <a:solidFill>
                  <a:schemeClr val="accent6"/>
                </a:solidFill>
              </a:rPr>
              <a:t>Hvala za pozornost in uspešno delo!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367E1346-4C4C-2A84-C52C-342F829899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8655" y="81048"/>
            <a:ext cx="1853345" cy="1365622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21FF699D-AC12-B5EA-1004-1A1878F9D0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212" b="13533"/>
          <a:stretch>
            <a:fillRect/>
          </a:stretch>
        </p:blipFill>
        <p:spPr>
          <a:xfrm>
            <a:off x="-19664" y="6410632"/>
            <a:ext cx="12270657" cy="442448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E7C49494-A76B-6210-AAE8-506B1AE0F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117392" y="5833720"/>
            <a:ext cx="1720646" cy="112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85708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1399</Words>
  <Application>Microsoft Office PowerPoint</Application>
  <DocSecurity>0</DocSecurity>
  <PresentationFormat>Širokozaslonsko</PresentationFormat>
  <Paragraphs>327</Paragraphs>
  <Slides>24</Slides>
  <Notes>11</Notes>
  <HiddenSlides>0</HiddenSlides>
  <MMClips>0</MMClips>
  <ScaleCrop>false</ScaleCrop>
  <HeadingPairs>
    <vt:vector size="6" baseType="variant">
      <vt:variant>
        <vt:lpstr>Uporabljene pisave</vt:lpstr>
      </vt:variant>
      <vt:variant>
        <vt:i4>6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24</vt:i4>
      </vt:variant>
    </vt:vector>
  </HeadingPairs>
  <TitlesOfParts>
    <vt:vector size="31" baseType="lpstr">
      <vt:lpstr>Aptos</vt:lpstr>
      <vt:lpstr>Arial</vt:lpstr>
      <vt:lpstr>Calibri</vt:lpstr>
      <vt:lpstr>Nimbus Sans</vt:lpstr>
      <vt:lpstr>URW Bookman</vt:lpstr>
      <vt:lpstr>Wingdings</vt:lpstr>
      <vt:lpstr>ChatGPT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Dogajanje v mednarodnem okolju</vt:lpstr>
      <vt:lpstr>Dogajanje v mednarodnem okolju</vt:lpstr>
      <vt:lpstr>Dogajanje v EU</vt:lpstr>
      <vt:lpstr>Trenutna situacija v domačem okolju</vt:lpstr>
      <vt:lpstr>Trenutna situacija v domačem okolju</vt:lpstr>
      <vt:lpstr>Trenutna situacija v domačem okolju</vt:lpstr>
      <vt:lpstr>Trenutna situacija v branži reciklaže surovin</vt:lpstr>
      <vt:lpstr>Trenutna situacija v branži reciklaže surovin</vt:lpstr>
      <vt:lpstr>PowerPointova predstavitev</vt:lpstr>
      <vt:lpstr>Hvala za pozornost in uspešno delo!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Nadja Krajnc</cp:lastModifiedBy>
  <cp:revision>13</cp:revision>
  <dcterms:created xsi:type="dcterms:W3CDTF">2026-10-02T13:16:19Z</dcterms:created>
  <dcterms:modified xsi:type="dcterms:W3CDTF">2026-10-15T06:36:03Z</dcterms:modified>
</cp:coreProperties>
</file>