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64"/>
  </p:notesMasterIdLst>
  <p:sldIdLst>
    <p:sldId id="256" r:id="rId6"/>
    <p:sldId id="267" r:id="rId7"/>
    <p:sldId id="268" r:id="rId8"/>
    <p:sldId id="269" r:id="rId9"/>
    <p:sldId id="270" r:id="rId10"/>
    <p:sldId id="272" r:id="rId11"/>
    <p:sldId id="277" r:id="rId12"/>
    <p:sldId id="274" r:id="rId13"/>
    <p:sldId id="275" r:id="rId14"/>
    <p:sldId id="276" r:id="rId15"/>
    <p:sldId id="271" r:id="rId16"/>
    <p:sldId id="356" r:id="rId17"/>
    <p:sldId id="278" r:id="rId18"/>
    <p:sldId id="285" r:id="rId19"/>
    <p:sldId id="357" r:id="rId20"/>
    <p:sldId id="290" r:id="rId21"/>
    <p:sldId id="519" r:id="rId22"/>
    <p:sldId id="522" r:id="rId23"/>
    <p:sldId id="511" r:id="rId24"/>
    <p:sldId id="564" r:id="rId25"/>
    <p:sldId id="569" r:id="rId26"/>
    <p:sldId id="523" r:id="rId27"/>
    <p:sldId id="291" r:id="rId28"/>
    <p:sldId id="595" r:id="rId29"/>
    <p:sldId id="565" r:id="rId30"/>
    <p:sldId id="575" r:id="rId31"/>
    <p:sldId id="478" r:id="rId32"/>
    <p:sldId id="490" r:id="rId33"/>
    <p:sldId id="572" r:id="rId34"/>
    <p:sldId id="571" r:id="rId35"/>
    <p:sldId id="579" r:id="rId36"/>
    <p:sldId id="510" r:id="rId37"/>
    <p:sldId id="596" r:id="rId38"/>
    <p:sldId id="576" r:id="rId39"/>
    <p:sldId id="581" r:id="rId40"/>
    <p:sldId id="265" r:id="rId41"/>
    <p:sldId id="592" r:id="rId42"/>
    <p:sldId id="593" r:id="rId43"/>
    <p:sldId id="594" r:id="rId44"/>
    <p:sldId id="299" r:id="rId45"/>
    <p:sldId id="300" r:id="rId46"/>
    <p:sldId id="301" r:id="rId47"/>
    <p:sldId id="363" r:id="rId48"/>
    <p:sldId id="582" r:id="rId49"/>
    <p:sldId id="583" r:id="rId50"/>
    <p:sldId id="292" r:id="rId51"/>
    <p:sldId id="505" r:id="rId52"/>
    <p:sldId id="504" r:id="rId53"/>
    <p:sldId id="418" r:id="rId54"/>
    <p:sldId id="393" r:id="rId55"/>
    <p:sldId id="518" r:id="rId56"/>
    <p:sldId id="589" r:id="rId57"/>
    <p:sldId id="590" r:id="rId58"/>
    <p:sldId id="462" r:id="rId59"/>
    <p:sldId id="591" r:id="rId60"/>
    <p:sldId id="464" r:id="rId61"/>
    <p:sldId id="465" r:id="rId62"/>
    <p:sldId id="597" r:id="rId63"/>
  </p:sldIdLst>
  <p:sldSz cx="18288000" cy="10287000"/>
  <p:notesSz cx="6858000" cy="9144000"/>
  <p:embeddedFontLst>
    <p:embeddedFont>
      <p:font typeface="Arial MT Pro" panose="020B0604020202020204" charset="-18"/>
      <p:regular r:id="rId65"/>
    </p:embeddedFont>
    <p:embeddedFont>
      <p:font typeface="Arial MT Pro Bold" panose="020B0604020202020204" charset="-18"/>
      <p:regular r:id="rId66"/>
    </p:embeddedFont>
    <p:embeddedFont>
      <p:font typeface="Arial MT Pro Bold Italics" panose="020B0604020202020204" charset="-18"/>
      <p:regular r:id="rId67"/>
    </p:embeddedFont>
    <p:embeddedFont>
      <p:font typeface="Arimo" panose="020B0604020202020204" charset="0"/>
      <p:regular r:id="rId68"/>
    </p:embeddedFont>
    <p:embeddedFont>
      <p:font typeface="Codec Pro ExtraBold" panose="020B0604020202020204" charset="0"/>
      <p:regular r:id="rId69"/>
    </p:embeddedFont>
    <p:embeddedFont>
      <p:font typeface="Georgia" panose="02040502050405020303" pitchFamily="18" charset="0"/>
      <p:regular r:id="rId70"/>
      <p:bold r:id="rId71"/>
      <p:italic r:id="rId72"/>
      <p:boldItalic r:id="rId73"/>
    </p:embeddedFont>
    <p:embeddedFont>
      <p:font typeface="Montserrat Bold" panose="020B0604020202020204" charset="-18"/>
      <p:regular r:id="rId74"/>
      <p:bold r:id="rId75"/>
    </p:embeddedFont>
    <p:embeddedFont>
      <p:font typeface="Montserrat Classic" panose="020B0604020202020204" charset="-18"/>
      <p:regular r:id="rId76"/>
    </p:embeddedFont>
    <p:embeddedFont>
      <p:font typeface="Montserrat Light" panose="00000400000000000000" pitchFamily="2" charset="-18"/>
      <p:regular r:id="rId77"/>
      <p:italic r:id="rId78"/>
    </p:embeddedFont>
    <p:embeddedFont>
      <p:font typeface="Montserrat Light Bold" panose="020B0604020202020204" charset="-18"/>
      <p:regular r:id="rId79"/>
    </p:embeddedFont>
    <p:embeddedFont>
      <p:font typeface="Open Sans" panose="020B0606030504020204" pitchFamily="34" charset="0"/>
      <p:regular r:id="rId80"/>
      <p:bold r:id="rId81"/>
      <p:italic r:id="rId82"/>
      <p:boldItalic r:id="rId83"/>
    </p:embeddedFont>
    <p:embeddedFont>
      <p:font typeface="Open Sans Bold" panose="020B0806030504020204" charset="0"/>
      <p:regular r:id="rId84"/>
      <p:bold r:id="rId85"/>
    </p:embeddedFont>
    <p:embeddedFont>
      <p:font typeface="Open Sauce" panose="020B0604020202020204" charset="-18"/>
      <p:regular r:id="rId86"/>
    </p:embeddedFont>
    <p:embeddedFont>
      <p:font typeface="Rubik" panose="020B0604020202020204" charset="-79"/>
      <p:regular r:id="rId87"/>
    </p:embeddedFont>
    <p:embeddedFont>
      <p:font typeface="Rubik Bold" panose="020B0604020202020204" charset="-79"/>
      <p:regular r:id="rId88"/>
    </p:embeddedFont>
    <p:embeddedFont>
      <p:font typeface="Rubik Semi-Bold" panose="020B0604020202020204" charset="-79"/>
      <p:regular r:id="rId89"/>
    </p:embeddedFont>
    <p:embeddedFont>
      <p:font typeface="Segoe UI" panose="020B0502040204020203" pitchFamily="34" charset="0"/>
      <p:regular r:id="rId90"/>
      <p:bold r:id="rId91"/>
      <p:italic r:id="rId92"/>
      <p:boldItalic r:id="rId9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ivzeti razdelek" id="{83984950-9142-4472-AB9F-4269F5B035DB}">
          <p14:sldIdLst>
            <p14:sldId id="256"/>
            <p14:sldId id="267"/>
            <p14:sldId id="268"/>
            <p14:sldId id="269"/>
            <p14:sldId id="270"/>
            <p14:sldId id="272"/>
            <p14:sldId id="277"/>
            <p14:sldId id="274"/>
            <p14:sldId id="275"/>
            <p14:sldId id="276"/>
            <p14:sldId id="271"/>
            <p14:sldId id="356"/>
            <p14:sldId id="278"/>
            <p14:sldId id="285"/>
            <p14:sldId id="357"/>
            <p14:sldId id="290"/>
            <p14:sldId id="519"/>
            <p14:sldId id="522"/>
            <p14:sldId id="511"/>
            <p14:sldId id="564"/>
            <p14:sldId id="569"/>
            <p14:sldId id="523"/>
            <p14:sldId id="291"/>
            <p14:sldId id="595"/>
            <p14:sldId id="565"/>
            <p14:sldId id="575"/>
            <p14:sldId id="478"/>
            <p14:sldId id="490"/>
            <p14:sldId id="572"/>
            <p14:sldId id="571"/>
            <p14:sldId id="579"/>
            <p14:sldId id="510"/>
            <p14:sldId id="596"/>
            <p14:sldId id="576"/>
            <p14:sldId id="581"/>
            <p14:sldId id="265"/>
            <p14:sldId id="592"/>
            <p14:sldId id="593"/>
            <p14:sldId id="594"/>
            <p14:sldId id="299"/>
            <p14:sldId id="300"/>
            <p14:sldId id="301"/>
            <p14:sldId id="363"/>
            <p14:sldId id="582"/>
            <p14:sldId id="583"/>
            <p14:sldId id="292"/>
            <p14:sldId id="505"/>
            <p14:sldId id="504"/>
            <p14:sldId id="418"/>
            <p14:sldId id="393"/>
            <p14:sldId id="518"/>
            <p14:sldId id="589"/>
            <p14:sldId id="590"/>
            <p14:sldId id="462"/>
            <p14:sldId id="591"/>
            <p14:sldId id="464"/>
            <p14:sldId id="465"/>
            <p14:sldId id="597"/>
          </p14:sldIdLst>
        </p14:section>
        <p14:section name="Naslovnica" id="{651BBB87-D75B-407A-AB36-8795668D8A27}">
          <p14:sldIdLst/>
        </p14:section>
        <p14:section name="Vsebina" id="{6E2AB0F1-A41E-4D1F-831E-73758EB94FE6}">
          <p14:sldIdLst/>
        </p14:section>
        <p14:section name="Naslovnica" id="{31C54327-4AB2-44B9-9212-7BC24E0B8399}">
          <p14:sldIdLst/>
        </p14:section>
        <p14:section name="Vsebina" id="{5401409C-85DE-409D-8057-EE106177DF73}">
          <p14:sldIdLst/>
        </p14:section>
        <p14:section name="Noga" id="{B460E8DB-BD2B-4AE4-AA0F-49BB76BEE336}">
          <p14:sldIdLst/>
        </p14:section>
        <p14:section name="Noga" id="{F7116174-61F1-4024-9C30-C549CCBB9B7D}">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E6388E-8246-DD3A-AE0E-2D5FCD0940DA}" v="66" dt="2026-10-12T07:28:12.576"/>
    <p1510:client id="{E71213E6-E58E-4968-98C5-A0CC4B09B64D}" v="3" dt="2026-10-13T05:53:27.8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84" y="10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font" Target="fonts/font25.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Master" Target="slideMasters/slideMaster2.xml"/><Relationship Id="rId90" Type="http://schemas.openxmlformats.org/officeDocument/2006/relationships/font" Target="fonts/font26.fntdata"/><Relationship Id="rId95" Type="http://schemas.openxmlformats.org/officeDocument/2006/relationships/viewProps" Target="view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notesMaster" Target="notesMasters/notesMaster1.xml"/><Relationship Id="rId69" Type="http://schemas.openxmlformats.org/officeDocument/2006/relationships/font" Target="fonts/font5.fntdata"/><Relationship Id="rId80" Type="http://schemas.openxmlformats.org/officeDocument/2006/relationships/font" Target="fonts/font16.fntdata"/><Relationship Id="rId85" Type="http://schemas.openxmlformats.org/officeDocument/2006/relationships/font" Target="fonts/font21.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3.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font" Target="fonts/font27.fntdata"/><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2.fntdata"/><Relationship Id="rId97"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font" Target="fonts/font7.fntdata"/><Relationship Id="rId92" Type="http://schemas.openxmlformats.org/officeDocument/2006/relationships/font" Target="fonts/font28.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56.xml"/><Relationship Id="rId82" Type="http://schemas.openxmlformats.org/officeDocument/2006/relationships/font" Target="fonts/font18.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font" Target="fonts/font13.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8.fntdata"/><Relationship Id="rId93" Type="http://schemas.openxmlformats.org/officeDocument/2006/relationships/font" Target="fonts/font29.fntdata"/><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a Juršić" userId="S::maja.jursic@srrs.si::988e5623-f4ef-4862-9808-587926e34a05" providerId="AD" clId="Web-{68E6388E-8246-DD3A-AE0E-2D5FCD0940DA}"/>
    <pc:docChg chg="delSld modSld modSection">
      <pc:chgData name="Maja Juršić" userId="S::maja.jursic@srrs.si::988e5623-f4ef-4862-9808-587926e34a05" providerId="AD" clId="Web-{68E6388E-8246-DD3A-AE0E-2D5FCD0940DA}" dt="2026-10-12T07:28:12.576" v="91" actId="1076"/>
      <pc:docMkLst>
        <pc:docMk/>
      </pc:docMkLst>
      <pc:sldChg chg="modSp">
        <pc:chgData name="Maja Juršić" userId="S::maja.jursic@srrs.si::988e5623-f4ef-4862-9808-587926e34a05" providerId="AD" clId="Web-{68E6388E-8246-DD3A-AE0E-2D5FCD0940DA}" dt="2026-10-12T07:28:12.576" v="91" actId="1076"/>
        <pc:sldMkLst>
          <pc:docMk/>
          <pc:sldMk cId="0" sldId="256"/>
        </pc:sldMkLst>
        <pc:spChg chg="mod">
          <ac:chgData name="Maja Juršić" userId="S::maja.jursic@srrs.si::988e5623-f4ef-4862-9808-587926e34a05" providerId="AD" clId="Web-{68E6388E-8246-DD3A-AE0E-2D5FCD0940DA}" dt="2026-10-12T07:28:12.576" v="91" actId="1076"/>
          <ac:spMkLst>
            <pc:docMk/>
            <pc:sldMk cId="0" sldId="256"/>
            <ac:spMk id="17" creationId="{00000000-0000-0000-0000-000000000000}"/>
          </ac:spMkLst>
        </pc:spChg>
        <pc:spChg chg="mod">
          <ac:chgData name="Maja Juršić" userId="S::maja.jursic@srrs.si::988e5623-f4ef-4862-9808-587926e34a05" providerId="AD" clId="Web-{68E6388E-8246-DD3A-AE0E-2D5FCD0940DA}" dt="2026-10-12T07:28:09.888" v="90" actId="1076"/>
          <ac:spMkLst>
            <pc:docMk/>
            <pc:sldMk cId="0" sldId="256"/>
            <ac:spMk id="21" creationId="{00000000-0000-0000-0000-000000000000}"/>
          </ac:spMkLst>
        </pc:spChg>
      </pc:sldChg>
      <pc:sldChg chg="del">
        <pc:chgData name="Maja Juršić" userId="S::maja.jursic@srrs.si::988e5623-f4ef-4862-9808-587926e34a05" providerId="AD" clId="Web-{68E6388E-8246-DD3A-AE0E-2D5FCD0940DA}" dt="2026-10-12T07:27:47.466" v="83"/>
        <pc:sldMkLst>
          <pc:docMk/>
          <pc:sldMk cId="0" sldId="257"/>
        </pc:sldMkLst>
      </pc:sldChg>
      <pc:sldChg chg="del">
        <pc:chgData name="Maja Juršić" userId="S::maja.jursic@srrs.si::988e5623-f4ef-4862-9808-587926e34a05" providerId="AD" clId="Web-{68E6388E-8246-DD3A-AE0E-2D5FCD0940DA}" dt="2026-10-12T07:27:47.482" v="84"/>
        <pc:sldMkLst>
          <pc:docMk/>
          <pc:sldMk cId="0" sldId="258"/>
        </pc:sldMkLst>
      </pc:sldChg>
      <pc:sldChg chg="del">
        <pc:chgData name="Maja Juršić" userId="S::maja.jursic@srrs.si::988e5623-f4ef-4862-9808-587926e34a05" providerId="AD" clId="Web-{68E6388E-8246-DD3A-AE0E-2D5FCD0940DA}" dt="2026-10-12T07:27:47.466" v="82"/>
        <pc:sldMkLst>
          <pc:docMk/>
          <pc:sldMk cId="0" sldId="259"/>
        </pc:sldMkLst>
      </pc:sldChg>
      <pc:sldChg chg="del">
        <pc:chgData name="Maja Juršić" userId="S::maja.jursic@srrs.si::988e5623-f4ef-4862-9808-587926e34a05" providerId="AD" clId="Web-{68E6388E-8246-DD3A-AE0E-2D5FCD0940DA}" dt="2026-10-12T07:27:47.451" v="81"/>
        <pc:sldMkLst>
          <pc:docMk/>
          <pc:sldMk cId="0" sldId="260"/>
        </pc:sldMkLst>
      </pc:sldChg>
      <pc:sldChg chg="del">
        <pc:chgData name="Maja Juršić" userId="S::maja.jursic@srrs.si::988e5623-f4ef-4862-9808-587926e34a05" providerId="AD" clId="Web-{68E6388E-8246-DD3A-AE0E-2D5FCD0940DA}" dt="2026-10-12T07:27:47.451" v="80"/>
        <pc:sldMkLst>
          <pc:docMk/>
          <pc:sldMk cId="0" sldId="261"/>
        </pc:sldMkLst>
      </pc:sldChg>
      <pc:sldChg chg="del">
        <pc:chgData name="Maja Juršić" userId="S::maja.jursic@srrs.si::988e5623-f4ef-4862-9808-587926e34a05" providerId="AD" clId="Web-{68E6388E-8246-DD3A-AE0E-2D5FCD0940DA}" dt="2026-10-12T07:27:47.435" v="79"/>
        <pc:sldMkLst>
          <pc:docMk/>
          <pc:sldMk cId="0" sldId="262"/>
        </pc:sldMkLst>
      </pc:sldChg>
      <pc:sldChg chg="del">
        <pc:chgData name="Maja Juršić" userId="S::maja.jursic@srrs.si::988e5623-f4ef-4862-9808-587926e34a05" providerId="AD" clId="Web-{68E6388E-8246-DD3A-AE0E-2D5FCD0940DA}" dt="2026-10-12T07:27:47.435" v="78"/>
        <pc:sldMkLst>
          <pc:docMk/>
          <pc:sldMk cId="0" sldId="263"/>
        </pc:sldMkLst>
      </pc:sldChg>
      <pc:sldChg chg="del">
        <pc:chgData name="Maja Juršić" userId="S::maja.jursic@srrs.si::988e5623-f4ef-4862-9808-587926e34a05" providerId="AD" clId="Web-{68E6388E-8246-DD3A-AE0E-2D5FCD0940DA}" dt="2026-10-12T07:27:47.435" v="77"/>
        <pc:sldMkLst>
          <pc:docMk/>
          <pc:sldMk cId="0" sldId="264"/>
        </pc:sldMkLst>
      </pc:sldChg>
      <pc:sldChg chg="del">
        <pc:chgData name="Maja Juršić" userId="S::maja.jursic@srrs.si::988e5623-f4ef-4862-9808-587926e34a05" providerId="AD" clId="Web-{68E6388E-8246-DD3A-AE0E-2D5FCD0940DA}" dt="2026-10-12T07:27:47.388" v="67"/>
        <pc:sldMkLst>
          <pc:docMk/>
          <pc:sldMk cId="0" sldId="265"/>
        </pc:sldMkLst>
      </pc:sldChg>
      <pc:sldChg chg="del">
        <pc:chgData name="Maja Juršić" userId="S::maja.jursic@srrs.si::988e5623-f4ef-4862-9808-587926e34a05" providerId="AD" clId="Web-{68E6388E-8246-DD3A-AE0E-2D5FCD0940DA}" dt="2026-10-12T07:27:47.248" v="34"/>
        <pc:sldMkLst>
          <pc:docMk/>
          <pc:sldMk cId="0" sldId="266"/>
        </pc:sldMkLst>
      </pc:sldChg>
      <pc:sldChg chg="del">
        <pc:chgData name="Maja Juršić" userId="S::maja.jursic@srrs.si::988e5623-f4ef-4862-9808-587926e34a05" providerId="AD" clId="Web-{68E6388E-8246-DD3A-AE0E-2D5FCD0940DA}" dt="2026-10-12T07:27:47.357" v="59"/>
        <pc:sldMkLst>
          <pc:docMk/>
          <pc:sldMk cId="0" sldId="273"/>
        </pc:sldMkLst>
      </pc:sldChg>
      <pc:sldChg chg="del">
        <pc:chgData name="Maja Juršić" userId="S::maja.jursic@srrs.si::988e5623-f4ef-4862-9808-587926e34a05" providerId="AD" clId="Web-{68E6388E-8246-DD3A-AE0E-2D5FCD0940DA}" dt="2026-10-12T07:27:47.326" v="53"/>
        <pc:sldMkLst>
          <pc:docMk/>
          <pc:sldMk cId="0" sldId="279"/>
        </pc:sldMkLst>
      </pc:sldChg>
      <pc:sldChg chg="del">
        <pc:chgData name="Maja Juršić" userId="S::maja.jursic@srrs.si::988e5623-f4ef-4862-9808-587926e34a05" providerId="AD" clId="Web-{68E6388E-8246-DD3A-AE0E-2D5FCD0940DA}" dt="2026-10-12T07:27:47.326" v="52"/>
        <pc:sldMkLst>
          <pc:docMk/>
          <pc:sldMk cId="0" sldId="280"/>
        </pc:sldMkLst>
      </pc:sldChg>
      <pc:sldChg chg="del">
        <pc:chgData name="Maja Juršić" userId="S::maja.jursic@srrs.si::988e5623-f4ef-4862-9808-587926e34a05" providerId="AD" clId="Web-{68E6388E-8246-DD3A-AE0E-2D5FCD0940DA}" dt="2026-10-12T07:27:47.326" v="51"/>
        <pc:sldMkLst>
          <pc:docMk/>
          <pc:sldMk cId="0" sldId="281"/>
        </pc:sldMkLst>
      </pc:sldChg>
      <pc:sldChg chg="del">
        <pc:chgData name="Maja Juršić" userId="S::maja.jursic@srrs.si::988e5623-f4ef-4862-9808-587926e34a05" providerId="AD" clId="Web-{68E6388E-8246-DD3A-AE0E-2D5FCD0940DA}" dt="2026-10-12T07:27:47.310" v="50"/>
        <pc:sldMkLst>
          <pc:docMk/>
          <pc:sldMk cId="0" sldId="282"/>
        </pc:sldMkLst>
      </pc:sldChg>
      <pc:sldChg chg="del">
        <pc:chgData name="Maja Juršić" userId="S::maja.jursic@srrs.si::988e5623-f4ef-4862-9808-587926e34a05" providerId="AD" clId="Web-{68E6388E-8246-DD3A-AE0E-2D5FCD0940DA}" dt="2026-10-12T07:27:47.310" v="49"/>
        <pc:sldMkLst>
          <pc:docMk/>
          <pc:sldMk cId="0" sldId="283"/>
        </pc:sldMkLst>
      </pc:sldChg>
      <pc:sldChg chg="del">
        <pc:chgData name="Maja Juršić" userId="S::maja.jursic@srrs.si::988e5623-f4ef-4862-9808-587926e34a05" providerId="AD" clId="Web-{68E6388E-8246-DD3A-AE0E-2D5FCD0940DA}" dt="2026-10-12T07:27:47.310" v="48"/>
        <pc:sldMkLst>
          <pc:docMk/>
          <pc:sldMk cId="0" sldId="284"/>
        </pc:sldMkLst>
      </pc:sldChg>
      <pc:sldChg chg="del">
        <pc:chgData name="Maja Juršić" userId="S::maja.jursic@srrs.si::988e5623-f4ef-4862-9808-587926e34a05" providerId="AD" clId="Web-{68E6388E-8246-DD3A-AE0E-2D5FCD0940DA}" dt="2026-10-12T07:27:47.294" v="47"/>
        <pc:sldMkLst>
          <pc:docMk/>
          <pc:sldMk cId="0" sldId="285"/>
        </pc:sldMkLst>
      </pc:sldChg>
      <pc:sldChg chg="del">
        <pc:chgData name="Maja Juršić" userId="S::maja.jursic@srrs.si::988e5623-f4ef-4862-9808-587926e34a05" providerId="AD" clId="Web-{68E6388E-8246-DD3A-AE0E-2D5FCD0940DA}" dt="2026-10-12T07:27:47.294" v="46"/>
        <pc:sldMkLst>
          <pc:docMk/>
          <pc:sldMk cId="0" sldId="286"/>
        </pc:sldMkLst>
      </pc:sldChg>
      <pc:sldChg chg="del">
        <pc:chgData name="Maja Juršić" userId="S::maja.jursic@srrs.si::988e5623-f4ef-4862-9808-587926e34a05" providerId="AD" clId="Web-{68E6388E-8246-DD3A-AE0E-2D5FCD0940DA}" dt="2026-10-12T07:27:47.294" v="45"/>
        <pc:sldMkLst>
          <pc:docMk/>
          <pc:sldMk cId="0" sldId="287"/>
        </pc:sldMkLst>
      </pc:sldChg>
      <pc:sldChg chg="del">
        <pc:chgData name="Maja Juršić" userId="S::maja.jursic@srrs.si::988e5623-f4ef-4862-9808-587926e34a05" providerId="AD" clId="Web-{68E6388E-8246-DD3A-AE0E-2D5FCD0940DA}" dt="2026-10-12T07:27:47.294" v="44"/>
        <pc:sldMkLst>
          <pc:docMk/>
          <pc:sldMk cId="0" sldId="288"/>
        </pc:sldMkLst>
      </pc:sldChg>
      <pc:sldChg chg="del">
        <pc:chgData name="Maja Juršić" userId="S::maja.jursic@srrs.si::988e5623-f4ef-4862-9808-587926e34a05" providerId="AD" clId="Web-{68E6388E-8246-DD3A-AE0E-2D5FCD0940DA}" dt="2026-10-12T07:27:47.279" v="43"/>
        <pc:sldMkLst>
          <pc:docMk/>
          <pc:sldMk cId="0" sldId="289"/>
        </pc:sldMkLst>
      </pc:sldChg>
      <pc:sldChg chg="del">
        <pc:chgData name="Maja Juršić" userId="S::maja.jursic@srrs.si::988e5623-f4ef-4862-9808-587926e34a05" providerId="AD" clId="Web-{68E6388E-8246-DD3A-AE0E-2D5FCD0940DA}" dt="2026-10-12T07:27:47.279" v="42"/>
        <pc:sldMkLst>
          <pc:docMk/>
          <pc:sldMk cId="0" sldId="290"/>
        </pc:sldMkLst>
      </pc:sldChg>
      <pc:sldChg chg="del">
        <pc:chgData name="Maja Juršić" userId="S::maja.jursic@srrs.si::988e5623-f4ef-4862-9808-587926e34a05" providerId="AD" clId="Web-{68E6388E-8246-DD3A-AE0E-2D5FCD0940DA}" dt="2026-10-12T07:27:47.279" v="41"/>
        <pc:sldMkLst>
          <pc:docMk/>
          <pc:sldMk cId="0" sldId="291"/>
        </pc:sldMkLst>
      </pc:sldChg>
      <pc:sldChg chg="del">
        <pc:chgData name="Maja Juršić" userId="S::maja.jursic@srrs.si::988e5623-f4ef-4862-9808-587926e34a05" providerId="AD" clId="Web-{68E6388E-8246-DD3A-AE0E-2D5FCD0940DA}" dt="2026-10-12T07:27:47.279" v="40"/>
        <pc:sldMkLst>
          <pc:docMk/>
          <pc:sldMk cId="0" sldId="292"/>
        </pc:sldMkLst>
      </pc:sldChg>
      <pc:sldChg chg="del">
        <pc:chgData name="Maja Juršić" userId="S::maja.jursic@srrs.si::988e5623-f4ef-4862-9808-587926e34a05" providerId="AD" clId="Web-{68E6388E-8246-DD3A-AE0E-2D5FCD0940DA}" dt="2026-10-12T07:27:47.263" v="39"/>
        <pc:sldMkLst>
          <pc:docMk/>
          <pc:sldMk cId="0" sldId="293"/>
        </pc:sldMkLst>
      </pc:sldChg>
      <pc:sldChg chg="del">
        <pc:chgData name="Maja Juršić" userId="S::maja.jursic@srrs.si::988e5623-f4ef-4862-9808-587926e34a05" providerId="AD" clId="Web-{68E6388E-8246-DD3A-AE0E-2D5FCD0940DA}" dt="2026-10-12T07:27:47.263" v="38"/>
        <pc:sldMkLst>
          <pc:docMk/>
          <pc:sldMk cId="0" sldId="294"/>
        </pc:sldMkLst>
      </pc:sldChg>
      <pc:sldChg chg="del">
        <pc:chgData name="Maja Juršić" userId="S::maja.jursic@srrs.si::988e5623-f4ef-4862-9808-587926e34a05" providerId="AD" clId="Web-{68E6388E-8246-DD3A-AE0E-2D5FCD0940DA}" dt="2026-10-12T07:27:47.263" v="37"/>
        <pc:sldMkLst>
          <pc:docMk/>
          <pc:sldMk cId="0" sldId="295"/>
        </pc:sldMkLst>
      </pc:sldChg>
      <pc:sldChg chg="del">
        <pc:chgData name="Maja Juršić" userId="S::maja.jursic@srrs.si::988e5623-f4ef-4862-9808-587926e34a05" providerId="AD" clId="Web-{68E6388E-8246-DD3A-AE0E-2D5FCD0940DA}" dt="2026-10-12T07:27:47.248" v="36"/>
        <pc:sldMkLst>
          <pc:docMk/>
          <pc:sldMk cId="0" sldId="296"/>
        </pc:sldMkLst>
      </pc:sldChg>
      <pc:sldChg chg="del">
        <pc:chgData name="Maja Juršić" userId="S::maja.jursic@srrs.si::988e5623-f4ef-4862-9808-587926e34a05" providerId="AD" clId="Web-{68E6388E-8246-DD3A-AE0E-2D5FCD0940DA}" dt="2026-10-12T07:27:47.248" v="35"/>
        <pc:sldMkLst>
          <pc:docMk/>
          <pc:sldMk cId="0" sldId="297"/>
        </pc:sldMkLst>
      </pc:sldChg>
      <pc:sldChg chg="del">
        <pc:chgData name="Maja Juršić" userId="S::maja.jursic@srrs.si::988e5623-f4ef-4862-9808-587926e34a05" providerId="AD" clId="Web-{68E6388E-8246-DD3A-AE0E-2D5FCD0940DA}" dt="2026-10-12T07:27:47.435" v="76"/>
        <pc:sldMkLst>
          <pc:docMk/>
          <pc:sldMk cId="0" sldId="601"/>
        </pc:sldMkLst>
      </pc:sldChg>
      <pc:sldChg chg="del">
        <pc:chgData name="Maja Juršić" userId="S::maja.jursic@srrs.si::988e5623-f4ef-4862-9808-587926e34a05" providerId="AD" clId="Web-{68E6388E-8246-DD3A-AE0E-2D5FCD0940DA}" dt="2026-10-12T07:27:47.419" v="75"/>
        <pc:sldMkLst>
          <pc:docMk/>
          <pc:sldMk cId="0" sldId="602"/>
        </pc:sldMkLst>
      </pc:sldChg>
      <pc:sldChg chg="del">
        <pc:chgData name="Maja Juršić" userId="S::maja.jursic@srrs.si::988e5623-f4ef-4862-9808-587926e34a05" providerId="AD" clId="Web-{68E6388E-8246-DD3A-AE0E-2D5FCD0940DA}" dt="2026-10-12T07:27:47.419" v="74"/>
        <pc:sldMkLst>
          <pc:docMk/>
          <pc:sldMk cId="0" sldId="603"/>
        </pc:sldMkLst>
      </pc:sldChg>
      <pc:sldChg chg="del">
        <pc:chgData name="Maja Juršić" userId="S::maja.jursic@srrs.si::988e5623-f4ef-4862-9808-587926e34a05" providerId="AD" clId="Web-{68E6388E-8246-DD3A-AE0E-2D5FCD0940DA}" dt="2026-10-12T07:27:47.419" v="73"/>
        <pc:sldMkLst>
          <pc:docMk/>
          <pc:sldMk cId="0" sldId="604"/>
        </pc:sldMkLst>
      </pc:sldChg>
      <pc:sldChg chg="del">
        <pc:chgData name="Maja Juršić" userId="S::maja.jursic@srrs.si::988e5623-f4ef-4862-9808-587926e34a05" providerId="AD" clId="Web-{68E6388E-8246-DD3A-AE0E-2D5FCD0940DA}" dt="2026-10-12T07:27:47.404" v="72"/>
        <pc:sldMkLst>
          <pc:docMk/>
          <pc:sldMk cId="0" sldId="605"/>
        </pc:sldMkLst>
      </pc:sldChg>
      <pc:sldChg chg="del">
        <pc:chgData name="Maja Juršić" userId="S::maja.jursic@srrs.si::988e5623-f4ef-4862-9808-587926e34a05" providerId="AD" clId="Web-{68E6388E-8246-DD3A-AE0E-2D5FCD0940DA}" dt="2026-10-12T07:27:47.404" v="71"/>
        <pc:sldMkLst>
          <pc:docMk/>
          <pc:sldMk cId="0" sldId="606"/>
        </pc:sldMkLst>
      </pc:sldChg>
      <pc:sldChg chg="del">
        <pc:chgData name="Maja Juršić" userId="S::maja.jursic@srrs.si::988e5623-f4ef-4862-9808-587926e34a05" providerId="AD" clId="Web-{68E6388E-8246-DD3A-AE0E-2D5FCD0940DA}" dt="2026-10-12T07:27:47.404" v="70"/>
        <pc:sldMkLst>
          <pc:docMk/>
          <pc:sldMk cId="0" sldId="607"/>
        </pc:sldMkLst>
      </pc:sldChg>
      <pc:sldChg chg="del">
        <pc:chgData name="Maja Juršić" userId="S::maja.jursic@srrs.si::988e5623-f4ef-4862-9808-587926e34a05" providerId="AD" clId="Web-{68E6388E-8246-DD3A-AE0E-2D5FCD0940DA}" dt="2026-10-12T07:27:47.404" v="69"/>
        <pc:sldMkLst>
          <pc:docMk/>
          <pc:sldMk cId="0" sldId="608"/>
        </pc:sldMkLst>
      </pc:sldChg>
      <pc:sldChg chg="del">
        <pc:chgData name="Maja Juršić" userId="S::maja.jursic@srrs.si::988e5623-f4ef-4862-9808-587926e34a05" providerId="AD" clId="Web-{68E6388E-8246-DD3A-AE0E-2D5FCD0940DA}" dt="2026-10-12T07:27:47.388" v="68"/>
        <pc:sldMkLst>
          <pc:docMk/>
          <pc:sldMk cId="0" sldId="609"/>
        </pc:sldMkLst>
      </pc:sldChg>
      <pc:sldChg chg="del">
        <pc:chgData name="Maja Juršić" userId="S::maja.jursic@srrs.si::988e5623-f4ef-4862-9808-587926e34a05" providerId="AD" clId="Web-{68E6388E-8246-DD3A-AE0E-2D5FCD0940DA}" dt="2026-10-12T07:27:47.388" v="66"/>
        <pc:sldMkLst>
          <pc:docMk/>
          <pc:sldMk cId="0" sldId="610"/>
        </pc:sldMkLst>
      </pc:sldChg>
      <pc:sldChg chg="del">
        <pc:chgData name="Maja Juršić" userId="S::maja.jursic@srrs.si::988e5623-f4ef-4862-9808-587926e34a05" providerId="AD" clId="Web-{68E6388E-8246-DD3A-AE0E-2D5FCD0940DA}" dt="2026-10-12T07:27:47.373" v="65"/>
        <pc:sldMkLst>
          <pc:docMk/>
          <pc:sldMk cId="0" sldId="611"/>
        </pc:sldMkLst>
      </pc:sldChg>
      <pc:sldChg chg="del">
        <pc:chgData name="Maja Juršić" userId="S::maja.jursic@srrs.si::988e5623-f4ef-4862-9808-587926e34a05" providerId="AD" clId="Web-{68E6388E-8246-DD3A-AE0E-2D5FCD0940DA}" dt="2026-10-12T07:27:47.373" v="64"/>
        <pc:sldMkLst>
          <pc:docMk/>
          <pc:sldMk cId="0" sldId="612"/>
        </pc:sldMkLst>
      </pc:sldChg>
      <pc:sldChg chg="del">
        <pc:chgData name="Maja Juršić" userId="S::maja.jursic@srrs.si::988e5623-f4ef-4862-9808-587926e34a05" providerId="AD" clId="Web-{68E6388E-8246-DD3A-AE0E-2D5FCD0940DA}" dt="2026-10-12T07:27:47.373" v="63"/>
        <pc:sldMkLst>
          <pc:docMk/>
          <pc:sldMk cId="0" sldId="613"/>
        </pc:sldMkLst>
      </pc:sldChg>
      <pc:sldChg chg="del">
        <pc:chgData name="Maja Juršić" userId="S::maja.jursic@srrs.si::988e5623-f4ef-4862-9808-587926e34a05" providerId="AD" clId="Web-{68E6388E-8246-DD3A-AE0E-2D5FCD0940DA}" dt="2026-10-12T07:27:47.373" v="62"/>
        <pc:sldMkLst>
          <pc:docMk/>
          <pc:sldMk cId="0" sldId="614"/>
        </pc:sldMkLst>
      </pc:sldChg>
      <pc:sldChg chg="del">
        <pc:chgData name="Maja Juršić" userId="S::maja.jursic@srrs.si::988e5623-f4ef-4862-9808-587926e34a05" providerId="AD" clId="Web-{68E6388E-8246-DD3A-AE0E-2D5FCD0940DA}" dt="2026-10-12T07:27:47.373" v="61"/>
        <pc:sldMkLst>
          <pc:docMk/>
          <pc:sldMk cId="0" sldId="615"/>
        </pc:sldMkLst>
      </pc:sldChg>
      <pc:sldChg chg="del">
        <pc:chgData name="Maja Juršić" userId="S::maja.jursic@srrs.si::988e5623-f4ef-4862-9808-587926e34a05" providerId="AD" clId="Web-{68E6388E-8246-DD3A-AE0E-2D5FCD0940DA}" dt="2026-10-12T07:27:47.357" v="60"/>
        <pc:sldMkLst>
          <pc:docMk/>
          <pc:sldMk cId="0" sldId="616"/>
        </pc:sldMkLst>
      </pc:sldChg>
      <pc:sldChg chg="del">
        <pc:chgData name="Maja Juršić" userId="S::maja.jursic@srrs.si::988e5623-f4ef-4862-9808-587926e34a05" providerId="AD" clId="Web-{68E6388E-8246-DD3A-AE0E-2D5FCD0940DA}" dt="2026-10-12T07:27:47.357" v="58"/>
        <pc:sldMkLst>
          <pc:docMk/>
          <pc:sldMk cId="0" sldId="617"/>
        </pc:sldMkLst>
      </pc:sldChg>
      <pc:sldChg chg="del">
        <pc:chgData name="Maja Juršić" userId="S::maja.jursic@srrs.si::988e5623-f4ef-4862-9808-587926e34a05" providerId="AD" clId="Web-{68E6388E-8246-DD3A-AE0E-2D5FCD0940DA}" dt="2026-10-12T07:27:47.357" v="57"/>
        <pc:sldMkLst>
          <pc:docMk/>
          <pc:sldMk cId="0" sldId="618"/>
        </pc:sldMkLst>
      </pc:sldChg>
      <pc:sldChg chg="del">
        <pc:chgData name="Maja Juršić" userId="S::maja.jursic@srrs.si::988e5623-f4ef-4862-9808-587926e34a05" providerId="AD" clId="Web-{68E6388E-8246-DD3A-AE0E-2D5FCD0940DA}" dt="2026-10-12T07:27:47.341" v="56"/>
        <pc:sldMkLst>
          <pc:docMk/>
          <pc:sldMk cId="0" sldId="619"/>
        </pc:sldMkLst>
      </pc:sldChg>
      <pc:sldChg chg="del">
        <pc:chgData name="Maja Juršić" userId="S::maja.jursic@srrs.si::988e5623-f4ef-4862-9808-587926e34a05" providerId="AD" clId="Web-{68E6388E-8246-DD3A-AE0E-2D5FCD0940DA}" dt="2026-10-12T07:27:47.341" v="55"/>
        <pc:sldMkLst>
          <pc:docMk/>
          <pc:sldMk cId="0" sldId="620"/>
        </pc:sldMkLst>
      </pc:sldChg>
      <pc:sldChg chg="del">
        <pc:chgData name="Maja Juršić" userId="S::maja.jursic@srrs.si::988e5623-f4ef-4862-9808-587926e34a05" providerId="AD" clId="Web-{68E6388E-8246-DD3A-AE0E-2D5FCD0940DA}" dt="2026-10-12T07:27:47.341" v="54"/>
        <pc:sldMkLst>
          <pc:docMk/>
          <pc:sldMk cId="0" sldId="621"/>
        </pc:sldMkLst>
      </pc:sldChg>
    </pc:docChg>
  </pc:docChgLst>
  <pc:docChgLst>
    <pc:chgData name="Tjaša Perković" userId="S::tjasa.karis@srrs.si::5e7a25ba-4f0e-4db1-9488-c75de64d76b1" providerId="AD" clId="Web-{B15B8920-45E0-87A1-4E3A-45B4A7257EB5}"/>
    <pc:docChg chg="modSld">
      <pc:chgData name="Tjaša Perković" userId="S::tjasa.karis@srrs.si::5e7a25ba-4f0e-4db1-9488-c75de64d76b1" providerId="AD" clId="Web-{B15B8920-45E0-87A1-4E3A-45B4A7257EB5}" dt="2026-09-22T15:33:26.760" v="1" actId="20577"/>
      <pc:docMkLst>
        <pc:docMk/>
      </pc:docMkLst>
    </pc:docChg>
  </pc:docChgLst>
  <pc:docChgLst>
    <pc:chgData name="Maša Gregorič" userId="daeee768-f083-445f-a267-0958b2ab2c30" providerId="ADAL" clId="{5B2385C0-960C-4D79-BC0F-494476C6863E}"/>
    <pc:docChg chg="undo custSel addSld delSld modSld sldOrd delMainMaster addSection delSection modSection">
      <pc:chgData name="Maša Gregorič" userId="daeee768-f083-445f-a267-0958b2ab2c30" providerId="ADAL" clId="{5B2385C0-960C-4D79-BC0F-494476C6863E}" dt="2026-09-23T05:39:36.005" v="181" actId="27636"/>
      <pc:docMkLst>
        <pc:docMk/>
      </pc:docMkLst>
      <pc:sldChg chg="modSp mod">
        <pc:chgData name="Maša Gregorič" userId="daeee768-f083-445f-a267-0958b2ab2c30" providerId="ADAL" clId="{5B2385C0-960C-4D79-BC0F-494476C6863E}" dt="2026-09-22T06:36:10.368" v="95" actId="20577"/>
        <pc:sldMkLst>
          <pc:docMk/>
          <pc:sldMk cId="0" sldId="256"/>
        </pc:sldMkLst>
        <pc:spChg chg="mod">
          <ac:chgData name="Maša Gregorič" userId="daeee768-f083-445f-a267-0958b2ab2c30" providerId="ADAL" clId="{5B2385C0-960C-4D79-BC0F-494476C6863E}" dt="2026-09-22T06:36:10.368" v="95" actId="20577"/>
          <ac:spMkLst>
            <pc:docMk/>
            <pc:sldMk cId="0" sldId="256"/>
            <ac:spMk id="21" creationId="{00000000-0000-0000-0000-000000000000}"/>
          </ac:spMkLst>
        </pc:spChg>
      </pc:sldChg>
      <pc:sldChg chg="ord">
        <pc:chgData name="Maša Gregorič" userId="daeee768-f083-445f-a267-0958b2ab2c30" providerId="ADAL" clId="{5B2385C0-960C-4D79-BC0F-494476C6863E}" dt="2026-09-22T11:22:40.921" v="175"/>
        <pc:sldMkLst>
          <pc:docMk/>
          <pc:sldMk cId="0" sldId="267"/>
        </pc:sldMkLst>
      </pc:sldChg>
      <pc:sldChg chg="modSp mod">
        <pc:chgData name="Maša Gregorič" userId="daeee768-f083-445f-a267-0958b2ab2c30" providerId="ADAL" clId="{5B2385C0-960C-4D79-BC0F-494476C6863E}" dt="2026-09-22T06:38:15.586" v="140" actId="20577"/>
        <pc:sldMkLst>
          <pc:docMk/>
          <pc:sldMk cId="0" sldId="268"/>
        </pc:sldMkLst>
        <pc:spChg chg="mod">
          <ac:chgData name="Maša Gregorič" userId="daeee768-f083-445f-a267-0958b2ab2c30" providerId="ADAL" clId="{5B2385C0-960C-4D79-BC0F-494476C6863E}" dt="2026-09-22T06:38:15.586" v="140" actId="20577"/>
          <ac:spMkLst>
            <pc:docMk/>
            <pc:sldMk cId="0" sldId="268"/>
            <ac:spMk id="45" creationId="{00000000-0000-0000-0000-000000000000}"/>
          </ac:spMkLst>
        </pc:spChg>
      </pc:sldChg>
      <pc:sldChg chg="modSp mod">
        <pc:chgData name="Maša Gregorič" userId="daeee768-f083-445f-a267-0958b2ab2c30" providerId="ADAL" clId="{5B2385C0-960C-4D79-BC0F-494476C6863E}" dt="2026-09-22T06:39:06.313" v="142" actId="20577"/>
        <pc:sldMkLst>
          <pc:docMk/>
          <pc:sldMk cId="0" sldId="269"/>
        </pc:sldMkLst>
        <pc:spChg chg="mod">
          <ac:chgData name="Maša Gregorič" userId="daeee768-f083-445f-a267-0958b2ab2c30" providerId="ADAL" clId="{5B2385C0-960C-4D79-BC0F-494476C6863E}" dt="2026-09-22T06:39:06.313" v="142" actId="20577"/>
          <ac:spMkLst>
            <pc:docMk/>
            <pc:sldMk cId="0" sldId="269"/>
            <ac:spMk id="20" creationId="{00000000-0000-0000-0000-000000000000}"/>
          </ac:spMkLst>
        </pc:spChg>
      </pc:sldChg>
      <pc:sldChg chg="modSp mod">
        <pc:chgData name="Maša Gregorič" userId="daeee768-f083-445f-a267-0958b2ab2c30" providerId="ADAL" clId="{5B2385C0-960C-4D79-BC0F-494476C6863E}" dt="2026-09-22T06:39:29.374" v="144" actId="20577"/>
        <pc:sldMkLst>
          <pc:docMk/>
          <pc:sldMk cId="0" sldId="277"/>
        </pc:sldMkLst>
        <pc:spChg chg="mod">
          <ac:chgData name="Maša Gregorič" userId="daeee768-f083-445f-a267-0958b2ab2c30" providerId="ADAL" clId="{5B2385C0-960C-4D79-BC0F-494476C6863E}" dt="2026-09-22T06:39:29.374" v="144" actId="20577"/>
          <ac:spMkLst>
            <pc:docMk/>
            <pc:sldMk cId="0" sldId="277"/>
            <ac:spMk id="56" creationId="{00000000-0000-0000-0000-000000000000}"/>
          </ac:spMkLst>
        </pc:spChg>
      </pc:sldChg>
      <pc:sldChg chg="addSp delSp mod">
        <pc:chgData name="Maša Gregorič" userId="daeee768-f083-445f-a267-0958b2ab2c30" providerId="ADAL" clId="{5B2385C0-960C-4D79-BC0F-494476C6863E}" dt="2026-09-22T11:21:31.863" v="167" actId="22"/>
        <pc:sldMkLst>
          <pc:docMk/>
          <pc:sldMk cId="0" sldId="278"/>
        </pc:sldMkLst>
      </pc:sldChg>
      <pc:sldChg chg="add">
        <pc:chgData name="Maša Gregorič" userId="daeee768-f083-445f-a267-0958b2ab2c30" providerId="ADAL" clId="{5B2385C0-960C-4D79-BC0F-494476C6863E}" dt="2026-09-22T07:49:36.435" v="154"/>
        <pc:sldMkLst>
          <pc:docMk/>
          <pc:sldMk cId="0" sldId="356"/>
        </pc:sldMkLst>
      </pc:sldChg>
      <pc:sldMasterChg chg="delSldLayout">
        <pc:chgData name="Maša Gregorič" userId="daeee768-f083-445f-a267-0958b2ab2c30" providerId="ADAL" clId="{5B2385C0-960C-4D79-BC0F-494476C6863E}" dt="2026-09-22T11:22:31.934" v="173" actId="2696"/>
        <pc:sldMasterMkLst>
          <pc:docMk/>
          <pc:sldMasterMk cId="0" sldId="2147483648"/>
        </pc:sldMasterMkLst>
      </pc:sldMasterChg>
    </pc:docChg>
  </pc:docChgLst>
  <pc:docChgLst>
    <pc:chgData name="Maja Juršić" userId="988e5623-f4ef-4862-9808-587926e34a05" providerId="ADAL" clId="{B7040F4D-54BB-4386-BA08-2C3C8638F7D0}"/>
    <pc:docChg chg="undo custSel addSld delSld modSld delMainMaster modSection">
      <pc:chgData name="Maja Juršić" userId="988e5623-f4ef-4862-9808-587926e34a05" providerId="ADAL" clId="{B7040F4D-54BB-4386-BA08-2C3C8638F7D0}" dt="2026-10-13T05:53:28.031" v="13" actId="27636"/>
      <pc:docMkLst>
        <pc:docMk/>
      </pc:docMkLst>
      <pc:sldChg chg="modSp add del mod">
        <pc:chgData name="Maja Juršić" userId="988e5623-f4ef-4862-9808-587926e34a05" providerId="ADAL" clId="{B7040F4D-54BB-4386-BA08-2C3C8638F7D0}" dt="2026-10-13T05:53:28.031" v="13" actId="27636"/>
        <pc:sldMkLst>
          <pc:docMk/>
          <pc:sldMk cId="2137120746" sldId="265"/>
        </pc:sldMkLst>
        <pc:spChg chg="mod">
          <ac:chgData name="Maja Juršić" userId="988e5623-f4ef-4862-9808-587926e34a05" providerId="ADAL" clId="{B7040F4D-54BB-4386-BA08-2C3C8638F7D0}" dt="2026-10-13T05:53:28.031" v="13" actId="27636"/>
          <ac:spMkLst>
            <pc:docMk/>
            <pc:sldMk cId="2137120746" sldId="265"/>
            <ac:spMk id="2" creationId="{85A0C352-6A6D-1480-292E-4CA1C6A02D48}"/>
          </ac:spMkLst>
        </pc:spChg>
      </pc:sldChg>
      <pc:sldChg chg="add del">
        <pc:chgData name="Maja Juršić" userId="988e5623-f4ef-4862-9808-587926e34a05" providerId="ADAL" clId="{B7040F4D-54BB-4386-BA08-2C3C8638F7D0}" dt="2026-10-13T05:53:27.841" v="12"/>
        <pc:sldMkLst>
          <pc:docMk/>
          <pc:sldMk cId="626469109" sldId="285"/>
        </pc:sldMkLst>
      </pc:sldChg>
      <pc:sldChg chg="add del">
        <pc:chgData name="Maja Juršić" userId="988e5623-f4ef-4862-9808-587926e34a05" providerId="ADAL" clId="{B7040F4D-54BB-4386-BA08-2C3C8638F7D0}" dt="2026-10-13T05:53:27.841" v="12"/>
        <pc:sldMkLst>
          <pc:docMk/>
          <pc:sldMk cId="196214036" sldId="290"/>
        </pc:sldMkLst>
      </pc:sldChg>
      <pc:sldChg chg="add del">
        <pc:chgData name="Maja Juršić" userId="988e5623-f4ef-4862-9808-587926e34a05" providerId="ADAL" clId="{B7040F4D-54BB-4386-BA08-2C3C8638F7D0}" dt="2026-10-13T05:53:27.841" v="12"/>
        <pc:sldMkLst>
          <pc:docMk/>
          <pc:sldMk cId="136826485" sldId="291"/>
        </pc:sldMkLst>
      </pc:sldChg>
      <pc:sldChg chg="add del">
        <pc:chgData name="Maja Juršić" userId="988e5623-f4ef-4862-9808-587926e34a05" providerId="ADAL" clId="{B7040F4D-54BB-4386-BA08-2C3C8638F7D0}" dt="2026-10-13T05:53:27.841" v="12"/>
        <pc:sldMkLst>
          <pc:docMk/>
          <pc:sldMk cId="895052511" sldId="292"/>
        </pc:sldMkLst>
      </pc:sldChg>
      <pc:sldChg chg="add del">
        <pc:chgData name="Maja Juršić" userId="988e5623-f4ef-4862-9808-587926e34a05" providerId="ADAL" clId="{B7040F4D-54BB-4386-BA08-2C3C8638F7D0}" dt="2026-10-13T05:53:27.841" v="12"/>
        <pc:sldMkLst>
          <pc:docMk/>
          <pc:sldMk cId="2886505493" sldId="299"/>
        </pc:sldMkLst>
      </pc:sldChg>
      <pc:sldChg chg="add del">
        <pc:chgData name="Maja Juršić" userId="988e5623-f4ef-4862-9808-587926e34a05" providerId="ADAL" clId="{B7040F4D-54BB-4386-BA08-2C3C8638F7D0}" dt="2026-10-13T05:53:27.841" v="12"/>
        <pc:sldMkLst>
          <pc:docMk/>
          <pc:sldMk cId="251194818" sldId="300"/>
        </pc:sldMkLst>
      </pc:sldChg>
      <pc:sldChg chg="modSp add del mod">
        <pc:chgData name="Maja Juršić" userId="988e5623-f4ef-4862-9808-587926e34a05" providerId="ADAL" clId="{B7040F4D-54BB-4386-BA08-2C3C8638F7D0}" dt="2026-10-13T05:53:27.841" v="12"/>
        <pc:sldMkLst>
          <pc:docMk/>
          <pc:sldMk cId="665085196" sldId="301"/>
        </pc:sldMkLst>
        <pc:spChg chg="mod">
          <ac:chgData name="Maja Juršić" userId="988e5623-f4ef-4862-9808-587926e34a05" providerId="ADAL" clId="{B7040F4D-54BB-4386-BA08-2C3C8638F7D0}" dt="2026-10-13T05:53:27.344" v="11"/>
          <ac:spMkLst>
            <pc:docMk/>
            <pc:sldMk cId="665085196" sldId="301"/>
            <ac:spMk id="8" creationId="{5898239F-06A2-BF23-304B-66B2735B8E75}"/>
          </ac:spMkLst>
        </pc:spChg>
      </pc:sldChg>
      <pc:sldChg chg="del">
        <pc:chgData name="Maja Juršić" userId="988e5623-f4ef-4862-9808-587926e34a05" providerId="ADAL" clId="{B7040F4D-54BB-4386-BA08-2C3C8638F7D0}" dt="2026-10-13T05:53:03.972" v="0" actId="47"/>
        <pc:sldMkLst>
          <pc:docMk/>
          <pc:sldMk cId="3304596368" sldId="306"/>
        </pc:sldMkLst>
      </pc:sldChg>
      <pc:sldChg chg="del">
        <pc:chgData name="Maja Juršić" userId="988e5623-f4ef-4862-9808-587926e34a05" providerId="ADAL" clId="{B7040F4D-54BB-4386-BA08-2C3C8638F7D0}" dt="2026-10-13T05:53:03.972" v="0" actId="47"/>
        <pc:sldMkLst>
          <pc:docMk/>
          <pc:sldMk cId="823653601" sldId="307"/>
        </pc:sldMkLst>
      </pc:sldChg>
      <pc:sldChg chg="del">
        <pc:chgData name="Maja Juršić" userId="988e5623-f4ef-4862-9808-587926e34a05" providerId="ADAL" clId="{B7040F4D-54BB-4386-BA08-2C3C8638F7D0}" dt="2026-10-13T05:53:03.972" v="0" actId="47"/>
        <pc:sldMkLst>
          <pc:docMk/>
          <pc:sldMk cId="2806530137" sldId="309"/>
        </pc:sldMkLst>
      </pc:sldChg>
      <pc:sldChg chg="del">
        <pc:chgData name="Maja Juršić" userId="988e5623-f4ef-4862-9808-587926e34a05" providerId="ADAL" clId="{B7040F4D-54BB-4386-BA08-2C3C8638F7D0}" dt="2026-10-13T05:53:03.972" v="0" actId="47"/>
        <pc:sldMkLst>
          <pc:docMk/>
          <pc:sldMk cId="282817137" sldId="310"/>
        </pc:sldMkLst>
      </pc:sldChg>
      <pc:sldChg chg="del">
        <pc:chgData name="Maja Juršić" userId="988e5623-f4ef-4862-9808-587926e34a05" providerId="ADAL" clId="{B7040F4D-54BB-4386-BA08-2C3C8638F7D0}" dt="2026-10-13T05:53:03.972" v="0" actId="47"/>
        <pc:sldMkLst>
          <pc:docMk/>
          <pc:sldMk cId="818865527" sldId="315"/>
        </pc:sldMkLst>
      </pc:sldChg>
      <pc:sldChg chg="del">
        <pc:chgData name="Maja Juršić" userId="988e5623-f4ef-4862-9808-587926e34a05" providerId="ADAL" clId="{B7040F4D-54BB-4386-BA08-2C3C8638F7D0}" dt="2026-10-13T05:53:03.972" v="0" actId="47"/>
        <pc:sldMkLst>
          <pc:docMk/>
          <pc:sldMk cId="3901966650" sldId="316"/>
        </pc:sldMkLst>
      </pc:sldChg>
      <pc:sldChg chg="del">
        <pc:chgData name="Maja Juršić" userId="988e5623-f4ef-4862-9808-587926e34a05" providerId="ADAL" clId="{B7040F4D-54BB-4386-BA08-2C3C8638F7D0}" dt="2026-10-13T05:53:03.972" v="0" actId="47"/>
        <pc:sldMkLst>
          <pc:docMk/>
          <pc:sldMk cId="1774507707" sldId="323"/>
        </pc:sldMkLst>
      </pc:sldChg>
      <pc:sldChg chg="del">
        <pc:chgData name="Maja Juršić" userId="988e5623-f4ef-4862-9808-587926e34a05" providerId="ADAL" clId="{B7040F4D-54BB-4386-BA08-2C3C8638F7D0}" dt="2026-10-13T05:53:03.972" v="0" actId="47"/>
        <pc:sldMkLst>
          <pc:docMk/>
          <pc:sldMk cId="367552896" sldId="327"/>
        </pc:sldMkLst>
      </pc:sldChg>
      <pc:sldChg chg="del">
        <pc:chgData name="Maja Juršić" userId="988e5623-f4ef-4862-9808-587926e34a05" providerId="ADAL" clId="{B7040F4D-54BB-4386-BA08-2C3C8638F7D0}" dt="2026-10-13T05:53:03.972" v="0" actId="47"/>
        <pc:sldMkLst>
          <pc:docMk/>
          <pc:sldMk cId="1259244771" sldId="328"/>
        </pc:sldMkLst>
      </pc:sldChg>
      <pc:sldChg chg="del">
        <pc:chgData name="Maja Juršić" userId="988e5623-f4ef-4862-9808-587926e34a05" providerId="ADAL" clId="{B7040F4D-54BB-4386-BA08-2C3C8638F7D0}" dt="2026-10-13T05:53:03.972" v="0" actId="47"/>
        <pc:sldMkLst>
          <pc:docMk/>
          <pc:sldMk cId="2199940388" sldId="329"/>
        </pc:sldMkLst>
      </pc:sldChg>
      <pc:sldChg chg="del">
        <pc:chgData name="Maja Juršić" userId="988e5623-f4ef-4862-9808-587926e34a05" providerId="ADAL" clId="{B7040F4D-54BB-4386-BA08-2C3C8638F7D0}" dt="2026-10-13T05:53:03.972" v="0" actId="47"/>
        <pc:sldMkLst>
          <pc:docMk/>
          <pc:sldMk cId="3713213346" sldId="332"/>
        </pc:sldMkLst>
      </pc:sldChg>
      <pc:sldChg chg="del">
        <pc:chgData name="Maja Juršić" userId="988e5623-f4ef-4862-9808-587926e34a05" providerId="ADAL" clId="{B7040F4D-54BB-4386-BA08-2C3C8638F7D0}" dt="2026-10-13T05:53:03.972" v="0" actId="47"/>
        <pc:sldMkLst>
          <pc:docMk/>
          <pc:sldMk cId="2864948993" sldId="335"/>
        </pc:sldMkLst>
      </pc:sldChg>
      <pc:sldChg chg="del">
        <pc:chgData name="Maja Juršić" userId="988e5623-f4ef-4862-9808-587926e34a05" providerId="ADAL" clId="{B7040F4D-54BB-4386-BA08-2C3C8638F7D0}" dt="2026-10-13T05:53:03.972" v="0" actId="47"/>
        <pc:sldMkLst>
          <pc:docMk/>
          <pc:sldMk cId="801202921" sldId="336"/>
        </pc:sldMkLst>
      </pc:sldChg>
      <pc:sldChg chg="del">
        <pc:chgData name="Maja Juršić" userId="988e5623-f4ef-4862-9808-587926e34a05" providerId="ADAL" clId="{B7040F4D-54BB-4386-BA08-2C3C8638F7D0}" dt="2026-10-13T05:53:03.972" v="0" actId="47"/>
        <pc:sldMkLst>
          <pc:docMk/>
          <pc:sldMk cId="2091704555" sldId="337"/>
        </pc:sldMkLst>
      </pc:sldChg>
      <pc:sldChg chg="del">
        <pc:chgData name="Maja Juršić" userId="988e5623-f4ef-4862-9808-587926e34a05" providerId="ADAL" clId="{B7040F4D-54BB-4386-BA08-2C3C8638F7D0}" dt="2026-10-13T05:53:03.972" v="0" actId="47"/>
        <pc:sldMkLst>
          <pc:docMk/>
          <pc:sldMk cId="2134393954" sldId="339"/>
        </pc:sldMkLst>
      </pc:sldChg>
      <pc:sldChg chg="del">
        <pc:chgData name="Maja Juršić" userId="988e5623-f4ef-4862-9808-587926e34a05" providerId="ADAL" clId="{B7040F4D-54BB-4386-BA08-2C3C8638F7D0}" dt="2026-10-13T05:53:03.972" v="0" actId="47"/>
        <pc:sldMkLst>
          <pc:docMk/>
          <pc:sldMk cId="260131884" sldId="340"/>
        </pc:sldMkLst>
      </pc:sldChg>
      <pc:sldChg chg="del">
        <pc:chgData name="Maja Juršić" userId="988e5623-f4ef-4862-9808-587926e34a05" providerId="ADAL" clId="{B7040F4D-54BB-4386-BA08-2C3C8638F7D0}" dt="2026-10-13T05:53:03.972" v="0" actId="47"/>
        <pc:sldMkLst>
          <pc:docMk/>
          <pc:sldMk cId="626469109" sldId="357"/>
        </pc:sldMkLst>
      </pc:sldChg>
      <pc:sldChg chg="add del">
        <pc:chgData name="Maja Juršić" userId="988e5623-f4ef-4862-9808-587926e34a05" providerId="ADAL" clId="{B7040F4D-54BB-4386-BA08-2C3C8638F7D0}" dt="2026-10-13T05:53:27.841" v="12"/>
        <pc:sldMkLst>
          <pc:docMk/>
          <pc:sldMk cId="3948488403" sldId="357"/>
        </pc:sldMkLst>
      </pc:sldChg>
      <pc:sldChg chg="del">
        <pc:chgData name="Maja Juršić" userId="988e5623-f4ef-4862-9808-587926e34a05" providerId="ADAL" clId="{B7040F4D-54BB-4386-BA08-2C3C8638F7D0}" dt="2026-10-13T05:53:03.972" v="0" actId="47"/>
        <pc:sldMkLst>
          <pc:docMk/>
          <pc:sldMk cId="2137120746" sldId="358"/>
        </pc:sldMkLst>
      </pc:sldChg>
      <pc:sldChg chg="add del">
        <pc:chgData name="Maja Juršić" userId="988e5623-f4ef-4862-9808-587926e34a05" providerId="ADAL" clId="{B7040F4D-54BB-4386-BA08-2C3C8638F7D0}" dt="2026-10-13T05:53:27.841" v="12"/>
        <pc:sldMkLst>
          <pc:docMk/>
          <pc:sldMk cId="1130773764" sldId="363"/>
        </pc:sldMkLst>
      </pc:sldChg>
      <pc:sldChg chg="modSp add del mod">
        <pc:chgData name="Maja Juršić" userId="988e5623-f4ef-4862-9808-587926e34a05" providerId="ADAL" clId="{B7040F4D-54BB-4386-BA08-2C3C8638F7D0}" dt="2026-10-13T05:53:27.841" v="12"/>
        <pc:sldMkLst>
          <pc:docMk/>
          <pc:sldMk cId="972565171" sldId="393"/>
        </pc:sldMkLst>
        <pc:spChg chg="mod">
          <ac:chgData name="Maja Juršić" userId="988e5623-f4ef-4862-9808-587926e34a05" providerId="ADAL" clId="{B7040F4D-54BB-4386-BA08-2C3C8638F7D0}" dt="2026-10-13T05:53:27.344" v="11"/>
          <ac:spMkLst>
            <pc:docMk/>
            <pc:sldMk cId="972565171" sldId="393"/>
            <ac:spMk id="5" creationId="{E2715AF1-6BCE-92C6-BD7B-26668F3127D0}"/>
          </ac:spMkLst>
        </pc:spChg>
      </pc:sldChg>
      <pc:sldChg chg="add del">
        <pc:chgData name="Maja Juršić" userId="988e5623-f4ef-4862-9808-587926e34a05" providerId="ADAL" clId="{B7040F4D-54BB-4386-BA08-2C3C8638F7D0}" dt="2026-10-13T05:53:27.841" v="12"/>
        <pc:sldMkLst>
          <pc:docMk/>
          <pc:sldMk cId="3551324969" sldId="418"/>
        </pc:sldMkLst>
      </pc:sldChg>
      <pc:sldChg chg="add del">
        <pc:chgData name="Maja Juršić" userId="988e5623-f4ef-4862-9808-587926e34a05" providerId="ADAL" clId="{B7040F4D-54BB-4386-BA08-2C3C8638F7D0}" dt="2026-10-13T05:53:27.841" v="12"/>
        <pc:sldMkLst>
          <pc:docMk/>
          <pc:sldMk cId="4014659621" sldId="462"/>
        </pc:sldMkLst>
      </pc:sldChg>
      <pc:sldChg chg="add del">
        <pc:chgData name="Maja Juršić" userId="988e5623-f4ef-4862-9808-587926e34a05" providerId="ADAL" clId="{B7040F4D-54BB-4386-BA08-2C3C8638F7D0}" dt="2026-10-13T05:53:27.841" v="12"/>
        <pc:sldMkLst>
          <pc:docMk/>
          <pc:sldMk cId="2913758934" sldId="464"/>
        </pc:sldMkLst>
      </pc:sldChg>
      <pc:sldChg chg="add del">
        <pc:chgData name="Maja Juršić" userId="988e5623-f4ef-4862-9808-587926e34a05" providerId="ADAL" clId="{B7040F4D-54BB-4386-BA08-2C3C8638F7D0}" dt="2026-10-13T05:53:27.841" v="12"/>
        <pc:sldMkLst>
          <pc:docMk/>
          <pc:sldMk cId="3645336195" sldId="465"/>
        </pc:sldMkLst>
      </pc:sldChg>
      <pc:sldChg chg="add del">
        <pc:chgData name="Maja Juršić" userId="988e5623-f4ef-4862-9808-587926e34a05" providerId="ADAL" clId="{B7040F4D-54BB-4386-BA08-2C3C8638F7D0}" dt="2026-10-13T05:53:27.841" v="12"/>
        <pc:sldMkLst>
          <pc:docMk/>
          <pc:sldMk cId="1874792050" sldId="478"/>
        </pc:sldMkLst>
      </pc:sldChg>
      <pc:sldChg chg="add del">
        <pc:chgData name="Maja Juršić" userId="988e5623-f4ef-4862-9808-587926e34a05" providerId="ADAL" clId="{B7040F4D-54BB-4386-BA08-2C3C8638F7D0}" dt="2026-10-13T05:53:27.841" v="12"/>
        <pc:sldMkLst>
          <pc:docMk/>
          <pc:sldMk cId="1884598654" sldId="490"/>
        </pc:sldMkLst>
      </pc:sldChg>
      <pc:sldChg chg="add del">
        <pc:chgData name="Maja Juršić" userId="988e5623-f4ef-4862-9808-587926e34a05" providerId="ADAL" clId="{B7040F4D-54BB-4386-BA08-2C3C8638F7D0}" dt="2026-10-13T05:53:27.841" v="12"/>
        <pc:sldMkLst>
          <pc:docMk/>
          <pc:sldMk cId="166242003" sldId="504"/>
        </pc:sldMkLst>
      </pc:sldChg>
      <pc:sldChg chg="add del">
        <pc:chgData name="Maja Juršić" userId="988e5623-f4ef-4862-9808-587926e34a05" providerId="ADAL" clId="{B7040F4D-54BB-4386-BA08-2C3C8638F7D0}" dt="2026-10-13T05:53:27.841" v="12"/>
        <pc:sldMkLst>
          <pc:docMk/>
          <pc:sldMk cId="2018281379" sldId="505"/>
        </pc:sldMkLst>
      </pc:sldChg>
      <pc:sldChg chg="add del">
        <pc:chgData name="Maja Juršić" userId="988e5623-f4ef-4862-9808-587926e34a05" providerId="ADAL" clId="{B7040F4D-54BB-4386-BA08-2C3C8638F7D0}" dt="2026-10-13T05:53:27.841" v="12"/>
        <pc:sldMkLst>
          <pc:docMk/>
          <pc:sldMk cId="318743391" sldId="510"/>
        </pc:sldMkLst>
      </pc:sldChg>
      <pc:sldChg chg="add del">
        <pc:chgData name="Maja Juršić" userId="988e5623-f4ef-4862-9808-587926e34a05" providerId="ADAL" clId="{B7040F4D-54BB-4386-BA08-2C3C8638F7D0}" dt="2026-10-13T05:53:27.841" v="12"/>
        <pc:sldMkLst>
          <pc:docMk/>
          <pc:sldMk cId="3633009235" sldId="511"/>
        </pc:sldMkLst>
      </pc:sldChg>
      <pc:sldChg chg="add del">
        <pc:chgData name="Maja Juršić" userId="988e5623-f4ef-4862-9808-587926e34a05" providerId="ADAL" clId="{B7040F4D-54BB-4386-BA08-2C3C8638F7D0}" dt="2026-10-13T05:53:27.841" v="12"/>
        <pc:sldMkLst>
          <pc:docMk/>
          <pc:sldMk cId="2151186024" sldId="518"/>
        </pc:sldMkLst>
      </pc:sldChg>
      <pc:sldChg chg="add del">
        <pc:chgData name="Maja Juršić" userId="988e5623-f4ef-4862-9808-587926e34a05" providerId="ADAL" clId="{B7040F4D-54BB-4386-BA08-2C3C8638F7D0}" dt="2026-10-13T05:53:27.841" v="12"/>
        <pc:sldMkLst>
          <pc:docMk/>
          <pc:sldMk cId="1583542750" sldId="519"/>
        </pc:sldMkLst>
      </pc:sldChg>
      <pc:sldChg chg="add del">
        <pc:chgData name="Maja Juršić" userId="988e5623-f4ef-4862-9808-587926e34a05" providerId="ADAL" clId="{B7040F4D-54BB-4386-BA08-2C3C8638F7D0}" dt="2026-10-13T05:53:27.841" v="12"/>
        <pc:sldMkLst>
          <pc:docMk/>
          <pc:sldMk cId="1803514772" sldId="522"/>
        </pc:sldMkLst>
      </pc:sldChg>
      <pc:sldChg chg="add del">
        <pc:chgData name="Maja Juršić" userId="988e5623-f4ef-4862-9808-587926e34a05" providerId="ADAL" clId="{B7040F4D-54BB-4386-BA08-2C3C8638F7D0}" dt="2026-10-13T05:53:27.841" v="12"/>
        <pc:sldMkLst>
          <pc:docMk/>
          <pc:sldMk cId="2643722521" sldId="523"/>
        </pc:sldMkLst>
      </pc:sldChg>
      <pc:sldChg chg="del">
        <pc:chgData name="Maja Juršić" userId="988e5623-f4ef-4862-9808-587926e34a05" providerId="ADAL" clId="{B7040F4D-54BB-4386-BA08-2C3C8638F7D0}" dt="2026-10-13T05:53:03.972" v="0" actId="47"/>
        <pc:sldMkLst>
          <pc:docMk/>
          <pc:sldMk cId="1340669110" sldId="524"/>
        </pc:sldMkLst>
      </pc:sldChg>
      <pc:sldChg chg="add del">
        <pc:chgData name="Maja Juršić" userId="988e5623-f4ef-4862-9808-587926e34a05" providerId="ADAL" clId="{B7040F4D-54BB-4386-BA08-2C3C8638F7D0}" dt="2026-10-13T05:53:27.841" v="12"/>
        <pc:sldMkLst>
          <pc:docMk/>
          <pc:sldMk cId="1447601696" sldId="564"/>
        </pc:sldMkLst>
      </pc:sldChg>
      <pc:sldChg chg="add del">
        <pc:chgData name="Maja Juršić" userId="988e5623-f4ef-4862-9808-587926e34a05" providerId="ADAL" clId="{B7040F4D-54BB-4386-BA08-2C3C8638F7D0}" dt="2026-10-13T05:53:27.841" v="12"/>
        <pc:sldMkLst>
          <pc:docMk/>
          <pc:sldMk cId="1796213744" sldId="565"/>
        </pc:sldMkLst>
      </pc:sldChg>
      <pc:sldChg chg="add del">
        <pc:chgData name="Maja Juršić" userId="988e5623-f4ef-4862-9808-587926e34a05" providerId="ADAL" clId="{B7040F4D-54BB-4386-BA08-2C3C8638F7D0}" dt="2026-10-13T05:53:27.841" v="12"/>
        <pc:sldMkLst>
          <pc:docMk/>
          <pc:sldMk cId="2249289218" sldId="569"/>
        </pc:sldMkLst>
      </pc:sldChg>
      <pc:sldChg chg="add del">
        <pc:chgData name="Maja Juršić" userId="988e5623-f4ef-4862-9808-587926e34a05" providerId="ADAL" clId="{B7040F4D-54BB-4386-BA08-2C3C8638F7D0}" dt="2026-10-13T05:53:27.841" v="12"/>
        <pc:sldMkLst>
          <pc:docMk/>
          <pc:sldMk cId="2016020759" sldId="571"/>
        </pc:sldMkLst>
      </pc:sldChg>
      <pc:sldChg chg="add del">
        <pc:chgData name="Maja Juršić" userId="988e5623-f4ef-4862-9808-587926e34a05" providerId="ADAL" clId="{B7040F4D-54BB-4386-BA08-2C3C8638F7D0}" dt="2026-10-13T05:53:27.841" v="12"/>
        <pc:sldMkLst>
          <pc:docMk/>
          <pc:sldMk cId="2625003379" sldId="572"/>
        </pc:sldMkLst>
      </pc:sldChg>
      <pc:sldChg chg="add del">
        <pc:chgData name="Maja Juršić" userId="988e5623-f4ef-4862-9808-587926e34a05" providerId="ADAL" clId="{B7040F4D-54BB-4386-BA08-2C3C8638F7D0}" dt="2026-10-13T05:53:27.841" v="12"/>
        <pc:sldMkLst>
          <pc:docMk/>
          <pc:sldMk cId="1295995270" sldId="575"/>
        </pc:sldMkLst>
      </pc:sldChg>
      <pc:sldChg chg="add del">
        <pc:chgData name="Maja Juršić" userId="988e5623-f4ef-4862-9808-587926e34a05" providerId="ADAL" clId="{B7040F4D-54BB-4386-BA08-2C3C8638F7D0}" dt="2026-10-13T05:53:27.841" v="12"/>
        <pc:sldMkLst>
          <pc:docMk/>
          <pc:sldMk cId="10914138" sldId="576"/>
        </pc:sldMkLst>
      </pc:sldChg>
      <pc:sldChg chg="add del">
        <pc:chgData name="Maja Juršić" userId="988e5623-f4ef-4862-9808-587926e34a05" providerId="ADAL" clId="{B7040F4D-54BB-4386-BA08-2C3C8638F7D0}" dt="2026-10-13T05:53:27.841" v="12"/>
        <pc:sldMkLst>
          <pc:docMk/>
          <pc:sldMk cId="594439834" sldId="579"/>
        </pc:sldMkLst>
      </pc:sldChg>
      <pc:sldChg chg="add del">
        <pc:chgData name="Maja Juršić" userId="988e5623-f4ef-4862-9808-587926e34a05" providerId="ADAL" clId="{B7040F4D-54BB-4386-BA08-2C3C8638F7D0}" dt="2026-10-13T05:53:27.841" v="12"/>
        <pc:sldMkLst>
          <pc:docMk/>
          <pc:sldMk cId="1682628177" sldId="581"/>
        </pc:sldMkLst>
      </pc:sldChg>
      <pc:sldChg chg="add del">
        <pc:chgData name="Maja Juršić" userId="988e5623-f4ef-4862-9808-587926e34a05" providerId="ADAL" clId="{B7040F4D-54BB-4386-BA08-2C3C8638F7D0}" dt="2026-10-13T05:53:27.841" v="12"/>
        <pc:sldMkLst>
          <pc:docMk/>
          <pc:sldMk cId="1534476018" sldId="582"/>
        </pc:sldMkLst>
      </pc:sldChg>
      <pc:sldChg chg="add del">
        <pc:chgData name="Maja Juršić" userId="988e5623-f4ef-4862-9808-587926e34a05" providerId="ADAL" clId="{B7040F4D-54BB-4386-BA08-2C3C8638F7D0}" dt="2026-10-13T05:53:27.841" v="12"/>
        <pc:sldMkLst>
          <pc:docMk/>
          <pc:sldMk cId="735117841" sldId="583"/>
        </pc:sldMkLst>
      </pc:sldChg>
      <pc:sldChg chg="add del">
        <pc:chgData name="Maja Juršić" userId="988e5623-f4ef-4862-9808-587926e34a05" providerId="ADAL" clId="{B7040F4D-54BB-4386-BA08-2C3C8638F7D0}" dt="2026-10-13T05:53:27.841" v="12"/>
        <pc:sldMkLst>
          <pc:docMk/>
          <pc:sldMk cId="2501700443" sldId="589"/>
        </pc:sldMkLst>
      </pc:sldChg>
      <pc:sldChg chg="add del">
        <pc:chgData name="Maja Juršić" userId="988e5623-f4ef-4862-9808-587926e34a05" providerId="ADAL" clId="{B7040F4D-54BB-4386-BA08-2C3C8638F7D0}" dt="2026-10-13T05:53:27.841" v="12"/>
        <pc:sldMkLst>
          <pc:docMk/>
          <pc:sldMk cId="81574029" sldId="590"/>
        </pc:sldMkLst>
      </pc:sldChg>
      <pc:sldChg chg="add del">
        <pc:chgData name="Maja Juršić" userId="988e5623-f4ef-4862-9808-587926e34a05" providerId="ADAL" clId="{B7040F4D-54BB-4386-BA08-2C3C8638F7D0}" dt="2026-10-13T05:53:27.841" v="12"/>
        <pc:sldMkLst>
          <pc:docMk/>
          <pc:sldMk cId="4002295528" sldId="591"/>
        </pc:sldMkLst>
      </pc:sldChg>
      <pc:sldChg chg="modSp add del mod">
        <pc:chgData name="Maja Juršić" userId="988e5623-f4ef-4862-9808-587926e34a05" providerId="ADAL" clId="{B7040F4D-54BB-4386-BA08-2C3C8638F7D0}" dt="2026-10-13T05:53:27.841" v="12"/>
        <pc:sldMkLst>
          <pc:docMk/>
          <pc:sldMk cId="2247300464" sldId="592"/>
        </pc:sldMkLst>
        <pc:spChg chg="mod">
          <ac:chgData name="Maja Juršić" userId="988e5623-f4ef-4862-9808-587926e34a05" providerId="ADAL" clId="{B7040F4D-54BB-4386-BA08-2C3C8638F7D0}" dt="2026-10-13T05:53:27.344" v="11"/>
          <ac:spMkLst>
            <pc:docMk/>
            <pc:sldMk cId="2247300464" sldId="592"/>
            <ac:spMk id="7" creationId="{A9CE4047-AEB2-B631-8C96-2ABE39EBB05D}"/>
          </ac:spMkLst>
        </pc:spChg>
      </pc:sldChg>
      <pc:sldChg chg="modSp add del mod">
        <pc:chgData name="Maja Juršić" userId="988e5623-f4ef-4862-9808-587926e34a05" providerId="ADAL" clId="{B7040F4D-54BB-4386-BA08-2C3C8638F7D0}" dt="2026-10-13T05:53:27.841" v="12"/>
        <pc:sldMkLst>
          <pc:docMk/>
          <pc:sldMk cId="863192515" sldId="593"/>
        </pc:sldMkLst>
        <pc:spChg chg="mod">
          <ac:chgData name="Maja Juršić" userId="988e5623-f4ef-4862-9808-587926e34a05" providerId="ADAL" clId="{B7040F4D-54BB-4386-BA08-2C3C8638F7D0}" dt="2026-10-13T05:53:27.344" v="11"/>
          <ac:spMkLst>
            <pc:docMk/>
            <pc:sldMk cId="863192515" sldId="593"/>
            <ac:spMk id="7" creationId="{9A301EA3-3BA2-1577-774E-008D89920E71}"/>
          </ac:spMkLst>
        </pc:spChg>
        <pc:spChg chg="mod">
          <ac:chgData name="Maja Juršić" userId="988e5623-f4ef-4862-9808-587926e34a05" providerId="ADAL" clId="{B7040F4D-54BB-4386-BA08-2C3C8638F7D0}" dt="2026-10-13T05:53:27.344" v="11"/>
          <ac:spMkLst>
            <pc:docMk/>
            <pc:sldMk cId="863192515" sldId="593"/>
            <ac:spMk id="8" creationId="{59D93A74-9DF1-2B4B-E0DD-A55E8E1D43E0}"/>
          </ac:spMkLst>
        </pc:spChg>
      </pc:sldChg>
      <pc:sldChg chg="modSp add del mod">
        <pc:chgData name="Maja Juršić" userId="988e5623-f4ef-4862-9808-587926e34a05" providerId="ADAL" clId="{B7040F4D-54BB-4386-BA08-2C3C8638F7D0}" dt="2026-10-13T05:53:27.841" v="12"/>
        <pc:sldMkLst>
          <pc:docMk/>
          <pc:sldMk cId="846527868" sldId="594"/>
        </pc:sldMkLst>
        <pc:spChg chg="mod">
          <ac:chgData name="Maja Juršić" userId="988e5623-f4ef-4862-9808-587926e34a05" providerId="ADAL" clId="{B7040F4D-54BB-4386-BA08-2C3C8638F7D0}" dt="2026-10-13T05:53:27.344" v="11"/>
          <ac:spMkLst>
            <pc:docMk/>
            <pc:sldMk cId="846527868" sldId="594"/>
            <ac:spMk id="7" creationId="{F1C73419-984E-D30D-FABB-62D65C60BC17}"/>
          </ac:spMkLst>
        </pc:spChg>
        <pc:spChg chg="mod">
          <ac:chgData name="Maja Juršić" userId="988e5623-f4ef-4862-9808-587926e34a05" providerId="ADAL" clId="{B7040F4D-54BB-4386-BA08-2C3C8638F7D0}" dt="2026-10-13T05:53:27.344" v="11"/>
          <ac:spMkLst>
            <pc:docMk/>
            <pc:sldMk cId="846527868" sldId="594"/>
            <ac:spMk id="8" creationId="{8054628A-F183-3D9C-9DED-FC212D227BFD}"/>
          </ac:spMkLst>
        </pc:spChg>
      </pc:sldChg>
      <pc:sldChg chg="del">
        <pc:chgData name="Maja Juršić" userId="988e5623-f4ef-4862-9808-587926e34a05" providerId="ADAL" clId="{B7040F4D-54BB-4386-BA08-2C3C8638F7D0}" dt="2026-10-13T05:53:03.972" v="0" actId="47"/>
        <pc:sldMkLst>
          <pc:docMk/>
          <pc:sldMk cId="2886505493" sldId="595"/>
        </pc:sldMkLst>
      </pc:sldChg>
      <pc:sldChg chg="modSp add del mod">
        <pc:chgData name="Maja Juršić" userId="988e5623-f4ef-4862-9808-587926e34a05" providerId="ADAL" clId="{B7040F4D-54BB-4386-BA08-2C3C8638F7D0}" dt="2026-10-13T05:53:27.841" v="12"/>
        <pc:sldMkLst>
          <pc:docMk/>
          <pc:sldMk cId="3756311556" sldId="595"/>
        </pc:sldMkLst>
        <pc:spChg chg="mod">
          <ac:chgData name="Maja Juršić" userId="988e5623-f4ef-4862-9808-587926e34a05" providerId="ADAL" clId="{B7040F4D-54BB-4386-BA08-2C3C8638F7D0}" dt="2026-10-13T05:53:27.344" v="11"/>
          <ac:spMkLst>
            <pc:docMk/>
            <pc:sldMk cId="3756311556" sldId="595"/>
            <ac:spMk id="2" creationId="{00000000-0000-0000-0000-000000000000}"/>
          </ac:spMkLst>
        </pc:spChg>
      </pc:sldChg>
      <pc:sldChg chg="del">
        <pc:chgData name="Maja Juršić" userId="988e5623-f4ef-4862-9808-587926e34a05" providerId="ADAL" clId="{B7040F4D-54BB-4386-BA08-2C3C8638F7D0}" dt="2026-10-13T05:53:03.972" v="0" actId="47"/>
        <pc:sldMkLst>
          <pc:docMk/>
          <pc:sldMk cId="251194818" sldId="596"/>
        </pc:sldMkLst>
      </pc:sldChg>
      <pc:sldChg chg="add del">
        <pc:chgData name="Maja Juršić" userId="988e5623-f4ef-4862-9808-587926e34a05" providerId="ADAL" clId="{B7040F4D-54BB-4386-BA08-2C3C8638F7D0}" dt="2026-10-13T05:53:27.841" v="12"/>
        <pc:sldMkLst>
          <pc:docMk/>
          <pc:sldMk cId="1296466784" sldId="596"/>
        </pc:sldMkLst>
      </pc:sldChg>
      <pc:sldChg chg="del">
        <pc:chgData name="Maja Juršić" userId="988e5623-f4ef-4862-9808-587926e34a05" providerId="ADAL" clId="{B7040F4D-54BB-4386-BA08-2C3C8638F7D0}" dt="2026-10-13T05:53:03.972" v="0" actId="47"/>
        <pc:sldMkLst>
          <pc:docMk/>
          <pc:sldMk cId="665085196" sldId="597"/>
        </pc:sldMkLst>
      </pc:sldChg>
      <pc:sldChg chg="add del">
        <pc:chgData name="Maja Juršić" userId="988e5623-f4ef-4862-9808-587926e34a05" providerId="ADAL" clId="{B7040F4D-54BB-4386-BA08-2C3C8638F7D0}" dt="2026-10-13T05:53:27.841" v="12"/>
        <pc:sldMkLst>
          <pc:docMk/>
          <pc:sldMk cId="2384744663" sldId="597"/>
        </pc:sldMkLst>
      </pc:sldChg>
      <pc:sldChg chg="del">
        <pc:chgData name="Maja Juršić" userId="988e5623-f4ef-4862-9808-587926e34a05" providerId="ADAL" clId="{B7040F4D-54BB-4386-BA08-2C3C8638F7D0}" dt="2026-10-13T05:53:03.972" v="0" actId="47"/>
        <pc:sldMkLst>
          <pc:docMk/>
          <pc:sldMk cId="2866471853" sldId="598"/>
        </pc:sldMkLst>
      </pc:sldChg>
      <pc:sldChg chg="del">
        <pc:chgData name="Maja Juršić" userId="988e5623-f4ef-4862-9808-587926e34a05" providerId="ADAL" clId="{B7040F4D-54BB-4386-BA08-2C3C8638F7D0}" dt="2026-10-13T05:53:03.972" v="0" actId="47"/>
        <pc:sldMkLst>
          <pc:docMk/>
          <pc:sldMk cId="4164602062" sldId="599"/>
        </pc:sldMkLst>
      </pc:sldChg>
      <pc:sldChg chg="del">
        <pc:chgData name="Maja Juršić" userId="988e5623-f4ef-4862-9808-587926e34a05" providerId="ADAL" clId="{B7040F4D-54BB-4386-BA08-2C3C8638F7D0}" dt="2026-10-13T05:53:03.972" v="0" actId="47"/>
        <pc:sldMkLst>
          <pc:docMk/>
          <pc:sldMk cId="2384744663" sldId="600"/>
        </pc:sldMkLst>
      </pc:sldChg>
      <pc:sldChg chg="del">
        <pc:chgData name="Maja Juršić" userId="988e5623-f4ef-4862-9808-587926e34a05" providerId="ADAL" clId="{B7040F4D-54BB-4386-BA08-2C3C8638F7D0}" dt="2026-10-13T05:53:03.972" v="0" actId="47"/>
        <pc:sldMkLst>
          <pc:docMk/>
          <pc:sldMk cId="3472091613" sldId="622"/>
        </pc:sldMkLst>
      </pc:sldChg>
      <pc:sldChg chg="del">
        <pc:chgData name="Maja Juršić" userId="988e5623-f4ef-4862-9808-587926e34a05" providerId="ADAL" clId="{B7040F4D-54BB-4386-BA08-2C3C8638F7D0}" dt="2026-10-13T05:53:03.972" v="0" actId="47"/>
        <pc:sldMkLst>
          <pc:docMk/>
          <pc:sldMk cId="966392891" sldId="623"/>
        </pc:sldMkLst>
      </pc:sldChg>
      <pc:sldChg chg="del">
        <pc:chgData name="Maja Juršić" userId="988e5623-f4ef-4862-9808-587926e34a05" providerId="ADAL" clId="{B7040F4D-54BB-4386-BA08-2C3C8638F7D0}" dt="2026-10-13T05:53:03.972" v="0" actId="47"/>
        <pc:sldMkLst>
          <pc:docMk/>
          <pc:sldMk cId="2678669183" sldId="624"/>
        </pc:sldMkLst>
      </pc:sldChg>
      <pc:sldChg chg="del">
        <pc:chgData name="Maja Juršić" userId="988e5623-f4ef-4862-9808-587926e34a05" providerId="ADAL" clId="{B7040F4D-54BB-4386-BA08-2C3C8638F7D0}" dt="2026-10-13T05:53:03.972" v="0" actId="47"/>
        <pc:sldMkLst>
          <pc:docMk/>
          <pc:sldMk cId="3756098714" sldId="625"/>
        </pc:sldMkLst>
      </pc:sldChg>
      <pc:sldMasterChg chg="del delSldLayout">
        <pc:chgData name="Maja Juršić" userId="988e5623-f4ef-4862-9808-587926e34a05" providerId="ADAL" clId="{B7040F4D-54BB-4386-BA08-2C3C8638F7D0}" dt="2026-10-13T05:53:03.972" v="0" actId="47"/>
        <pc:sldMasterMkLst>
          <pc:docMk/>
          <pc:sldMasterMk cId="3326135859" sldId="2147483680"/>
        </pc:sldMasterMkLst>
        <pc:sldLayoutChg chg="del">
          <pc:chgData name="Maja Juršić" userId="988e5623-f4ef-4862-9808-587926e34a05" providerId="ADAL" clId="{B7040F4D-54BB-4386-BA08-2C3C8638F7D0}" dt="2026-10-13T05:53:03.972" v="0" actId="47"/>
          <pc:sldLayoutMkLst>
            <pc:docMk/>
            <pc:sldMasterMk cId="3326135859" sldId="2147483680"/>
            <pc:sldLayoutMk cId="410302249" sldId="2147483681"/>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1224832587" sldId="2147483682"/>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3647385680" sldId="2147483683"/>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515015758" sldId="2147483684"/>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239329973" sldId="2147483685"/>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216380430" sldId="2147483686"/>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3314651061" sldId="2147483687"/>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3822925228" sldId="2147483688"/>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3441367439" sldId="2147483689"/>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79945349" sldId="2147483690"/>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4249741824" sldId="2147483691"/>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2579117916" sldId="2147483692"/>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1571310075" sldId="2147483693"/>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3367217404" sldId="2147483694"/>
          </pc:sldLayoutMkLst>
        </pc:sldLayoutChg>
        <pc:sldLayoutChg chg="del">
          <pc:chgData name="Maja Juršić" userId="988e5623-f4ef-4862-9808-587926e34a05" providerId="ADAL" clId="{B7040F4D-54BB-4386-BA08-2C3C8638F7D0}" dt="2026-10-13T05:53:03.972" v="0" actId="47"/>
          <pc:sldLayoutMkLst>
            <pc:docMk/>
            <pc:sldMasterMk cId="3326135859" sldId="2147483680"/>
            <pc:sldLayoutMk cId="289637057" sldId="2147483695"/>
          </pc:sldLayoutMkLst>
        </pc:sldLayoutChg>
      </pc:sldMasterChg>
      <pc:sldMasterChg chg="del delSldLayout">
        <pc:chgData name="Maja Juršić" userId="988e5623-f4ef-4862-9808-587926e34a05" providerId="ADAL" clId="{B7040F4D-54BB-4386-BA08-2C3C8638F7D0}" dt="2026-10-13T05:53:03.972" v="0" actId="47"/>
        <pc:sldMasterMkLst>
          <pc:docMk/>
          <pc:sldMasterMk cId="4090410684" sldId="2147483696"/>
        </pc:sldMasterMkLst>
        <pc:sldLayoutChg chg="del">
          <pc:chgData name="Maja Juršić" userId="988e5623-f4ef-4862-9808-587926e34a05" providerId="ADAL" clId="{B7040F4D-54BB-4386-BA08-2C3C8638F7D0}" dt="2026-10-13T05:53:03.972" v="0" actId="47"/>
          <pc:sldLayoutMkLst>
            <pc:docMk/>
            <pc:sldMasterMk cId="4090410684" sldId="2147483696"/>
            <pc:sldLayoutMk cId="137691589" sldId="2147483697"/>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2535321032" sldId="2147483698"/>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796364707" sldId="2147483699"/>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263088859" sldId="2147483700"/>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80611648" sldId="2147483701"/>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3821463860" sldId="2147483702"/>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894792765" sldId="2147483703"/>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9609302" sldId="2147483704"/>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2872054081" sldId="2147483705"/>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1018019932" sldId="2147483706"/>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1957264288" sldId="2147483707"/>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2684416747" sldId="2147483708"/>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3316087727" sldId="2147483709"/>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753439970" sldId="2147483710"/>
          </pc:sldLayoutMkLst>
        </pc:sldLayoutChg>
        <pc:sldLayoutChg chg="del">
          <pc:chgData name="Maja Juršić" userId="988e5623-f4ef-4862-9808-587926e34a05" providerId="ADAL" clId="{B7040F4D-54BB-4386-BA08-2C3C8638F7D0}" dt="2026-10-13T05:53:03.972" v="0" actId="47"/>
          <pc:sldLayoutMkLst>
            <pc:docMk/>
            <pc:sldMasterMk cId="4090410684" sldId="2147483696"/>
            <pc:sldLayoutMk cId="3451840226" sldId="2147483711"/>
          </pc:sldLayoutMkLst>
        </pc:sldLayoutChg>
      </pc:sldMasterChg>
    </pc:docChg>
  </pc:docChgLst>
  <pc:docChgLst>
    <pc:chgData name="Maja Juršić" userId="S::maja.jursic@srrs.si::988e5623-f4ef-4862-9808-587926e34a05" providerId="AD" clId="Web-{B79548A3-4845-D932-7AE0-9F0364F48C54}"/>
    <pc:docChg chg="modSld">
      <pc:chgData name="Maja Juršić" userId="S::maja.jursic@srrs.si::988e5623-f4ef-4862-9808-587926e34a05" providerId="AD" clId="Web-{B79548A3-4845-D932-7AE0-9F0364F48C54}" dt="2026-09-29T11:33:48.922" v="2" actId="20577"/>
      <pc:docMkLst>
        <pc:docMk/>
      </pc:docMkLst>
      <pc:sldChg chg="modSp">
        <pc:chgData name="Maja Juršić" userId="S::maja.jursic@srrs.si::988e5623-f4ef-4862-9808-587926e34a05" providerId="AD" clId="Web-{B79548A3-4845-D932-7AE0-9F0364F48C54}" dt="2026-09-29T11:33:48.922" v="2" actId="20577"/>
        <pc:sldMkLst>
          <pc:docMk/>
          <pc:sldMk cId="0" sldId="277"/>
        </pc:sldMkLst>
        <pc:spChg chg="mod">
          <ac:chgData name="Maja Juršić" userId="S::maja.jursic@srrs.si::988e5623-f4ef-4862-9808-587926e34a05" providerId="AD" clId="Web-{B79548A3-4845-D932-7AE0-9F0364F48C54}" dt="2026-09-29T11:33:48.922" v="2" actId="20577"/>
          <ac:spMkLst>
            <pc:docMk/>
            <pc:sldMk cId="0" sldId="277"/>
            <ac:spMk id="59" creationId="{00000000-0000-0000-0000-000000000000}"/>
          </ac:spMkLst>
        </pc:spChg>
      </pc:sldChg>
    </pc:docChg>
  </pc:docChgLst>
  <pc:docChgLst>
    <pc:chgData name="Katja Zgonc" userId="S::katja.zgonc@srrs.si::928dee4c-90c6-43c4-a636-5ac4be6d5b08" providerId="AD" clId="Web-{7175FB1C-B057-65CA-32C0-30C5C9A5AB10}"/>
    <pc:docChg chg="modSld">
      <pc:chgData name="Katja Zgonc" userId="S::katja.zgonc@srrs.si::928dee4c-90c6-43c4-a636-5ac4be6d5b08" providerId="AD" clId="Web-{7175FB1C-B057-65CA-32C0-30C5C9A5AB10}" dt="2026-09-30T12:37:30.551" v="32" actId="20577"/>
      <pc:docMkLst>
        <pc:docMk/>
      </pc:docMkLst>
      <pc:sldChg chg="modSp">
        <pc:chgData name="Katja Zgonc" userId="S::katja.zgonc@srrs.si::928dee4c-90c6-43c4-a636-5ac4be6d5b08" providerId="AD" clId="Web-{7175FB1C-B057-65CA-32C0-30C5C9A5AB10}" dt="2026-09-30T12:37:30.551" v="32" actId="20577"/>
        <pc:sldMkLst>
          <pc:docMk/>
          <pc:sldMk cId="0" sldId="356"/>
        </pc:sldMkLst>
        <pc:spChg chg="mod">
          <ac:chgData name="Katja Zgonc" userId="S::katja.zgonc@srrs.si::928dee4c-90c6-43c4-a636-5ac4be6d5b08" providerId="AD" clId="Web-{7175FB1C-B057-65CA-32C0-30C5C9A5AB10}" dt="2026-09-30T12:37:30.551" v="32" actId="20577"/>
          <ac:spMkLst>
            <pc:docMk/>
            <pc:sldMk cId="0" sldId="356"/>
            <ac:spMk id="10" creationId="{00000000-0000-0000-0000-000000000000}"/>
          </ac:spMkLst>
        </pc:spChg>
      </pc:sldChg>
    </pc:docChg>
  </pc:docChgLst>
  <pc:docChgLst>
    <pc:chgData name="Tjaša Perković" userId="S::tjasa.karis@srrs.si::5e7a25ba-4f0e-4db1-9488-c75de64d76b1" providerId="AD" clId="Web-{388BA7E5-4D3C-FBB7-37B5-A84910A4E8B8}"/>
    <pc:docChg chg="modSld">
      <pc:chgData name="Tjaša Perković" userId="S::tjasa.karis@srrs.si::5e7a25ba-4f0e-4db1-9488-c75de64d76b1" providerId="AD" clId="Web-{388BA7E5-4D3C-FBB7-37B5-A84910A4E8B8}" dt="2026-09-23T04:19:38.262" v="2" actId="20577"/>
      <pc:docMkLst>
        <pc:docMk/>
      </pc:docMkLst>
    </pc:docChg>
  </pc:docChgLst>
  <pc:docChgLst>
    <pc:chgData name="Katja Zgonc" userId="S::katja.zgonc@srrs.si::928dee4c-90c6-43c4-a636-5ac4be6d5b08" providerId="AD" clId="Web-{00000000-0000-0000-0000-000000000000}"/>
    <pc:docChg chg="sldOrd">
      <pc:chgData name="Katja Zgonc" userId="S::katja.zgonc@srrs.si::928dee4c-90c6-43c4-a636-5ac4be6d5b08" providerId="AD" clId="Web-{00000000-0000-0000-0000-000000000000}" dt="2026-09-22T09:17:52.847" v="0"/>
      <pc:docMkLst>
        <pc:docMk/>
      </pc:docMkLst>
      <pc:sldChg chg="ord">
        <pc:chgData name="Katja Zgonc" userId="S::katja.zgonc@srrs.si::928dee4c-90c6-43c4-a636-5ac4be6d5b08" providerId="AD" clId="Web-{00000000-0000-0000-0000-000000000000}" dt="2026-09-22T09:17:52.847" v="0"/>
        <pc:sldMkLst>
          <pc:docMk/>
          <pc:sldMk cId="0" sldId="3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8676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1811-CAC3-33CD-CFDE-0DE14281648B}"/>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E42ECD85-3780-CF42-47D4-164EF67DFD87}"/>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55DBC9A7-F4B3-B0F7-5FF5-05E3F94BF6E1}"/>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E6AFD436-1F6A-F15B-F817-67C541EF94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0704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9CB88-77B7-A14E-E69D-51C5539C6995}"/>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BC962DF7-22F0-54ED-1D7B-17AA03403630}"/>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61EB8C4D-7475-8676-848A-E563C050C592}"/>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FDDC3A4E-11CF-E30B-56BC-14E13577F6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32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F82FC-6238-D38C-05C5-40D3FEA1EDFB}"/>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110E1529-3181-ECF3-385D-E9EB742F0AE0}"/>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EA4AB1C2-52A7-B4C5-904B-9FF450BB1F53}"/>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F1C2EA03-6780-2146-CE56-4D39500DB8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588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0A1DD-80B2-81C0-D86B-EFADD19A0B1F}"/>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09F6EDA4-7697-47F2-A310-A08B5D35A7E2}"/>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640E6FFA-23A3-9018-E39E-08DBCBBF3E67}"/>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0922E1AB-474F-5323-F530-0FF3A70175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8746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F9A45-DF15-5FF2-148C-DBC518FB2AF0}"/>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BDB7DAFF-0121-3D65-6459-DD64C50F8583}"/>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06D9ECEA-CDC3-FBA9-17F4-07B640409BFB}"/>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32CE2883-C0EA-C972-96DE-C882B9BDBF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275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79CD9-D0F0-E5D0-8C52-2A690C1A68DD}"/>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0C5AEA62-0994-907D-676A-7A4DD49E00EB}"/>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15562DB9-A81B-D4F9-D7D4-7F3B918F4147}"/>
              </a:ext>
            </a:extLst>
          </p:cNvPr>
          <p:cNvSpPr>
            <a:spLocks noGrp="1"/>
          </p:cNvSpPr>
          <p:nvPr>
            <p:ph type="body" idx="1"/>
          </p:nvPr>
        </p:nvSpPr>
        <p:spPr/>
        <p:txBody>
          <a:bodyPr/>
          <a:lstStyle/>
          <a:p>
            <a:r>
              <a:rPr lang="sl-SI"/>
              <a:t>Pavšalni znesek se izplača v treh obrokih (mejnikih) po 1/3, vsakih približno 6 mesecev. Intenzivnost pomoči znaša 50 % (že vključena v pavšalni znesek). Ker gre za pavšalni znesek, se dejanski stroški ne dokazujejo z računi, ampak z doseženimi rezultati (mejniki).</a:t>
            </a:r>
          </a:p>
          <a:p>
            <a:endParaRPr lang="sl-SI"/>
          </a:p>
          <a:p>
            <a:r>
              <a:rPr lang="sl-SI"/>
              <a:t>Upravičeni so vsi stroški, povezani z izvedbo naslednjih aktivnosti partnerstva:</a:t>
            </a:r>
          </a:p>
          <a:p>
            <a:pPr marL="171450" indent="-171450">
              <a:buFont typeface="Arial" panose="020B0604020202020204" pitchFamily="34" charset="0"/>
              <a:buChar char="•"/>
            </a:pPr>
            <a:r>
              <a:rPr lang="sl-SI"/>
              <a:t>vstop na nove tuje trge, pridobivanje agentov in skupna ponudba,</a:t>
            </a:r>
          </a:p>
          <a:p>
            <a:pPr marL="171450" indent="-171450">
              <a:buFont typeface="Arial" panose="020B0604020202020204" pitchFamily="34" charset="0"/>
              <a:buChar char="•"/>
            </a:pPr>
            <a:r>
              <a:rPr lang="sl-SI"/>
              <a:t>usposabljanja, mentoriranja in druge oblike izobraževanja na področju izvoza,</a:t>
            </a:r>
          </a:p>
          <a:p>
            <a:pPr marL="171450" indent="-171450">
              <a:buFont typeface="Arial" panose="020B0604020202020204" pitchFamily="34" charset="0"/>
              <a:buChar char="•"/>
            </a:pPr>
            <a:r>
              <a:rPr lang="sl-SI"/>
              <a:t>marketinške kampanje in promocijske aktivnosti,</a:t>
            </a:r>
          </a:p>
          <a:p>
            <a:pPr marL="171450" indent="-171450">
              <a:buFont typeface="Arial" panose="020B0604020202020204" pitchFamily="34" charset="0"/>
              <a:buChar char="•"/>
            </a:pPr>
            <a:r>
              <a:rPr lang="sl-SI"/>
              <a:t>nastopi na sejmih, konferencah in poslovnih dogodkih v tujini,</a:t>
            </a:r>
          </a:p>
          <a:p>
            <a:pPr marL="171450" indent="-171450">
              <a:buFont typeface="Arial" panose="020B0604020202020204" pitchFamily="34" charset="0"/>
              <a:buChar char="•"/>
            </a:pPr>
            <a:r>
              <a:rPr lang="sl-SI"/>
              <a:t>raziskave, svetovalne storitve in vzpostavljanje novih poslovnih sodelovanj s tujimi podjetji in združenji.</a:t>
            </a:r>
            <a:endParaRPr lang="sl-SI" dirty="0"/>
          </a:p>
        </p:txBody>
      </p:sp>
      <p:sp>
        <p:nvSpPr>
          <p:cNvPr id="4" name="Označba mesta številke diapozitiva 3">
            <a:extLst>
              <a:ext uri="{FF2B5EF4-FFF2-40B4-BE49-F238E27FC236}">
                <a16:creationId xmlns:a16="http://schemas.microsoft.com/office/drawing/2014/main" id="{B7A1F4C4-EE22-2104-F97B-84780EED06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5572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1BB1C-5348-5962-4184-8AD38013DCDC}"/>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E749ED24-73B6-0036-D03C-8D1970D565FF}"/>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CEE4D71B-5AE2-8913-B6C9-AA91FAD14DB0}"/>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8CB6B743-13E2-AB9E-D85A-B57488D524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167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86F05-BA5A-9174-B6E9-C45F3A81A105}"/>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7843E712-CEAD-2FD7-49B1-AB19FEA3783C}"/>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BA6EC883-1E16-56A9-C9FF-D5AFCD2A0DE7}"/>
              </a:ext>
            </a:extLst>
          </p:cNvPr>
          <p:cNvSpPr>
            <a:spLocks noGrp="1"/>
          </p:cNvSpPr>
          <p:nvPr>
            <p:ph type="body" idx="1"/>
          </p:nvPr>
        </p:nvSpPr>
        <p:spPr/>
        <p:txBody>
          <a:bodyPr/>
          <a:lstStyle/>
          <a:p>
            <a:pPr marL="467995" algn="just">
              <a:lnSpc>
                <a:spcPct val="91000"/>
              </a:lnSpc>
              <a:spcBef>
                <a:spcPts val="705"/>
              </a:spcBef>
              <a:spcAft>
                <a:spcPts val="0"/>
              </a:spcAft>
            </a:pPr>
            <a:r>
              <a:rPr lang="sl-SI" sz="1200" b="1" dirty="0">
                <a:effectLst/>
                <a:latin typeface="Calibri Light" panose="020F0302020204030204" pitchFamily="34" charset="0"/>
                <a:ea typeface="Arial MT"/>
                <a:cs typeface="Calibri Light" panose="020F0302020204030204" pitchFamily="34" charset="0"/>
              </a:rPr>
              <a:t>Namen: </a:t>
            </a:r>
            <a:r>
              <a:rPr lang="sl-SI" dirty="0">
                <a:latin typeface="Calibri Light" panose="020F0302020204030204" pitchFamily="34" charset="0"/>
                <a:ea typeface="Arial MT"/>
                <a:cs typeface="Calibri Light" panose="020F0302020204030204" pitchFamily="34" charset="0"/>
              </a:rPr>
              <a:t>Sofinanciranje stroškov priprave projektnih predlogov na razpise drugega stebra programa Obzorje Evropa, na katerih so MSP kandidirala. Upravičenci so mikro, mala in srednje velika podjetja (MSP) s sedežem v Republiki Sloveniji, z vsaj enim (1) zaposlenim ob oddaji vloge, ki sodelujejo kot vodilni ali konzorcijski partner pri projektnih predlogih, prijavljenih v okviru drugega stebra programa EU Obzorje Evropa. </a:t>
            </a:r>
          </a:p>
          <a:p>
            <a:endParaRPr lang="sl-SI" dirty="0"/>
          </a:p>
        </p:txBody>
      </p:sp>
      <p:sp>
        <p:nvSpPr>
          <p:cNvPr id="4" name="Označba mesta številke diapozitiva 3">
            <a:extLst>
              <a:ext uri="{FF2B5EF4-FFF2-40B4-BE49-F238E27FC236}">
                <a16:creationId xmlns:a16="http://schemas.microsoft.com/office/drawing/2014/main" id="{A0B9AB33-4933-5464-9721-89C6BD278E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847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41C07-8439-83E3-C1E9-AAEEB5FB23CB}"/>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1D87BFC7-0463-9246-AE80-6286FBD30496}"/>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91AF4F02-C5B2-A349-D800-08F3902D8725}"/>
              </a:ext>
            </a:extLst>
          </p:cNvPr>
          <p:cNvSpPr>
            <a:spLocks noGrp="1"/>
          </p:cNvSpPr>
          <p:nvPr>
            <p:ph type="body" idx="1"/>
          </p:nvPr>
        </p:nvSpPr>
        <p:spPr/>
        <p:txBody>
          <a:bodyPr/>
          <a:lstStyle/>
          <a:p>
            <a:r>
              <a:rPr lang="sl-SI" dirty="0"/>
              <a:t>Namen – spodbuditi podjetja k sodelovanju v mednarodnih projektih, prek prijav na razpise podprogramov evropskega sveta za inovacije (EIC)</a:t>
            </a:r>
          </a:p>
          <a:p>
            <a:endParaRPr lang="sl-SI" sz="1200" b="1" i="0" kern="1200" dirty="0">
              <a:solidFill>
                <a:schemeClr val="tx1"/>
              </a:solidFill>
              <a:effectLst/>
              <a:latin typeface="+mn-lt"/>
              <a:ea typeface="+mn-ea"/>
              <a:cs typeface="+mn-cs"/>
            </a:endParaRPr>
          </a:p>
          <a:p>
            <a:r>
              <a:rPr lang="sl-SI" sz="1200" b="1" i="0" kern="1200" dirty="0">
                <a:solidFill>
                  <a:schemeClr val="tx1"/>
                </a:solidFill>
                <a:effectLst/>
                <a:latin typeface="+mn-lt"/>
                <a:ea typeface="+mn-ea"/>
                <a:cs typeface="+mn-cs"/>
              </a:rPr>
              <a:t>Cilj vavčerja </a:t>
            </a:r>
            <a:r>
              <a:rPr lang="sl-SI" sz="1200" b="0" i="0" kern="1200" dirty="0">
                <a:solidFill>
                  <a:schemeClr val="tx1"/>
                </a:solidFill>
                <a:effectLst/>
                <a:latin typeface="+mn-lt"/>
                <a:ea typeface="+mn-ea"/>
                <a:cs typeface="+mn-cs"/>
              </a:rPr>
              <a:t>je MSP-jem omogočiti boljšo pripravo in večje možnosti za uspeh na zahtevnih mednarodnih razpisih EIC, ki predstavljajo pomembno priložnost za financiranje razvojno-inovacijskih projektov z visoko dodano vrednostjo. Do sofinanciranja so upravičena podjetja, ki so se v okviru programa Obzorje Evropa že prijavila na razpise EIC, ki zajemajo naslednje podprograme:</a:t>
            </a:r>
          </a:p>
          <a:p>
            <a:pPr lvl="1"/>
            <a:endParaRPr lang="sl-SI" sz="1200" b="1" i="0" kern="1200" dirty="0">
              <a:solidFill>
                <a:schemeClr val="tx1"/>
              </a:solidFill>
              <a:effectLst/>
              <a:latin typeface="+mn-lt"/>
              <a:ea typeface="+mn-ea"/>
              <a:cs typeface="+mn-cs"/>
            </a:endParaRPr>
          </a:p>
          <a:p>
            <a:r>
              <a:rPr lang="sl-SI" sz="1200" b="1" i="0" kern="1200" dirty="0">
                <a:solidFill>
                  <a:schemeClr val="tx1"/>
                </a:solidFill>
                <a:effectLst/>
                <a:latin typeface="+mn-lt"/>
                <a:ea typeface="+mn-ea"/>
                <a:cs typeface="+mn-cs"/>
              </a:rPr>
              <a:t>Pogoji upravičenosti</a:t>
            </a:r>
            <a:endParaRPr lang="sl-SI" sz="1200" b="0" i="0" kern="1200" dirty="0">
              <a:solidFill>
                <a:schemeClr val="tx1"/>
              </a:solidFill>
              <a:effectLst/>
              <a:latin typeface="+mn-lt"/>
              <a:ea typeface="+mn-ea"/>
              <a:cs typeface="+mn-cs"/>
            </a:endParaRPr>
          </a:p>
          <a:p>
            <a:r>
              <a:rPr lang="sl-SI" sz="1200" b="0" i="0" kern="1200" dirty="0">
                <a:solidFill>
                  <a:schemeClr val="tx1"/>
                </a:solidFill>
                <a:effectLst/>
                <a:latin typeface="+mn-lt"/>
                <a:ea typeface="+mn-ea"/>
                <a:cs typeface="+mn-cs"/>
              </a:rPr>
              <a:t>Prijava mora biti oddana na razpis </a:t>
            </a:r>
            <a:r>
              <a:rPr lang="sl-SI" sz="1200" b="1" i="0" kern="1200" dirty="0">
                <a:solidFill>
                  <a:schemeClr val="tx1"/>
                </a:solidFill>
                <a:effectLst/>
                <a:latin typeface="+mn-lt"/>
                <a:ea typeface="+mn-ea"/>
                <a:cs typeface="+mn-cs"/>
              </a:rPr>
              <a:t>odprt v obdobju od 29. oktobra 2024 do vključno 31. decembra 2027.</a:t>
            </a:r>
            <a:endParaRPr lang="sl-SI" sz="1200" b="0" i="0" kern="1200" dirty="0">
              <a:solidFill>
                <a:schemeClr val="tx1"/>
              </a:solidFill>
              <a:effectLst/>
              <a:latin typeface="+mn-lt"/>
              <a:ea typeface="+mn-ea"/>
              <a:cs typeface="+mn-cs"/>
            </a:endParaRPr>
          </a:p>
          <a:p>
            <a:r>
              <a:rPr lang="sl-SI" sz="1200" b="0" i="0" kern="1200" dirty="0">
                <a:solidFill>
                  <a:schemeClr val="tx1"/>
                </a:solidFill>
                <a:effectLst/>
                <a:latin typeface="+mn-lt"/>
                <a:ea typeface="+mn-ea"/>
                <a:cs typeface="+mn-cs"/>
              </a:rPr>
              <a:t>Podjetje mora na mednarodnem ocenjevanju doseči vsaj minimalni prag točk, določen za posamezen razpis.</a:t>
            </a:r>
          </a:p>
          <a:p>
            <a:r>
              <a:rPr lang="sl-SI" sz="1200" b="0" i="0" kern="1200" dirty="0">
                <a:solidFill>
                  <a:schemeClr val="tx1"/>
                </a:solidFill>
                <a:effectLst/>
                <a:latin typeface="+mn-lt"/>
                <a:ea typeface="+mn-ea"/>
                <a:cs typeface="+mn-cs"/>
              </a:rPr>
              <a:t>Podjetja, ki so bila v okviru podprogramov EIC </a:t>
            </a:r>
            <a:r>
              <a:rPr lang="sl-SI" sz="1200" b="0" i="0" kern="1200" dirty="0" err="1">
                <a:solidFill>
                  <a:schemeClr val="tx1"/>
                </a:solidFill>
                <a:effectLst/>
                <a:latin typeface="+mn-lt"/>
                <a:ea typeface="+mn-ea"/>
                <a:cs typeface="+mn-cs"/>
              </a:rPr>
              <a:t>Accelerator</a:t>
            </a:r>
            <a:r>
              <a:rPr lang="sl-SI" sz="1200" b="0" i="0" kern="1200" dirty="0">
                <a:solidFill>
                  <a:schemeClr val="tx1"/>
                </a:solidFill>
                <a:effectLst/>
                <a:latin typeface="+mn-lt"/>
                <a:ea typeface="+mn-ea"/>
                <a:cs typeface="+mn-cs"/>
              </a:rPr>
              <a:t> Open, EIC </a:t>
            </a:r>
            <a:r>
              <a:rPr lang="sl-SI" sz="1200" b="0" i="0" kern="1200" dirty="0" err="1">
                <a:solidFill>
                  <a:schemeClr val="tx1"/>
                </a:solidFill>
                <a:effectLst/>
                <a:latin typeface="+mn-lt"/>
                <a:ea typeface="+mn-ea"/>
                <a:cs typeface="+mn-cs"/>
              </a:rPr>
              <a:t>Accelerator</a:t>
            </a:r>
            <a:r>
              <a:rPr lang="sl-SI" sz="1200" b="0" i="0" kern="1200" dirty="0">
                <a:solidFill>
                  <a:schemeClr val="tx1"/>
                </a:solidFill>
                <a:effectLst/>
                <a:latin typeface="+mn-lt"/>
                <a:ea typeface="+mn-ea"/>
                <a:cs typeface="+mn-cs"/>
              </a:rPr>
              <a:t> </a:t>
            </a:r>
            <a:r>
              <a:rPr lang="sl-SI" sz="1200" b="0" i="0" kern="1200" dirty="0" err="1">
                <a:solidFill>
                  <a:schemeClr val="tx1"/>
                </a:solidFill>
                <a:effectLst/>
                <a:latin typeface="+mn-lt"/>
                <a:ea typeface="+mn-ea"/>
                <a:cs typeface="+mn-cs"/>
              </a:rPr>
              <a:t>Challenges</a:t>
            </a:r>
            <a:r>
              <a:rPr lang="sl-SI" sz="1200" b="0" i="0" kern="1200" dirty="0">
                <a:solidFill>
                  <a:schemeClr val="tx1"/>
                </a:solidFill>
                <a:effectLst/>
                <a:latin typeface="+mn-lt"/>
                <a:ea typeface="+mn-ea"/>
                <a:cs typeface="+mn-cs"/>
              </a:rPr>
              <a:t> ali EIC STEP Scale-up povabljena na intervju, lahko pridobijo dodatna sredstva. Za to morajo na SPS oddati dodatno vlogo.</a:t>
            </a:r>
          </a:p>
          <a:p>
            <a:pPr lvl="1"/>
            <a:endParaRPr lang="sl-SI" sz="1200" b="0" i="0" kern="1200" dirty="0">
              <a:solidFill>
                <a:schemeClr val="tx1"/>
              </a:solidFill>
              <a:effectLst/>
              <a:latin typeface="+mn-lt"/>
              <a:ea typeface="+mn-ea"/>
              <a:cs typeface="+mn-cs"/>
            </a:endParaRPr>
          </a:p>
          <a:p>
            <a:r>
              <a:rPr lang="sl-SI" sz="1200" b="1" i="0" kern="1200" dirty="0">
                <a:solidFill>
                  <a:schemeClr val="tx1"/>
                </a:solidFill>
                <a:effectLst/>
                <a:latin typeface="+mn-lt"/>
                <a:ea typeface="+mn-ea"/>
                <a:cs typeface="+mn-cs"/>
              </a:rPr>
              <a:t>Upravičeni stroški</a:t>
            </a:r>
            <a:endParaRPr lang="sl-SI" sz="1200" b="0" i="0" kern="1200" dirty="0">
              <a:solidFill>
                <a:schemeClr val="tx1"/>
              </a:solidFill>
              <a:effectLst/>
              <a:latin typeface="+mn-lt"/>
              <a:ea typeface="+mn-ea"/>
              <a:cs typeface="+mn-cs"/>
            </a:endParaRPr>
          </a:p>
          <a:p>
            <a:r>
              <a:rPr lang="sl-SI" sz="1200" b="1" i="0" kern="1200" dirty="0">
                <a:solidFill>
                  <a:schemeClr val="tx1"/>
                </a:solidFill>
                <a:effectLst/>
                <a:latin typeface="+mn-lt"/>
                <a:ea typeface="+mn-ea"/>
                <a:cs typeface="+mn-cs"/>
              </a:rPr>
              <a:t>stroški zunanjega izvajalca, </a:t>
            </a:r>
            <a:r>
              <a:rPr lang="sl-SI" sz="1200" b="0" i="0" kern="1200" dirty="0">
                <a:solidFill>
                  <a:schemeClr val="tx1"/>
                </a:solidFill>
                <a:effectLst/>
                <a:latin typeface="+mn-lt"/>
                <a:ea typeface="+mn-ea"/>
                <a:cs typeface="+mn-cs"/>
              </a:rPr>
              <a:t>ki je upravičencu pomagal pri pripravi projektnega predloga na razpis v okviru podprogramov Evropskega sveta za inovacije (EIC) v okviru programa Obzorje Evropa,</a:t>
            </a:r>
          </a:p>
          <a:p>
            <a:r>
              <a:rPr lang="sl-SI" sz="1200" b="1" i="0" kern="1200" dirty="0">
                <a:solidFill>
                  <a:schemeClr val="tx1"/>
                </a:solidFill>
                <a:effectLst/>
                <a:latin typeface="+mn-lt"/>
                <a:ea typeface="+mn-ea"/>
                <a:cs typeface="+mn-cs"/>
              </a:rPr>
              <a:t>stroški prevoza: </a:t>
            </a:r>
            <a:r>
              <a:rPr lang="sl-SI" sz="1200" b="0" i="0" kern="1200" dirty="0">
                <a:solidFill>
                  <a:schemeClr val="tx1"/>
                </a:solidFill>
                <a:effectLst/>
                <a:latin typeface="+mn-lt"/>
                <a:ea typeface="+mn-ea"/>
                <a:cs typeface="+mn-cs"/>
              </a:rPr>
              <a:t>stroški povratne letalske vozovnice (samo v primeru povabila na intervju – EIC </a:t>
            </a:r>
            <a:r>
              <a:rPr lang="sl-SI" sz="1200" b="0" i="0" kern="1200" dirty="0" err="1">
                <a:solidFill>
                  <a:schemeClr val="tx1"/>
                </a:solidFill>
                <a:effectLst/>
                <a:latin typeface="+mn-lt"/>
                <a:ea typeface="+mn-ea"/>
                <a:cs typeface="+mn-cs"/>
              </a:rPr>
              <a:t>Accelerator</a:t>
            </a:r>
            <a:r>
              <a:rPr lang="sl-SI" sz="1200" b="0" i="0" kern="1200" dirty="0">
                <a:solidFill>
                  <a:schemeClr val="tx1"/>
                </a:solidFill>
                <a:effectLst/>
                <a:latin typeface="+mn-lt"/>
                <a:ea typeface="+mn-ea"/>
                <a:cs typeface="+mn-cs"/>
              </a:rPr>
              <a:t> Open &amp; EIC </a:t>
            </a:r>
            <a:r>
              <a:rPr lang="sl-SI" sz="1200" b="0" i="0" kern="1200" dirty="0" err="1">
                <a:solidFill>
                  <a:schemeClr val="tx1"/>
                </a:solidFill>
                <a:effectLst/>
                <a:latin typeface="+mn-lt"/>
                <a:ea typeface="+mn-ea"/>
                <a:cs typeface="+mn-cs"/>
              </a:rPr>
              <a:t>Accelerator</a:t>
            </a:r>
            <a:r>
              <a:rPr lang="sl-SI" sz="1200" b="0" i="0" kern="1200" dirty="0">
                <a:solidFill>
                  <a:schemeClr val="tx1"/>
                </a:solidFill>
                <a:effectLst/>
                <a:latin typeface="+mn-lt"/>
                <a:ea typeface="+mn-ea"/>
                <a:cs typeface="+mn-cs"/>
              </a:rPr>
              <a:t> </a:t>
            </a:r>
            <a:r>
              <a:rPr lang="sl-SI" sz="1200" b="0" i="0" kern="1200" dirty="0" err="1">
                <a:solidFill>
                  <a:schemeClr val="tx1"/>
                </a:solidFill>
                <a:effectLst/>
                <a:latin typeface="+mn-lt"/>
                <a:ea typeface="+mn-ea"/>
                <a:cs typeface="+mn-cs"/>
              </a:rPr>
              <a:t>Challenges</a:t>
            </a:r>
            <a:r>
              <a:rPr lang="sl-SI" sz="1200" b="0" i="0" kern="1200" dirty="0">
                <a:solidFill>
                  <a:schemeClr val="tx1"/>
                </a:solidFill>
                <a:effectLst/>
                <a:latin typeface="+mn-lt"/>
                <a:ea typeface="+mn-ea"/>
                <a:cs typeface="+mn-cs"/>
              </a:rPr>
              <a:t>, EIC STEP Scale-up),</a:t>
            </a:r>
          </a:p>
          <a:p>
            <a:r>
              <a:rPr lang="sl-SI" sz="1200" b="1" i="0" kern="1200" dirty="0">
                <a:solidFill>
                  <a:schemeClr val="tx1"/>
                </a:solidFill>
                <a:effectLst/>
                <a:latin typeface="+mn-lt"/>
                <a:ea typeface="+mn-ea"/>
                <a:cs typeface="+mn-cs"/>
              </a:rPr>
              <a:t>stroški nočitev:</a:t>
            </a:r>
            <a:r>
              <a:rPr lang="sl-SI" sz="1200" b="0" i="0" kern="1200" dirty="0">
                <a:solidFill>
                  <a:schemeClr val="tx1"/>
                </a:solidFill>
                <a:effectLst/>
                <a:latin typeface="+mn-lt"/>
                <a:ea typeface="+mn-ea"/>
                <a:cs typeface="+mn-cs"/>
              </a:rPr>
              <a:t> upravičeni so samo stroški ene nočitve ali ene nočitve z zajtrkom (samo v primeru povabila na intervju – EIC </a:t>
            </a:r>
            <a:r>
              <a:rPr lang="sl-SI" sz="1200" b="0" i="0" kern="1200" dirty="0" err="1">
                <a:solidFill>
                  <a:schemeClr val="tx1"/>
                </a:solidFill>
                <a:effectLst/>
                <a:latin typeface="+mn-lt"/>
                <a:ea typeface="+mn-ea"/>
                <a:cs typeface="+mn-cs"/>
              </a:rPr>
              <a:t>Accelerator</a:t>
            </a:r>
            <a:r>
              <a:rPr lang="sl-SI" sz="1200" b="0" i="0" kern="1200" dirty="0">
                <a:solidFill>
                  <a:schemeClr val="tx1"/>
                </a:solidFill>
                <a:effectLst/>
                <a:latin typeface="+mn-lt"/>
                <a:ea typeface="+mn-ea"/>
                <a:cs typeface="+mn-cs"/>
              </a:rPr>
              <a:t> Open &amp; EIC </a:t>
            </a:r>
            <a:r>
              <a:rPr lang="sl-SI" sz="1200" b="0" i="0" kern="1200" dirty="0" err="1">
                <a:solidFill>
                  <a:schemeClr val="tx1"/>
                </a:solidFill>
                <a:effectLst/>
                <a:latin typeface="+mn-lt"/>
                <a:ea typeface="+mn-ea"/>
                <a:cs typeface="+mn-cs"/>
              </a:rPr>
              <a:t>Accelerator</a:t>
            </a:r>
            <a:r>
              <a:rPr lang="sl-SI" sz="1200" b="0" i="0" kern="1200" dirty="0">
                <a:solidFill>
                  <a:schemeClr val="tx1"/>
                </a:solidFill>
                <a:effectLst/>
                <a:latin typeface="+mn-lt"/>
                <a:ea typeface="+mn-ea"/>
                <a:cs typeface="+mn-cs"/>
              </a:rPr>
              <a:t> </a:t>
            </a:r>
            <a:r>
              <a:rPr lang="sl-SI" sz="1200" b="0" i="0" kern="1200" dirty="0" err="1">
                <a:solidFill>
                  <a:schemeClr val="tx1"/>
                </a:solidFill>
                <a:effectLst/>
                <a:latin typeface="+mn-lt"/>
                <a:ea typeface="+mn-ea"/>
                <a:cs typeface="+mn-cs"/>
              </a:rPr>
              <a:t>Challenges</a:t>
            </a:r>
            <a:r>
              <a:rPr lang="sl-SI" sz="1200" b="0" i="0" kern="1200" dirty="0">
                <a:solidFill>
                  <a:schemeClr val="tx1"/>
                </a:solidFill>
                <a:effectLst/>
                <a:latin typeface="+mn-lt"/>
                <a:ea typeface="+mn-ea"/>
                <a:cs typeface="+mn-cs"/>
              </a:rPr>
              <a:t>, EIC STEP Scale-up).</a:t>
            </a:r>
          </a:p>
          <a:p>
            <a:r>
              <a:rPr lang="sl-SI" sz="1200" b="0" i="0" kern="1200" dirty="0">
                <a:solidFill>
                  <a:schemeClr val="tx1"/>
                </a:solidFill>
                <a:effectLst/>
                <a:latin typeface="+mn-lt"/>
                <a:ea typeface="+mn-ea"/>
                <a:cs typeface="+mn-cs"/>
              </a:rPr>
              <a:t>Stroški izobraževanj, potni in materialni stroški zunanjega izvajalca, ki nastajajo pri pripravi projektnega predloga, ne spadajo med upravičene stroške.</a:t>
            </a:r>
          </a:p>
          <a:p>
            <a:r>
              <a:rPr lang="sl-SI" sz="1200" b="1" i="0" kern="1200" dirty="0">
                <a:solidFill>
                  <a:schemeClr val="tx1"/>
                </a:solidFill>
                <a:effectLst/>
                <a:latin typeface="+mn-lt"/>
                <a:ea typeface="+mn-ea"/>
                <a:cs typeface="+mn-cs"/>
              </a:rPr>
              <a:t>DDV ni upravičen strošek.</a:t>
            </a:r>
            <a:endParaRPr lang="sl-SI" sz="1200" b="0" i="0" kern="1200" dirty="0">
              <a:solidFill>
                <a:schemeClr val="tx1"/>
              </a:solidFill>
              <a:effectLst/>
              <a:latin typeface="+mn-lt"/>
              <a:ea typeface="+mn-ea"/>
              <a:cs typeface="+mn-cs"/>
            </a:endParaRPr>
          </a:p>
          <a:p>
            <a:r>
              <a:rPr lang="sl-SI" sz="1200" b="1" i="0" kern="1200" dirty="0">
                <a:solidFill>
                  <a:schemeClr val="tx1"/>
                </a:solidFill>
                <a:effectLst/>
                <a:latin typeface="+mn-lt"/>
                <a:ea typeface="+mn-ea"/>
                <a:cs typeface="+mn-cs"/>
              </a:rPr>
              <a:t>MSP lahko uveljavljajo stroške nastale v obdobju od objave javnega poziva do 30. 9. 2028.</a:t>
            </a:r>
            <a:endParaRPr lang="sl-SI" sz="1200" b="0" i="0" kern="1200" dirty="0">
              <a:solidFill>
                <a:schemeClr val="tx1"/>
              </a:solidFill>
              <a:effectLst/>
              <a:latin typeface="+mn-lt"/>
              <a:ea typeface="+mn-ea"/>
              <a:cs typeface="+mn-cs"/>
            </a:endParaRPr>
          </a:p>
          <a:p>
            <a:r>
              <a:rPr lang="sl-SI" sz="1200" b="1" i="0" kern="1200" dirty="0">
                <a:solidFill>
                  <a:schemeClr val="tx1"/>
                </a:solidFill>
                <a:effectLst/>
                <a:latin typeface="+mn-lt"/>
                <a:ea typeface="+mn-ea"/>
                <a:cs typeface="+mn-cs"/>
              </a:rPr>
              <a:t>MSP lahko za ta javni poziv pridobi sredstva večkrat v obdobju.</a:t>
            </a:r>
            <a:endParaRPr lang="sl-SI" sz="1200" b="0" i="0" kern="1200" dirty="0">
              <a:solidFill>
                <a:schemeClr val="tx1"/>
              </a:solidFill>
              <a:effectLst/>
              <a:latin typeface="+mn-lt"/>
              <a:ea typeface="+mn-ea"/>
              <a:cs typeface="+mn-cs"/>
            </a:endParaRPr>
          </a:p>
          <a:p>
            <a:r>
              <a:rPr lang="sl-SI" sz="1200" b="0" i="0" kern="1200" dirty="0">
                <a:solidFill>
                  <a:schemeClr val="tx1"/>
                </a:solidFill>
                <a:effectLst/>
                <a:latin typeface="+mn-lt"/>
                <a:ea typeface="+mn-ea"/>
                <a:cs typeface="+mn-cs"/>
              </a:rPr>
              <a:t>MSP za vsak projektni predlog</a:t>
            </a:r>
            <a:r>
              <a:rPr lang="sl-SI" sz="1200" b="1" i="0" kern="1200" dirty="0">
                <a:solidFill>
                  <a:schemeClr val="tx1"/>
                </a:solidFill>
                <a:effectLst/>
                <a:latin typeface="+mn-lt"/>
                <a:ea typeface="+mn-ea"/>
                <a:cs typeface="+mn-cs"/>
              </a:rPr>
              <a:t> odda ločeno vlogo.</a:t>
            </a:r>
            <a:endParaRPr lang="sl-SI" sz="1200" b="0" i="0" kern="1200" dirty="0">
              <a:solidFill>
                <a:schemeClr val="tx1"/>
              </a:solidFill>
              <a:effectLst/>
              <a:latin typeface="+mn-lt"/>
              <a:ea typeface="+mn-ea"/>
              <a:cs typeface="+mn-cs"/>
            </a:endParaRPr>
          </a:p>
          <a:p>
            <a:pPr lvl="1"/>
            <a:endParaRPr lang="sl-SI" sz="1200" b="0" i="0" kern="1200" dirty="0">
              <a:solidFill>
                <a:schemeClr val="tx1"/>
              </a:solidFill>
              <a:effectLst/>
              <a:latin typeface="+mn-lt"/>
              <a:ea typeface="+mn-ea"/>
              <a:cs typeface="+mn-cs"/>
            </a:endParaRPr>
          </a:p>
          <a:p>
            <a:pPr lvl="1"/>
            <a:endParaRPr lang="sl-SI" sz="1200" b="0" i="0" kern="1200" dirty="0">
              <a:solidFill>
                <a:schemeClr val="tx1"/>
              </a:solidFill>
              <a:effectLst/>
              <a:latin typeface="+mn-lt"/>
              <a:ea typeface="+mn-ea"/>
              <a:cs typeface="+mn-cs"/>
            </a:endParaRPr>
          </a:p>
          <a:p>
            <a:endParaRPr lang="sl-SI" dirty="0"/>
          </a:p>
        </p:txBody>
      </p:sp>
      <p:sp>
        <p:nvSpPr>
          <p:cNvPr id="4" name="Označba mesta številke diapozitiva 3">
            <a:extLst>
              <a:ext uri="{FF2B5EF4-FFF2-40B4-BE49-F238E27FC236}">
                <a16:creationId xmlns:a16="http://schemas.microsoft.com/office/drawing/2014/main" id="{097B6CED-904D-DC10-86C8-331AB548A6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723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55C6E-741A-A627-C1E8-9C5D154B7B47}"/>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03951A4D-0B17-85B5-ACFF-2A145E4E88FE}"/>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2ABCE4C6-7C05-9007-CC83-DFCBD9B6C7B0}"/>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FE8E905E-8888-627E-BB4B-E7B94E2BF8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4532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7286F-89C4-8C28-A2CB-FB06A07A826B}"/>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FB9840FA-E3F8-05BF-FFD6-B09A4754B9D5}"/>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0808B27B-86B4-41EC-D977-97FD359B23D3}"/>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0018702B-909E-6B67-CD17-CCF01A46FA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863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E0D0A-A32B-3A0D-FEED-16B9F260D723}"/>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179F7282-4CB2-855C-F56A-8B48FAE58937}"/>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0B3EC28C-ECC6-A875-191B-1A27BB169D9C}"/>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023F4115-680E-C197-2C12-5C9A12BDFC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1429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CA85-71A2-371F-FE95-B80C582DB5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8BFDA-AFDA-5302-2173-E708EC6D64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21CA2A-CBAD-F641-7A94-AF066D250E94}"/>
              </a:ext>
            </a:extLst>
          </p:cNvPr>
          <p:cNvSpPr>
            <a:spLocks noGrp="1"/>
          </p:cNvSpPr>
          <p:nvPr>
            <p:ph type="body" idx="1"/>
          </p:nvPr>
        </p:nvSpPr>
        <p:spPr/>
        <p:txBody>
          <a:bodyPr/>
          <a:lstStyle/>
          <a:p>
            <a:r>
              <a:rPr lang="sl-SI" dirty="0"/>
              <a:t>- Likvidnostni krediti – namen; zagotoviti hitro in ugodno financiranje tekočega poslovanja in manjših naložb </a:t>
            </a:r>
          </a:p>
          <a:p>
            <a:endParaRPr lang="sl-SI" dirty="0"/>
          </a:p>
          <a:p>
            <a:r>
              <a:rPr lang="sl-SI" dirty="0"/>
              <a:t>- P4L </a:t>
            </a:r>
            <a:r>
              <a:rPr lang="sl-SI" dirty="0" err="1"/>
              <a:t>blending</a:t>
            </a:r>
            <a:r>
              <a:rPr lang="sl-SI" dirty="0"/>
              <a:t> – kombinacija povratnih in nepovratnih sredstev </a:t>
            </a:r>
          </a:p>
        </p:txBody>
      </p:sp>
      <p:sp>
        <p:nvSpPr>
          <p:cNvPr id="4" name="Slide Number Placeholder 3">
            <a:extLst>
              <a:ext uri="{FF2B5EF4-FFF2-40B4-BE49-F238E27FC236}">
                <a16:creationId xmlns:a16="http://schemas.microsoft.com/office/drawing/2014/main" id="{B5BEB4B7-23CE-2202-FFCC-A8BAF0EEBE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582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96A03-8593-0638-F53B-D40880031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41B8C-9702-315C-1F08-BC3E40699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0B47B7-39F6-7D46-A2CE-707723366ABC}"/>
              </a:ext>
            </a:extLst>
          </p:cNvPr>
          <p:cNvSpPr>
            <a:spLocks noGrp="1"/>
          </p:cNvSpPr>
          <p:nvPr>
            <p:ph type="body" idx="1"/>
          </p:nvPr>
        </p:nvSpPr>
        <p:spPr/>
        <p:txBody>
          <a:bodyPr/>
          <a:lstStyle/>
          <a:p>
            <a:r>
              <a:rPr lang="sl-SI" dirty="0"/>
              <a:t>- Likvidnostni krediti – namen; zagotoviti hitro in ugodno financiranje tekočega poslovanja in manjših naložb </a:t>
            </a:r>
          </a:p>
          <a:p>
            <a:endParaRPr lang="sl-SI" dirty="0"/>
          </a:p>
          <a:p>
            <a:r>
              <a:rPr lang="sl-SI" dirty="0"/>
              <a:t>- P4L </a:t>
            </a:r>
            <a:r>
              <a:rPr lang="sl-SI" dirty="0" err="1"/>
              <a:t>blending</a:t>
            </a:r>
            <a:r>
              <a:rPr lang="sl-SI" dirty="0"/>
              <a:t> – kombinacija povratnih in nepovratnih sredstev </a:t>
            </a:r>
          </a:p>
        </p:txBody>
      </p:sp>
      <p:sp>
        <p:nvSpPr>
          <p:cNvPr id="4" name="Slide Number Placeholder 3">
            <a:extLst>
              <a:ext uri="{FF2B5EF4-FFF2-40B4-BE49-F238E27FC236}">
                <a16:creationId xmlns:a16="http://schemas.microsoft.com/office/drawing/2014/main" id="{D4176FB9-4DF2-B29A-4EE0-957CB480A5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949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958FF-0307-B589-5BD0-73626EC40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635EE-72D4-C70A-78DB-CD791556751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88425B6-C8C5-C165-77CF-9ED54384C5AE}"/>
              </a:ext>
            </a:extLst>
          </p:cNvPr>
          <p:cNvSpPr>
            <a:spLocks noGrp="1"/>
          </p:cNvSpPr>
          <p:nvPr>
            <p:ph type="body" idx="1"/>
          </p:nvPr>
        </p:nvSpPr>
        <p:spPr/>
        <p:txBody>
          <a:bodyPr/>
          <a:lstStyle/>
          <a:p>
            <a:pPr>
              <a:lnSpc>
                <a:spcPct val="107000"/>
              </a:lnSpc>
              <a:spcAft>
                <a:spcPts val="800"/>
              </a:spcAft>
              <a:buNone/>
            </a:pPr>
            <a:endParaRPr lang="sl-SI"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B16024A-ECBF-8DA9-AF8B-BAE3E2C8C6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324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93545-B49B-2352-6B6F-0DDA6C145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BB0E7-9AF7-2CEA-8FF2-6920A126827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0F8F4BF-F839-D8AA-8F49-3F104F0E6681}"/>
              </a:ext>
            </a:extLst>
          </p:cNvPr>
          <p:cNvSpPr>
            <a:spLocks noGrp="1"/>
          </p:cNvSpPr>
          <p:nvPr>
            <p:ph type="body" idx="1"/>
          </p:nvPr>
        </p:nvSpPr>
        <p:spPr/>
        <p:txBody>
          <a:bodyPr/>
          <a:lstStyle/>
          <a:p>
            <a:pPr>
              <a:lnSpc>
                <a:spcPct val="107000"/>
              </a:lnSpc>
              <a:spcAft>
                <a:spcPts val="800"/>
              </a:spcAft>
              <a:buNone/>
            </a:pPr>
            <a:endParaRPr lang="sl-SI"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5D39C72-CF0D-ADAD-EADF-E243E36321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551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E4890-7246-46F2-9856-F0B1D8C7973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599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43EF8-BA32-F418-CEE9-655EF258D79A}"/>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19AD26C7-6A09-F74F-63E6-0FC7E18B89C2}"/>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91A8962F-350D-F819-D1C7-E096E4EEAF78}"/>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701C91DB-2277-7C25-E602-6183D390A3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E4890-7246-46F2-9856-F0B1D8C7973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176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07160-2F9B-B676-9329-6381B87F8673}"/>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DF523A61-2C95-B5F9-BC35-17AD59BE71D9}"/>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D5E8ACC0-043A-35AD-22C4-8BF52022DB81}"/>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2130739D-00C7-D31D-F18D-B157DE57AF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E4890-7246-46F2-9856-F0B1D8C7973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747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1463F-15AD-E5CA-3552-AED92605129A}"/>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DDC87DD2-8D52-78E0-701C-38FBBE59EACD}"/>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EECB08F1-DE69-29EF-6944-896993719095}"/>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A37F326F-8104-68FB-B423-454B5DA9D8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E4890-7246-46F2-9856-F0B1D8C7973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230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F9CB8-1CFA-F9C8-30A8-5264FEA0965E}"/>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8B27C66D-3270-C3AC-CC71-00EDEF3C8D7F}"/>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6E01D088-69CC-DBB9-97F3-DE6B0BCA810D}"/>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88929B15-8997-AE87-180F-DB0F41251E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E4890-7246-46F2-9856-F0B1D8C7973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972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D860E-B511-448F-7CF5-1527FB29E26F}"/>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44C05121-8932-2C86-6731-1162875717B4}"/>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932497A6-EFF5-2B17-E785-A53DFA27E5C3}"/>
              </a:ext>
            </a:extLst>
          </p:cNvPr>
          <p:cNvSpPr>
            <a:spLocks noGrp="1"/>
          </p:cNvSpPr>
          <p:nvPr>
            <p:ph type="body" idx="1"/>
          </p:nvPr>
        </p:nvSpPr>
        <p:spPr/>
        <p:txBody>
          <a:bodyPr/>
          <a:lstStyle/>
          <a:p>
            <a:endParaRPr lang="sl-SI" dirty="0"/>
          </a:p>
        </p:txBody>
      </p:sp>
      <p:sp>
        <p:nvSpPr>
          <p:cNvPr id="4" name="Označba mesta številke diapozitiva 3">
            <a:extLst>
              <a:ext uri="{FF2B5EF4-FFF2-40B4-BE49-F238E27FC236}">
                <a16:creationId xmlns:a16="http://schemas.microsoft.com/office/drawing/2014/main" id="{A637A7EB-A8C3-8D53-27AB-8AE1E7D421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E4890-7246-46F2-9856-F0B1D8C7973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225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E4EDE-4E20-8ECA-44E9-D25BED311A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BF12A-5FAC-E825-E3EC-1B38669C94C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1F62055-7794-B09E-A4FC-3BBEB9448BC2}"/>
              </a:ext>
            </a:extLst>
          </p:cNvPr>
          <p:cNvSpPr>
            <a:spLocks noGrp="1"/>
          </p:cNvSpPr>
          <p:nvPr>
            <p:ph type="body" idx="1"/>
          </p:nvPr>
        </p:nvSpPr>
        <p:spPr/>
        <p:txBody>
          <a:bodyPr/>
          <a:lstStyle/>
          <a:p>
            <a:endParaRPr lang="sl-SI" dirty="0"/>
          </a:p>
        </p:txBody>
      </p:sp>
      <p:sp>
        <p:nvSpPr>
          <p:cNvPr id="4" name="Slide Number Placeholder 3">
            <a:extLst>
              <a:ext uri="{FF2B5EF4-FFF2-40B4-BE49-F238E27FC236}">
                <a16:creationId xmlns:a16="http://schemas.microsoft.com/office/drawing/2014/main" id="{735033D0-333B-0989-1E1D-02E6C31036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37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B9BD1-5263-7948-C934-53D698DC8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C5921-89EB-F606-9234-F2662DCBF69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F86A103-5F04-3951-06ED-506029B7D5A7}"/>
              </a:ext>
            </a:extLst>
          </p:cNvPr>
          <p:cNvSpPr>
            <a:spLocks noGrp="1"/>
          </p:cNvSpPr>
          <p:nvPr>
            <p:ph type="body" idx="1"/>
          </p:nvPr>
        </p:nvSpPr>
        <p:spPr/>
        <p:txBody>
          <a:bodyPr/>
          <a:lstStyle/>
          <a:p>
            <a:endParaRPr lang="sl-SI" dirty="0"/>
          </a:p>
        </p:txBody>
      </p:sp>
      <p:sp>
        <p:nvSpPr>
          <p:cNvPr id="4" name="Slide Number Placeholder 3">
            <a:extLst>
              <a:ext uri="{FF2B5EF4-FFF2-40B4-BE49-F238E27FC236}">
                <a16:creationId xmlns:a16="http://schemas.microsoft.com/office/drawing/2014/main" id="{541DF989-CC71-C114-FE6E-D561C51DD1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540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E7507-4673-871B-AF35-5716039D8D5A}"/>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F38C551D-092E-1CD8-CF29-DAE930A9D9F0}"/>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5FA58251-41AF-AA15-9DA7-E9FC7D2A14D0}"/>
              </a:ext>
            </a:extLst>
          </p:cNvPr>
          <p:cNvSpPr>
            <a:spLocks noGrp="1"/>
          </p:cNvSpPr>
          <p:nvPr>
            <p:ph type="body" idx="1"/>
          </p:nvPr>
        </p:nvSpPr>
        <p:spPr/>
        <p:txBody>
          <a:bodyPr/>
          <a:lstStyle/>
          <a:p>
            <a:pPr>
              <a:buNone/>
            </a:pPr>
            <a:r>
              <a:rPr lang="sl-SI" dirty="0"/>
              <a:t>Evropska komisija je vzpostavila enotno digitalno platformo – </a:t>
            </a:r>
            <a:r>
              <a:rPr lang="sl-SI" dirty="0" err="1"/>
              <a:t>Funding</a:t>
            </a:r>
            <a:r>
              <a:rPr lang="sl-SI" dirty="0"/>
              <a:t> &amp; </a:t>
            </a:r>
            <a:r>
              <a:rPr lang="sl-SI" dirty="0" err="1"/>
              <a:t>Tenders</a:t>
            </a:r>
            <a:r>
              <a:rPr lang="sl-SI" dirty="0"/>
              <a:t> Portal, ki predstavlja uradno vstopno točko za vse centralno upravljane programe EU.</a:t>
            </a:r>
          </a:p>
          <a:p>
            <a:pPr>
              <a:buNone/>
            </a:pPr>
            <a:r>
              <a:rPr lang="sl-SI" dirty="0"/>
              <a:t>Registracija +PIC</a:t>
            </a:r>
          </a:p>
          <a:p>
            <a:pPr>
              <a:buNone/>
            </a:pPr>
            <a:r>
              <a:rPr lang="sl-SI" dirty="0"/>
              <a:t>Ko je organizacija registrirana, portal omogoča celovit pregled in upravljanje projektnega cikla:</a:t>
            </a:r>
          </a:p>
          <a:p>
            <a:pPr>
              <a:buNone/>
            </a:pPr>
            <a:r>
              <a:rPr lang="sl-SI" dirty="0"/>
              <a:t>dostop do aktualnih razpisov in razpisne dokumentacije,</a:t>
            </a:r>
          </a:p>
          <a:p>
            <a:pPr>
              <a:buNone/>
            </a:pPr>
            <a:r>
              <a:rPr lang="sl-SI" dirty="0"/>
              <a:t>pripravo in oddajo projektnih prijav v elektronski obliki,</a:t>
            </a:r>
          </a:p>
          <a:p>
            <a:pPr>
              <a:buNone/>
            </a:pPr>
            <a:r>
              <a:rPr lang="sl-SI" dirty="0"/>
              <a:t>elektronsko podpisovanje pogodb z Evropsko komisijo,</a:t>
            </a:r>
          </a:p>
          <a:p>
            <a:pPr>
              <a:buNone/>
            </a:pPr>
            <a:r>
              <a:rPr lang="sl-SI" dirty="0"/>
              <a:t>ter celovito upravljanje projektov, vključno s poročanjem in komunikacijo s financerjem.</a:t>
            </a:r>
          </a:p>
          <a:p>
            <a:pPr>
              <a:buNone/>
            </a:pPr>
            <a:r>
              <a:rPr lang="sl-SI" dirty="0"/>
              <a:t>- Smola tudi revizija</a:t>
            </a:r>
          </a:p>
          <a:p>
            <a:pPr>
              <a:buNone/>
            </a:pPr>
            <a:endParaRPr lang="sl-SI" dirty="0"/>
          </a:p>
          <a:p>
            <a:pPr>
              <a:buNone/>
            </a:pPr>
            <a:r>
              <a:rPr lang="sl-SI" dirty="0"/>
              <a:t>Portal tako združuje vse ključne korake – od prve ideje do zaključnega poročila – na enem mestu in predstavlja osnovno orodje za vse organizacije, ki želijo dostopati do evropskih sredstev.</a:t>
            </a:r>
          </a:p>
        </p:txBody>
      </p:sp>
      <p:sp>
        <p:nvSpPr>
          <p:cNvPr id="4" name="Označba mesta številke diapozitiva 3">
            <a:extLst>
              <a:ext uri="{FF2B5EF4-FFF2-40B4-BE49-F238E27FC236}">
                <a16:creationId xmlns:a16="http://schemas.microsoft.com/office/drawing/2014/main" id="{ED8A0B42-6600-3B2A-1D8B-4DECC8EA65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483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2F4D4-85B1-D143-E7AE-8A85425DD8FF}"/>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AA39C450-6CD8-1BB9-B510-723D1C5171D3}"/>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CB26D48B-2AF2-312E-80A0-CBFFC1F31F45}"/>
              </a:ext>
            </a:extLst>
          </p:cNvPr>
          <p:cNvSpPr>
            <a:spLocks noGrp="1"/>
          </p:cNvSpPr>
          <p:nvPr>
            <p:ph type="body" idx="1"/>
          </p:nvPr>
        </p:nvSpPr>
        <p:spPr/>
        <p:txBody>
          <a:bodyPr/>
          <a:lstStyle/>
          <a:p>
            <a:pPr marL="0" indent="0">
              <a:lnSpc>
                <a:spcPct val="100000"/>
              </a:lnSpc>
              <a:spcAft>
                <a:spcPts val="800"/>
              </a:spcAft>
              <a:buNone/>
            </a:pPr>
            <a:r>
              <a:rPr lang="sl-SI" sz="1800" dirty="0" err="1">
                <a:effectLst/>
                <a:latin typeface="Calibri Light" panose="020F0302020204030204" pitchFamily="34" charset="0"/>
                <a:ea typeface="Aptos" panose="020B0004020202020204" pitchFamily="34" charset="0"/>
                <a:cs typeface="Calibri Light" panose="020F0302020204030204" pitchFamily="34" charset="0"/>
              </a:rPr>
              <a:t>Horizon</a:t>
            </a:r>
            <a:r>
              <a:rPr lang="sl-SI" sz="1800" dirty="0">
                <a:effectLst/>
                <a:latin typeface="Calibri Light" panose="020F0302020204030204" pitchFamily="34" charset="0"/>
                <a:ea typeface="Aptos" panose="020B0004020202020204" pitchFamily="34" charset="0"/>
                <a:cs typeface="Calibri Light" panose="020F0302020204030204" pitchFamily="34" charset="0"/>
              </a:rPr>
              <a:t> Europe je </a:t>
            </a:r>
            <a:r>
              <a:rPr lang="sl-SI" sz="1800" b="1" dirty="0">
                <a:effectLst/>
                <a:latin typeface="Calibri Light" panose="020F0302020204030204" pitchFamily="34" charset="0"/>
                <a:ea typeface="Aptos" panose="020B0004020202020204" pitchFamily="34" charset="0"/>
                <a:cs typeface="Calibri Light" panose="020F0302020204030204" pitchFamily="34" charset="0"/>
              </a:rPr>
              <a:t>največji evropski program za financiranje raziskav in inovacij</a:t>
            </a:r>
            <a:r>
              <a:rPr lang="sl-SI" sz="1800" dirty="0">
                <a:effectLst/>
                <a:latin typeface="Calibri Light" panose="020F0302020204030204" pitchFamily="34" charset="0"/>
                <a:ea typeface="Aptos" panose="020B0004020202020204" pitchFamily="34" charset="0"/>
                <a:cs typeface="Calibri Light" panose="020F0302020204030204" pitchFamily="34" charset="0"/>
              </a:rPr>
              <a:t>, s proračunom </a:t>
            </a:r>
            <a:r>
              <a:rPr lang="sl-SI" sz="1800" b="1" dirty="0">
                <a:effectLst/>
                <a:latin typeface="Calibri Light" panose="020F0302020204030204" pitchFamily="34" charset="0"/>
                <a:ea typeface="Aptos" panose="020B0004020202020204" pitchFamily="34" charset="0"/>
                <a:cs typeface="Calibri Light" panose="020F0302020204030204" pitchFamily="34" charset="0"/>
              </a:rPr>
              <a:t>95,5 milijard evrov</a:t>
            </a:r>
            <a:r>
              <a:rPr lang="sl-SI" sz="1800" dirty="0">
                <a:effectLst/>
                <a:latin typeface="Calibri Light" panose="020F0302020204030204" pitchFamily="34" charset="0"/>
                <a:ea typeface="Aptos" panose="020B0004020202020204" pitchFamily="34" charset="0"/>
                <a:cs typeface="Calibri Light" panose="020F0302020204030204" pitchFamily="34" charset="0"/>
              </a:rPr>
              <a:t> za obdobje 2021–2027. </a:t>
            </a:r>
          </a:p>
          <a:p>
            <a:pPr>
              <a:lnSpc>
                <a:spcPct val="100000"/>
              </a:lnSpc>
              <a:spcAft>
                <a:spcPts val="800"/>
              </a:spcAft>
            </a:pPr>
            <a:r>
              <a:rPr lang="sl-SI" sz="1800" dirty="0">
                <a:effectLst/>
                <a:latin typeface="Calibri Light" panose="020F0302020204030204" pitchFamily="34" charset="0"/>
                <a:ea typeface="Aptos" panose="020B0004020202020204" pitchFamily="34" charset="0"/>
                <a:cs typeface="Calibri Light" panose="020F0302020204030204" pitchFamily="34" charset="0"/>
              </a:rPr>
              <a:t>Program podpira projekte, ki spodbujajo </a:t>
            </a:r>
            <a:r>
              <a:rPr lang="sl-SI" sz="1800" b="1" dirty="0">
                <a:effectLst/>
                <a:latin typeface="Calibri Light" panose="020F0302020204030204" pitchFamily="34" charset="0"/>
                <a:ea typeface="Aptos" panose="020B0004020202020204" pitchFamily="34" charset="0"/>
                <a:cs typeface="Calibri Light" panose="020F0302020204030204" pitchFamily="34" charset="0"/>
              </a:rPr>
              <a:t>znanstveno odličnost, prebojne tehnologije, industrijsko konkurenčnost in reševanje globalnih izzivov. </a:t>
            </a:r>
            <a:r>
              <a:rPr lang="sl-SI" sz="1800" dirty="0">
                <a:effectLst/>
                <a:latin typeface="Calibri Light" panose="020F0302020204030204" pitchFamily="34" charset="0"/>
                <a:ea typeface="Aptos" panose="020B0004020202020204" pitchFamily="34" charset="0"/>
                <a:cs typeface="Calibri Light" panose="020F0302020204030204" pitchFamily="34" charset="0"/>
              </a:rPr>
              <a:t> </a:t>
            </a:r>
          </a:p>
          <a:p>
            <a:pPr>
              <a:lnSpc>
                <a:spcPct val="100000"/>
              </a:lnSpc>
              <a:spcAft>
                <a:spcPts val="800"/>
              </a:spcAft>
            </a:pPr>
            <a:endParaRPr lang="sl-SI" sz="1800" dirty="0">
              <a:latin typeface="Calibri Light" panose="020F0302020204030204" pitchFamily="34" charset="0"/>
              <a:ea typeface="Aptos" panose="020B0004020202020204" pitchFamily="34" charset="0"/>
              <a:cs typeface="Calibri Light" panose="020F0302020204030204" pitchFamily="34" charset="0"/>
            </a:endParaRPr>
          </a:p>
          <a:p>
            <a:pPr>
              <a:lnSpc>
                <a:spcPct val="100000"/>
              </a:lnSpc>
              <a:spcAft>
                <a:spcPts val="800"/>
              </a:spcAft>
            </a:pPr>
            <a:r>
              <a:rPr lang="sl-SI" sz="1800" dirty="0">
                <a:latin typeface="Calibri Light" panose="020F0302020204030204" pitchFamily="34" charset="0"/>
                <a:ea typeface="Aptos" panose="020B0004020202020204" pitchFamily="34" charset="0"/>
                <a:cs typeface="Calibri Light" panose="020F0302020204030204" pitchFamily="34" charset="0"/>
              </a:rPr>
              <a:t>Financiranje RRI v vseh sektorjih / Trije stebri: </a:t>
            </a:r>
          </a:p>
          <a:p>
            <a:pPr lvl="1">
              <a:lnSpc>
                <a:spcPct val="100000"/>
              </a:lnSpc>
              <a:spcAft>
                <a:spcPts val="800"/>
              </a:spcAft>
            </a:pPr>
            <a:r>
              <a:rPr lang="sl-SI" sz="1400" b="1" dirty="0">
                <a:effectLst/>
                <a:latin typeface="Calibri Light" panose="020F0302020204030204" pitchFamily="34" charset="0"/>
                <a:ea typeface="Aptos" panose="020B0004020202020204" pitchFamily="34" charset="0"/>
                <a:cs typeface="Calibri Light" panose="020F0302020204030204" pitchFamily="34" charset="0"/>
              </a:rPr>
              <a:t>Odlična znanost</a:t>
            </a:r>
            <a:r>
              <a:rPr lang="sl-SI" sz="1400" dirty="0">
                <a:effectLst/>
                <a:latin typeface="Calibri Light" panose="020F0302020204030204" pitchFamily="34" charset="0"/>
                <a:ea typeface="Aptos" panose="020B0004020202020204" pitchFamily="34" charset="0"/>
                <a:cs typeface="Calibri Light" panose="020F0302020204030204" pitchFamily="34" charset="0"/>
              </a:rPr>
              <a:t> (ERC, MSCA, raziskovalne infrastrukture)</a:t>
            </a:r>
          </a:p>
          <a:p>
            <a:pPr lvl="1">
              <a:lnSpc>
                <a:spcPct val="100000"/>
              </a:lnSpc>
              <a:spcAft>
                <a:spcPts val="800"/>
              </a:spcAft>
            </a:pPr>
            <a:r>
              <a:rPr lang="sl-SI" sz="1400" b="1" dirty="0">
                <a:effectLst/>
                <a:latin typeface="Calibri Light" panose="020F0302020204030204" pitchFamily="34" charset="0"/>
                <a:ea typeface="Aptos" panose="020B0004020202020204" pitchFamily="34" charset="0"/>
                <a:cs typeface="Calibri Light" panose="020F0302020204030204" pitchFamily="34" charset="0"/>
              </a:rPr>
              <a:t>Globalni izzivi in industrijska konkurenčnost </a:t>
            </a:r>
            <a:r>
              <a:rPr lang="sl-SI" sz="1400" dirty="0">
                <a:effectLst/>
                <a:latin typeface="Calibri Light" panose="020F0302020204030204" pitchFamily="34" charset="0"/>
                <a:ea typeface="Aptos" panose="020B0004020202020204" pitchFamily="34" charset="0"/>
                <a:cs typeface="Calibri Light" panose="020F0302020204030204" pitchFamily="34" charset="0"/>
              </a:rPr>
              <a:t>(grozdi za različna področja – </a:t>
            </a:r>
            <a:r>
              <a:rPr lang="sl-SI" sz="1400" dirty="0" err="1">
                <a:effectLst/>
                <a:latin typeface="Calibri Light" panose="020F0302020204030204" pitchFamily="34" charset="0"/>
                <a:ea typeface="Aptos" panose="020B0004020202020204" pitchFamily="34" charset="0"/>
                <a:cs typeface="Calibri Light" panose="020F0302020204030204" pitchFamily="34" charset="0"/>
              </a:rPr>
              <a:t>cluster</a:t>
            </a:r>
            <a:r>
              <a:rPr lang="sl-SI" sz="1400" dirty="0">
                <a:effectLst/>
                <a:latin typeface="Calibri Light" panose="020F0302020204030204" pitchFamily="34" charset="0"/>
                <a:ea typeface="Aptos" panose="020B0004020202020204" pitchFamily="34" charset="0"/>
                <a:cs typeface="Calibri Light" panose="020F0302020204030204" pitchFamily="34" charset="0"/>
              </a:rPr>
              <a:t> 4: Digital, </a:t>
            </a:r>
            <a:r>
              <a:rPr lang="sl-SI" sz="1400" dirty="0" err="1">
                <a:effectLst/>
                <a:latin typeface="Calibri Light" panose="020F0302020204030204" pitchFamily="34" charset="0"/>
                <a:ea typeface="Aptos" panose="020B0004020202020204" pitchFamily="34" charset="0"/>
                <a:cs typeface="Calibri Light" panose="020F0302020204030204" pitchFamily="34" charset="0"/>
              </a:rPr>
              <a:t>Industry</a:t>
            </a:r>
            <a:r>
              <a:rPr lang="sl-SI" sz="1400" dirty="0">
                <a:effectLst/>
                <a:latin typeface="Calibri Light" panose="020F0302020204030204" pitchFamily="34" charset="0"/>
                <a:ea typeface="Aptos" panose="020B0004020202020204" pitchFamily="34" charset="0"/>
                <a:cs typeface="Calibri Light" panose="020F0302020204030204" pitchFamily="34" charset="0"/>
              </a:rPr>
              <a:t> and Space) </a:t>
            </a:r>
          </a:p>
          <a:p>
            <a:pPr lvl="1">
              <a:lnSpc>
                <a:spcPct val="100000"/>
              </a:lnSpc>
              <a:spcAft>
                <a:spcPts val="800"/>
              </a:spcAft>
            </a:pPr>
            <a:r>
              <a:rPr lang="sl-SI" sz="1400" b="1" dirty="0">
                <a:effectLst/>
                <a:latin typeface="Calibri Light" panose="020F0302020204030204" pitchFamily="34" charset="0"/>
                <a:ea typeface="Aptos" panose="020B0004020202020204" pitchFamily="34" charset="0"/>
                <a:cs typeface="Calibri Light" panose="020F0302020204030204" pitchFamily="34" charset="0"/>
              </a:rPr>
              <a:t>Inovativna Evropa</a:t>
            </a:r>
            <a:r>
              <a:rPr lang="sl-SI" sz="1400" dirty="0">
                <a:effectLst/>
                <a:latin typeface="Calibri Light" panose="020F0302020204030204" pitchFamily="34" charset="0"/>
                <a:ea typeface="Aptos" panose="020B0004020202020204" pitchFamily="34" charset="0"/>
                <a:cs typeface="Calibri Light" panose="020F0302020204030204" pitchFamily="34" charset="0"/>
              </a:rPr>
              <a:t> (EIC, EIT, podporne mreže) Evropski svet za inovacije, Evropski inštitut za inovacije in tehnologijo ter evropski inovacijski ekosistemi (EIE)</a:t>
            </a:r>
          </a:p>
          <a:p>
            <a:pPr lvl="1">
              <a:lnSpc>
                <a:spcPct val="100000"/>
              </a:lnSpc>
              <a:spcAft>
                <a:spcPts val="800"/>
              </a:spcAft>
            </a:pPr>
            <a:endParaRPr lang="sl-SI" sz="1400" i="1" dirty="0">
              <a:effectLst/>
              <a:latin typeface="Calibri Light" panose="020F0302020204030204" pitchFamily="34" charset="0"/>
              <a:ea typeface="Aptos" panose="020B0004020202020204" pitchFamily="34" charset="0"/>
              <a:cs typeface="Calibri Light" panose="020F0302020204030204" pitchFamily="34" charset="0"/>
            </a:endParaRPr>
          </a:p>
          <a:p>
            <a:pPr lvl="1">
              <a:lnSpc>
                <a:spcPct val="100000"/>
              </a:lnSpc>
              <a:spcAft>
                <a:spcPts val="800"/>
              </a:spcAft>
            </a:pPr>
            <a:r>
              <a:rPr lang="sl-SI" sz="1400" i="1" dirty="0">
                <a:latin typeface="Calibri Light" panose="020F0302020204030204" pitchFamily="34" charset="0"/>
                <a:ea typeface="Aptos" panose="020B0004020202020204" pitchFamily="34" charset="0"/>
                <a:cs typeface="Calibri Light" panose="020F0302020204030204" pitchFamily="34" charset="0"/>
              </a:rPr>
              <a:t>EIC (</a:t>
            </a:r>
            <a:r>
              <a:rPr lang="sl-SI" sz="1400" i="1" dirty="0" err="1">
                <a:latin typeface="Calibri Light" panose="020F0302020204030204" pitchFamily="34" charset="0"/>
                <a:ea typeface="Aptos" panose="020B0004020202020204" pitchFamily="34" charset="0"/>
                <a:cs typeface="Calibri Light" panose="020F0302020204030204" pitchFamily="34" charset="0"/>
              </a:rPr>
              <a:t>European</a:t>
            </a:r>
            <a:r>
              <a:rPr lang="sl-SI" sz="1400" i="1" dirty="0">
                <a:latin typeface="Calibri Light" panose="020F0302020204030204" pitchFamily="34" charset="0"/>
                <a:ea typeface="Aptos" panose="020B0004020202020204" pitchFamily="34" charset="0"/>
                <a:cs typeface="Calibri Light" panose="020F0302020204030204" pitchFamily="34" charset="0"/>
              </a:rPr>
              <a:t> </a:t>
            </a:r>
            <a:r>
              <a:rPr lang="sl-SI" sz="1400" i="1" dirty="0" err="1">
                <a:latin typeface="Calibri Light" panose="020F0302020204030204" pitchFamily="34" charset="0"/>
                <a:ea typeface="Aptos" panose="020B0004020202020204" pitchFamily="34" charset="0"/>
                <a:cs typeface="Calibri Light" panose="020F0302020204030204" pitchFamily="34" charset="0"/>
              </a:rPr>
              <a:t>Innovation</a:t>
            </a:r>
            <a:r>
              <a:rPr lang="sl-SI" sz="1400" i="1" dirty="0">
                <a:latin typeface="Calibri Light" panose="020F0302020204030204" pitchFamily="34" charset="0"/>
                <a:ea typeface="Aptos" panose="020B0004020202020204" pitchFamily="34" charset="0"/>
                <a:cs typeface="Calibri Light" panose="020F0302020204030204" pitchFamily="34" charset="0"/>
              </a:rPr>
              <a:t> </a:t>
            </a:r>
            <a:r>
              <a:rPr lang="sl-SI" sz="1400" i="1" dirty="0" err="1">
                <a:latin typeface="Calibri Light" panose="020F0302020204030204" pitchFamily="34" charset="0"/>
                <a:ea typeface="Aptos" panose="020B0004020202020204" pitchFamily="34" charset="0"/>
                <a:cs typeface="Calibri Light" panose="020F0302020204030204" pitchFamily="34" charset="0"/>
              </a:rPr>
              <a:t>Council</a:t>
            </a:r>
            <a:r>
              <a:rPr lang="sl-SI" sz="1400" i="1" dirty="0">
                <a:latin typeface="Calibri Light" panose="020F0302020204030204" pitchFamily="34" charset="0"/>
                <a:ea typeface="Aptos" panose="020B0004020202020204" pitchFamily="34" charset="0"/>
                <a:cs typeface="Calibri Light" panose="020F0302020204030204" pitchFamily="34" charset="0"/>
              </a:rPr>
              <a:t>): podpira prebojne inovacije in scale-up podjetja z nepovratnimi sredstvi in investicijami.</a:t>
            </a:r>
          </a:p>
          <a:p>
            <a:pPr lvl="1">
              <a:lnSpc>
                <a:spcPct val="100000"/>
              </a:lnSpc>
              <a:spcAft>
                <a:spcPts val="800"/>
              </a:spcAft>
            </a:pPr>
            <a:r>
              <a:rPr lang="sl-SI" sz="1400" i="1" dirty="0">
                <a:latin typeface="Calibri Light" panose="020F0302020204030204" pitchFamily="34" charset="0"/>
                <a:ea typeface="Aptos" panose="020B0004020202020204" pitchFamily="34" charset="0"/>
                <a:cs typeface="Calibri Light" panose="020F0302020204030204" pitchFamily="34" charset="0"/>
              </a:rPr>
              <a:t>EIE (</a:t>
            </a:r>
            <a:r>
              <a:rPr lang="sl-SI" sz="1400" i="1" dirty="0" err="1">
                <a:latin typeface="Calibri Light" panose="020F0302020204030204" pitchFamily="34" charset="0"/>
                <a:ea typeface="Aptos" panose="020B0004020202020204" pitchFamily="34" charset="0"/>
                <a:cs typeface="Calibri Light" panose="020F0302020204030204" pitchFamily="34" charset="0"/>
              </a:rPr>
              <a:t>European</a:t>
            </a:r>
            <a:r>
              <a:rPr lang="sl-SI" sz="1400" i="1" dirty="0">
                <a:latin typeface="Calibri Light" panose="020F0302020204030204" pitchFamily="34" charset="0"/>
                <a:ea typeface="Aptos" panose="020B0004020202020204" pitchFamily="34" charset="0"/>
                <a:cs typeface="Calibri Light" panose="020F0302020204030204" pitchFamily="34" charset="0"/>
              </a:rPr>
              <a:t> </a:t>
            </a:r>
            <a:r>
              <a:rPr lang="sl-SI" sz="1400" i="1" dirty="0" err="1">
                <a:latin typeface="Calibri Light" panose="020F0302020204030204" pitchFamily="34" charset="0"/>
                <a:ea typeface="Aptos" panose="020B0004020202020204" pitchFamily="34" charset="0"/>
                <a:cs typeface="Calibri Light" panose="020F0302020204030204" pitchFamily="34" charset="0"/>
              </a:rPr>
              <a:t>Innovation</a:t>
            </a:r>
            <a:r>
              <a:rPr lang="sl-SI" sz="1400" i="1" dirty="0">
                <a:latin typeface="Calibri Light" panose="020F0302020204030204" pitchFamily="34" charset="0"/>
                <a:ea typeface="Aptos" panose="020B0004020202020204" pitchFamily="34" charset="0"/>
                <a:cs typeface="Calibri Light" panose="020F0302020204030204" pitchFamily="34" charset="0"/>
              </a:rPr>
              <a:t> </a:t>
            </a:r>
            <a:r>
              <a:rPr lang="sl-SI" sz="1400" i="1" dirty="0" err="1">
                <a:latin typeface="Calibri Light" panose="020F0302020204030204" pitchFamily="34" charset="0"/>
                <a:ea typeface="Aptos" panose="020B0004020202020204" pitchFamily="34" charset="0"/>
                <a:cs typeface="Calibri Light" panose="020F0302020204030204" pitchFamily="34" charset="0"/>
              </a:rPr>
              <a:t>Ecosystems</a:t>
            </a:r>
            <a:r>
              <a:rPr lang="sl-SI" sz="1400" i="1" dirty="0">
                <a:latin typeface="Calibri Light" panose="020F0302020204030204" pitchFamily="34" charset="0"/>
                <a:ea typeface="Aptos" panose="020B0004020202020204" pitchFamily="34" charset="0"/>
                <a:cs typeface="Calibri Light" panose="020F0302020204030204" pitchFamily="34" charset="0"/>
              </a:rPr>
              <a:t>): krepi povezovanje inovacijskih ekosistemov in sodelovanje med ključnimi deležniki v Evropi.</a:t>
            </a:r>
          </a:p>
          <a:p>
            <a:pPr lvl="1">
              <a:lnSpc>
                <a:spcPct val="100000"/>
              </a:lnSpc>
              <a:spcAft>
                <a:spcPts val="800"/>
              </a:spcAft>
            </a:pPr>
            <a:r>
              <a:rPr lang="sl-SI" sz="1400" i="1" dirty="0">
                <a:latin typeface="Calibri Light" panose="020F0302020204030204" pitchFamily="34" charset="0"/>
                <a:ea typeface="Aptos" panose="020B0004020202020204" pitchFamily="34" charset="0"/>
                <a:cs typeface="Calibri Light" panose="020F0302020204030204" pitchFamily="34" charset="0"/>
              </a:rPr>
              <a:t>EIT (</a:t>
            </a:r>
            <a:r>
              <a:rPr lang="sl-SI" sz="1400" i="1" dirty="0" err="1">
                <a:latin typeface="Calibri Light" panose="020F0302020204030204" pitchFamily="34" charset="0"/>
                <a:ea typeface="Aptos" panose="020B0004020202020204" pitchFamily="34" charset="0"/>
                <a:cs typeface="Calibri Light" panose="020F0302020204030204" pitchFamily="34" charset="0"/>
              </a:rPr>
              <a:t>European</a:t>
            </a:r>
            <a:r>
              <a:rPr lang="sl-SI" sz="1400" i="1" dirty="0">
                <a:latin typeface="Calibri Light" panose="020F0302020204030204" pitchFamily="34" charset="0"/>
                <a:ea typeface="Aptos" panose="020B0004020202020204" pitchFamily="34" charset="0"/>
                <a:cs typeface="Calibri Light" panose="020F0302020204030204" pitchFamily="34" charset="0"/>
              </a:rPr>
              <a:t> Institute </a:t>
            </a:r>
            <a:r>
              <a:rPr lang="sl-SI" sz="1400" i="1" dirty="0" err="1">
                <a:latin typeface="Calibri Light" panose="020F0302020204030204" pitchFamily="34" charset="0"/>
                <a:ea typeface="Aptos" panose="020B0004020202020204" pitchFamily="34" charset="0"/>
                <a:cs typeface="Calibri Light" panose="020F0302020204030204" pitchFamily="34" charset="0"/>
              </a:rPr>
              <a:t>of</a:t>
            </a:r>
            <a:r>
              <a:rPr lang="sl-SI" sz="1400" i="1" dirty="0">
                <a:latin typeface="Calibri Light" panose="020F0302020204030204" pitchFamily="34" charset="0"/>
                <a:ea typeface="Aptos" panose="020B0004020202020204" pitchFamily="34" charset="0"/>
                <a:cs typeface="Calibri Light" panose="020F0302020204030204" pitchFamily="34" charset="0"/>
              </a:rPr>
              <a:t> </a:t>
            </a:r>
            <a:r>
              <a:rPr lang="sl-SI" sz="1400" i="1" dirty="0" err="1">
                <a:latin typeface="Calibri Light" panose="020F0302020204030204" pitchFamily="34" charset="0"/>
                <a:ea typeface="Aptos" panose="020B0004020202020204" pitchFamily="34" charset="0"/>
                <a:cs typeface="Calibri Light" panose="020F0302020204030204" pitchFamily="34" charset="0"/>
              </a:rPr>
              <a:t>Innovation</a:t>
            </a:r>
            <a:r>
              <a:rPr lang="sl-SI" sz="1400" i="1" dirty="0">
                <a:latin typeface="Calibri Light" panose="020F0302020204030204" pitchFamily="34" charset="0"/>
                <a:ea typeface="Aptos" panose="020B0004020202020204" pitchFamily="34" charset="0"/>
                <a:cs typeface="Calibri Light" panose="020F0302020204030204" pitchFamily="34" charset="0"/>
              </a:rPr>
              <a:t> </a:t>
            </a:r>
            <a:r>
              <a:rPr lang="sl-SI" sz="1400" i="1" dirty="0" err="1">
                <a:latin typeface="Calibri Light" panose="020F0302020204030204" pitchFamily="34" charset="0"/>
                <a:ea typeface="Aptos" panose="020B0004020202020204" pitchFamily="34" charset="0"/>
                <a:cs typeface="Calibri Light" panose="020F0302020204030204" pitchFamily="34" charset="0"/>
              </a:rPr>
              <a:t>and</a:t>
            </a:r>
            <a:r>
              <a:rPr lang="sl-SI" sz="1400" i="1" dirty="0">
                <a:latin typeface="Calibri Light" panose="020F0302020204030204" pitchFamily="34" charset="0"/>
                <a:ea typeface="Aptos" panose="020B0004020202020204" pitchFamily="34" charset="0"/>
                <a:cs typeface="Calibri Light" panose="020F0302020204030204" pitchFamily="34" charset="0"/>
              </a:rPr>
              <a:t> </a:t>
            </a:r>
            <a:r>
              <a:rPr lang="sl-SI" sz="1400" i="1" dirty="0" err="1">
                <a:latin typeface="Calibri Light" panose="020F0302020204030204" pitchFamily="34" charset="0"/>
                <a:ea typeface="Aptos" panose="020B0004020202020204" pitchFamily="34" charset="0"/>
                <a:cs typeface="Calibri Light" panose="020F0302020204030204" pitchFamily="34" charset="0"/>
              </a:rPr>
              <a:t>Technology</a:t>
            </a:r>
            <a:r>
              <a:rPr lang="sl-SI" sz="1400" i="1" dirty="0">
                <a:latin typeface="Calibri Light" panose="020F0302020204030204" pitchFamily="34" charset="0"/>
                <a:ea typeface="Aptos" panose="020B0004020202020204" pitchFamily="34" charset="0"/>
                <a:cs typeface="Calibri Light" panose="020F0302020204030204" pitchFamily="34" charset="0"/>
              </a:rPr>
              <a:t>): povezuje izobraževanje, raziskave in podjetništvo prek skupnosti znanja in inovacij (</a:t>
            </a:r>
            <a:r>
              <a:rPr lang="sl-SI" sz="1400" i="1" dirty="0" err="1">
                <a:latin typeface="Calibri Light" panose="020F0302020204030204" pitchFamily="34" charset="0"/>
                <a:ea typeface="Aptos" panose="020B0004020202020204" pitchFamily="34" charset="0"/>
                <a:cs typeface="Calibri Light" panose="020F0302020204030204" pitchFamily="34" charset="0"/>
              </a:rPr>
              <a:t>KICs</a:t>
            </a:r>
            <a:r>
              <a:rPr lang="sl-SI" sz="1400" i="1" dirty="0">
                <a:latin typeface="Calibri Light" panose="020F0302020204030204" pitchFamily="34" charset="0"/>
                <a:ea typeface="Aptos" panose="020B0004020202020204" pitchFamily="34" charset="0"/>
                <a:cs typeface="Calibri Light" panose="020F0302020204030204" pitchFamily="34" charset="0"/>
              </a:rPr>
              <a:t>).</a:t>
            </a:r>
          </a:p>
          <a:p>
            <a:endParaRPr lang="sl-SI" dirty="0"/>
          </a:p>
          <a:p>
            <a:r>
              <a:rPr lang="sl-SI" b="1"/>
              <a:t>WP – delovni programi; sedaj objavljeni za 2026 – 2027 in v teh delovnih programih je objavljeno kateri razpisi naj bi bili objavljeni.</a:t>
            </a:r>
          </a:p>
          <a:p>
            <a:endParaRPr lang="sl-SI" b="1" dirty="0"/>
          </a:p>
          <a:p>
            <a:endParaRPr lang="sl-SI" b="1" dirty="0"/>
          </a:p>
          <a:p>
            <a:r>
              <a:rPr lang="sl-SI" b="1" dirty="0"/>
              <a:t>(EIE) evropski inovacijski ekosistemi </a:t>
            </a:r>
          </a:p>
          <a:p>
            <a:r>
              <a:rPr lang="sl-SI" b="0" dirty="0"/>
              <a:t>krepi povezovanje inovacijskih akterjev v Evropi in zmanjšuje razdrobljenost med: </a:t>
            </a:r>
            <a:r>
              <a:rPr lang="sl-SI" b="0" dirty="0" err="1"/>
              <a:t>startup</a:t>
            </a:r>
            <a:r>
              <a:rPr lang="sl-SI" b="0" dirty="0"/>
              <a:t> in </a:t>
            </a:r>
            <a:r>
              <a:rPr lang="sl-SI" b="0" dirty="0" err="1"/>
              <a:t>scaleup</a:t>
            </a:r>
            <a:r>
              <a:rPr lang="sl-SI" b="0" dirty="0"/>
              <a:t> podjetji inovacijskimi posredniki raziskovalnimi organizacijami investitorji javnimi organi </a:t>
            </a:r>
          </a:p>
          <a:p>
            <a:r>
              <a:rPr lang="sl-SI" b="0" dirty="0"/>
              <a:t>Cilj je </a:t>
            </a:r>
            <a:r>
              <a:rPr lang="sl-SI" b="1" dirty="0"/>
              <a:t>ustvariti </a:t>
            </a:r>
            <a:r>
              <a:rPr lang="sl-SI" b="1" dirty="0" err="1"/>
              <a:t>medregionalno</a:t>
            </a:r>
            <a:r>
              <a:rPr lang="sl-SI" b="1" dirty="0"/>
              <a:t>, čezmejno in vseevropsko inovacijsko mrežo</a:t>
            </a:r>
            <a:r>
              <a:rPr lang="sl-SI" b="0" dirty="0"/>
              <a:t>, ki podpira rast podjetij in dostop do financiranja. </a:t>
            </a:r>
          </a:p>
          <a:p>
            <a:endParaRPr lang="sl-SI" dirty="0"/>
          </a:p>
        </p:txBody>
      </p:sp>
      <p:sp>
        <p:nvSpPr>
          <p:cNvPr id="4" name="Označba mesta številke diapozitiva 3">
            <a:extLst>
              <a:ext uri="{FF2B5EF4-FFF2-40B4-BE49-F238E27FC236}">
                <a16:creationId xmlns:a16="http://schemas.microsoft.com/office/drawing/2014/main" id="{6F12D6CC-D2CF-A368-5A9E-1939C1D563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9282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15818-8832-9D81-4D38-4AB854DB8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E92971-6B74-54F4-6A66-7FE2EAE3E3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0ED2C-8B8A-5BA3-9AA9-E34BDBB9AA98}"/>
              </a:ext>
            </a:extLst>
          </p:cNvPr>
          <p:cNvSpPr>
            <a:spLocks noGrp="1"/>
          </p:cNvSpPr>
          <p:nvPr>
            <p:ph type="body" idx="1"/>
          </p:nvPr>
        </p:nvSpPr>
        <p:spPr/>
        <p:txBody>
          <a:bodyPr/>
          <a:lstStyle/>
          <a:p>
            <a:endParaRPr lang="sl-SI" b="0" dirty="0">
              <a:solidFill>
                <a:srgbClr val="FF0000"/>
              </a:solidFill>
            </a:endParaRPr>
          </a:p>
        </p:txBody>
      </p:sp>
      <p:sp>
        <p:nvSpPr>
          <p:cNvPr id="4" name="Slide Number Placeholder 3">
            <a:extLst>
              <a:ext uri="{FF2B5EF4-FFF2-40B4-BE49-F238E27FC236}">
                <a16:creationId xmlns:a16="http://schemas.microsoft.com/office/drawing/2014/main" id="{16B31556-F808-7C0E-B43F-A232D879EF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0498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8C889-393D-674E-EB64-2A4CD8C04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582EFC-9F80-02CE-297F-8B1A3E8B3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C0F264-2864-F6A6-FE49-83A99C8AA747}"/>
              </a:ext>
            </a:extLst>
          </p:cNvPr>
          <p:cNvSpPr>
            <a:spLocks noGrp="1"/>
          </p:cNvSpPr>
          <p:nvPr>
            <p:ph type="body" idx="1"/>
          </p:nvPr>
        </p:nvSpPr>
        <p:spPr/>
        <p:txBody>
          <a:bodyPr/>
          <a:lstStyle/>
          <a:p>
            <a:r>
              <a:rPr lang="sl-SI" dirty="0"/>
              <a:t>Namenjeno start-up podjetjem in SME-jem – in sicer PREBOJNIM INOVACIJAM Z VISOKIM TVEGANJEM IN VELIKIM TRŽNIM POTENCIALOM </a:t>
            </a:r>
          </a:p>
          <a:p>
            <a:r>
              <a:rPr lang="sl-SI" dirty="0"/>
              <a:t>Samostojna prijava</a:t>
            </a:r>
          </a:p>
          <a:p>
            <a:r>
              <a:rPr lang="sl-SI" dirty="0"/>
              <a:t>Bistveno je, da ima podjetje </a:t>
            </a:r>
            <a:r>
              <a:rPr lang="sl-SI" dirty="0" err="1"/>
              <a:t>deep</a:t>
            </a:r>
            <a:r>
              <a:rPr lang="sl-SI" dirty="0"/>
              <a:t>-tech inovacijo, torej disruptivne tehnologije</a:t>
            </a:r>
          </a:p>
          <a:p>
            <a:r>
              <a:rPr lang="sl-SI" dirty="0"/>
              <a:t>Tematike so deloma določene, lahko pa se odločite tudi, da greste popolnoma izven tega</a:t>
            </a:r>
          </a:p>
          <a:p>
            <a:r>
              <a:rPr lang="sl-SI" dirty="0"/>
              <a:t>Ta program omogoča dve opciji: </a:t>
            </a:r>
          </a:p>
          <a:p>
            <a:pPr marL="171450" indent="-171450">
              <a:buFontTx/>
              <a:buChar char="-"/>
            </a:pPr>
            <a:r>
              <a:rPr lang="sl-SI" dirty="0"/>
              <a:t>Ali nepovratna sredstva (do 2,5 mio EUR, 70-% sofinanciranje) – TRL 6-7</a:t>
            </a:r>
          </a:p>
          <a:p>
            <a:pPr marL="171450" indent="-171450">
              <a:buFontTx/>
              <a:buChar char="-"/>
            </a:pPr>
            <a:r>
              <a:rPr lang="sl-SI" dirty="0"/>
              <a:t>Ali kapitalska naložba (do 10 mio EUR) – TRL 8-9</a:t>
            </a:r>
          </a:p>
        </p:txBody>
      </p:sp>
      <p:sp>
        <p:nvSpPr>
          <p:cNvPr id="4" name="Slide Number Placeholder 3">
            <a:extLst>
              <a:ext uri="{FF2B5EF4-FFF2-40B4-BE49-F238E27FC236}">
                <a16:creationId xmlns:a16="http://schemas.microsoft.com/office/drawing/2014/main" id="{A91B3E46-16F6-5A8B-08BA-D86632042A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0798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6E2A1-2A7A-20AF-5D60-24FD391D76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04370-13E1-FF4E-F861-36AA4FD886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08FB83-7501-15A2-25FC-DC93D680EF0B}"/>
              </a:ext>
            </a:extLst>
          </p:cNvPr>
          <p:cNvSpPr>
            <a:spLocks noGrp="1"/>
          </p:cNvSpPr>
          <p:nvPr>
            <p:ph type="body" idx="1"/>
          </p:nvPr>
        </p:nvSpPr>
        <p:spPr/>
        <p:txBody>
          <a:bodyPr/>
          <a:lstStyle/>
          <a:p>
            <a:endParaRPr lang="sl-SI" dirty="0"/>
          </a:p>
        </p:txBody>
      </p:sp>
      <p:sp>
        <p:nvSpPr>
          <p:cNvPr id="4" name="Slide Number Placeholder 3">
            <a:extLst>
              <a:ext uri="{FF2B5EF4-FFF2-40B4-BE49-F238E27FC236}">
                <a16:creationId xmlns:a16="http://schemas.microsoft.com/office/drawing/2014/main" id="{9A87D0D5-09A4-E014-0193-275DAEF9E1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9089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en-US" sz="1100" b="0" dirty="0" err="1"/>
              <a:t>Skupni</a:t>
            </a:r>
            <a:r>
              <a:rPr lang="en-US" sz="1100" b="0" dirty="0"/>
              <a:t> </a:t>
            </a:r>
            <a:r>
              <a:rPr lang="en-US" sz="1100" b="0" dirty="0" err="1"/>
              <a:t>okvirni</a:t>
            </a:r>
            <a:r>
              <a:rPr lang="en-US" sz="1100" b="0" dirty="0"/>
              <a:t> </a:t>
            </a:r>
            <a:r>
              <a:rPr lang="en-US" sz="1100" b="0" dirty="0" err="1"/>
              <a:t>znesek</a:t>
            </a:r>
            <a:r>
              <a:rPr lang="en-US" sz="1100" b="0" dirty="0"/>
              <a:t>, </a:t>
            </a:r>
            <a:r>
              <a:rPr lang="en-US" sz="1100" b="0" dirty="0" err="1"/>
              <a:t>namenjen</a:t>
            </a:r>
            <a:r>
              <a:rPr lang="en-US" sz="1100" b="0" dirty="0"/>
              <a:t> </a:t>
            </a:r>
            <a:r>
              <a:rPr lang="en-US" sz="1100" b="0" dirty="0" err="1"/>
              <a:t>nepovratnim</a:t>
            </a:r>
            <a:r>
              <a:rPr lang="en-US" sz="1100" b="0" dirty="0"/>
              <a:t> </a:t>
            </a:r>
            <a:r>
              <a:rPr lang="en-US" sz="1100" b="0" dirty="0" err="1"/>
              <a:t>sredstvom</a:t>
            </a:r>
            <a:r>
              <a:rPr lang="en-US" sz="1100" b="0" dirty="0"/>
              <a:t> za </a:t>
            </a:r>
            <a:r>
              <a:rPr lang="en-US" sz="1100" b="0" dirty="0" err="1"/>
              <a:t>obdobje</a:t>
            </a:r>
            <a:r>
              <a:rPr lang="en-US" sz="1100" b="0" dirty="0"/>
              <a:t> LIFE 2021–2027: </a:t>
            </a:r>
            <a:r>
              <a:rPr lang="en-US" sz="1100" b="0" dirty="0" err="1"/>
              <a:t>približno</a:t>
            </a:r>
            <a:r>
              <a:rPr lang="en-US" sz="1100" b="0" dirty="0"/>
              <a:t> 5,432 </a:t>
            </a:r>
            <a:r>
              <a:rPr lang="en-US" sz="1100" b="0" dirty="0" err="1"/>
              <a:t>mrd</a:t>
            </a:r>
            <a:r>
              <a:rPr lang="en-US" sz="1100" b="0" dirty="0"/>
              <a:t> €</a:t>
            </a:r>
          </a:p>
        </p:txBody>
      </p:sp>
      <p:sp>
        <p:nvSpPr>
          <p:cNvPr id="4" name="Označba mesta številke diapoz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3900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Podrobnosti prednostnih tem so zbrane v večletnem delovnem programu za obdobje 2025-2027.</a:t>
            </a:r>
          </a:p>
          <a:p>
            <a:endParaRPr lang="sl-SI" dirty="0"/>
          </a:p>
        </p:txBody>
      </p:sp>
      <p:sp>
        <p:nvSpPr>
          <p:cNvPr id="4" name="Označba mesta številke diapoz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09234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CBCCA-015E-AC14-1967-A0B488788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33159-60D3-0CDF-60D7-AC39D9A96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5723B5-B59E-B717-183B-4B6CB6C8D6E9}"/>
              </a:ext>
            </a:extLst>
          </p:cNvPr>
          <p:cNvSpPr>
            <a:spLocks noGrp="1"/>
          </p:cNvSpPr>
          <p:nvPr>
            <p:ph type="body" idx="1"/>
          </p:nvPr>
        </p:nvSpPr>
        <p:spPr/>
        <p:txBody>
          <a:bodyPr/>
          <a:lstStyle/>
          <a:p>
            <a:r>
              <a:rPr lang="sl-SI" dirty="0"/>
              <a:t>a sredstva so razdeljena med:• </a:t>
            </a:r>
          </a:p>
          <a:p>
            <a:r>
              <a:rPr lang="sl-SI" dirty="0"/>
              <a:t>približno 2,7 </a:t>
            </a:r>
            <a:r>
              <a:rPr lang="sl-SI" dirty="0" err="1"/>
              <a:t>mlrd</a:t>
            </a:r>
            <a:r>
              <a:rPr lang="sl-SI" dirty="0"/>
              <a:t> € za skupne raziskave na področju obrambe (</a:t>
            </a:r>
            <a:r>
              <a:rPr lang="sl-SI" dirty="0" err="1"/>
              <a:t>collaborative</a:t>
            </a:r>
            <a:r>
              <a:rPr lang="sl-SI" dirty="0"/>
              <a:t> </a:t>
            </a:r>
            <a:r>
              <a:rPr lang="sl-SI" dirty="0" err="1"/>
              <a:t>defence</a:t>
            </a:r>
            <a:r>
              <a:rPr lang="sl-SI" dirty="0"/>
              <a:t> </a:t>
            </a:r>
            <a:r>
              <a:rPr lang="sl-SI" dirty="0" err="1"/>
              <a:t>research</a:t>
            </a:r>
            <a:r>
              <a:rPr lang="sl-SI" dirty="0"/>
              <a:t>)• </a:t>
            </a:r>
          </a:p>
          <a:p>
            <a:r>
              <a:rPr lang="sl-SI" dirty="0"/>
              <a:t>približno 5,3 </a:t>
            </a:r>
            <a:r>
              <a:rPr lang="sl-SI" dirty="0" err="1"/>
              <a:t>mlrd</a:t>
            </a:r>
            <a:r>
              <a:rPr lang="sl-SI" dirty="0"/>
              <a:t> € za razvoj sposobnosti in razvoj obrambnih tehnologij (</a:t>
            </a:r>
            <a:r>
              <a:rPr lang="sl-SI" dirty="0" err="1"/>
              <a:t>capability</a:t>
            </a:r>
            <a:r>
              <a:rPr lang="sl-SI" dirty="0"/>
              <a:t> </a:t>
            </a:r>
            <a:r>
              <a:rPr lang="sl-SI" dirty="0" err="1"/>
              <a:t>development</a:t>
            </a:r>
            <a:r>
              <a:rPr lang="sl-SI" dirty="0"/>
              <a:t>).</a:t>
            </a:r>
          </a:p>
        </p:txBody>
      </p:sp>
      <p:sp>
        <p:nvSpPr>
          <p:cNvPr id="4" name="Slide Number Placeholder 3">
            <a:extLst>
              <a:ext uri="{FF2B5EF4-FFF2-40B4-BE49-F238E27FC236}">
                <a16:creationId xmlns:a16="http://schemas.microsoft.com/office/drawing/2014/main" id="{24CCE983-BDBE-8826-51A3-6DF0F31836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2587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SzPts val="1000"/>
              <a:buFont typeface="Symbol" panose="05050102010706020507" pitchFamily="18" charset="2"/>
              <a:buChar char=""/>
              <a:tabLst>
                <a:tab pos="457200" algn="l"/>
              </a:tabLst>
            </a:pPr>
            <a:r>
              <a:rPr lang="sl-SI" sz="1000" b="1" dirty="0">
                <a:effectLst/>
                <a:latin typeface="Aptos" panose="020B0004020202020204" pitchFamily="34" charset="0"/>
                <a:ea typeface="Aptos" panose="020B0004020202020204" pitchFamily="34" charset="0"/>
                <a:cs typeface="Times New Roman" panose="02020603050405020304" pitchFamily="18" charset="0"/>
              </a:rPr>
              <a:t>DIGITAL-2026-</a:t>
            </a:r>
            <a:r>
              <a:rPr lang="sl-SI" sz="1000" dirty="0">
                <a:effectLst/>
                <a:latin typeface="Aptos" panose="020B0004020202020204" pitchFamily="34" charset="0"/>
                <a:ea typeface="Aptos" panose="020B0004020202020204" pitchFamily="34" charset="0"/>
                <a:cs typeface="Times New Roman" panose="02020603050405020304" pitchFamily="18" charset="0"/>
              </a:rPr>
              <a:t>EDIH-EU-EEA-09-CONSOLIDATION-STEP, večina razpisov za 2026 ima že zaključen rok marca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08458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AABDE-3A8A-6998-909B-E30C77981E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2613A-0783-72BE-9D0C-EA5C7D3A45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52D83-D4F2-AE1B-28A2-2FF76A828336}"/>
              </a:ext>
            </a:extLst>
          </p:cNvPr>
          <p:cNvSpPr>
            <a:spLocks noGrp="1"/>
          </p:cNvSpPr>
          <p:nvPr>
            <p:ph type="body" idx="1"/>
          </p:nvPr>
        </p:nvSpPr>
        <p:spPr/>
        <p:txBody>
          <a:bodyPr/>
          <a:lstStyle/>
          <a:p>
            <a:r>
              <a:rPr lang="sl-SI" sz="1600" dirty="0"/>
              <a:t>Pri </a:t>
            </a:r>
            <a:r>
              <a:rPr lang="sl-SI" sz="1600" dirty="0" err="1"/>
              <a:t>Innovation</a:t>
            </a:r>
            <a:r>
              <a:rPr lang="sl-SI" sz="1600" dirty="0"/>
              <a:t> Fund so klasični razpisi (</a:t>
            </a:r>
            <a:r>
              <a:rPr lang="sl-SI" sz="1600" dirty="0" err="1"/>
              <a:t>grant</a:t>
            </a:r>
            <a:r>
              <a:rPr lang="sl-SI" sz="1600" dirty="0"/>
              <a:t> </a:t>
            </a:r>
            <a:r>
              <a:rPr lang="sl-SI" sz="1600" dirty="0" err="1"/>
              <a:t>calls</a:t>
            </a:r>
            <a:r>
              <a:rPr lang="sl-SI" sz="1600" dirty="0"/>
              <a:t>) dopolnjeni tudi z </a:t>
            </a:r>
            <a:r>
              <a:rPr lang="sl-SI" sz="1600" dirty="0" err="1"/>
              <a:t>aukcijskim</a:t>
            </a:r>
            <a:r>
              <a:rPr lang="sl-SI" sz="1600" dirty="0"/>
              <a:t> mehanizmom, predvsem za področje obnovljivega vodika.</a:t>
            </a:r>
          </a:p>
          <a:p>
            <a:r>
              <a:rPr lang="sl-SI" sz="1600" dirty="0"/>
              <a:t>2020 – objava prvega razpisa</a:t>
            </a:r>
          </a:p>
          <a:p>
            <a:r>
              <a:rPr lang="sl-SI" sz="1600" dirty="0"/>
              <a:t>Zelo konkurenčen</a:t>
            </a:r>
          </a:p>
          <a:p>
            <a:endParaRPr lang="sl-SI" sz="1600" dirty="0"/>
          </a:p>
          <a:p>
            <a:endParaRPr lang="sl-SI" sz="1600" dirty="0"/>
          </a:p>
          <a:p>
            <a:pPr>
              <a:buNone/>
            </a:pPr>
            <a:r>
              <a:rPr lang="sl-SI" b="1" dirty="0"/>
              <a:t>1. Klasični razpis (Grant)</a:t>
            </a:r>
          </a:p>
          <a:p>
            <a:pPr>
              <a:buFont typeface="Arial" panose="020B0604020202020204" pitchFamily="34" charset="0"/>
              <a:buChar char="•"/>
            </a:pPr>
            <a:r>
              <a:rPr lang="sl-SI" dirty="0"/>
              <a:t>Nepovratna sredstva za </a:t>
            </a:r>
            <a:r>
              <a:rPr lang="sl-SI" b="1" dirty="0"/>
              <a:t>CAPEX (investicijski stroški -</a:t>
            </a:r>
            <a:r>
              <a:rPr lang="pl-PL" b="0" dirty="0"/>
              <a:t>nakup opreme, gradnja obrata, infrastruktura, tehnologija</a:t>
            </a:r>
            <a:r>
              <a:rPr lang="sl-SI" b="0" dirty="0"/>
              <a:t> </a:t>
            </a:r>
            <a:r>
              <a:rPr lang="sl-SI" b="1" dirty="0"/>
              <a:t>) in del OPEX (obratovalni stroški - </a:t>
            </a:r>
            <a:r>
              <a:rPr lang="sl-SI" b="0" dirty="0"/>
              <a:t>energija, surovine, vzdrževanje, operativni stroški</a:t>
            </a:r>
            <a:r>
              <a:rPr lang="sl-SI" b="1" dirty="0"/>
              <a:t>)</a:t>
            </a:r>
            <a:endParaRPr lang="sl-SI" dirty="0"/>
          </a:p>
          <a:p>
            <a:pPr>
              <a:buFont typeface="Arial" panose="020B0604020202020204" pitchFamily="34" charset="0"/>
              <a:buChar char="•"/>
            </a:pPr>
            <a:r>
              <a:rPr lang="sl-SI" dirty="0"/>
              <a:t>Ocena po merilih: inovativnost, vpliv na zmanjšanje emisij, izvedljivost, </a:t>
            </a:r>
            <a:r>
              <a:rPr lang="sl-SI" dirty="0" err="1"/>
              <a:t>skalabilnost</a:t>
            </a:r>
            <a:endParaRPr lang="sl-SI" dirty="0"/>
          </a:p>
          <a:p>
            <a:pPr>
              <a:buFont typeface="Arial" panose="020B0604020202020204" pitchFamily="34" charset="0"/>
              <a:buChar char="•"/>
            </a:pPr>
            <a:r>
              <a:rPr lang="sl-SI" dirty="0"/>
              <a:t>Primerno za:</a:t>
            </a:r>
          </a:p>
          <a:p>
            <a:pPr marL="742950" lvl="1" indent="-285750">
              <a:buFont typeface="Arial" panose="020B0604020202020204" pitchFamily="34" charset="0"/>
              <a:buChar char="•"/>
            </a:pPr>
            <a:r>
              <a:rPr lang="sl-SI" dirty="0"/>
              <a:t>razogljičenje energetsko intenzivne industrije</a:t>
            </a:r>
          </a:p>
          <a:p>
            <a:pPr marL="742950" lvl="1" indent="-285750">
              <a:buFont typeface="Arial" panose="020B0604020202020204" pitchFamily="34" charset="0"/>
              <a:buChar char="•"/>
            </a:pPr>
            <a:r>
              <a:rPr lang="sl-SI" dirty="0"/>
              <a:t>CCUS (zajemanje in shranjevanje CO₂)</a:t>
            </a:r>
          </a:p>
          <a:p>
            <a:pPr marL="742950" lvl="1" indent="-285750">
              <a:buFont typeface="Arial" panose="020B0604020202020204" pitchFamily="34" charset="0"/>
              <a:buChar char="•"/>
            </a:pPr>
            <a:r>
              <a:rPr lang="sl-SI" dirty="0"/>
              <a:t>obnovljive vire energije</a:t>
            </a:r>
          </a:p>
          <a:p>
            <a:pPr marL="742950" lvl="1" indent="-285750">
              <a:buFont typeface="Arial" panose="020B0604020202020204" pitchFamily="34" charset="0"/>
              <a:buChar char="•"/>
            </a:pPr>
            <a:r>
              <a:rPr lang="sl-SI" dirty="0"/>
              <a:t>shranjevanje energije</a:t>
            </a:r>
          </a:p>
          <a:p>
            <a:pPr>
              <a:buFont typeface="Arial" panose="020B0604020202020204" pitchFamily="34" charset="0"/>
              <a:buChar char="•"/>
            </a:pPr>
            <a:r>
              <a:rPr lang="sl-SI" dirty="0"/>
              <a:t>Podpora projektom z višjim tehnološkim in investicijskim tveganjem</a:t>
            </a:r>
          </a:p>
          <a:p>
            <a:pPr>
              <a:buFont typeface="Arial" panose="020B0604020202020204" pitchFamily="34" charset="0"/>
              <a:buChar char="•"/>
            </a:pPr>
            <a:r>
              <a:rPr lang="sl-SI" dirty="0"/>
              <a:t>Močna tehnična in vsebinska evaluacija</a:t>
            </a:r>
          </a:p>
          <a:p>
            <a:pPr>
              <a:buNone/>
            </a:pPr>
            <a:r>
              <a:rPr lang="sl-SI" dirty="0"/>
              <a:t>👉 Fokus: </a:t>
            </a:r>
            <a:r>
              <a:rPr lang="sl-SI" b="1" dirty="0"/>
              <a:t>tehnološki preboj in podnebni učinek</a:t>
            </a:r>
          </a:p>
          <a:p>
            <a:pPr>
              <a:buNone/>
            </a:pPr>
            <a:endParaRPr lang="sl-SI" b="1" dirty="0"/>
          </a:p>
          <a:p>
            <a:pPr>
              <a:buNone/>
            </a:pPr>
            <a:r>
              <a:rPr lang="sl-SI" b="1" dirty="0"/>
              <a:t>2. </a:t>
            </a:r>
            <a:r>
              <a:rPr lang="sl-SI" b="1" dirty="0" err="1"/>
              <a:t>Aukcijski</a:t>
            </a:r>
            <a:r>
              <a:rPr lang="sl-SI" b="1" dirty="0"/>
              <a:t> model (npr. vodik)</a:t>
            </a:r>
          </a:p>
          <a:p>
            <a:pPr>
              <a:buFont typeface="Arial" panose="020B0604020202020204" pitchFamily="34" charset="0"/>
              <a:buChar char="•"/>
            </a:pPr>
            <a:r>
              <a:rPr lang="sl-SI" dirty="0"/>
              <a:t>Izbor po načelu </a:t>
            </a:r>
            <a:r>
              <a:rPr lang="sl-SI" b="1" dirty="0"/>
              <a:t>najnižje zahtevane podpore na enoto proizvodnje</a:t>
            </a:r>
            <a:endParaRPr lang="sl-SI" dirty="0"/>
          </a:p>
          <a:p>
            <a:pPr>
              <a:buFont typeface="Arial" panose="020B0604020202020204" pitchFamily="34" charset="0"/>
              <a:buChar char="•"/>
            </a:pPr>
            <a:r>
              <a:rPr lang="sl-SI" dirty="0"/>
              <a:t>Podjetje odda ponudbo (€/kg vodika)</a:t>
            </a:r>
          </a:p>
          <a:p>
            <a:pPr>
              <a:buFont typeface="Arial" panose="020B0604020202020204" pitchFamily="34" charset="0"/>
              <a:buChar char="•"/>
            </a:pPr>
            <a:r>
              <a:rPr lang="sl-SI" dirty="0"/>
              <a:t>Izplačilo kot </a:t>
            </a:r>
            <a:r>
              <a:rPr lang="sl-SI" b="1" dirty="0"/>
              <a:t>fiksna premija na dejansko proizvodnjo</a:t>
            </a:r>
            <a:r>
              <a:rPr lang="sl-SI" dirty="0"/>
              <a:t> (npr. do 10 let)</a:t>
            </a:r>
          </a:p>
          <a:p>
            <a:pPr>
              <a:buFont typeface="Arial" panose="020B0604020202020204" pitchFamily="34" charset="0"/>
              <a:buChar char="•"/>
            </a:pPr>
            <a:r>
              <a:rPr lang="sl-SI" dirty="0"/>
              <a:t>Ni klasičnega točkovanja inovativnosti</a:t>
            </a:r>
          </a:p>
          <a:p>
            <a:pPr>
              <a:buFont typeface="Arial" panose="020B0604020202020204" pitchFamily="34" charset="0"/>
              <a:buChar char="•"/>
            </a:pPr>
            <a:r>
              <a:rPr lang="sl-SI" dirty="0"/>
              <a:t>Cenovna konkurenca med prijavitelji</a:t>
            </a:r>
          </a:p>
          <a:p>
            <a:pPr>
              <a:buNone/>
            </a:pPr>
            <a:r>
              <a:rPr lang="sl-SI" dirty="0"/>
              <a:t>👉 Fokus: </a:t>
            </a:r>
            <a:r>
              <a:rPr lang="sl-SI" b="1" dirty="0"/>
              <a:t>stroškovna učinkovitost in hitro </a:t>
            </a:r>
            <a:r>
              <a:rPr lang="sl-SI" b="1" dirty="0" err="1"/>
              <a:t>skaliranje</a:t>
            </a:r>
            <a:r>
              <a:rPr lang="sl-SI" b="1" dirty="0"/>
              <a:t> trga</a:t>
            </a:r>
            <a:endParaRPr lang="sl-SI" dirty="0"/>
          </a:p>
          <a:p>
            <a:pPr>
              <a:buNone/>
            </a:pPr>
            <a:endParaRPr lang="sl-SI" dirty="0"/>
          </a:p>
          <a:p>
            <a:endParaRPr lang="sl-SI" sz="1600" dirty="0"/>
          </a:p>
        </p:txBody>
      </p:sp>
      <p:sp>
        <p:nvSpPr>
          <p:cNvPr id="4" name="Slide Number Placeholder 3">
            <a:extLst>
              <a:ext uri="{FF2B5EF4-FFF2-40B4-BE49-F238E27FC236}">
                <a16:creationId xmlns:a16="http://schemas.microsoft.com/office/drawing/2014/main" id="{C194E348-0995-95F8-8CFC-FE4BC7C444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036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09C35-127A-AC52-A19E-4B9185947F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06974-BB06-4709-377D-489118CF9A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F2F89D-6700-540A-6CFE-F769D2DDEAEA}"/>
              </a:ext>
            </a:extLst>
          </p:cNvPr>
          <p:cNvSpPr>
            <a:spLocks noGrp="1"/>
          </p:cNvSpPr>
          <p:nvPr>
            <p:ph type="body" idx="1"/>
          </p:nvPr>
        </p:nvSpPr>
        <p:spPr/>
        <p:txBody>
          <a:bodyPr/>
          <a:lstStyle/>
          <a:p>
            <a:pPr>
              <a:buNone/>
            </a:pPr>
            <a:r>
              <a:rPr lang="sl-SI" b="1" dirty="0"/>
              <a:t>Kako deluje v praksi?</a:t>
            </a:r>
          </a:p>
          <a:p>
            <a:pPr>
              <a:buFont typeface="+mj-lt"/>
              <a:buAutoNum type="arabicPeriod"/>
            </a:pPr>
            <a:r>
              <a:rPr lang="sl-SI" dirty="0"/>
              <a:t>Podjetje pripravi investicijski projekt.</a:t>
            </a:r>
          </a:p>
          <a:p>
            <a:pPr>
              <a:buFont typeface="+mj-lt"/>
              <a:buAutoNum type="arabicPeriod"/>
            </a:pPr>
            <a:r>
              <a:rPr lang="sl-SI" dirty="0"/>
              <a:t>Obrne se na banko ali investicijski sklad, ki sodeluje v okviru </a:t>
            </a:r>
            <a:r>
              <a:rPr lang="sl-SI" dirty="0" err="1"/>
              <a:t>InvestEU</a:t>
            </a:r>
            <a:r>
              <a:rPr lang="sl-SI" dirty="0"/>
              <a:t>.</a:t>
            </a:r>
          </a:p>
          <a:p>
            <a:pPr>
              <a:buFont typeface="+mj-lt"/>
              <a:buAutoNum type="arabicPeriod"/>
            </a:pPr>
            <a:r>
              <a:rPr lang="sl-SI" dirty="0"/>
              <a:t>Če je projekt ekonomsko vzdržen, lahko prejme financiranje z EU garancijo.</a:t>
            </a:r>
          </a:p>
          <a:p>
            <a:pPr>
              <a:buNone/>
            </a:pPr>
            <a:r>
              <a:rPr lang="sl-SI" dirty="0"/>
              <a:t>📌 Ključno: projekt mora biti finančno vzdržen – </a:t>
            </a:r>
            <a:r>
              <a:rPr lang="sl-SI" dirty="0" err="1"/>
              <a:t>InvestEU</a:t>
            </a:r>
            <a:r>
              <a:rPr lang="sl-SI" dirty="0"/>
              <a:t> ni subvencija, ampak finančna podpora za investicije.</a:t>
            </a:r>
          </a:p>
          <a:p>
            <a:pPr>
              <a:lnSpc>
                <a:spcPct val="107000"/>
              </a:lnSpc>
              <a:spcAft>
                <a:spcPts val="800"/>
              </a:spcAft>
            </a:pPr>
            <a:endParaRPr lang="sl-SI" dirty="0"/>
          </a:p>
          <a:p>
            <a:pPr>
              <a:buNone/>
            </a:pPr>
            <a:r>
              <a:rPr lang="sl-SI" b="1" dirty="0"/>
              <a:t>Kaj so “</a:t>
            </a:r>
            <a:r>
              <a:rPr lang="sl-SI" b="1" dirty="0" err="1"/>
              <a:t>implementing</a:t>
            </a:r>
            <a:r>
              <a:rPr lang="sl-SI" b="1" dirty="0"/>
              <a:t> </a:t>
            </a:r>
            <a:r>
              <a:rPr lang="sl-SI" b="1" dirty="0" err="1"/>
              <a:t>partners</a:t>
            </a:r>
            <a:r>
              <a:rPr lang="sl-SI" b="1" dirty="0"/>
              <a:t>”?</a:t>
            </a:r>
          </a:p>
          <a:p>
            <a:pPr>
              <a:buNone/>
            </a:pPr>
            <a:r>
              <a:rPr lang="sl-SI" dirty="0"/>
              <a:t>To so institucije, ki dejansko izvajajo </a:t>
            </a:r>
            <a:r>
              <a:rPr lang="sl-SI" dirty="0" err="1"/>
              <a:t>InvestEU</a:t>
            </a:r>
            <a:r>
              <a:rPr lang="sl-SI" dirty="0"/>
              <a:t>:</a:t>
            </a:r>
          </a:p>
          <a:p>
            <a:pPr>
              <a:buFont typeface="Arial" panose="020B0604020202020204" pitchFamily="34" charset="0"/>
              <a:buChar char="•"/>
            </a:pPr>
            <a:r>
              <a:rPr lang="sl-SI" dirty="0"/>
              <a:t>Evropska investicijska banka (EIB)</a:t>
            </a:r>
          </a:p>
          <a:p>
            <a:pPr>
              <a:buFont typeface="Arial" panose="020B0604020202020204" pitchFamily="34" charset="0"/>
              <a:buChar char="•"/>
            </a:pPr>
            <a:r>
              <a:rPr lang="sl-SI" dirty="0"/>
              <a:t>Evropski investicijski sklad (EIF)</a:t>
            </a:r>
          </a:p>
          <a:p>
            <a:pPr>
              <a:buFont typeface="Arial" panose="020B0604020202020204" pitchFamily="34" charset="0"/>
              <a:buChar char="•"/>
            </a:pPr>
            <a:r>
              <a:rPr lang="sl-SI" dirty="0"/>
              <a:t>nacionalne razvojne banke</a:t>
            </a:r>
          </a:p>
          <a:p>
            <a:pPr>
              <a:buFont typeface="Arial" panose="020B0604020202020204" pitchFamily="34" charset="0"/>
              <a:buChar char="•"/>
            </a:pPr>
            <a:r>
              <a:rPr lang="sl-SI" dirty="0"/>
              <a:t>mednarodne finančne institucije</a:t>
            </a:r>
          </a:p>
          <a:p>
            <a:pPr>
              <a:buFont typeface="Arial" panose="020B0604020202020204" pitchFamily="34" charset="0"/>
              <a:buChar char="•"/>
            </a:pPr>
            <a:r>
              <a:rPr lang="sl-SI" dirty="0"/>
              <a:t>izbrane komercialne banke in skladi</a:t>
            </a:r>
          </a:p>
          <a:p>
            <a:pPr>
              <a:buNone/>
            </a:pPr>
            <a:r>
              <a:rPr lang="sl-SI" dirty="0"/>
              <a:t>Te institucije nato izberejo tudi </a:t>
            </a:r>
            <a:r>
              <a:rPr lang="sl-SI" b="1" dirty="0"/>
              <a:t>finančne posrednike</a:t>
            </a:r>
            <a:r>
              <a:rPr lang="sl-SI" dirty="0"/>
              <a:t> (prek pozivov za izkaz interesa – </a:t>
            </a:r>
            <a:r>
              <a:rPr lang="sl-SI" dirty="0" err="1"/>
              <a:t>calls</a:t>
            </a:r>
            <a:r>
              <a:rPr lang="sl-SI" dirty="0"/>
              <a:t> </a:t>
            </a:r>
            <a:r>
              <a:rPr lang="sl-SI" dirty="0" err="1"/>
              <a:t>for</a:t>
            </a:r>
            <a:r>
              <a:rPr lang="sl-SI" dirty="0"/>
              <a:t> </a:t>
            </a:r>
            <a:r>
              <a:rPr lang="sl-SI" dirty="0" err="1"/>
              <a:t>expression</a:t>
            </a:r>
            <a:r>
              <a:rPr lang="sl-SI" dirty="0"/>
              <a:t> </a:t>
            </a:r>
            <a:r>
              <a:rPr lang="sl-SI" dirty="0" err="1"/>
              <a:t>of</a:t>
            </a:r>
            <a:r>
              <a:rPr lang="sl-SI" dirty="0"/>
              <a:t> </a:t>
            </a:r>
            <a:r>
              <a:rPr lang="sl-SI" dirty="0" err="1"/>
              <a:t>interest</a:t>
            </a:r>
            <a:r>
              <a:rPr lang="sl-SI" dirty="0"/>
              <a:t>).</a:t>
            </a:r>
          </a:p>
          <a:p>
            <a:pPr>
              <a:buNone/>
            </a:pPr>
            <a:br>
              <a:rPr lang="sl-SI" dirty="0"/>
            </a:br>
            <a:endParaRPr lang="sl-SI" dirty="0"/>
          </a:p>
        </p:txBody>
      </p:sp>
      <p:sp>
        <p:nvSpPr>
          <p:cNvPr id="4" name="Slide Number Placeholder 3">
            <a:extLst>
              <a:ext uri="{FF2B5EF4-FFF2-40B4-BE49-F238E27FC236}">
                <a16:creationId xmlns:a16="http://schemas.microsoft.com/office/drawing/2014/main" id="{7AB9D72F-0A65-2A23-6553-D0B50D2D98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617D9-8B3F-437A-9C0F-6DBFE3D75340}" type="slidenum">
              <a:rPr kumimoji="0" lang="sl-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sl-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7230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1BFBD5-5732-83DC-BC41-1377AF840D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Naslov 1">
            <a:extLst>
              <a:ext uri="{FF2B5EF4-FFF2-40B4-BE49-F238E27FC236}">
                <a16:creationId xmlns:a16="http://schemas.microsoft.com/office/drawing/2014/main" id="{BC0E759F-F2C9-F0FE-5782-D37850DE1733}"/>
              </a:ext>
            </a:extLst>
          </p:cNvPr>
          <p:cNvSpPr>
            <a:spLocks noGrp="1"/>
          </p:cNvSpPr>
          <p:nvPr>
            <p:ph type="ctrTitle"/>
          </p:nvPr>
        </p:nvSpPr>
        <p:spPr>
          <a:xfrm>
            <a:off x="2650881" y="1912327"/>
            <a:ext cx="5275386" cy="6686550"/>
          </a:xfrm>
        </p:spPr>
        <p:txBody>
          <a:bodyPr anchor="ctr">
            <a:normAutofit/>
          </a:bodyPr>
          <a:lstStyle>
            <a:lvl1pPr algn="l">
              <a:defRPr sz="6450" b="1">
                <a:solidFill>
                  <a:schemeClr val="bg1"/>
                </a:solidFill>
              </a:defRPr>
            </a:lvl1pPr>
          </a:lstStyle>
          <a:p>
            <a:r>
              <a:rPr lang="sl-SI"/>
              <a:t>Kliknite, če želite urediti slog naslova matrice</a:t>
            </a:r>
            <a:endParaRPr lang="sl-SI" dirty="0"/>
          </a:p>
        </p:txBody>
      </p:sp>
      <p:sp>
        <p:nvSpPr>
          <p:cNvPr id="3" name="Podnaslov 2">
            <a:extLst>
              <a:ext uri="{FF2B5EF4-FFF2-40B4-BE49-F238E27FC236}">
                <a16:creationId xmlns:a16="http://schemas.microsoft.com/office/drawing/2014/main" id="{470A2F33-0AA5-1E31-2146-F538DC5389FF}"/>
              </a:ext>
            </a:extLst>
          </p:cNvPr>
          <p:cNvSpPr>
            <a:spLocks noGrp="1"/>
          </p:cNvSpPr>
          <p:nvPr>
            <p:ph type="subTitle" idx="1"/>
          </p:nvPr>
        </p:nvSpPr>
        <p:spPr>
          <a:xfrm>
            <a:off x="9601200" y="6319618"/>
            <a:ext cx="7575846" cy="1999715"/>
          </a:xfrm>
        </p:spPr>
        <p:txBody>
          <a:bodyPr anchor="b">
            <a:normAutofit/>
          </a:bodyPr>
          <a:lstStyle>
            <a:lvl1pPr marL="0" indent="0" algn="l">
              <a:lnSpc>
                <a:spcPct val="100000"/>
              </a:lnSpc>
              <a:buNone/>
              <a:defRPr sz="30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sl-SI"/>
              <a:t>Kliknite, če želite urediti slog podnaslova matrice</a:t>
            </a:r>
            <a:endParaRPr lang="sl-SI" dirty="0"/>
          </a:p>
        </p:txBody>
      </p:sp>
    </p:spTree>
    <p:extLst>
      <p:ext uri="{BB962C8B-B14F-4D97-AF65-F5344CB8AC3E}">
        <p14:creationId xmlns:p14="http://schemas.microsoft.com/office/powerpoint/2010/main" val="2401194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Naslovni diapozitiv _B">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C0E759F-F2C9-F0FE-5782-D37850DE1733}"/>
              </a:ext>
            </a:extLst>
          </p:cNvPr>
          <p:cNvSpPr>
            <a:spLocks noGrp="1"/>
          </p:cNvSpPr>
          <p:nvPr>
            <p:ph type="ctrTitle"/>
          </p:nvPr>
        </p:nvSpPr>
        <p:spPr>
          <a:xfrm>
            <a:off x="2286000" y="3230312"/>
            <a:ext cx="13716000" cy="3768696"/>
          </a:xfrm>
        </p:spPr>
        <p:txBody>
          <a:bodyPr anchor="ctr">
            <a:normAutofit/>
          </a:bodyPr>
          <a:lstStyle>
            <a:lvl1pPr algn="ctr">
              <a:defRPr sz="7500" b="1">
                <a:solidFill>
                  <a:schemeClr val="accent1"/>
                </a:solidFill>
              </a:defRPr>
            </a:lvl1pPr>
          </a:lstStyle>
          <a:p>
            <a:r>
              <a:rPr lang="sl-SI"/>
              <a:t>Kliknite, če želite urediti slog naslova matrice</a:t>
            </a:r>
            <a:endParaRPr lang="sl-SI" dirty="0"/>
          </a:p>
        </p:txBody>
      </p:sp>
      <p:sp>
        <p:nvSpPr>
          <p:cNvPr id="3" name="Podnaslov 2">
            <a:extLst>
              <a:ext uri="{FF2B5EF4-FFF2-40B4-BE49-F238E27FC236}">
                <a16:creationId xmlns:a16="http://schemas.microsoft.com/office/drawing/2014/main" id="{470A2F33-0AA5-1E31-2146-F538DC5389FF}"/>
              </a:ext>
            </a:extLst>
          </p:cNvPr>
          <p:cNvSpPr>
            <a:spLocks noGrp="1"/>
          </p:cNvSpPr>
          <p:nvPr>
            <p:ph type="subTitle" idx="1"/>
          </p:nvPr>
        </p:nvSpPr>
        <p:spPr>
          <a:xfrm>
            <a:off x="2286000" y="7127194"/>
            <a:ext cx="13716000" cy="2012534"/>
          </a:xfrm>
        </p:spPr>
        <p:txBody>
          <a:bodyPr anchor="b"/>
          <a:lstStyle>
            <a:lvl1pPr marL="0" indent="0" algn="ctr">
              <a:buNone/>
              <a:defRPr sz="3600">
                <a:solidFill>
                  <a:schemeClr val="tx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sl-SI"/>
              <a:t>Kliknite, če želite urediti slog podnaslova matrice</a:t>
            </a:r>
            <a:endParaRPr lang="sl-SI" dirty="0"/>
          </a:p>
        </p:txBody>
      </p:sp>
      <p:pic>
        <p:nvPicPr>
          <p:cNvPr id="13" name="Slika 12">
            <a:extLst>
              <a:ext uri="{FF2B5EF4-FFF2-40B4-BE49-F238E27FC236}">
                <a16:creationId xmlns:a16="http://schemas.microsoft.com/office/drawing/2014/main" id="{A4C4E9D7-3389-5EA0-659A-5513BFA5D7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598" y="609269"/>
            <a:ext cx="6480000" cy="2014503"/>
          </a:xfrm>
          <a:prstGeom prst="rect">
            <a:avLst/>
          </a:prstGeom>
        </p:spPr>
      </p:pic>
      <p:pic>
        <p:nvPicPr>
          <p:cNvPr id="4" name="Picture 3">
            <a:extLst>
              <a:ext uri="{FF2B5EF4-FFF2-40B4-BE49-F238E27FC236}">
                <a16:creationId xmlns:a16="http://schemas.microsoft.com/office/drawing/2014/main" id="{AF1B5FC6-535A-AC70-8C3B-959FC4C595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44001" y="1010730"/>
            <a:ext cx="7756208" cy="1211580"/>
          </a:xfrm>
          <a:prstGeom prst="rect">
            <a:avLst/>
          </a:prstGeom>
        </p:spPr>
      </p:pic>
    </p:spTree>
    <p:extLst>
      <p:ext uri="{BB962C8B-B14F-4D97-AF65-F5344CB8AC3E}">
        <p14:creationId xmlns:p14="http://schemas.microsoft.com/office/powerpoint/2010/main" val="2802361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6D7DFED-FF47-D16C-B8BF-71D4D66E380C}"/>
              </a:ext>
            </a:extLst>
          </p:cNvPr>
          <p:cNvSpPr>
            <a:spLocks noGrp="1"/>
          </p:cNvSpPr>
          <p:nvPr>
            <p:ph type="title"/>
          </p:nvPr>
        </p:nvSpPr>
        <p:spPr>
          <a:xfrm>
            <a:off x="1257300" y="547688"/>
            <a:ext cx="13315950" cy="1988345"/>
          </a:xfrm>
        </p:spPr>
        <p:txBody>
          <a:bodyPr>
            <a:normAutofit/>
          </a:bodyPr>
          <a:lstStyle>
            <a:lvl1pPr>
              <a:defRPr sz="6000" b="1">
                <a:solidFill>
                  <a:schemeClr val="accent1"/>
                </a:solidFill>
              </a:defRPr>
            </a:lvl1pPr>
          </a:lstStyle>
          <a:p>
            <a:r>
              <a:rPr lang="sl-SI"/>
              <a:t>Kliknite, če želite urediti slog naslova matrice</a:t>
            </a:r>
            <a:endParaRPr lang="sl-SI" dirty="0"/>
          </a:p>
        </p:txBody>
      </p:sp>
      <p:sp>
        <p:nvSpPr>
          <p:cNvPr id="3" name="Označba mesta vsebine 2">
            <a:extLst>
              <a:ext uri="{FF2B5EF4-FFF2-40B4-BE49-F238E27FC236}">
                <a16:creationId xmlns:a16="http://schemas.microsoft.com/office/drawing/2014/main" id="{2817FCA5-5CD8-26DF-9583-BB0713418385}"/>
              </a:ext>
            </a:extLst>
          </p:cNvPr>
          <p:cNvSpPr>
            <a:spLocks noGrp="1"/>
          </p:cNvSpPr>
          <p:nvPr>
            <p:ph idx="1"/>
          </p:nvPr>
        </p:nvSpPr>
        <p:spPr/>
        <p:txBody>
          <a:bodyPr/>
          <a:lstStyle>
            <a:lvl1pPr marL="685800" indent="-685800">
              <a:lnSpc>
                <a:spcPct val="120000"/>
              </a:lnSpc>
              <a:buClr>
                <a:schemeClr val="accent1"/>
              </a:buClr>
              <a:buFont typeface="Arial" panose="020B0604020202020204" pitchFamily="34" charset="0"/>
              <a:buChar char="•"/>
              <a:defRPr>
                <a:solidFill>
                  <a:schemeClr val="tx1"/>
                </a:solidFill>
              </a:defRPr>
            </a:lvl1pPr>
            <a:lvl2pPr marL="1028700" indent="-342900">
              <a:lnSpc>
                <a:spcPct val="120000"/>
              </a:lnSpc>
              <a:buClr>
                <a:schemeClr val="accent1"/>
              </a:buClr>
              <a:buFont typeface="Courier New" panose="02070309020205020404" pitchFamily="49" charset="0"/>
              <a:buChar char="o"/>
              <a:defRPr>
                <a:solidFill>
                  <a:schemeClr val="tx1"/>
                </a:solidFill>
              </a:defRPr>
            </a:lvl2pPr>
            <a:lvl3pPr marL="1714500" indent="-342900">
              <a:lnSpc>
                <a:spcPct val="120000"/>
              </a:lnSpc>
              <a:buClr>
                <a:schemeClr val="accent1"/>
              </a:buClr>
              <a:buFont typeface="Wingdings" panose="05000000000000000000" pitchFamily="2" charset="2"/>
              <a:buChar char="ü"/>
              <a:defRPr>
                <a:solidFill>
                  <a:schemeClr val="tx1"/>
                </a:solidFill>
              </a:defRPr>
            </a:lvl3pPr>
            <a:lvl4pPr marL="2400300" indent="-342900">
              <a:lnSpc>
                <a:spcPct val="120000"/>
              </a:lnSpc>
              <a:buClr>
                <a:schemeClr val="accent1"/>
              </a:buClr>
              <a:buFont typeface="Wingdings" panose="05000000000000000000" pitchFamily="2" charset="2"/>
              <a:buChar char="§"/>
              <a:defRPr>
                <a:solidFill>
                  <a:schemeClr val="tx1"/>
                </a:solidFill>
              </a:defRPr>
            </a:lvl4pPr>
            <a:lvl5pPr marL="3086100" indent="-342900">
              <a:lnSpc>
                <a:spcPct val="120000"/>
              </a:lnSpc>
              <a:buClr>
                <a:schemeClr val="accent1"/>
              </a:buClr>
              <a:buFont typeface="Segoe UI" panose="020B0502040204020203" pitchFamily="34" charset="0"/>
              <a:buChar char="−"/>
              <a:defRPr>
                <a:solidFill>
                  <a:schemeClr val="tx1"/>
                </a:solidFill>
              </a:defRPr>
            </a:lvl5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endParaRPr lang="sl-SI" dirty="0"/>
          </a:p>
        </p:txBody>
      </p:sp>
      <p:sp>
        <p:nvSpPr>
          <p:cNvPr id="5" name="Označba mesta noge 4">
            <a:extLst>
              <a:ext uri="{FF2B5EF4-FFF2-40B4-BE49-F238E27FC236}">
                <a16:creationId xmlns:a16="http://schemas.microsoft.com/office/drawing/2014/main" id="{E305F792-DC29-4F38-9219-CD2C64A9E54C}"/>
              </a:ext>
            </a:extLst>
          </p:cNvPr>
          <p:cNvSpPr>
            <a:spLocks noGrp="1"/>
          </p:cNvSpPr>
          <p:nvPr>
            <p:ph type="ftr" sz="quarter" idx="11"/>
          </p:nvPr>
        </p:nvSpPr>
        <p:spPr/>
        <p:txBody>
          <a:bodyPr/>
          <a:lstStyle/>
          <a:p>
            <a:endParaRPr lang="sl-SI" dirty="0"/>
          </a:p>
        </p:txBody>
      </p:sp>
      <p:sp>
        <p:nvSpPr>
          <p:cNvPr id="6" name="Označba mesta številke diapozitiva 5">
            <a:extLst>
              <a:ext uri="{FF2B5EF4-FFF2-40B4-BE49-F238E27FC236}">
                <a16:creationId xmlns:a16="http://schemas.microsoft.com/office/drawing/2014/main" id="{33F5FA30-B000-4121-2542-BA94303EF293}"/>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8" name="Slika 7">
            <a:extLst>
              <a:ext uri="{FF2B5EF4-FFF2-40B4-BE49-F238E27FC236}">
                <a16:creationId xmlns:a16="http://schemas.microsoft.com/office/drawing/2014/main" id="{10AC477E-4EFC-4133-BC97-9145F3507D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3467264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0BC65DA-6043-72D7-6736-815EC99B351C}"/>
              </a:ext>
            </a:extLst>
          </p:cNvPr>
          <p:cNvSpPr>
            <a:spLocks noGrp="1"/>
          </p:cNvSpPr>
          <p:nvPr>
            <p:ph type="title"/>
          </p:nvPr>
        </p:nvSpPr>
        <p:spPr>
          <a:xfrm>
            <a:off x="1247775" y="2564608"/>
            <a:ext cx="15773400" cy="4279106"/>
          </a:xfrm>
        </p:spPr>
        <p:txBody>
          <a:bodyPr anchor="b"/>
          <a:lstStyle>
            <a:lvl1pPr>
              <a:defRPr sz="9000">
                <a:solidFill>
                  <a:schemeClr val="accent1"/>
                </a:solidFill>
              </a:defRPr>
            </a:lvl1pPr>
          </a:lstStyle>
          <a:p>
            <a:r>
              <a:rPr lang="sl-SI"/>
              <a:t>Kliknite, če želite urediti slog naslova matrice</a:t>
            </a:r>
            <a:endParaRPr lang="sl-SI" dirty="0"/>
          </a:p>
        </p:txBody>
      </p:sp>
      <p:sp>
        <p:nvSpPr>
          <p:cNvPr id="3" name="Označba mesta besedila 2">
            <a:extLst>
              <a:ext uri="{FF2B5EF4-FFF2-40B4-BE49-F238E27FC236}">
                <a16:creationId xmlns:a16="http://schemas.microsoft.com/office/drawing/2014/main" id="{92745648-8CEB-DCE0-EBA0-A12FC8C16761}"/>
              </a:ext>
            </a:extLst>
          </p:cNvPr>
          <p:cNvSpPr>
            <a:spLocks noGrp="1"/>
          </p:cNvSpPr>
          <p:nvPr>
            <p:ph type="body" idx="1"/>
          </p:nvPr>
        </p:nvSpPr>
        <p:spPr>
          <a:xfrm>
            <a:off x="1247775" y="6884195"/>
            <a:ext cx="15773400" cy="2250281"/>
          </a:xfrm>
        </p:spPr>
        <p:txBody>
          <a:bodyPr/>
          <a:lstStyle>
            <a:lvl1pPr marL="0" indent="0">
              <a:buNone/>
              <a:defRPr sz="3600">
                <a:solidFill>
                  <a:schemeClr val="tx2"/>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sl-SI"/>
              <a:t>Kliknite za urejanje slogov besedila matrice</a:t>
            </a:r>
          </a:p>
        </p:txBody>
      </p:sp>
      <p:sp>
        <p:nvSpPr>
          <p:cNvPr id="5" name="Označba mesta noge 4">
            <a:extLst>
              <a:ext uri="{FF2B5EF4-FFF2-40B4-BE49-F238E27FC236}">
                <a16:creationId xmlns:a16="http://schemas.microsoft.com/office/drawing/2014/main" id="{135B648F-980E-ACB0-E55E-E79262591EF1}"/>
              </a:ext>
            </a:extLst>
          </p:cNvPr>
          <p:cNvSpPr>
            <a:spLocks noGrp="1"/>
          </p:cNvSpPr>
          <p:nvPr>
            <p:ph type="ftr" sz="quarter" idx="11"/>
          </p:nvPr>
        </p:nvSpPr>
        <p:spPr/>
        <p:txBody>
          <a:bodyPr/>
          <a:lstStyle/>
          <a:p>
            <a:endParaRPr lang="sl-SI" dirty="0"/>
          </a:p>
        </p:txBody>
      </p:sp>
      <p:sp>
        <p:nvSpPr>
          <p:cNvPr id="6" name="Označba mesta številke diapozitiva 5">
            <a:extLst>
              <a:ext uri="{FF2B5EF4-FFF2-40B4-BE49-F238E27FC236}">
                <a16:creationId xmlns:a16="http://schemas.microsoft.com/office/drawing/2014/main" id="{239C784A-8030-16E6-A3F0-375E9DAD9D2D}"/>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7" name="Slika 6">
            <a:extLst>
              <a:ext uri="{FF2B5EF4-FFF2-40B4-BE49-F238E27FC236}">
                <a16:creationId xmlns:a16="http://schemas.microsoft.com/office/drawing/2014/main" id="{2B288D70-63FD-14D6-3251-AD183DF615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817371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B273001-2280-86DC-3505-8873BE84C950}"/>
              </a:ext>
            </a:extLst>
          </p:cNvPr>
          <p:cNvSpPr>
            <a:spLocks noGrp="1"/>
          </p:cNvSpPr>
          <p:nvPr>
            <p:ph type="title"/>
          </p:nvPr>
        </p:nvSpPr>
        <p:spPr>
          <a:xfrm>
            <a:off x="1257300" y="547688"/>
            <a:ext cx="13381893" cy="1988345"/>
          </a:xfrm>
        </p:spPr>
        <p:txBody>
          <a:bodyPr>
            <a:normAutofit/>
          </a:bodyPr>
          <a:lstStyle>
            <a:lvl1pPr>
              <a:defRPr sz="6000" b="1">
                <a:solidFill>
                  <a:schemeClr val="accent1"/>
                </a:solidFill>
              </a:defRPr>
            </a:lvl1pPr>
          </a:lstStyle>
          <a:p>
            <a:r>
              <a:rPr lang="sl-SI"/>
              <a:t>Kliknite, če želite urediti slog naslova matrice</a:t>
            </a:r>
            <a:endParaRPr lang="sl-SI" dirty="0"/>
          </a:p>
        </p:txBody>
      </p:sp>
      <p:sp>
        <p:nvSpPr>
          <p:cNvPr id="3" name="Označba mesta vsebine 2">
            <a:extLst>
              <a:ext uri="{FF2B5EF4-FFF2-40B4-BE49-F238E27FC236}">
                <a16:creationId xmlns:a16="http://schemas.microsoft.com/office/drawing/2014/main" id="{2C171E76-3238-CE7A-DC91-C33D074AE66A}"/>
              </a:ext>
            </a:extLst>
          </p:cNvPr>
          <p:cNvSpPr>
            <a:spLocks noGrp="1"/>
          </p:cNvSpPr>
          <p:nvPr>
            <p:ph sz="half" idx="1"/>
          </p:nvPr>
        </p:nvSpPr>
        <p:spPr>
          <a:xfrm>
            <a:off x="1257300" y="2738438"/>
            <a:ext cx="7772400" cy="652700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0FDAB6EF-95C9-AD97-EE72-27DABDD8AEB1}"/>
              </a:ext>
            </a:extLst>
          </p:cNvPr>
          <p:cNvSpPr>
            <a:spLocks noGrp="1"/>
          </p:cNvSpPr>
          <p:nvPr>
            <p:ph sz="half" idx="2"/>
          </p:nvPr>
        </p:nvSpPr>
        <p:spPr>
          <a:xfrm>
            <a:off x="9258300" y="2738438"/>
            <a:ext cx="7772400" cy="652700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a:extLst>
              <a:ext uri="{FF2B5EF4-FFF2-40B4-BE49-F238E27FC236}">
                <a16:creationId xmlns:a16="http://schemas.microsoft.com/office/drawing/2014/main" id="{ED291AF3-D5E6-A604-14DE-773A3296C0A9}"/>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4B647D27-1DFD-A22E-BA05-A98A469D26FA}"/>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8" name="Slika 7">
            <a:extLst>
              <a:ext uri="{FF2B5EF4-FFF2-40B4-BE49-F238E27FC236}">
                <a16:creationId xmlns:a16="http://schemas.microsoft.com/office/drawing/2014/main" id="{5089B716-A450-1B69-1AB0-E335D6EC79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3185734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7DA0CA5-5021-75FB-209E-C4CB3CE32A05}"/>
              </a:ext>
            </a:extLst>
          </p:cNvPr>
          <p:cNvSpPr>
            <a:spLocks noGrp="1"/>
          </p:cNvSpPr>
          <p:nvPr>
            <p:ph type="title"/>
          </p:nvPr>
        </p:nvSpPr>
        <p:spPr>
          <a:xfrm>
            <a:off x="1259682" y="547688"/>
            <a:ext cx="13667400" cy="1988345"/>
          </a:xfrm>
        </p:spPr>
        <p:txBody>
          <a:bodyPr>
            <a:normAutofit/>
          </a:bodyPr>
          <a:lstStyle>
            <a:lvl1pPr>
              <a:defRPr sz="6000" b="1">
                <a:solidFill>
                  <a:schemeClr val="tx1"/>
                </a:solidFill>
              </a:defRPr>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90888391-D2E0-0222-1D3B-6EF8EC1F73A4}"/>
              </a:ext>
            </a:extLst>
          </p:cNvPr>
          <p:cNvSpPr>
            <a:spLocks noGrp="1"/>
          </p:cNvSpPr>
          <p:nvPr>
            <p:ph type="body" idx="1"/>
          </p:nvPr>
        </p:nvSpPr>
        <p:spPr>
          <a:xfrm>
            <a:off x="1259683" y="2521745"/>
            <a:ext cx="7736681" cy="1235868"/>
          </a:xfrm>
        </p:spPr>
        <p:txBody>
          <a:bodyPr anchor="b"/>
          <a:lstStyle>
            <a:lvl1pPr marL="0" indent="0">
              <a:buNone/>
              <a:defRPr sz="3600" b="1">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7E2258FB-CA7A-AF25-E2C3-316E5B736F55}"/>
              </a:ext>
            </a:extLst>
          </p:cNvPr>
          <p:cNvSpPr>
            <a:spLocks noGrp="1"/>
          </p:cNvSpPr>
          <p:nvPr>
            <p:ph sz="half" idx="2"/>
          </p:nvPr>
        </p:nvSpPr>
        <p:spPr>
          <a:xfrm>
            <a:off x="1259683" y="3757613"/>
            <a:ext cx="7736681" cy="552688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02103079-EE19-A517-A521-CAB9EE5E24C7}"/>
              </a:ext>
            </a:extLst>
          </p:cNvPr>
          <p:cNvSpPr>
            <a:spLocks noGrp="1"/>
          </p:cNvSpPr>
          <p:nvPr>
            <p:ph type="body" sz="quarter" idx="3"/>
          </p:nvPr>
        </p:nvSpPr>
        <p:spPr>
          <a:xfrm>
            <a:off x="9258300" y="2521745"/>
            <a:ext cx="7774782" cy="1235868"/>
          </a:xfrm>
        </p:spPr>
        <p:txBody>
          <a:bodyPr anchor="b"/>
          <a:lstStyle>
            <a:lvl1pPr marL="0" indent="0">
              <a:buNone/>
              <a:defRPr sz="3600" b="1">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3ECC6F2D-D7C3-ED16-FC37-86F74387E851}"/>
              </a:ext>
            </a:extLst>
          </p:cNvPr>
          <p:cNvSpPr>
            <a:spLocks noGrp="1"/>
          </p:cNvSpPr>
          <p:nvPr>
            <p:ph sz="quarter" idx="4"/>
          </p:nvPr>
        </p:nvSpPr>
        <p:spPr>
          <a:xfrm>
            <a:off x="9258300" y="3757613"/>
            <a:ext cx="7774782" cy="552688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8" name="Označba mesta noge 7">
            <a:extLst>
              <a:ext uri="{FF2B5EF4-FFF2-40B4-BE49-F238E27FC236}">
                <a16:creationId xmlns:a16="http://schemas.microsoft.com/office/drawing/2014/main" id="{A215FF4E-79EF-4088-6962-8D6D59E8C5E2}"/>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E96186DB-1700-06D6-D668-045C75425CC3}"/>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10" name="Slika 9">
            <a:extLst>
              <a:ext uri="{FF2B5EF4-FFF2-40B4-BE49-F238E27FC236}">
                <a16:creationId xmlns:a16="http://schemas.microsoft.com/office/drawing/2014/main" id="{51ABB548-10D6-B9C8-EA0B-262C7465CA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763538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FEC02E2-3B34-9BD8-63E9-2340E01FE616}"/>
              </a:ext>
            </a:extLst>
          </p:cNvPr>
          <p:cNvSpPr>
            <a:spLocks noGrp="1"/>
          </p:cNvSpPr>
          <p:nvPr>
            <p:ph type="title"/>
          </p:nvPr>
        </p:nvSpPr>
        <p:spPr>
          <a:xfrm>
            <a:off x="1257300" y="547688"/>
            <a:ext cx="12984267" cy="1988345"/>
          </a:xfrm>
        </p:spPr>
        <p:txBody>
          <a:bodyPr>
            <a:normAutofit/>
          </a:bodyPr>
          <a:lstStyle>
            <a:lvl1pPr>
              <a:defRPr sz="6000" b="1">
                <a:solidFill>
                  <a:schemeClr val="accent1"/>
                </a:solidFill>
              </a:defRPr>
            </a:lvl1pPr>
          </a:lstStyle>
          <a:p>
            <a:r>
              <a:rPr lang="sl-SI"/>
              <a:t>Kliknite, če želite urediti slog naslova matrice</a:t>
            </a:r>
          </a:p>
        </p:txBody>
      </p:sp>
      <p:sp>
        <p:nvSpPr>
          <p:cNvPr id="4" name="Označba mesta noge 3">
            <a:extLst>
              <a:ext uri="{FF2B5EF4-FFF2-40B4-BE49-F238E27FC236}">
                <a16:creationId xmlns:a16="http://schemas.microsoft.com/office/drawing/2014/main" id="{0F53A377-7956-A1E9-BDC9-F307FCB0891C}"/>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FCD2A517-4CDA-8FB9-B202-3895CD74B3B6}"/>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6" name="Slika 5">
            <a:extLst>
              <a:ext uri="{FF2B5EF4-FFF2-40B4-BE49-F238E27FC236}">
                <a16:creationId xmlns:a16="http://schemas.microsoft.com/office/drawing/2014/main" id="{363FF3ED-34F7-D18C-107D-70C260AF90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396165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4" name="Označba mesta številke diapozitiva 3">
            <a:extLst>
              <a:ext uri="{FF2B5EF4-FFF2-40B4-BE49-F238E27FC236}">
                <a16:creationId xmlns:a16="http://schemas.microsoft.com/office/drawing/2014/main" id="{83B0F048-6F1E-401A-AB37-7C5B89F36830}"/>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5" name="Slika 4">
            <a:extLst>
              <a:ext uri="{FF2B5EF4-FFF2-40B4-BE49-F238E27FC236}">
                <a16:creationId xmlns:a16="http://schemas.microsoft.com/office/drawing/2014/main" id="{7A139C9A-53A4-279E-AD09-858798CEDD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1120103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5BBC0D7-5072-3453-33F4-6ED4D47BC26C}"/>
              </a:ext>
            </a:extLst>
          </p:cNvPr>
          <p:cNvSpPr>
            <a:spLocks noGrp="1"/>
          </p:cNvSpPr>
          <p:nvPr>
            <p:ph type="title"/>
          </p:nvPr>
        </p:nvSpPr>
        <p:spPr>
          <a:xfrm>
            <a:off x="1259683" y="685800"/>
            <a:ext cx="5898356" cy="2400300"/>
          </a:xfrm>
        </p:spPr>
        <p:txBody>
          <a:bodyPr anchor="b"/>
          <a:lstStyle>
            <a:lvl1pPr>
              <a:defRPr sz="4800" b="1">
                <a:solidFill>
                  <a:schemeClr val="accent1"/>
                </a:solidFill>
              </a:defRPr>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2528FC2D-D517-69C1-6D9C-36FB4BA3B7BE}"/>
              </a:ext>
            </a:extLst>
          </p:cNvPr>
          <p:cNvSpPr>
            <a:spLocks noGrp="1"/>
          </p:cNvSpPr>
          <p:nvPr>
            <p:ph idx="1"/>
          </p:nvPr>
        </p:nvSpPr>
        <p:spPr>
          <a:xfrm>
            <a:off x="7774782" y="3074193"/>
            <a:ext cx="9258300" cy="5717382"/>
          </a:xfrm>
        </p:spPr>
        <p:txBody>
          <a:bodyPr/>
          <a:lstStyle>
            <a:lvl1pPr>
              <a:defRPr sz="4800">
                <a:solidFill>
                  <a:schemeClr val="tx1"/>
                </a:solidFill>
              </a:defRPr>
            </a:lvl1pPr>
            <a:lvl2pPr>
              <a:defRPr sz="4200">
                <a:solidFill>
                  <a:schemeClr val="tx1"/>
                </a:solidFill>
              </a:defRPr>
            </a:lvl2pPr>
            <a:lvl3pPr>
              <a:defRPr sz="3600">
                <a:solidFill>
                  <a:schemeClr val="tx1"/>
                </a:solidFill>
              </a:defRPr>
            </a:lvl3pPr>
            <a:lvl4pPr>
              <a:defRPr sz="3000">
                <a:solidFill>
                  <a:schemeClr val="tx1"/>
                </a:solidFill>
              </a:defRPr>
            </a:lvl4pPr>
            <a:lvl5pPr>
              <a:defRPr sz="3000">
                <a:solidFill>
                  <a:schemeClr val="tx1"/>
                </a:solidFill>
              </a:defRPr>
            </a:lvl5pPr>
            <a:lvl6pPr>
              <a:defRPr sz="3000"/>
            </a:lvl6pPr>
            <a:lvl7pPr>
              <a:defRPr sz="3000"/>
            </a:lvl7pPr>
            <a:lvl8pPr>
              <a:defRPr sz="3000"/>
            </a:lvl8pPr>
            <a:lvl9pPr>
              <a:defRPr sz="30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1C10A20B-12A8-0695-7B5F-95847AD7D371}"/>
              </a:ext>
            </a:extLst>
          </p:cNvPr>
          <p:cNvSpPr>
            <a:spLocks noGrp="1"/>
          </p:cNvSpPr>
          <p:nvPr>
            <p:ph type="body" sz="half" idx="2"/>
          </p:nvPr>
        </p:nvSpPr>
        <p:spPr>
          <a:xfrm>
            <a:off x="1259683" y="3086100"/>
            <a:ext cx="5898356" cy="5717382"/>
          </a:xfrm>
        </p:spPr>
        <p:txBody>
          <a:bodyPr/>
          <a:lstStyle>
            <a:lvl1pPr marL="0" indent="0">
              <a:buNone/>
              <a:defRPr sz="2400">
                <a:solidFill>
                  <a:schemeClr val="tx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sl-SI"/>
              <a:t>Kliknite za urejanje slogov besedila matrice</a:t>
            </a:r>
          </a:p>
        </p:txBody>
      </p:sp>
      <p:sp>
        <p:nvSpPr>
          <p:cNvPr id="6" name="Označba mesta noge 5">
            <a:extLst>
              <a:ext uri="{FF2B5EF4-FFF2-40B4-BE49-F238E27FC236}">
                <a16:creationId xmlns:a16="http://schemas.microsoft.com/office/drawing/2014/main" id="{F21BB84D-686E-F88A-4B80-CAC631BB2871}"/>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7DE1BE56-F660-5BC1-6DBE-7D933364BBD8}"/>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8" name="Slika 7">
            <a:extLst>
              <a:ext uri="{FF2B5EF4-FFF2-40B4-BE49-F238E27FC236}">
                <a16:creationId xmlns:a16="http://schemas.microsoft.com/office/drawing/2014/main" id="{FC34F433-05C8-A763-2D9A-73CFAC6E79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2887148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1_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5BBC0D7-5072-3453-33F4-6ED4D47BC26C}"/>
              </a:ext>
            </a:extLst>
          </p:cNvPr>
          <p:cNvSpPr>
            <a:spLocks noGrp="1"/>
          </p:cNvSpPr>
          <p:nvPr>
            <p:ph type="title"/>
          </p:nvPr>
        </p:nvSpPr>
        <p:spPr>
          <a:xfrm>
            <a:off x="10331866" y="2256089"/>
            <a:ext cx="4414838" cy="4330136"/>
          </a:xfrm>
        </p:spPr>
        <p:txBody>
          <a:bodyPr anchor="b"/>
          <a:lstStyle>
            <a:lvl1pPr>
              <a:defRPr sz="4800" b="1">
                <a:solidFill>
                  <a:schemeClr val="accent1"/>
                </a:solidFill>
              </a:defRPr>
            </a:lvl1pPr>
          </a:lstStyle>
          <a:p>
            <a:r>
              <a:rPr lang="sl-SI"/>
              <a:t>Kliknite, če želite urediti slog naslova matrice</a:t>
            </a:r>
            <a:endParaRPr lang="sl-SI" dirty="0"/>
          </a:p>
        </p:txBody>
      </p:sp>
      <p:sp>
        <p:nvSpPr>
          <p:cNvPr id="3" name="Označba mesta vsebine 2">
            <a:extLst>
              <a:ext uri="{FF2B5EF4-FFF2-40B4-BE49-F238E27FC236}">
                <a16:creationId xmlns:a16="http://schemas.microsoft.com/office/drawing/2014/main" id="{2528FC2D-D517-69C1-6D9C-36FB4BA3B7BE}"/>
              </a:ext>
            </a:extLst>
          </p:cNvPr>
          <p:cNvSpPr>
            <a:spLocks noGrp="1"/>
          </p:cNvSpPr>
          <p:nvPr>
            <p:ph idx="1"/>
          </p:nvPr>
        </p:nvSpPr>
        <p:spPr>
          <a:xfrm>
            <a:off x="0" y="0"/>
            <a:ext cx="9144000" cy="10287000"/>
          </a:xfrm>
        </p:spPr>
        <p:txBody>
          <a:bodyPr/>
          <a:lstStyle>
            <a:lvl1pPr>
              <a:defRPr sz="4800">
                <a:solidFill>
                  <a:schemeClr val="tx1"/>
                </a:solidFill>
              </a:defRPr>
            </a:lvl1pPr>
            <a:lvl2pPr>
              <a:defRPr sz="4200">
                <a:solidFill>
                  <a:schemeClr val="tx1"/>
                </a:solidFill>
              </a:defRPr>
            </a:lvl2pPr>
            <a:lvl3pPr>
              <a:defRPr sz="3600">
                <a:solidFill>
                  <a:schemeClr val="tx1"/>
                </a:solidFill>
              </a:defRPr>
            </a:lvl3pPr>
            <a:lvl4pPr>
              <a:defRPr sz="3000">
                <a:solidFill>
                  <a:schemeClr val="tx1"/>
                </a:solidFill>
              </a:defRPr>
            </a:lvl4pPr>
            <a:lvl5pPr>
              <a:defRPr sz="3000">
                <a:solidFill>
                  <a:schemeClr val="tx1"/>
                </a:solidFill>
              </a:defRPr>
            </a:lvl5pPr>
            <a:lvl6pPr>
              <a:defRPr sz="3000"/>
            </a:lvl6pPr>
            <a:lvl7pPr>
              <a:defRPr sz="3000"/>
            </a:lvl7pPr>
            <a:lvl8pPr>
              <a:defRPr sz="3000"/>
            </a:lvl8pPr>
            <a:lvl9pPr>
              <a:defRPr sz="30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1C10A20B-12A8-0695-7B5F-95847AD7D371}"/>
              </a:ext>
            </a:extLst>
          </p:cNvPr>
          <p:cNvSpPr>
            <a:spLocks noGrp="1"/>
          </p:cNvSpPr>
          <p:nvPr>
            <p:ph type="body" sz="half" idx="2"/>
          </p:nvPr>
        </p:nvSpPr>
        <p:spPr>
          <a:xfrm>
            <a:off x="10331866" y="6791013"/>
            <a:ext cx="4414838" cy="2038107"/>
          </a:xfrm>
        </p:spPr>
        <p:txBody>
          <a:bodyPr/>
          <a:lstStyle>
            <a:lvl1pPr marL="0" indent="0">
              <a:buNone/>
              <a:defRPr sz="2400">
                <a:solidFill>
                  <a:schemeClr val="tx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sl-SI"/>
              <a:t>Kliknite za urejanje slogov besedila matrice</a:t>
            </a:r>
          </a:p>
        </p:txBody>
      </p:sp>
      <p:sp>
        <p:nvSpPr>
          <p:cNvPr id="6" name="Označba mesta noge 5">
            <a:extLst>
              <a:ext uri="{FF2B5EF4-FFF2-40B4-BE49-F238E27FC236}">
                <a16:creationId xmlns:a16="http://schemas.microsoft.com/office/drawing/2014/main" id="{F21BB84D-686E-F88A-4B80-CAC631BB2871}"/>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7DE1BE56-F660-5BC1-6DBE-7D933364BBD8}"/>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8" name="Slika 7">
            <a:extLst>
              <a:ext uri="{FF2B5EF4-FFF2-40B4-BE49-F238E27FC236}">
                <a16:creationId xmlns:a16="http://schemas.microsoft.com/office/drawing/2014/main" id="{FC34F433-05C8-A763-2D9A-73CFAC6E79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21704929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79DB9C4-A83E-C235-869F-59F7BAEEEB37}"/>
              </a:ext>
            </a:extLst>
          </p:cNvPr>
          <p:cNvSpPr>
            <a:spLocks noGrp="1"/>
          </p:cNvSpPr>
          <p:nvPr>
            <p:ph type="title"/>
          </p:nvPr>
        </p:nvSpPr>
        <p:spPr>
          <a:xfrm>
            <a:off x="1259683" y="685800"/>
            <a:ext cx="5898356" cy="2400300"/>
          </a:xfrm>
        </p:spPr>
        <p:txBody>
          <a:bodyPr anchor="b"/>
          <a:lstStyle>
            <a:lvl1pPr>
              <a:defRPr sz="4800" b="1">
                <a:solidFill>
                  <a:schemeClr val="accent1"/>
                </a:solidFill>
              </a:defRPr>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CFFC6756-4DAB-6879-4600-5F7FD1C49639}"/>
              </a:ext>
            </a:extLst>
          </p:cNvPr>
          <p:cNvSpPr>
            <a:spLocks noGrp="1"/>
          </p:cNvSpPr>
          <p:nvPr>
            <p:ph type="pic" idx="1"/>
          </p:nvPr>
        </p:nvSpPr>
        <p:spPr>
          <a:xfrm>
            <a:off x="7774782" y="3074193"/>
            <a:ext cx="9258300" cy="5717382"/>
          </a:xfrm>
        </p:spPr>
        <p:txBody>
          <a:bodyPr/>
          <a:lstStyle>
            <a:lvl1pPr marL="0" indent="0">
              <a:buNone/>
              <a:defRPr sz="4800">
                <a:solidFill>
                  <a:schemeClr val="tx1"/>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sl-SI"/>
              <a:t>Kliknite ikono, če želite dodati sliko</a:t>
            </a:r>
          </a:p>
        </p:txBody>
      </p:sp>
      <p:sp>
        <p:nvSpPr>
          <p:cNvPr id="4" name="Označba mesta besedila 3">
            <a:extLst>
              <a:ext uri="{FF2B5EF4-FFF2-40B4-BE49-F238E27FC236}">
                <a16:creationId xmlns:a16="http://schemas.microsoft.com/office/drawing/2014/main" id="{305683D7-BC81-0931-BC72-FF81756949E2}"/>
              </a:ext>
            </a:extLst>
          </p:cNvPr>
          <p:cNvSpPr>
            <a:spLocks noGrp="1"/>
          </p:cNvSpPr>
          <p:nvPr>
            <p:ph type="body" sz="half" idx="2"/>
          </p:nvPr>
        </p:nvSpPr>
        <p:spPr>
          <a:xfrm>
            <a:off x="1259683" y="3086100"/>
            <a:ext cx="5898356" cy="5717382"/>
          </a:xfrm>
        </p:spPr>
        <p:txBody>
          <a:bodyPr/>
          <a:lstStyle>
            <a:lvl1pPr marL="0" indent="0">
              <a:buNone/>
              <a:defRPr sz="2400">
                <a:solidFill>
                  <a:schemeClr val="tx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sl-SI"/>
              <a:t>Kliknite za urejanje slogov besedila matrice</a:t>
            </a:r>
          </a:p>
        </p:txBody>
      </p:sp>
      <p:sp>
        <p:nvSpPr>
          <p:cNvPr id="6" name="Označba mesta noge 5">
            <a:extLst>
              <a:ext uri="{FF2B5EF4-FFF2-40B4-BE49-F238E27FC236}">
                <a16:creationId xmlns:a16="http://schemas.microsoft.com/office/drawing/2014/main" id="{55088533-9B09-D5CC-3FCB-30875EE938B1}"/>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684E66FC-A276-89E6-D83E-6DB24F885BD5}"/>
              </a:ext>
            </a:extLst>
          </p:cNvPr>
          <p:cNvSpPr>
            <a:spLocks noGrp="1"/>
          </p:cNvSpPr>
          <p:nvPr>
            <p:ph type="sldNum" sz="quarter" idx="12"/>
          </p:nvPr>
        </p:nvSpPr>
        <p:spPr/>
        <p:txBody>
          <a:bodyPr/>
          <a:lstStyle/>
          <a:p>
            <a:fld id="{818B4EDC-53F5-421C-8A18-9A44505F1D22}" type="slidenum">
              <a:rPr lang="sl-SI" smtClean="0"/>
              <a:t>‹#›</a:t>
            </a:fld>
            <a:endParaRPr lang="sl-SI"/>
          </a:p>
        </p:txBody>
      </p:sp>
      <p:pic>
        <p:nvPicPr>
          <p:cNvPr id="8" name="Slika 7">
            <a:extLst>
              <a:ext uri="{FF2B5EF4-FFF2-40B4-BE49-F238E27FC236}">
                <a16:creationId xmlns:a16="http://schemas.microsoft.com/office/drawing/2014/main" id="{FABA4CD2-7A88-1797-E039-F95F2297D4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Tree>
    <p:extLst>
      <p:ext uri="{BB962C8B-B14F-4D97-AF65-F5344CB8AC3E}">
        <p14:creationId xmlns:p14="http://schemas.microsoft.com/office/powerpoint/2010/main" val="27804589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2_Naslov in slika">
    <p:spTree>
      <p:nvGrpSpPr>
        <p:cNvPr id="1" name=""/>
        <p:cNvGrpSpPr/>
        <p:nvPr/>
      </p:nvGrpSpPr>
      <p:grpSpPr>
        <a:xfrm>
          <a:off x="0" y="0"/>
          <a:ext cx="0" cy="0"/>
          <a:chOff x="0" y="0"/>
          <a:chExt cx="0" cy="0"/>
        </a:xfrm>
      </p:grpSpPr>
      <p:sp>
        <p:nvSpPr>
          <p:cNvPr id="3" name="Označba mesta slike 2">
            <a:extLst>
              <a:ext uri="{FF2B5EF4-FFF2-40B4-BE49-F238E27FC236}">
                <a16:creationId xmlns:a16="http://schemas.microsoft.com/office/drawing/2014/main" id="{CFFC6756-4DAB-6879-4600-5F7FD1C49639}"/>
              </a:ext>
            </a:extLst>
          </p:cNvPr>
          <p:cNvSpPr>
            <a:spLocks noGrp="1"/>
          </p:cNvSpPr>
          <p:nvPr>
            <p:ph type="pic" idx="1"/>
          </p:nvPr>
        </p:nvSpPr>
        <p:spPr>
          <a:xfrm>
            <a:off x="0" y="0"/>
            <a:ext cx="18288000" cy="10287000"/>
          </a:xfrm>
        </p:spPr>
        <p:txBody>
          <a:bodyPr/>
          <a:lstStyle>
            <a:lvl1pPr marL="0" indent="0">
              <a:buNone/>
              <a:defRPr sz="4800">
                <a:solidFill>
                  <a:schemeClr val="tx1"/>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sl-SI"/>
              <a:t>Kliknite ikono, če želite dodati sliko</a:t>
            </a:r>
          </a:p>
        </p:txBody>
      </p:sp>
      <p:pic>
        <p:nvPicPr>
          <p:cNvPr id="8" name="Slika 7">
            <a:extLst>
              <a:ext uri="{FF2B5EF4-FFF2-40B4-BE49-F238E27FC236}">
                <a16:creationId xmlns:a16="http://schemas.microsoft.com/office/drawing/2014/main" id="{FABA4CD2-7A88-1797-E039-F95F2297D4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73300" y="562248"/>
            <a:ext cx="2106000" cy="2041650"/>
          </a:xfrm>
          <a:prstGeom prst="rect">
            <a:avLst/>
          </a:prstGeom>
        </p:spPr>
      </p:pic>
      <p:sp>
        <p:nvSpPr>
          <p:cNvPr id="2" name="Naslov 1">
            <a:extLst>
              <a:ext uri="{FF2B5EF4-FFF2-40B4-BE49-F238E27FC236}">
                <a16:creationId xmlns:a16="http://schemas.microsoft.com/office/drawing/2014/main" id="{C79DB9C4-A83E-C235-869F-59F7BAEEEB37}"/>
              </a:ext>
            </a:extLst>
          </p:cNvPr>
          <p:cNvSpPr>
            <a:spLocks noGrp="1"/>
          </p:cNvSpPr>
          <p:nvPr>
            <p:ph type="title"/>
          </p:nvPr>
        </p:nvSpPr>
        <p:spPr>
          <a:xfrm>
            <a:off x="1512605" y="3211082"/>
            <a:ext cx="5729955" cy="2400300"/>
          </a:xfrm>
        </p:spPr>
        <p:txBody>
          <a:bodyPr anchor="b"/>
          <a:lstStyle>
            <a:lvl1pPr>
              <a:defRPr sz="4800" b="1">
                <a:solidFill>
                  <a:schemeClr val="tx1"/>
                </a:solidFill>
              </a:defRPr>
            </a:lvl1pPr>
          </a:lstStyle>
          <a:p>
            <a:r>
              <a:rPr lang="sl-SI"/>
              <a:t>Kliknite, če želite urediti slog naslova matrice</a:t>
            </a:r>
          </a:p>
        </p:txBody>
      </p:sp>
      <p:sp>
        <p:nvSpPr>
          <p:cNvPr id="4" name="Označba mesta besedila 3">
            <a:extLst>
              <a:ext uri="{FF2B5EF4-FFF2-40B4-BE49-F238E27FC236}">
                <a16:creationId xmlns:a16="http://schemas.microsoft.com/office/drawing/2014/main" id="{305683D7-BC81-0931-BC72-FF81756949E2}"/>
              </a:ext>
            </a:extLst>
          </p:cNvPr>
          <p:cNvSpPr>
            <a:spLocks noGrp="1"/>
          </p:cNvSpPr>
          <p:nvPr>
            <p:ph type="body" sz="half" idx="2"/>
          </p:nvPr>
        </p:nvSpPr>
        <p:spPr>
          <a:xfrm>
            <a:off x="1512606" y="5755593"/>
            <a:ext cx="5729955" cy="3047889"/>
          </a:xfrm>
        </p:spPr>
        <p:txBody>
          <a:bodyPr/>
          <a:lstStyle>
            <a:lvl1pPr marL="0" indent="0">
              <a:buNone/>
              <a:defRPr sz="2400">
                <a:solidFill>
                  <a:schemeClr val="tx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sl-SI"/>
              <a:t>Kliknite za urejanje slogov besedila matrice</a:t>
            </a:r>
          </a:p>
        </p:txBody>
      </p:sp>
    </p:spTree>
    <p:extLst>
      <p:ext uri="{BB962C8B-B14F-4D97-AF65-F5344CB8AC3E}">
        <p14:creationId xmlns:p14="http://schemas.microsoft.com/office/powerpoint/2010/main" val="2640094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Naslov in slika">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7A158F-9408-5CCB-EF65-412C2D174C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Naslov 1">
            <a:extLst>
              <a:ext uri="{FF2B5EF4-FFF2-40B4-BE49-F238E27FC236}">
                <a16:creationId xmlns:a16="http://schemas.microsoft.com/office/drawing/2014/main" id="{C79DB9C4-A83E-C235-869F-59F7BAEEEB37}"/>
              </a:ext>
            </a:extLst>
          </p:cNvPr>
          <p:cNvSpPr>
            <a:spLocks noGrp="1"/>
          </p:cNvSpPr>
          <p:nvPr>
            <p:ph type="title"/>
          </p:nvPr>
        </p:nvSpPr>
        <p:spPr>
          <a:xfrm>
            <a:off x="1512604" y="6422165"/>
            <a:ext cx="15395252" cy="1589517"/>
          </a:xfrm>
        </p:spPr>
        <p:txBody>
          <a:bodyPr anchor="b"/>
          <a:lstStyle>
            <a:lvl1pPr>
              <a:defRPr sz="4800" b="1">
                <a:solidFill>
                  <a:schemeClr val="bg1"/>
                </a:solidFill>
              </a:defRPr>
            </a:lvl1pPr>
          </a:lstStyle>
          <a:p>
            <a:r>
              <a:rPr lang="sl-SI"/>
              <a:t>Kliknite, če želite urediti slog naslova matrice</a:t>
            </a:r>
            <a:endParaRPr lang="sl-SI" dirty="0"/>
          </a:p>
        </p:txBody>
      </p:sp>
      <p:sp>
        <p:nvSpPr>
          <p:cNvPr id="4" name="Označba mesta besedila 3">
            <a:extLst>
              <a:ext uri="{FF2B5EF4-FFF2-40B4-BE49-F238E27FC236}">
                <a16:creationId xmlns:a16="http://schemas.microsoft.com/office/drawing/2014/main" id="{305683D7-BC81-0931-BC72-FF81756949E2}"/>
              </a:ext>
            </a:extLst>
          </p:cNvPr>
          <p:cNvSpPr>
            <a:spLocks noGrp="1"/>
          </p:cNvSpPr>
          <p:nvPr>
            <p:ph type="body" sz="half" idx="2"/>
          </p:nvPr>
        </p:nvSpPr>
        <p:spPr>
          <a:xfrm>
            <a:off x="1512605" y="8178326"/>
            <a:ext cx="5345396" cy="1358780"/>
          </a:xfrm>
        </p:spPr>
        <p:txBody>
          <a:bodyPr anchor="b"/>
          <a:lstStyle>
            <a:lvl1pPr marL="0" indent="0">
              <a:buNone/>
              <a:defRPr sz="2400">
                <a:solidFill>
                  <a:schemeClr val="bg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sl-SI"/>
              <a:t>Kliknite za urejanje slogov besedila matrice</a:t>
            </a:r>
          </a:p>
        </p:txBody>
      </p:sp>
    </p:spTree>
    <p:extLst>
      <p:ext uri="{BB962C8B-B14F-4D97-AF65-F5344CB8AC3E}">
        <p14:creationId xmlns:p14="http://schemas.microsoft.com/office/powerpoint/2010/main" val="861140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Naslov in slika">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8D9801-26AA-1145-89D4-02F2C11F98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283" y="-49411"/>
            <a:ext cx="18463124" cy="10385507"/>
          </a:xfrm>
          <a:prstGeom prst="rect">
            <a:avLst/>
          </a:prstGeom>
        </p:spPr>
      </p:pic>
      <p:sp>
        <p:nvSpPr>
          <p:cNvPr id="3" name="Naslov 1">
            <a:extLst>
              <a:ext uri="{FF2B5EF4-FFF2-40B4-BE49-F238E27FC236}">
                <a16:creationId xmlns:a16="http://schemas.microsoft.com/office/drawing/2014/main" id="{0FC43C9E-352C-97E7-A1E3-9C19753F8DCF}"/>
              </a:ext>
            </a:extLst>
          </p:cNvPr>
          <p:cNvSpPr>
            <a:spLocks noGrp="1"/>
          </p:cNvSpPr>
          <p:nvPr>
            <p:ph type="title" hasCustomPrompt="1"/>
          </p:nvPr>
        </p:nvSpPr>
        <p:spPr>
          <a:xfrm>
            <a:off x="2409914" y="1845893"/>
            <a:ext cx="4883922" cy="5396670"/>
          </a:xfrm>
        </p:spPr>
        <p:txBody>
          <a:bodyPr anchor="ctr">
            <a:normAutofit/>
          </a:bodyPr>
          <a:lstStyle>
            <a:lvl1pPr algn="ctr">
              <a:defRPr sz="4200" b="1">
                <a:solidFill>
                  <a:schemeClr val="bg1"/>
                </a:solidFill>
              </a:defRPr>
            </a:lvl1pPr>
          </a:lstStyle>
          <a:p>
            <a:r>
              <a:rPr lang="en-GB" dirty="0" err="1"/>
              <a:t>Povezani</a:t>
            </a:r>
            <a:r>
              <a:rPr lang="en-GB" dirty="0"/>
              <a:t> v </a:t>
            </a:r>
            <a:r>
              <a:rPr lang="en-GB" dirty="0" err="1"/>
              <a:t>krožno</a:t>
            </a:r>
            <a:endParaRPr lang="sl-SI" dirty="0"/>
          </a:p>
        </p:txBody>
      </p:sp>
      <p:pic>
        <p:nvPicPr>
          <p:cNvPr id="4" name="Picture 3">
            <a:extLst>
              <a:ext uri="{FF2B5EF4-FFF2-40B4-BE49-F238E27FC236}">
                <a16:creationId xmlns:a16="http://schemas.microsoft.com/office/drawing/2014/main" id="{DEBA97AD-256B-7ABE-F37C-B55C292A5D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927" y="8181347"/>
            <a:ext cx="18266135" cy="1070087"/>
          </a:xfrm>
          <a:prstGeom prst="rect">
            <a:avLst/>
          </a:prstGeom>
        </p:spPr>
      </p:pic>
    </p:spTree>
    <p:extLst>
      <p:ext uri="{BB962C8B-B14F-4D97-AF65-F5344CB8AC3E}">
        <p14:creationId xmlns:p14="http://schemas.microsoft.com/office/powerpoint/2010/main" val="26795487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Naslov in slik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2589B3-C6FF-424C-E557-D4E1963525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283" y="-49411"/>
            <a:ext cx="18463124" cy="10385507"/>
          </a:xfrm>
          <a:prstGeom prst="rect">
            <a:avLst/>
          </a:prstGeom>
        </p:spPr>
      </p:pic>
      <p:pic>
        <p:nvPicPr>
          <p:cNvPr id="2" name="Picture 1">
            <a:extLst>
              <a:ext uri="{FF2B5EF4-FFF2-40B4-BE49-F238E27FC236}">
                <a16:creationId xmlns:a16="http://schemas.microsoft.com/office/drawing/2014/main" id="{65836845-ED18-303E-1D4D-38FA46D83C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927" y="8181347"/>
            <a:ext cx="18266135" cy="1070087"/>
          </a:xfrm>
          <a:prstGeom prst="rect">
            <a:avLst/>
          </a:prstGeom>
        </p:spPr>
      </p:pic>
      <p:sp>
        <p:nvSpPr>
          <p:cNvPr id="5" name="Naslov 1">
            <a:extLst>
              <a:ext uri="{FF2B5EF4-FFF2-40B4-BE49-F238E27FC236}">
                <a16:creationId xmlns:a16="http://schemas.microsoft.com/office/drawing/2014/main" id="{46DE028E-B58F-3E83-5839-F922F85CCC0B}"/>
              </a:ext>
            </a:extLst>
          </p:cNvPr>
          <p:cNvSpPr>
            <a:spLocks noGrp="1"/>
          </p:cNvSpPr>
          <p:nvPr>
            <p:ph type="title" hasCustomPrompt="1"/>
          </p:nvPr>
        </p:nvSpPr>
        <p:spPr>
          <a:xfrm>
            <a:off x="2409914" y="1845893"/>
            <a:ext cx="4883922" cy="5396670"/>
          </a:xfrm>
        </p:spPr>
        <p:txBody>
          <a:bodyPr anchor="ctr">
            <a:normAutofit/>
          </a:bodyPr>
          <a:lstStyle>
            <a:lvl1pPr algn="ctr">
              <a:defRPr sz="4200" b="1">
                <a:solidFill>
                  <a:schemeClr val="bg1"/>
                </a:solidFill>
              </a:defRPr>
            </a:lvl1pPr>
          </a:lstStyle>
          <a:p>
            <a:r>
              <a:rPr lang="en-GB" dirty="0" err="1"/>
              <a:t>Povezani</a:t>
            </a:r>
            <a:r>
              <a:rPr lang="en-GB" dirty="0"/>
              <a:t> v </a:t>
            </a:r>
            <a:r>
              <a:rPr lang="en-GB" dirty="0" err="1"/>
              <a:t>krožno</a:t>
            </a:r>
            <a:endParaRPr lang="sl-SI" dirty="0"/>
          </a:p>
        </p:txBody>
      </p:sp>
    </p:spTree>
    <p:extLst>
      <p:ext uri="{BB962C8B-B14F-4D97-AF65-F5344CB8AC3E}">
        <p14:creationId xmlns:p14="http://schemas.microsoft.com/office/powerpoint/2010/main" val="2524356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C4F2DCBD-343E-73BF-27D9-5539553C4E26}"/>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sl-SI" dirty="0"/>
              <a:t>Kliknite, če želite urediti slog naslova matrice</a:t>
            </a:r>
          </a:p>
        </p:txBody>
      </p:sp>
      <p:sp>
        <p:nvSpPr>
          <p:cNvPr id="3" name="Označba mesta besedila 2">
            <a:extLst>
              <a:ext uri="{FF2B5EF4-FFF2-40B4-BE49-F238E27FC236}">
                <a16:creationId xmlns:a16="http://schemas.microsoft.com/office/drawing/2014/main" id="{660DAA7F-B60E-F2C7-30ED-37FC569F9455}"/>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sl-SI" dirty="0"/>
              <a:t>Kliknite za urejanje slogov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5" name="Označba mesta noge 4">
            <a:extLst>
              <a:ext uri="{FF2B5EF4-FFF2-40B4-BE49-F238E27FC236}">
                <a16:creationId xmlns:a16="http://schemas.microsoft.com/office/drawing/2014/main" id="{8A91290F-54B6-4663-7AEB-322891E3F96D}"/>
              </a:ext>
            </a:extLst>
          </p:cNvPr>
          <p:cNvSpPr>
            <a:spLocks noGrp="1"/>
          </p:cNvSpPr>
          <p:nvPr>
            <p:ph type="ftr" sz="quarter" idx="3"/>
          </p:nvPr>
        </p:nvSpPr>
        <p:spPr>
          <a:xfrm>
            <a:off x="1257301" y="9534526"/>
            <a:ext cx="10972799"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sl-SI" dirty="0"/>
          </a:p>
        </p:txBody>
      </p:sp>
      <p:sp>
        <p:nvSpPr>
          <p:cNvPr id="6" name="Označba mesta številke diapozitiva 5">
            <a:extLst>
              <a:ext uri="{FF2B5EF4-FFF2-40B4-BE49-F238E27FC236}">
                <a16:creationId xmlns:a16="http://schemas.microsoft.com/office/drawing/2014/main" id="{4A9E6659-92C4-0023-3F43-9762776CA872}"/>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818B4EDC-53F5-421C-8A18-9A44505F1D22}" type="slidenum">
              <a:rPr lang="sl-SI" smtClean="0"/>
              <a:t>‹#›</a:t>
            </a:fld>
            <a:endParaRPr lang="sl-SI"/>
          </a:p>
        </p:txBody>
      </p:sp>
    </p:spTree>
    <p:extLst>
      <p:ext uri="{BB962C8B-B14F-4D97-AF65-F5344CB8AC3E}">
        <p14:creationId xmlns:p14="http://schemas.microsoft.com/office/powerpoint/2010/main" val="3959816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dt="0"/>
  <p:txStyles>
    <p:titleStyle>
      <a:lvl1pPr algn="l" defTabSz="1371600" rtl="0" eaLnBrk="1" latinLnBrk="0" hangingPunct="1">
        <a:lnSpc>
          <a:spcPct val="90000"/>
        </a:lnSpc>
        <a:spcBef>
          <a:spcPct val="0"/>
        </a:spcBef>
        <a:buNone/>
        <a:defRPr sz="6600" kern="1200">
          <a:solidFill>
            <a:schemeClr val="accent1"/>
          </a:solidFill>
          <a:latin typeface="+mj-lt"/>
          <a:ea typeface="+mj-ea"/>
          <a:cs typeface="+mj-cs"/>
        </a:defRPr>
      </a:lvl1pPr>
    </p:titleStyle>
    <p:bodyStyle>
      <a:lvl1pPr marL="342900" indent="-540000" algn="l" defTabSz="1371600" rtl="0" eaLnBrk="1" latinLnBrk="0" hangingPunct="1">
        <a:lnSpc>
          <a:spcPct val="120000"/>
        </a:lnSpc>
        <a:spcBef>
          <a:spcPts val="1500"/>
        </a:spcBef>
        <a:buClr>
          <a:schemeClr val="accent1"/>
        </a:buClr>
        <a:buFont typeface="Arial" panose="020B0604020202020204" pitchFamily="34" charset="0"/>
        <a:buChar char="•"/>
        <a:defRPr sz="4200" kern="1200">
          <a:solidFill>
            <a:schemeClr val="tx1"/>
          </a:solidFill>
          <a:latin typeface="+mn-lt"/>
          <a:ea typeface="+mn-ea"/>
          <a:cs typeface="+mn-cs"/>
        </a:defRPr>
      </a:lvl1pPr>
      <a:lvl2pPr marL="1028700" indent="-540000" algn="l" defTabSz="1371600" rtl="0" eaLnBrk="1" latinLnBrk="0" hangingPunct="1">
        <a:lnSpc>
          <a:spcPct val="120000"/>
        </a:lnSpc>
        <a:spcBef>
          <a:spcPts val="750"/>
        </a:spcBef>
        <a:buClr>
          <a:schemeClr val="accent1"/>
        </a:buClr>
        <a:buFont typeface="Courier New" panose="02070309020205020404" pitchFamily="49" charset="0"/>
        <a:buChar char="o"/>
        <a:defRPr sz="3600" kern="1200">
          <a:solidFill>
            <a:schemeClr val="tx1"/>
          </a:solidFill>
          <a:latin typeface="+mn-lt"/>
          <a:ea typeface="+mn-ea"/>
          <a:cs typeface="+mn-cs"/>
        </a:defRPr>
      </a:lvl2pPr>
      <a:lvl3pPr marL="1714500" indent="-540000" algn="l" defTabSz="1371600" rtl="0" eaLnBrk="1" latinLnBrk="0" hangingPunct="1">
        <a:lnSpc>
          <a:spcPct val="120000"/>
        </a:lnSpc>
        <a:spcBef>
          <a:spcPts val="750"/>
        </a:spcBef>
        <a:buClr>
          <a:schemeClr val="accent1"/>
        </a:buClr>
        <a:buFont typeface="Wingdings" panose="05000000000000000000" pitchFamily="2" charset="2"/>
        <a:buChar char="ü"/>
        <a:defRPr sz="3000" kern="1200">
          <a:solidFill>
            <a:schemeClr val="tx1"/>
          </a:solidFill>
          <a:latin typeface="+mn-lt"/>
          <a:ea typeface="+mn-ea"/>
          <a:cs typeface="+mn-cs"/>
        </a:defRPr>
      </a:lvl3pPr>
      <a:lvl4pPr marL="2400300" indent="-540000" algn="l" defTabSz="1371600" rtl="0" eaLnBrk="1" latinLnBrk="0" hangingPunct="1">
        <a:lnSpc>
          <a:spcPct val="120000"/>
        </a:lnSpc>
        <a:spcBef>
          <a:spcPts val="750"/>
        </a:spcBef>
        <a:buClr>
          <a:schemeClr val="accent1"/>
        </a:buClr>
        <a:buFont typeface="Wingdings" panose="05000000000000000000" pitchFamily="2" charset="2"/>
        <a:buChar char="§"/>
        <a:defRPr sz="2700" kern="1200">
          <a:solidFill>
            <a:schemeClr val="tx1"/>
          </a:solidFill>
          <a:latin typeface="+mn-lt"/>
          <a:ea typeface="+mn-ea"/>
          <a:cs typeface="+mn-cs"/>
        </a:defRPr>
      </a:lvl4pPr>
      <a:lvl5pPr marL="3086100" indent="-540000" algn="l" defTabSz="1371600" rtl="0" eaLnBrk="1" latinLnBrk="0" hangingPunct="1">
        <a:lnSpc>
          <a:spcPct val="120000"/>
        </a:lnSpc>
        <a:spcBef>
          <a:spcPts val="750"/>
        </a:spcBef>
        <a:buClr>
          <a:schemeClr val="accent1"/>
        </a:buClr>
        <a:buFont typeface="Segoe UI" panose="020B0502040204020203"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sl-SI"/>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sv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jpe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15.png"/><Relationship Id="rId7" Type="http://schemas.openxmlformats.org/officeDocument/2006/relationships/image" Target="../media/image35.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svg"/><Relationship Id="rId9" Type="http://schemas.openxmlformats.org/officeDocument/2006/relationships/image" Target="../media/image37.svg"/></Relationships>
</file>

<file path=ppt/slides/_rels/slide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20.svg"/><Relationship Id="rId4" Type="http://schemas.openxmlformats.org/officeDocument/2006/relationships/image" Target="../media/image40.svg"/></Relationships>
</file>

<file path=ppt/slides/_rels/slide9.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42.sv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1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3.svg"/><Relationship Id="rId1" Type="http://schemas.openxmlformats.org/officeDocument/2006/relationships/slideLayout" Target="../slideLayouts/slideLayout7.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52.svg"/></Relationships>
</file>

<file path=ppt/slides/_rels/slide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sv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55.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s://www.gov.si/drzavni-organi/ministrstva/ministrstvo-za-gospodarstvo-delo-in-sport/javne-objave/"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hyperlink" Target="https://www.gzs.si/skupne_naloge/informacije_in_pomoc/vsebine/Aktualni-razpisi" TargetMode="External"/><Relationship Id="rId4" Type="http://schemas.openxmlformats.org/officeDocument/2006/relationships/hyperlink" Target="https://www.gov.si/zbirke/javne-objave/"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hyperlink" Target="https://www.spiritslovenia.si/razpis/449"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s://www.gzs.si/skupne_naloge/informacije_in_pomoc/vsebine/Novice/ArticleId/91867/p7l-2026-krediti-za-likvidnost-in-manjse-investicije"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hyperlink" Target="https://www.podjetniskisklad.si/v6-vavcer-za-sofinanciranje-priprave-projektnih-predlogov"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hyperlink" Target="https://www.podjetniskisklad.si/v7-vavcer-za-sofinanciranje-priprave-projektnih-predlogov-na-razpise-podprogramov-evropskega-sveta-za-inovacije-eic-v-okviru-programa-obzorje-evropa/"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hyperlink" Target="https://www.podjetniskisklad.si/v8-vavcer-za-celostno-vrednotenje-okoljskih-vplivov-lca/"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hyperlink" Target="https://www.podjetniskisklad.si/v10-vavcer-za-pridobitev-certifikatov/"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hyperlink" Target="https://www.podjetniskisklad.si/vesg-vavcer-za-pripravo-prostovoljnega-porocila-o-trajnostnosti/"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hyperlink" Target="https://www.podjetniskisklad.si/javni-razpisi-pozivi-programi/"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hyperlink" Target="https://www.sid.si/"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hyperlink" Target="https://www.gov.si/drzavni-organi/ministrstva/ministrstvo-za-okolje-in-prostor/javne-objave-ministrstva-za-okolje-podnebje-in-energijo/" TargetMode="External"/><Relationship Id="rId7" Type="http://schemas.openxmlformats.org/officeDocument/2006/relationships/hyperlink" Target="https://www.energetika-portal.si/javne-objave/"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hyperlink" Target="https://borzen.si/sl-si/" TargetMode="External"/><Relationship Id="rId5" Type="http://schemas.openxmlformats.org/officeDocument/2006/relationships/hyperlink" Target="https://www.ekosklad.si/gospodarstvo/pridobite-spodbudo/seznam-spodbud" TargetMode="External"/><Relationship Id="rId4" Type="http://schemas.openxmlformats.org/officeDocument/2006/relationships/hyperlink" Target="https://www.gov.si/drzavni-organi/ministrstva/ministrstvo-za-infrastrukturo-in-energetiko/javne-objave/"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srrs.si/javni-razpisi/?_sft_status-razpisa=odprto" TargetMode="Externa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hyperlink" Target="https://www.sckg.si/sl/novice/javni-poziv-za-individualno-strokovno-svetovanje-in-mentoriranje-za-msp/" TargetMode="Externa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hyperlink" Target="https://www.sckg.si/sl/novice/javni-poziv-za-individualno-strokovno-svetovanje-in-mentoriranje-za-msp/"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hyperlink" Target="https://www.sckg.si/sl/o-sckg/vstopne-tocke/"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hyperlink" Target="https://www.podjetniskisklad.si/javni-razpisi-pozivi-programi/plan-objav-razpisov-in-pozivov/"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hyperlink" Target="https://www.aris-rs.si/sl/razpisi/26/pregled-razpisov-26.asp" TargetMode="External"/><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hyperlink" Target="https://ec.europa.eu/info/funding-tenders/opportunities/portal/screen/home" TargetMode="External"/><Relationship Id="rId2" Type="http://schemas.openxmlformats.org/officeDocument/2006/relationships/notesSlide" Target="../notesSlides/notesSlide26.xml"/><Relationship Id="rId1" Type="http://schemas.openxmlformats.org/officeDocument/2006/relationships/slideLayout" Target="../slideLayouts/slideLayout22.xml"/><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7.xml"/><Relationship Id="rId1" Type="http://schemas.openxmlformats.org/officeDocument/2006/relationships/slideLayout" Target="../slideLayouts/slideLayout22.xml"/><Relationship Id="rId4" Type="http://schemas.openxmlformats.org/officeDocument/2006/relationships/hyperlink" Target="https://research-and-innovation.ec.europa.eu/funding/funding-opportunities/funding-programmes-and-open-calls/horizon-europe_en"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eic.ec.europa.eu/index_en" TargetMode="External"/><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hyperlink" Target="https://eic.ec.europa.eu/eic-funding-opportunities/eic-accelerator_en" TargetMode="External"/><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hyperlink" Target="https://www.euipo.europa.eu/en/sme-corner/sme-fund"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22.xml"/><Relationship Id="rId4" Type="http://schemas.openxmlformats.org/officeDocument/2006/relationships/hyperlink" Target="https://cinea.ec.europa.eu/programmes/life_en"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hyperlink" Target="https://defence-industry-space.ec.europa.eu/eu-defence-industry/european-defence-fund-edf-official-webpage-european-commission_en" TargetMode="External"/><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hyperlink" Target="https://digital-strategy.ec.europa.eu/en/activities/edihs"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hyperlink" Target="https://digital-strategy.ec.europa.eu/en/activities/digital-programme"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climate.ec.europa.eu/eu-action/eu-funding-climate-action/innovation-fund_en" TargetMode="External"/><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hyperlink" Target="https://investeu.europa.eu/index_en" TargetMode="External"/><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hyperlink" Target="mailto:razpisi@gzs.si" TargetMode="External"/><Relationship Id="rId2" Type="http://schemas.openxmlformats.org/officeDocument/2006/relationships/image" Target="../media/image62.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97678" y="-1073014"/>
            <a:ext cx="3282833" cy="3282833"/>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D67">
                <a:alpha val="70980"/>
              </a:srgbClr>
            </a:solidFill>
          </p:spPr>
          <p:txBody>
            <a:bodyPr/>
            <a:lstStyle/>
            <a:p>
              <a:endParaRPr lang="sl-SI"/>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905"/>
                </a:lnSpc>
              </a:pPr>
              <a:endParaRPr/>
            </a:p>
          </p:txBody>
        </p:sp>
      </p:grpSp>
      <p:grpSp>
        <p:nvGrpSpPr>
          <p:cNvPr id="5" name="Group 5"/>
          <p:cNvGrpSpPr/>
          <p:nvPr/>
        </p:nvGrpSpPr>
        <p:grpSpPr>
          <a:xfrm>
            <a:off x="16073541" y="8265892"/>
            <a:ext cx="1686244" cy="168624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C2A6"/>
            </a:solidFill>
          </p:spPr>
          <p:txBody>
            <a:bodyPr/>
            <a:lstStyle/>
            <a:p>
              <a:endParaRPr lang="sl-SI"/>
            </a:p>
          </p:txBody>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905"/>
                </a:lnSpc>
              </a:pPr>
              <a:endParaRPr/>
            </a:p>
          </p:txBody>
        </p:sp>
      </p:grpSp>
      <p:sp>
        <p:nvSpPr>
          <p:cNvPr id="8" name="Freeform 8"/>
          <p:cNvSpPr/>
          <p:nvPr/>
        </p:nvSpPr>
        <p:spPr>
          <a:xfrm>
            <a:off x="8923057" y="4065970"/>
            <a:ext cx="5471942" cy="5482360"/>
          </a:xfrm>
          <a:custGeom>
            <a:avLst/>
            <a:gdLst/>
            <a:ahLst/>
            <a:cxnLst/>
            <a:rect l="l" t="t" r="r" b="b"/>
            <a:pathLst>
              <a:path w="5471942" h="5482360">
                <a:moveTo>
                  <a:pt x="0" y="0"/>
                </a:moveTo>
                <a:lnTo>
                  <a:pt x="5471943" y="0"/>
                </a:lnTo>
                <a:lnTo>
                  <a:pt x="5471943" y="5482360"/>
                </a:lnTo>
                <a:lnTo>
                  <a:pt x="0" y="5482360"/>
                </a:lnTo>
                <a:lnTo>
                  <a:pt x="0" y="0"/>
                </a:lnTo>
                <a:close/>
              </a:path>
            </a:pathLst>
          </a:custGeom>
          <a:blipFill>
            <a:blip>
              <a:extLst>
                <a:ext uri="{96DAC541-7B7A-43D3-8B79-37D633B846F1}">
                  <asvg:svgBlip xmlns:asvg="http://schemas.microsoft.com/office/drawing/2016/SVG/main" r:embed="rId2"/>
                </a:ext>
              </a:extLst>
            </a:blip>
            <a:stretch>
              <a:fillRect t="-105812" r="-106203"/>
            </a:stretch>
          </a:blipFill>
        </p:spPr>
        <p:txBody>
          <a:bodyPr/>
          <a:lstStyle/>
          <a:p>
            <a:endParaRPr lang="sl-SI"/>
          </a:p>
        </p:txBody>
      </p:sp>
      <p:grpSp>
        <p:nvGrpSpPr>
          <p:cNvPr id="9" name="Group 9"/>
          <p:cNvGrpSpPr/>
          <p:nvPr/>
        </p:nvGrpSpPr>
        <p:grpSpPr>
          <a:xfrm>
            <a:off x="9649691" y="-979824"/>
            <a:ext cx="9772945" cy="977294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r="-25046"/>
              </a:stretch>
            </a:blipFill>
          </p:spPr>
          <p:txBody>
            <a:bodyPr/>
            <a:lstStyle/>
            <a:p>
              <a:endParaRPr lang="sl-SI"/>
            </a:p>
          </p:txBody>
        </p:sp>
      </p:grpSp>
      <p:sp>
        <p:nvSpPr>
          <p:cNvPr id="11" name="Freeform 11"/>
          <p:cNvSpPr/>
          <p:nvPr/>
        </p:nvSpPr>
        <p:spPr>
          <a:xfrm>
            <a:off x="14384910" y="-979824"/>
            <a:ext cx="5037726" cy="9772945"/>
          </a:xfrm>
          <a:custGeom>
            <a:avLst/>
            <a:gdLst/>
            <a:ahLst/>
            <a:cxnLst/>
            <a:rect l="l" t="t" r="r" b="b"/>
            <a:pathLst>
              <a:path w="5037726" h="9772945">
                <a:moveTo>
                  <a:pt x="0" y="0"/>
                </a:moveTo>
                <a:lnTo>
                  <a:pt x="5037726" y="0"/>
                </a:lnTo>
                <a:lnTo>
                  <a:pt x="5037726" y="9772945"/>
                </a:lnTo>
                <a:lnTo>
                  <a:pt x="0" y="9772945"/>
                </a:lnTo>
                <a:lnTo>
                  <a:pt x="0" y="0"/>
                </a:lnTo>
                <a:close/>
              </a:path>
            </a:pathLst>
          </a:custGeom>
          <a:blipFill>
            <a:blip>
              <a:alphaModFix amt="60000"/>
              <a:extLst>
                <a:ext uri="{96DAC541-7B7A-43D3-8B79-37D633B846F1}">
                  <asvg:svgBlip xmlns:asvg="http://schemas.microsoft.com/office/drawing/2016/SVG/main" r:embed="rId4"/>
                </a:ext>
              </a:extLst>
            </a:blip>
            <a:stretch>
              <a:fillRect l="-93995"/>
            </a:stretch>
          </a:blipFill>
        </p:spPr>
        <p:txBody>
          <a:bodyPr/>
          <a:lstStyle/>
          <a:p>
            <a:endParaRPr lang="sl-SI"/>
          </a:p>
        </p:txBody>
      </p:sp>
      <p:sp>
        <p:nvSpPr>
          <p:cNvPr id="12" name="Freeform 12"/>
          <p:cNvSpPr/>
          <p:nvPr/>
        </p:nvSpPr>
        <p:spPr>
          <a:xfrm>
            <a:off x="12474324" y="2148400"/>
            <a:ext cx="3879451" cy="3879451"/>
          </a:xfrm>
          <a:custGeom>
            <a:avLst/>
            <a:gdLst/>
            <a:ahLst/>
            <a:cxnLst/>
            <a:rect l="l" t="t" r="r" b="b"/>
            <a:pathLst>
              <a:path w="3879451" h="3879451">
                <a:moveTo>
                  <a:pt x="0" y="0"/>
                </a:moveTo>
                <a:lnTo>
                  <a:pt x="3879451" y="0"/>
                </a:lnTo>
                <a:lnTo>
                  <a:pt x="3879451" y="3879451"/>
                </a:lnTo>
                <a:lnTo>
                  <a:pt x="0" y="38794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l-SI"/>
          </a:p>
        </p:txBody>
      </p:sp>
      <p:sp>
        <p:nvSpPr>
          <p:cNvPr id="13" name="Freeform 13"/>
          <p:cNvSpPr/>
          <p:nvPr/>
        </p:nvSpPr>
        <p:spPr>
          <a:xfrm>
            <a:off x="1104987" y="8500842"/>
            <a:ext cx="943289" cy="943289"/>
          </a:xfrm>
          <a:custGeom>
            <a:avLst/>
            <a:gdLst/>
            <a:ahLst/>
            <a:cxnLst/>
            <a:rect l="l" t="t" r="r" b="b"/>
            <a:pathLst>
              <a:path w="943289" h="943289">
                <a:moveTo>
                  <a:pt x="0" y="0"/>
                </a:moveTo>
                <a:lnTo>
                  <a:pt x="943289" y="0"/>
                </a:lnTo>
                <a:lnTo>
                  <a:pt x="943289" y="943288"/>
                </a:lnTo>
                <a:lnTo>
                  <a:pt x="0" y="9432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sl-SI"/>
          </a:p>
        </p:txBody>
      </p:sp>
      <p:sp>
        <p:nvSpPr>
          <p:cNvPr id="14" name="Freeform 14"/>
          <p:cNvSpPr/>
          <p:nvPr/>
        </p:nvSpPr>
        <p:spPr>
          <a:xfrm>
            <a:off x="7575788" y="-1926455"/>
            <a:ext cx="3136424" cy="3136424"/>
          </a:xfrm>
          <a:custGeom>
            <a:avLst/>
            <a:gdLst/>
            <a:ahLst/>
            <a:cxnLst/>
            <a:rect l="l" t="t" r="r" b="b"/>
            <a:pathLst>
              <a:path w="3136424" h="3136424">
                <a:moveTo>
                  <a:pt x="0" y="0"/>
                </a:moveTo>
                <a:lnTo>
                  <a:pt x="3136424" y="0"/>
                </a:lnTo>
                <a:lnTo>
                  <a:pt x="3136424" y="3136424"/>
                </a:lnTo>
                <a:lnTo>
                  <a:pt x="0" y="3136424"/>
                </a:lnTo>
                <a:lnTo>
                  <a:pt x="0" y="0"/>
                </a:lnTo>
                <a:close/>
              </a:path>
            </a:pathLst>
          </a:custGeom>
          <a:blipFill>
            <a:blip r:embed="rId7"/>
            <a:stretch>
              <a:fillRect/>
            </a:stretch>
          </a:blipFill>
        </p:spPr>
        <p:txBody>
          <a:bodyPr/>
          <a:lstStyle/>
          <a:p>
            <a:endParaRPr lang="sl-SI"/>
          </a:p>
        </p:txBody>
      </p:sp>
      <p:sp>
        <p:nvSpPr>
          <p:cNvPr id="15" name="Freeform 15"/>
          <p:cNvSpPr/>
          <p:nvPr/>
        </p:nvSpPr>
        <p:spPr>
          <a:xfrm>
            <a:off x="14253327" y="9050652"/>
            <a:ext cx="3136424" cy="3136424"/>
          </a:xfrm>
          <a:custGeom>
            <a:avLst/>
            <a:gdLst/>
            <a:ahLst/>
            <a:cxnLst/>
            <a:rect l="l" t="t" r="r" b="b"/>
            <a:pathLst>
              <a:path w="3136424" h="3136424">
                <a:moveTo>
                  <a:pt x="0" y="0"/>
                </a:moveTo>
                <a:lnTo>
                  <a:pt x="3136424" y="0"/>
                </a:lnTo>
                <a:lnTo>
                  <a:pt x="3136424" y="3136424"/>
                </a:lnTo>
                <a:lnTo>
                  <a:pt x="0" y="3136424"/>
                </a:lnTo>
                <a:lnTo>
                  <a:pt x="0" y="0"/>
                </a:lnTo>
                <a:close/>
              </a:path>
            </a:pathLst>
          </a:custGeom>
          <a:blipFill>
            <a:blip r:embed="rId7"/>
            <a:stretch>
              <a:fillRect/>
            </a:stretch>
          </a:blipFill>
        </p:spPr>
        <p:txBody>
          <a:bodyPr/>
          <a:lstStyle/>
          <a:p>
            <a:endParaRPr lang="sl-SI"/>
          </a:p>
        </p:txBody>
      </p:sp>
      <p:sp>
        <p:nvSpPr>
          <p:cNvPr id="16" name="Freeform 16"/>
          <p:cNvSpPr/>
          <p:nvPr/>
        </p:nvSpPr>
        <p:spPr>
          <a:xfrm>
            <a:off x="575089" y="317367"/>
            <a:ext cx="2595537" cy="1831033"/>
          </a:xfrm>
          <a:custGeom>
            <a:avLst/>
            <a:gdLst/>
            <a:ahLst/>
            <a:cxnLst/>
            <a:rect l="l" t="t" r="r" b="b"/>
            <a:pathLst>
              <a:path w="2595537" h="1831033">
                <a:moveTo>
                  <a:pt x="0" y="0"/>
                </a:moveTo>
                <a:lnTo>
                  <a:pt x="2595537" y="0"/>
                </a:lnTo>
                <a:lnTo>
                  <a:pt x="2595537" y="1831033"/>
                </a:lnTo>
                <a:lnTo>
                  <a:pt x="0" y="183103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sl-SI"/>
          </a:p>
        </p:txBody>
      </p:sp>
      <p:sp>
        <p:nvSpPr>
          <p:cNvPr id="17" name="TextBox 17"/>
          <p:cNvSpPr txBox="1"/>
          <p:nvPr/>
        </p:nvSpPr>
        <p:spPr>
          <a:xfrm>
            <a:off x="1104987" y="4729267"/>
            <a:ext cx="7567006" cy="3526606"/>
          </a:xfrm>
          <a:prstGeom prst="rect">
            <a:avLst/>
          </a:prstGeom>
        </p:spPr>
        <p:txBody>
          <a:bodyPr wrap="square" lIns="0" tIns="0" rIns="0" bIns="0" rtlCol="0" anchor="t">
            <a:spAutoFit/>
          </a:bodyPr>
          <a:lstStyle/>
          <a:p>
            <a:pPr>
              <a:lnSpc>
                <a:spcPts val="5525"/>
              </a:lnSpc>
            </a:pPr>
            <a:r>
              <a:rPr lang="en-US" sz="4800" b="1">
                <a:solidFill>
                  <a:srgbClr val="649981"/>
                </a:solidFill>
                <a:ea typeface="+mn-lt"/>
                <a:cs typeface="+mn-lt"/>
                <a:sym typeface="Rubik Bold"/>
              </a:rPr>
              <a:t>Viri </a:t>
            </a:r>
            <a:r>
              <a:rPr lang="en-US" sz="4800" b="1" err="1">
                <a:solidFill>
                  <a:srgbClr val="649981"/>
                </a:solidFill>
                <a:ea typeface="+mn-lt"/>
                <a:cs typeface="+mn-lt"/>
                <a:sym typeface="Rubik Bold"/>
              </a:rPr>
              <a:t>financiranja</a:t>
            </a:r>
            <a:r>
              <a:rPr lang="en-US" sz="4800" b="1">
                <a:solidFill>
                  <a:srgbClr val="649981"/>
                </a:solidFill>
                <a:ea typeface="+mn-lt"/>
                <a:cs typeface="+mn-lt"/>
                <a:sym typeface="Rubik Bold"/>
              </a:rPr>
              <a:t>: </a:t>
            </a:r>
            <a:endParaRPr lang="en-US" err="1">
              <a:solidFill>
                <a:srgbClr val="000000"/>
              </a:solidFill>
              <a:ea typeface="+mn-lt"/>
              <a:cs typeface="+mn-lt"/>
              <a:sym typeface="Rubik Bold"/>
            </a:endParaRPr>
          </a:p>
          <a:p>
            <a:pPr>
              <a:lnSpc>
                <a:spcPts val="5525"/>
              </a:lnSpc>
            </a:pPr>
            <a:r>
              <a:rPr lang="en-US" sz="4800" b="1" err="1">
                <a:solidFill>
                  <a:srgbClr val="649981"/>
                </a:solidFill>
                <a:ea typeface="+mn-lt"/>
                <a:cs typeface="+mn-lt"/>
                <a:sym typeface="Rubik Bold"/>
              </a:rPr>
              <a:t>aktualni</a:t>
            </a:r>
            <a:r>
              <a:rPr lang="en-US" sz="4800" b="1">
                <a:solidFill>
                  <a:srgbClr val="649981"/>
                </a:solidFill>
                <a:ea typeface="+mn-lt"/>
                <a:cs typeface="+mn-lt"/>
                <a:sym typeface="Rubik Bold"/>
              </a:rPr>
              <a:t> in </a:t>
            </a:r>
            <a:r>
              <a:rPr lang="en-US" sz="4800" b="1" err="1">
                <a:solidFill>
                  <a:srgbClr val="649981"/>
                </a:solidFill>
                <a:ea typeface="+mn-lt"/>
                <a:cs typeface="+mn-lt"/>
                <a:sym typeface="Rubik Bold"/>
              </a:rPr>
              <a:t>napovedani</a:t>
            </a:r>
            <a:r>
              <a:rPr lang="en-US" sz="4800" b="1">
                <a:solidFill>
                  <a:srgbClr val="649981"/>
                </a:solidFill>
                <a:ea typeface="+mn-lt"/>
                <a:cs typeface="+mn-lt"/>
                <a:sym typeface="Rubik Bold"/>
              </a:rPr>
              <a:t> </a:t>
            </a:r>
            <a:r>
              <a:rPr lang="en-US" sz="4800" b="1" err="1">
                <a:solidFill>
                  <a:srgbClr val="649981"/>
                </a:solidFill>
                <a:ea typeface="+mn-lt"/>
                <a:cs typeface="+mn-lt"/>
                <a:sym typeface="Rubik Bold"/>
              </a:rPr>
              <a:t>nacionalni</a:t>
            </a:r>
            <a:r>
              <a:rPr lang="en-US" sz="4800" b="1">
                <a:solidFill>
                  <a:srgbClr val="649981"/>
                </a:solidFill>
                <a:ea typeface="+mn-lt"/>
                <a:cs typeface="+mn-lt"/>
                <a:sym typeface="Rubik Bold"/>
              </a:rPr>
              <a:t> </a:t>
            </a:r>
            <a:r>
              <a:rPr lang="en-US" sz="4800" b="1" err="1">
                <a:solidFill>
                  <a:srgbClr val="649981"/>
                </a:solidFill>
                <a:ea typeface="+mn-lt"/>
                <a:cs typeface="+mn-lt"/>
                <a:sym typeface="Rubik Bold"/>
              </a:rPr>
              <a:t>razpisi</a:t>
            </a:r>
            <a:r>
              <a:rPr lang="en-US" sz="4800" b="1">
                <a:solidFill>
                  <a:srgbClr val="649981"/>
                </a:solidFill>
                <a:ea typeface="+mn-lt"/>
                <a:cs typeface="+mn-lt"/>
                <a:sym typeface="Rubik Bold"/>
              </a:rPr>
              <a:t> in </a:t>
            </a:r>
            <a:r>
              <a:rPr lang="en-US" sz="4800" b="1" err="1">
                <a:solidFill>
                  <a:srgbClr val="649981"/>
                </a:solidFill>
                <a:ea typeface="+mn-lt"/>
                <a:cs typeface="+mn-lt"/>
                <a:sym typeface="Rubik Bold"/>
              </a:rPr>
              <a:t>evropski</a:t>
            </a:r>
            <a:r>
              <a:rPr lang="en-US" sz="4800" b="1">
                <a:solidFill>
                  <a:srgbClr val="649981"/>
                </a:solidFill>
                <a:ea typeface="+mn-lt"/>
                <a:cs typeface="+mn-lt"/>
                <a:sym typeface="Rubik Bold"/>
              </a:rPr>
              <a:t> </a:t>
            </a:r>
            <a:r>
              <a:rPr lang="en-US" sz="4800" b="1" err="1">
                <a:solidFill>
                  <a:srgbClr val="649981"/>
                </a:solidFill>
                <a:ea typeface="+mn-lt"/>
                <a:cs typeface="+mn-lt"/>
                <a:sym typeface="Rubik Bold"/>
              </a:rPr>
              <a:t>programi</a:t>
            </a:r>
            <a:endParaRPr lang="en-US">
              <a:ea typeface="Calibri"/>
              <a:cs typeface="Calibri"/>
            </a:endParaRPr>
          </a:p>
          <a:p>
            <a:pPr algn="l">
              <a:lnSpc>
                <a:spcPts val="5525"/>
              </a:lnSpc>
            </a:pPr>
            <a:endParaRPr lang="en-US" sz="4846" b="1">
              <a:solidFill>
                <a:srgbClr val="649981"/>
              </a:solidFill>
              <a:latin typeface="Rubik Bold"/>
              <a:ea typeface="Rubik Bold"/>
              <a:cs typeface="Rubik Bold"/>
              <a:sym typeface="Rubik Bold"/>
            </a:endParaRPr>
          </a:p>
        </p:txBody>
      </p:sp>
      <p:sp>
        <p:nvSpPr>
          <p:cNvPr id="18" name="TextBox 18"/>
          <p:cNvSpPr txBox="1"/>
          <p:nvPr/>
        </p:nvSpPr>
        <p:spPr>
          <a:xfrm>
            <a:off x="2204694" y="8891287"/>
            <a:ext cx="3981019" cy="402329"/>
          </a:xfrm>
          <a:prstGeom prst="rect">
            <a:avLst/>
          </a:prstGeom>
        </p:spPr>
        <p:txBody>
          <a:bodyPr lIns="0" tIns="0" rIns="0" bIns="0" rtlCol="0" anchor="t">
            <a:spAutoFit/>
          </a:bodyPr>
          <a:lstStyle/>
          <a:p>
            <a:pPr algn="l">
              <a:lnSpc>
                <a:spcPts val="3195"/>
              </a:lnSpc>
            </a:pPr>
            <a:r>
              <a:rPr lang="en-US" sz="2803" b="1">
                <a:solidFill>
                  <a:srgbClr val="464646"/>
                </a:solidFill>
                <a:latin typeface="Rubik Semi-Bold"/>
                <a:ea typeface="Rubik Semi-Bold"/>
                <a:cs typeface="Rubik Semi-Bold"/>
                <a:sym typeface="Rubik Semi-Bold"/>
              </a:rPr>
              <a:t>www.srrs.si</a:t>
            </a:r>
          </a:p>
        </p:txBody>
      </p:sp>
      <p:sp>
        <p:nvSpPr>
          <p:cNvPr id="19" name="TextBox 19"/>
          <p:cNvSpPr txBox="1"/>
          <p:nvPr/>
        </p:nvSpPr>
        <p:spPr>
          <a:xfrm>
            <a:off x="2204694" y="8663685"/>
            <a:ext cx="3451663" cy="231410"/>
          </a:xfrm>
          <a:prstGeom prst="rect">
            <a:avLst/>
          </a:prstGeom>
        </p:spPr>
        <p:txBody>
          <a:bodyPr lIns="0" tIns="0" rIns="0" bIns="0" rtlCol="0" anchor="t">
            <a:spAutoFit/>
          </a:bodyPr>
          <a:lstStyle/>
          <a:p>
            <a:pPr algn="l">
              <a:lnSpc>
                <a:spcPts val="1855"/>
              </a:lnSpc>
            </a:pPr>
            <a:r>
              <a:rPr lang="en-US" sz="1627">
                <a:solidFill>
                  <a:srgbClr val="464646"/>
                </a:solidFill>
                <a:latin typeface="Rubik"/>
                <a:ea typeface="Rubik"/>
                <a:cs typeface="Rubik"/>
                <a:sym typeface="Rubik"/>
              </a:rPr>
              <a:t>Obiščite našo spletno stran</a:t>
            </a:r>
          </a:p>
        </p:txBody>
      </p:sp>
      <p:sp>
        <p:nvSpPr>
          <p:cNvPr id="20" name="TextBox 20"/>
          <p:cNvSpPr txBox="1"/>
          <p:nvPr/>
        </p:nvSpPr>
        <p:spPr>
          <a:xfrm>
            <a:off x="1133857" y="4170179"/>
            <a:ext cx="6254953" cy="411319"/>
          </a:xfrm>
          <a:prstGeom prst="rect">
            <a:avLst/>
          </a:prstGeom>
        </p:spPr>
        <p:txBody>
          <a:bodyPr lIns="0" tIns="0" rIns="0" bIns="0" rtlCol="0" anchor="t">
            <a:spAutoFit/>
          </a:bodyPr>
          <a:lstStyle/>
          <a:p>
            <a:pPr algn="l">
              <a:lnSpc>
                <a:spcPts val="3110"/>
              </a:lnSpc>
            </a:pPr>
            <a:r>
              <a:rPr lang="en-US" sz="2728">
                <a:solidFill>
                  <a:srgbClr val="464646"/>
                </a:solidFill>
                <a:latin typeface="Rubik"/>
                <a:ea typeface="Rubik"/>
                <a:cs typeface="Rubik"/>
                <a:sym typeface="Rubik"/>
              </a:rPr>
              <a:t>Finančni produkt SRRS </a:t>
            </a:r>
          </a:p>
        </p:txBody>
      </p:sp>
      <p:sp>
        <p:nvSpPr>
          <p:cNvPr id="21" name="TextBox 21"/>
          <p:cNvSpPr txBox="1"/>
          <p:nvPr/>
        </p:nvSpPr>
        <p:spPr>
          <a:xfrm>
            <a:off x="1130672" y="7804358"/>
            <a:ext cx="6312691" cy="243656"/>
          </a:xfrm>
          <a:prstGeom prst="rect">
            <a:avLst/>
          </a:prstGeom>
        </p:spPr>
        <p:txBody>
          <a:bodyPr lIns="0" tIns="0" rIns="0" bIns="0" rtlCol="0" anchor="t">
            <a:spAutoFit/>
          </a:bodyPr>
          <a:lstStyle/>
          <a:p>
            <a:pPr>
              <a:lnSpc>
                <a:spcPts val="1856"/>
              </a:lnSpc>
            </a:pPr>
            <a:r>
              <a:rPr lang="en-US" sz="1600">
                <a:solidFill>
                  <a:srgbClr val="464646"/>
                </a:solidFill>
                <a:latin typeface="Rubik"/>
                <a:ea typeface="Rubik"/>
                <a:cs typeface="Rubik"/>
                <a:sym typeface="Rubik"/>
              </a:rPr>
              <a:t>Rimske Terme, 16. 10.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5742" y="394022"/>
            <a:ext cx="6042892" cy="604289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D67">
                <a:alpha val="69804"/>
              </a:srgbClr>
            </a:solidFill>
          </p:spPr>
          <p:txBody>
            <a:bodyPr/>
            <a:lstStyle/>
            <a:p>
              <a:endParaRPr lang="sl-SI"/>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905"/>
                </a:lnSpc>
              </a:pPr>
              <a:endParaRPr/>
            </a:p>
          </p:txBody>
        </p:sp>
      </p:grpSp>
      <p:sp>
        <p:nvSpPr>
          <p:cNvPr id="5" name="Freeform 5"/>
          <p:cNvSpPr/>
          <p:nvPr/>
        </p:nvSpPr>
        <p:spPr>
          <a:xfrm>
            <a:off x="0" y="967719"/>
            <a:ext cx="6455711" cy="6455711"/>
          </a:xfrm>
          <a:custGeom>
            <a:avLst/>
            <a:gdLst/>
            <a:ahLst/>
            <a:cxnLst/>
            <a:rect l="l" t="t" r="r" b="b"/>
            <a:pathLst>
              <a:path w="6455711" h="6455711">
                <a:moveTo>
                  <a:pt x="0" y="0"/>
                </a:moveTo>
                <a:lnTo>
                  <a:pt x="6455711" y="0"/>
                </a:lnTo>
                <a:lnTo>
                  <a:pt x="6455711" y="6455711"/>
                </a:lnTo>
                <a:lnTo>
                  <a:pt x="0" y="6455711"/>
                </a:lnTo>
                <a:lnTo>
                  <a:pt x="0" y="0"/>
                </a:lnTo>
                <a:close/>
              </a:path>
            </a:pathLst>
          </a:custGeom>
          <a:blipFill>
            <a:blip r:embed="rId2">
              <a:alphaModFix amt="8999"/>
            </a:blip>
            <a:stretch>
              <a:fillRect/>
            </a:stretch>
          </a:blipFill>
        </p:spPr>
        <p:txBody>
          <a:bodyPr/>
          <a:lstStyle/>
          <a:p>
            <a:endParaRPr lang="sl-SI"/>
          </a:p>
        </p:txBody>
      </p:sp>
      <p:grpSp>
        <p:nvGrpSpPr>
          <p:cNvPr id="6" name="Group 6"/>
          <p:cNvGrpSpPr/>
          <p:nvPr/>
        </p:nvGrpSpPr>
        <p:grpSpPr>
          <a:xfrm>
            <a:off x="379039" y="1454635"/>
            <a:ext cx="5697633" cy="569763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r="-25046"/>
              </a:stretch>
            </a:blipFill>
            <a:ln w="285750" cap="sq">
              <a:solidFill>
                <a:srgbClr val="FFFFFF"/>
              </a:solidFill>
              <a:prstDash val="solid"/>
              <a:miter/>
            </a:ln>
          </p:spPr>
          <p:txBody>
            <a:bodyPr/>
            <a:lstStyle/>
            <a:p>
              <a:endParaRPr lang="sl-SI"/>
            </a:p>
          </p:txBody>
        </p:sp>
      </p:grpSp>
      <p:sp>
        <p:nvSpPr>
          <p:cNvPr id="8" name="AutoShape 8"/>
          <p:cNvSpPr/>
          <p:nvPr/>
        </p:nvSpPr>
        <p:spPr>
          <a:xfrm flipV="1">
            <a:off x="371319" y="7085048"/>
            <a:ext cx="0" cy="4840397"/>
          </a:xfrm>
          <a:prstGeom prst="line">
            <a:avLst/>
          </a:prstGeom>
          <a:ln w="152400" cap="flat">
            <a:solidFill>
              <a:srgbClr val="FFCD67"/>
            </a:solidFill>
            <a:prstDash val="solid"/>
            <a:headEnd type="none" w="sm" len="sm"/>
            <a:tailEnd type="none" w="sm" len="sm"/>
          </a:ln>
        </p:spPr>
        <p:txBody>
          <a:bodyPr/>
          <a:lstStyle/>
          <a:p>
            <a:endParaRPr lang="sl-SI"/>
          </a:p>
        </p:txBody>
      </p:sp>
      <p:grpSp>
        <p:nvGrpSpPr>
          <p:cNvPr id="9" name="Group 9"/>
          <p:cNvGrpSpPr/>
          <p:nvPr/>
        </p:nvGrpSpPr>
        <p:grpSpPr>
          <a:xfrm>
            <a:off x="6954200" y="3415468"/>
            <a:ext cx="7499871" cy="694645"/>
            <a:chOff x="0" y="0"/>
            <a:chExt cx="9999828" cy="926194"/>
          </a:xfrm>
        </p:grpSpPr>
        <p:grpSp>
          <p:nvGrpSpPr>
            <p:cNvPr id="10" name="Group 10"/>
            <p:cNvGrpSpPr/>
            <p:nvPr/>
          </p:nvGrpSpPr>
          <p:grpSpPr>
            <a:xfrm>
              <a:off x="0" y="0"/>
              <a:ext cx="9999828" cy="926194"/>
              <a:chOff x="0" y="0"/>
              <a:chExt cx="2630545" cy="243644"/>
            </a:xfrm>
          </p:grpSpPr>
          <p:sp>
            <p:nvSpPr>
              <p:cNvPr id="11" name="Freeform 11"/>
              <p:cNvSpPr/>
              <p:nvPr/>
            </p:nvSpPr>
            <p:spPr>
              <a:xfrm>
                <a:off x="0" y="0"/>
                <a:ext cx="2630545" cy="243644"/>
              </a:xfrm>
              <a:custGeom>
                <a:avLst/>
                <a:gdLst/>
                <a:ahLst/>
                <a:cxnLst/>
                <a:rect l="l" t="t" r="r" b="b"/>
                <a:pathLst>
                  <a:path w="2630545" h="243644">
                    <a:moveTo>
                      <a:pt x="48435" y="0"/>
                    </a:moveTo>
                    <a:lnTo>
                      <a:pt x="2582110" y="0"/>
                    </a:lnTo>
                    <a:cubicBezTo>
                      <a:pt x="2594956" y="0"/>
                      <a:pt x="2607275" y="5103"/>
                      <a:pt x="2616359" y="14186"/>
                    </a:cubicBezTo>
                    <a:cubicBezTo>
                      <a:pt x="2625442" y="23270"/>
                      <a:pt x="2630545" y="35589"/>
                      <a:pt x="2630545" y="48435"/>
                    </a:cubicBezTo>
                    <a:lnTo>
                      <a:pt x="2630545" y="195209"/>
                    </a:lnTo>
                    <a:cubicBezTo>
                      <a:pt x="2630545" y="208054"/>
                      <a:pt x="2625442" y="220374"/>
                      <a:pt x="2616359" y="229457"/>
                    </a:cubicBezTo>
                    <a:cubicBezTo>
                      <a:pt x="2607275" y="238541"/>
                      <a:pt x="2594956" y="243644"/>
                      <a:pt x="2582110" y="243644"/>
                    </a:cubicBezTo>
                    <a:lnTo>
                      <a:pt x="48435" y="243644"/>
                    </a:lnTo>
                    <a:cubicBezTo>
                      <a:pt x="35589" y="243644"/>
                      <a:pt x="23270" y="238541"/>
                      <a:pt x="14186" y="229457"/>
                    </a:cubicBezTo>
                    <a:cubicBezTo>
                      <a:pt x="5103" y="220374"/>
                      <a:pt x="0" y="208054"/>
                      <a:pt x="0" y="195209"/>
                    </a:cubicBezTo>
                    <a:lnTo>
                      <a:pt x="0" y="48435"/>
                    </a:lnTo>
                    <a:cubicBezTo>
                      <a:pt x="0" y="35589"/>
                      <a:pt x="5103" y="23270"/>
                      <a:pt x="14186" y="14186"/>
                    </a:cubicBezTo>
                    <a:cubicBezTo>
                      <a:pt x="23270" y="5103"/>
                      <a:pt x="35589" y="0"/>
                      <a:pt x="48435" y="0"/>
                    </a:cubicBezTo>
                    <a:close/>
                  </a:path>
                </a:pathLst>
              </a:custGeom>
              <a:solidFill>
                <a:srgbClr val="464646"/>
              </a:solidFill>
            </p:spPr>
            <p:txBody>
              <a:bodyPr/>
              <a:lstStyle/>
              <a:p>
                <a:endParaRPr lang="sl-SI"/>
              </a:p>
            </p:txBody>
          </p:sp>
          <p:sp>
            <p:nvSpPr>
              <p:cNvPr id="12" name="TextBox 12"/>
              <p:cNvSpPr txBox="1"/>
              <p:nvPr/>
            </p:nvSpPr>
            <p:spPr>
              <a:xfrm>
                <a:off x="0" y="-47625"/>
                <a:ext cx="2630545" cy="291269"/>
              </a:xfrm>
              <a:prstGeom prst="rect">
                <a:avLst/>
              </a:prstGeom>
            </p:spPr>
            <p:txBody>
              <a:bodyPr lIns="50800" tIns="50800" rIns="50800" bIns="50800" rtlCol="0" anchor="ctr"/>
              <a:lstStyle/>
              <a:p>
                <a:pPr algn="ctr">
                  <a:lnSpc>
                    <a:spcPts val="2485"/>
                  </a:lnSpc>
                </a:pPr>
                <a:endParaRPr/>
              </a:p>
            </p:txBody>
          </p:sp>
        </p:grpSp>
        <p:sp>
          <p:nvSpPr>
            <p:cNvPr id="13" name="TextBox 13"/>
            <p:cNvSpPr txBox="1"/>
            <p:nvPr/>
          </p:nvSpPr>
          <p:spPr>
            <a:xfrm>
              <a:off x="781156" y="127633"/>
              <a:ext cx="8437516" cy="566152"/>
            </a:xfrm>
            <a:prstGeom prst="rect">
              <a:avLst/>
            </a:prstGeom>
          </p:spPr>
          <p:txBody>
            <a:bodyPr lIns="0" tIns="0" rIns="0" bIns="0" rtlCol="0" anchor="t">
              <a:spAutoFit/>
            </a:bodyPr>
            <a:lstStyle/>
            <a:p>
              <a:pPr algn="ctr">
                <a:lnSpc>
                  <a:spcPts val="3803"/>
                </a:lnSpc>
              </a:pPr>
              <a:r>
                <a:rPr lang="en-US" sz="2277" b="1" spc="45">
                  <a:solidFill>
                    <a:srgbClr val="FFFFFF"/>
                  </a:solidFill>
                  <a:latin typeface="Montserrat Bold"/>
                  <a:ea typeface="Montserrat Bold"/>
                  <a:cs typeface="Montserrat Bold"/>
                  <a:sym typeface="Montserrat Bold"/>
                </a:rPr>
                <a:t>VODJA RAZVOJA FINANČNIH SPODBUD</a:t>
              </a:r>
            </a:p>
          </p:txBody>
        </p:sp>
      </p:grpSp>
      <p:sp>
        <p:nvSpPr>
          <p:cNvPr id="14" name="Freeform 14"/>
          <p:cNvSpPr/>
          <p:nvPr/>
        </p:nvSpPr>
        <p:spPr>
          <a:xfrm>
            <a:off x="-2323162" y="337725"/>
            <a:ext cx="3136424" cy="3136424"/>
          </a:xfrm>
          <a:custGeom>
            <a:avLst/>
            <a:gdLst/>
            <a:ahLst/>
            <a:cxnLst/>
            <a:rect l="l" t="t" r="r" b="b"/>
            <a:pathLst>
              <a:path w="3136424" h="3136424">
                <a:moveTo>
                  <a:pt x="0" y="0"/>
                </a:moveTo>
                <a:lnTo>
                  <a:pt x="3136424" y="0"/>
                </a:lnTo>
                <a:lnTo>
                  <a:pt x="3136424" y="3136424"/>
                </a:lnTo>
                <a:lnTo>
                  <a:pt x="0" y="3136424"/>
                </a:lnTo>
                <a:lnTo>
                  <a:pt x="0" y="0"/>
                </a:lnTo>
                <a:close/>
              </a:path>
            </a:pathLst>
          </a:custGeom>
          <a:blipFill>
            <a:blip r:embed="rId4"/>
            <a:stretch>
              <a:fillRect/>
            </a:stretch>
          </a:blipFill>
        </p:spPr>
        <p:txBody>
          <a:bodyPr/>
          <a:lstStyle/>
          <a:p>
            <a:endParaRPr lang="sl-SI"/>
          </a:p>
        </p:txBody>
      </p:sp>
      <p:grpSp>
        <p:nvGrpSpPr>
          <p:cNvPr id="15" name="Group 15"/>
          <p:cNvGrpSpPr/>
          <p:nvPr/>
        </p:nvGrpSpPr>
        <p:grpSpPr>
          <a:xfrm>
            <a:off x="1028700" y="8173041"/>
            <a:ext cx="6224428" cy="549945"/>
            <a:chOff x="0" y="0"/>
            <a:chExt cx="8299238" cy="733260"/>
          </a:xfrm>
        </p:grpSpPr>
        <p:sp>
          <p:nvSpPr>
            <p:cNvPr id="16" name="Freeform 16"/>
            <p:cNvSpPr/>
            <p:nvPr/>
          </p:nvSpPr>
          <p:spPr>
            <a:xfrm>
              <a:off x="3634832" y="0"/>
              <a:ext cx="1027334" cy="733260"/>
            </a:xfrm>
            <a:custGeom>
              <a:avLst/>
              <a:gdLst/>
              <a:ahLst/>
              <a:cxnLst/>
              <a:rect l="l" t="t" r="r" b="b"/>
              <a:pathLst>
                <a:path w="1027334" h="733260">
                  <a:moveTo>
                    <a:pt x="0" y="0"/>
                  </a:moveTo>
                  <a:lnTo>
                    <a:pt x="1027334" y="0"/>
                  </a:lnTo>
                  <a:lnTo>
                    <a:pt x="1027334" y="733260"/>
                  </a:lnTo>
                  <a:lnTo>
                    <a:pt x="0" y="7332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l-SI"/>
            </a:p>
          </p:txBody>
        </p:sp>
        <p:sp>
          <p:nvSpPr>
            <p:cNvPr id="17" name="AutoShape 17"/>
            <p:cNvSpPr/>
            <p:nvPr/>
          </p:nvSpPr>
          <p:spPr>
            <a:xfrm>
              <a:off x="0" y="345007"/>
              <a:ext cx="3172169" cy="0"/>
            </a:xfrm>
            <a:prstGeom prst="line">
              <a:avLst/>
            </a:prstGeom>
            <a:ln w="43247" cap="flat">
              <a:solidFill>
                <a:srgbClr val="464646"/>
              </a:solidFill>
              <a:prstDash val="solid"/>
              <a:headEnd type="none" w="sm" len="sm"/>
              <a:tailEnd type="none" w="sm" len="sm"/>
            </a:ln>
          </p:spPr>
          <p:txBody>
            <a:bodyPr/>
            <a:lstStyle/>
            <a:p>
              <a:endParaRPr lang="sl-SI"/>
            </a:p>
          </p:txBody>
        </p:sp>
        <p:sp>
          <p:nvSpPr>
            <p:cNvPr id="18" name="AutoShape 18"/>
            <p:cNvSpPr/>
            <p:nvPr/>
          </p:nvSpPr>
          <p:spPr>
            <a:xfrm>
              <a:off x="5127069" y="345007"/>
              <a:ext cx="3172169" cy="0"/>
            </a:xfrm>
            <a:prstGeom prst="line">
              <a:avLst/>
            </a:prstGeom>
            <a:ln w="43247" cap="flat">
              <a:solidFill>
                <a:srgbClr val="464646"/>
              </a:solidFill>
              <a:prstDash val="solid"/>
              <a:headEnd type="none" w="sm" len="sm"/>
              <a:tailEnd type="none" w="sm" len="sm"/>
            </a:ln>
          </p:spPr>
          <p:txBody>
            <a:bodyPr/>
            <a:lstStyle/>
            <a:p>
              <a:endParaRPr lang="sl-SI"/>
            </a:p>
          </p:txBody>
        </p:sp>
      </p:grpSp>
      <p:sp>
        <p:nvSpPr>
          <p:cNvPr id="19" name="TextBox 19"/>
          <p:cNvSpPr txBox="1"/>
          <p:nvPr/>
        </p:nvSpPr>
        <p:spPr>
          <a:xfrm>
            <a:off x="6954200" y="4581273"/>
            <a:ext cx="9928645" cy="2595170"/>
          </a:xfrm>
          <a:prstGeom prst="rect">
            <a:avLst/>
          </a:prstGeom>
        </p:spPr>
        <p:txBody>
          <a:bodyPr lIns="0" tIns="0" rIns="0" bIns="0" rtlCol="0" anchor="t">
            <a:spAutoFit/>
          </a:bodyPr>
          <a:lstStyle/>
          <a:p>
            <a:pPr marL="535428" lvl="1" indent="-267714" algn="just">
              <a:lnSpc>
                <a:spcPts val="4141"/>
              </a:lnSpc>
              <a:buFont typeface="Arial"/>
              <a:buChar char="•"/>
            </a:pPr>
            <a:r>
              <a:rPr lang="en-US" sz="2479" spc="49">
                <a:solidFill>
                  <a:srgbClr val="464646"/>
                </a:solidFill>
                <a:latin typeface="Arimo"/>
                <a:ea typeface="Arimo"/>
                <a:cs typeface="Arimo"/>
                <a:sym typeface="Arimo"/>
              </a:rPr>
              <a:t>Več kot 20 let zaposlena na SRRS</a:t>
            </a:r>
          </a:p>
          <a:p>
            <a:pPr marL="535428" lvl="1" indent="-267714" algn="just">
              <a:lnSpc>
                <a:spcPts val="4141"/>
              </a:lnSpc>
              <a:buFont typeface="Arial"/>
              <a:buChar char="•"/>
            </a:pPr>
            <a:r>
              <a:rPr lang="en-US" sz="2479" spc="49">
                <a:solidFill>
                  <a:srgbClr val="464646"/>
                </a:solidFill>
                <a:latin typeface="Arimo"/>
                <a:ea typeface="Arimo"/>
                <a:cs typeface="Arimo"/>
                <a:sym typeface="Arimo"/>
              </a:rPr>
              <a:t>Več kot 15 let vodenje postopkov dela razpisne komisije in postopkov obravnave prejetih vlog</a:t>
            </a:r>
          </a:p>
          <a:p>
            <a:pPr marL="535428" lvl="1" indent="-267714" algn="just">
              <a:lnSpc>
                <a:spcPts val="4141"/>
              </a:lnSpc>
              <a:buFont typeface="Arial"/>
              <a:buChar char="•"/>
            </a:pPr>
            <a:r>
              <a:rPr lang="en-US" sz="2479" spc="49">
                <a:solidFill>
                  <a:srgbClr val="464646"/>
                </a:solidFill>
                <a:latin typeface="Arimo"/>
                <a:ea typeface="Arimo"/>
                <a:cs typeface="Arimo"/>
                <a:sym typeface="Arimo"/>
              </a:rPr>
              <a:t>Več kot 5 let odgovorna za razvoj in oblikovanje finančnih produktov SRRS</a:t>
            </a:r>
          </a:p>
        </p:txBody>
      </p:sp>
      <p:sp>
        <p:nvSpPr>
          <p:cNvPr id="20" name="TextBox 20"/>
          <p:cNvSpPr txBox="1"/>
          <p:nvPr/>
        </p:nvSpPr>
        <p:spPr>
          <a:xfrm>
            <a:off x="1028700" y="8882207"/>
            <a:ext cx="16626978" cy="533521"/>
          </a:xfrm>
          <a:prstGeom prst="rect">
            <a:avLst/>
          </a:prstGeom>
        </p:spPr>
        <p:txBody>
          <a:bodyPr lIns="0" tIns="0" rIns="0" bIns="0" rtlCol="0" anchor="t">
            <a:spAutoFit/>
          </a:bodyPr>
          <a:lstStyle/>
          <a:p>
            <a:pPr algn="l">
              <a:lnSpc>
                <a:spcPts val="4548"/>
              </a:lnSpc>
            </a:pPr>
            <a:r>
              <a:rPr lang="en-US" sz="2723" b="1" spc="54">
                <a:solidFill>
                  <a:srgbClr val="464646"/>
                </a:solidFill>
                <a:latin typeface="Montserrat Bold"/>
                <a:ea typeface="Montserrat Bold"/>
                <a:cs typeface="Montserrat Bold"/>
                <a:sym typeface="Montserrat Bold"/>
              </a:rPr>
              <a:t>“NE MERITE SVOJEGA USPEHA Z MERILI DRUGIH, TEMVEČ PO SVOJEM NAPREDKU.”</a:t>
            </a:r>
          </a:p>
        </p:txBody>
      </p:sp>
      <p:sp>
        <p:nvSpPr>
          <p:cNvPr id="21" name="TextBox 21"/>
          <p:cNvSpPr txBox="1"/>
          <p:nvPr/>
        </p:nvSpPr>
        <p:spPr>
          <a:xfrm>
            <a:off x="6954200" y="1827127"/>
            <a:ext cx="7177223" cy="1207146"/>
          </a:xfrm>
          <a:prstGeom prst="rect">
            <a:avLst/>
          </a:prstGeom>
        </p:spPr>
        <p:txBody>
          <a:bodyPr lIns="0" tIns="0" rIns="0" bIns="0" rtlCol="0" anchor="t">
            <a:spAutoFit/>
          </a:bodyPr>
          <a:lstStyle/>
          <a:p>
            <a:pPr algn="l">
              <a:lnSpc>
                <a:spcPts val="9959"/>
              </a:lnSpc>
            </a:pPr>
            <a:r>
              <a:rPr lang="en-US" sz="6595" b="1">
                <a:solidFill>
                  <a:srgbClr val="464646"/>
                </a:solidFill>
                <a:latin typeface="Rubik Semi-Bold"/>
                <a:ea typeface="Rubik Semi-Bold"/>
                <a:cs typeface="Rubik Semi-Bold"/>
                <a:sym typeface="Rubik Semi-Bold"/>
              </a:rPr>
              <a:t>Katja Zgonc</a:t>
            </a:r>
          </a:p>
        </p:txBody>
      </p:sp>
      <p:grpSp>
        <p:nvGrpSpPr>
          <p:cNvPr id="22" name="Group 22"/>
          <p:cNvGrpSpPr/>
          <p:nvPr/>
        </p:nvGrpSpPr>
        <p:grpSpPr>
          <a:xfrm>
            <a:off x="379039" y="1478809"/>
            <a:ext cx="5697633" cy="5697633"/>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t="-14547" b="-35725"/>
              </a:stretch>
            </a:blipFill>
            <a:ln w="285750" cap="sq">
              <a:solidFill>
                <a:srgbClr val="FFFFFF"/>
              </a:solidFill>
              <a:prstDash val="solid"/>
              <a:miter/>
            </a:ln>
          </p:spPr>
          <p:txBody>
            <a:bodyPr/>
            <a:lstStyle/>
            <a:p>
              <a:endParaRPr lang="sl-SI"/>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555" b="-2555"/>
            </a:stretch>
          </a:blipFill>
        </p:spPr>
        <p:txBody>
          <a:bodyPr/>
          <a:lstStyle/>
          <a:p>
            <a:endParaRPr lang="sl-SI"/>
          </a:p>
        </p:txBody>
      </p:sp>
      <p:grpSp>
        <p:nvGrpSpPr>
          <p:cNvPr id="3" name="Group 3"/>
          <p:cNvGrpSpPr/>
          <p:nvPr/>
        </p:nvGrpSpPr>
        <p:grpSpPr>
          <a:xfrm>
            <a:off x="1357312" y="1028700"/>
            <a:ext cx="15591759" cy="8229600"/>
            <a:chOff x="0" y="0"/>
            <a:chExt cx="4106471" cy="2167467"/>
          </a:xfrm>
        </p:grpSpPr>
        <p:sp>
          <p:nvSpPr>
            <p:cNvPr id="4" name="Freeform 4"/>
            <p:cNvSpPr/>
            <p:nvPr/>
          </p:nvSpPr>
          <p:spPr>
            <a:xfrm>
              <a:off x="0" y="0"/>
              <a:ext cx="4106471" cy="2167467"/>
            </a:xfrm>
            <a:custGeom>
              <a:avLst/>
              <a:gdLst/>
              <a:ahLst/>
              <a:cxnLst/>
              <a:rect l="l" t="t" r="r" b="b"/>
              <a:pathLst>
                <a:path w="4106471" h="2167467">
                  <a:moveTo>
                    <a:pt x="12413" y="0"/>
                  </a:moveTo>
                  <a:lnTo>
                    <a:pt x="4094058" y="0"/>
                  </a:lnTo>
                  <a:cubicBezTo>
                    <a:pt x="4100914" y="0"/>
                    <a:pt x="4106471" y="5558"/>
                    <a:pt x="4106471" y="12413"/>
                  </a:cubicBezTo>
                  <a:lnTo>
                    <a:pt x="4106471" y="2155053"/>
                  </a:lnTo>
                  <a:cubicBezTo>
                    <a:pt x="4106471" y="2158346"/>
                    <a:pt x="4105164" y="2161503"/>
                    <a:pt x="4102836" y="2163831"/>
                  </a:cubicBezTo>
                  <a:cubicBezTo>
                    <a:pt x="4100507" y="2166159"/>
                    <a:pt x="4097350" y="2167467"/>
                    <a:pt x="4094058" y="2167467"/>
                  </a:cubicBezTo>
                  <a:lnTo>
                    <a:pt x="12413" y="2167467"/>
                  </a:lnTo>
                  <a:cubicBezTo>
                    <a:pt x="9121" y="2167467"/>
                    <a:pt x="5964" y="2166159"/>
                    <a:pt x="3636" y="2163831"/>
                  </a:cubicBezTo>
                  <a:cubicBezTo>
                    <a:pt x="1308" y="2161503"/>
                    <a:pt x="0" y="2158346"/>
                    <a:pt x="0" y="2155053"/>
                  </a:cubicBezTo>
                  <a:lnTo>
                    <a:pt x="0" y="12413"/>
                  </a:lnTo>
                  <a:cubicBezTo>
                    <a:pt x="0" y="9121"/>
                    <a:pt x="1308" y="5964"/>
                    <a:pt x="3636" y="3636"/>
                  </a:cubicBezTo>
                  <a:cubicBezTo>
                    <a:pt x="5964" y="1308"/>
                    <a:pt x="9121" y="0"/>
                    <a:pt x="12413" y="0"/>
                  </a:cubicBezTo>
                  <a:close/>
                </a:path>
              </a:pathLst>
            </a:custGeom>
            <a:solidFill>
              <a:srgbClr val="FFFBFB">
                <a:alpha val="86667"/>
              </a:srgbClr>
            </a:solidFill>
          </p:spPr>
          <p:txBody>
            <a:bodyPr/>
            <a:lstStyle/>
            <a:p>
              <a:endParaRPr lang="sl-SI"/>
            </a:p>
          </p:txBody>
        </p:sp>
        <p:sp>
          <p:nvSpPr>
            <p:cNvPr id="5" name="TextBox 5"/>
            <p:cNvSpPr txBox="1"/>
            <p:nvPr/>
          </p:nvSpPr>
          <p:spPr>
            <a:xfrm>
              <a:off x="0" y="-19050"/>
              <a:ext cx="4106471" cy="2186517"/>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12770384" y="8677976"/>
            <a:ext cx="943289" cy="943289"/>
          </a:xfrm>
          <a:custGeom>
            <a:avLst/>
            <a:gdLst/>
            <a:ahLst/>
            <a:cxnLst/>
            <a:rect l="l" t="t" r="r" b="b"/>
            <a:pathLst>
              <a:path w="943289" h="943289">
                <a:moveTo>
                  <a:pt x="0" y="0"/>
                </a:moveTo>
                <a:lnTo>
                  <a:pt x="943288" y="0"/>
                </a:lnTo>
                <a:lnTo>
                  <a:pt x="943288" y="943288"/>
                </a:lnTo>
                <a:lnTo>
                  <a:pt x="0" y="9432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grpSp>
        <p:nvGrpSpPr>
          <p:cNvPr id="7" name="Group 7"/>
          <p:cNvGrpSpPr/>
          <p:nvPr/>
        </p:nvGrpSpPr>
        <p:grpSpPr>
          <a:xfrm>
            <a:off x="2569109" y="3039979"/>
            <a:ext cx="3086100" cy="5379120"/>
            <a:chOff x="0" y="0"/>
            <a:chExt cx="4114800" cy="7172160"/>
          </a:xfrm>
        </p:grpSpPr>
        <p:grpSp>
          <p:nvGrpSpPr>
            <p:cNvPr id="8" name="Group 8"/>
            <p:cNvGrpSpPr/>
            <p:nvPr/>
          </p:nvGrpSpPr>
          <p:grpSpPr>
            <a:xfrm>
              <a:off x="0" y="861374"/>
              <a:ext cx="4114800" cy="6310786"/>
              <a:chOff x="0" y="0"/>
              <a:chExt cx="812800" cy="1246575"/>
            </a:xfrm>
          </p:grpSpPr>
          <p:sp>
            <p:nvSpPr>
              <p:cNvPr id="9" name="Freeform 9"/>
              <p:cNvSpPr/>
              <p:nvPr/>
            </p:nvSpPr>
            <p:spPr>
              <a:xfrm>
                <a:off x="0" y="0"/>
                <a:ext cx="812800" cy="1246575"/>
              </a:xfrm>
              <a:custGeom>
                <a:avLst/>
                <a:gdLst/>
                <a:ahLst/>
                <a:cxnLst/>
                <a:rect l="l" t="t" r="r" b="b"/>
                <a:pathLst>
                  <a:path w="812800" h="1246575">
                    <a:moveTo>
                      <a:pt x="50173" y="0"/>
                    </a:moveTo>
                    <a:lnTo>
                      <a:pt x="762627" y="0"/>
                    </a:lnTo>
                    <a:cubicBezTo>
                      <a:pt x="775934" y="0"/>
                      <a:pt x="788695" y="5286"/>
                      <a:pt x="798105" y="14695"/>
                    </a:cubicBezTo>
                    <a:cubicBezTo>
                      <a:pt x="807514" y="24105"/>
                      <a:pt x="812800" y="36866"/>
                      <a:pt x="812800" y="50173"/>
                    </a:cubicBezTo>
                    <a:lnTo>
                      <a:pt x="812800" y="1196402"/>
                    </a:lnTo>
                    <a:cubicBezTo>
                      <a:pt x="812800" y="1209709"/>
                      <a:pt x="807514" y="1222471"/>
                      <a:pt x="798105" y="1231880"/>
                    </a:cubicBezTo>
                    <a:cubicBezTo>
                      <a:pt x="788695" y="1241289"/>
                      <a:pt x="775934" y="1246575"/>
                      <a:pt x="762627" y="1246575"/>
                    </a:cubicBezTo>
                    <a:lnTo>
                      <a:pt x="50173" y="1246575"/>
                    </a:lnTo>
                    <a:cubicBezTo>
                      <a:pt x="36866" y="1246575"/>
                      <a:pt x="24105" y="1241289"/>
                      <a:pt x="14695" y="1231880"/>
                    </a:cubicBezTo>
                    <a:cubicBezTo>
                      <a:pt x="5286" y="1222471"/>
                      <a:pt x="0" y="1209709"/>
                      <a:pt x="0" y="1196402"/>
                    </a:cubicBezTo>
                    <a:lnTo>
                      <a:pt x="0" y="50173"/>
                    </a:lnTo>
                    <a:cubicBezTo>
                      <a:pt x="0" y="36866"/>
                      <a:pt x="5286" y="24105"/>
                      <a:pt x="14695" y="14695"/>
                    </a:cubicBezTo>
                    <a:cubicBezTo>
                      <a:pt x="24105" y="5286"/>
                      <a:pt x="36866" y="0"/>
                      <a:pt x="50173" y="0"/>
                    </a:cubicBezTo>
                    <a:close/>
                  </a:path>
                </a:pathLst>
              </a:custGeom>
              <a:ln w="57150" cap="sq">
                <a:solidFill>
                  <a:srgbClr val="464646"/>
                </a:solidFill>
                <a:prstDash val="solid"/>
                <a:miter/>
              </a:ln>
            </p:spPr>
            <p:txBody>
              <a:bodyPr/>
              <a:lstStyle/>
              <a:p>
                <a:endParaRPr lang="sl-SI"/>
              </a:p>
            </p:txBody>
          </p:sp>
          <p:sp>
            <p:nvSpPr>
              <p:cNvPr id="10" name="TextBox 10"/>
              <p:cNvSpPr txBox="1"/>
              <p:nvPr/>
            </p:nvSpPr>
            <p:spPr>
              <a:xfrm>
                <a:off x="0" y="-19050"/>
                <a:ext cx="812800" cy="1265625"/>
              </a:xfrm>
              <a:prstGeom prst="rect">
                <a:avLst/>
              </a:prstGeom>
            </p:spPr>
            <p:txBody>
              <a:bodyPr lIns="50800" tIns="50800" rIns="50800" bIns="50800" rtlCol="0" anchor="ctr"/>
              <a:lstStyle/>
              <a:p>
                <a:pPr algn="ctr">
                  <a:lnSpc>
                    <a:spcPts val="2859"/>
                  </a:lnSpc>
                </a:pPr>
                <a:endParaRPr/>
              </a:p>
            </p:txBody>
          </p:sp>
        </p:grpSp>
        <p:grpSp>
          <p:nvGrpSpPr>
            <p:cNvPr id="11" name="Group 11"/>
            <p:cNvGrpSpPr/>
            <p:nvPr/>
          </p:nvGrpSpPr>
          <p:grpSpPr>
            <a:xfrm>
              <a:off x="0" y="2298395"/>
              <a:ext cx="4114800" cy="676831"/>
              <a:chOff x="0" y="0"/>
              <a:chExt cx="812800" cy="133695"/>
            </a:xfrm>
          </p:grpSpPr>
          <p:sp>
            <p:nvSpPr>
              <p:cNvPr id="12" name="Freeform 12"/>
              <p:cNvSpPr/>
              <p:nvPr/>
            </p:nvSpPr>
            <p:spPr>
              <a:xfrm>
                <a:off x="0" y="0"/>
                <a:ext cx="812800" cy="133695"/>
              </a:xfrm>
              <a:custGeom>
                <a:avLst/>
                <a:gdLst/>
                <a:ahLst/>
                <a:cxnLst/>
                <a:rect l="l" t="t" r="r" b="b"/>
                <a:pathLst>
                  <a:path w="812800" h="133695">
                    <a:moveTo>
                      <a:pt x="0" y="0"/>
                    </a:moveTo>
                    <a:lnTo>
                      <a:pt x="812800" y="0"/>
                    </a:lnTo>
                    <a:lnTo>
                      <a:pt x="812800" y="133695"/>
                    </a:lnTo>
                    <a:lnTo>
                      <a:pt x="0" y="133695"/>
                    </a:lnTo>
                    <a:close/>
                  </a:path>
                </a:pathLst>
              </a:custGeom>
              <a:solidFill>
                <a:srgbClr val="464646"/>
              </a:solidFill>
            </p:spPr>
            <p:txBody>
              <a:bodyPr/>
              <a:lstStyle/>
              <a:p>
                <a:endParaRPr lang="sl-SI"/>
              </a:p>
            </p:txBody>
          </p:sp>
          <p:sp>
            <p:nvSpPr>
              <p:cNvPr id="13" name="TextBox 13"/>
              <p:cNvSpPr txBox="1"/>
              <p:nvPr/>
            </p:nvSpPr>
            <p:spPr>
              <a:xfrm>
                <a:off x="0" y="-28575"/>
                <a:ext cx="812800" cy="162270"/>
              </a:xfrm>
              <a:prstGeom prst="rect">
                <a:avLst/>
              </a:prstGeom>
            </p:spPr>
            <p:txBody>
              <a:bodyPr lIns="50800" tIns="50800" rIns="50800" bIns="50800" rtlCol="0" anchor="ctr"/>
              <a:lstStyle/>
              <a:p>
                <a:pPr algn="ctr">
                  <a:lnSpc>
                    <a:spcPts val="2600"/>
                  </a:lnSpc>
                </a:pPr>
                <a:r>
                  <a:rPr lang="en-US" sz="2000">
                    <a:solidFill>
                      <a:srgbClr val="FFFFFF"/>
                    </a:solidFill>
                    <a:latin typeface="Montserrat Classic"/>
                    <a:ea typeface="Montserrat Classic"/>
                    <a:cs typeface="Montserrat Classic"/>
                    <a:sym typeface="Montserrat Classic"/>
                  </a:rPr>
                  <a:t>Vlagatelji</a:t>
                </a:r>
              </a:p>
            </p:txBody>
          </p:sp>
        </p:grpSp>
        <p:grpSp>
          <p:nvGrpSpPr>
            <p:cNvPr id="14" name="Group 14"/>
            <p:cNvGrpSpPr/>
            <p:nvPr/>
          </p:nvGrpSpPr>
          <p:grpSpPr>
            <a:xfrm>
              <a:off x="1048630" y="0"/>
              <a:ext cx="1905000" cy="1905000"/>
              <a:chOff x="0" y="0"/>
              <a:chExt cx="788676" cy="788676"/>
            </a:xfrm>
          </p:grpSpPr>
          <p:sp>
            <p:nvSpPr>
              <p:cNvPr id="15" name="Freeform 15"/>
              <p:cNvSpPr/>
              <p:nvPr/>
            </p:nvSpPr>
            <p:spPr>
              <a:xfrm>
                <a:off x="0" y="0"/>
                <a:ext cx="788676" cy="788676"/>
              </a:xfrm>
              <a:custGeom>
                <a:avLst/>
                <a:gdLst/>
                <a:ahLst/>
                <a:cxnLst/>
                <a:rect l="l" t="t" r="r" b="b"/>
                <a:pathLst>
                  <a:path w="788676" h="788676">
                    <a:moveTo>
                      <a:pt x="394338" y="0"/>
                    </a:moveTo>
                    <a:cubicBezTo>
                      <a:pt x="176551" y="0"/>
                      <a:pt x="0" y="176551"/>
                      <a:pt x="0" y="394338"/>
                    </a:cubicBezTo>
                    <a:cubicBezTo>
                      <a:pt x="0" y="612125"/>
                      <a:pt x="176551" y="788676"/>
                      <a:pt x="394338" y="788676"/>
                    </a:cubicBezTo>
                    <a:cubicBezTo>
                      <a:pt x="612125" y="788676"/>
                      <a:pt x="788676" y="612125"/>
                      <a:pt x="788676" y="394338"/>
                    </a:cubicBezTo>
                    <a:cubicBezTo>
                      <a:pt x="788676" y="176551"/>
                      <a:pt x="612125" y="0"/>
                      <a:pt x="394338" y="0"/>
                    </a:cubicBezTo>
                    <a:close/>
                  </a:path>
                </a:pathLst>
              </a:custGeom>
              <a:solidFill>
                <a:srgbClr val="649981"/>
              </a:solidFill>
            </p:spPr>
            <p:txBody>
              <a:bodyPr/>
              <a:lstStyle/>
              <a:p>
                <a:endParaRPr lang="sl-SI"/>
              </a:p>
            </p:txBody>
          </p:sp>
          <p:sp>
            <p:nvSpPr>
              <p:cNvPr id="16" name="TextBox 16"/>
              <p:cNvSpPr txBox="1"/>
              <p:nvPr/>
            </p:nvSpPr>
            <p:spPr>
              <a:xfrm>
                <a:off x="73938" y="45363"/>
                <a:ext cx="640799" cy="669374"/>
              </a:xfrm>
              <a:prstGeom prst="rect">
                <a:avLst/>
              </a:prstGeom>
            </p:spPr>
            <p:txBody>
              <a:bodyPr lIns="50800" tIns="50800" rIns="50800" bIns="50800" rtlCol="0" anchor="ctr"/>
              <a:lstStyle/>
              <a:p>
                <a:pPr algn="ctr">
                  <a:lnSpc>
                    <a:spcPts val="2079"/>
                  </a:lnSpc>
                </a:pPr>
                <a:endParaRPr/>
              </a:p>
            </p:txBody>
          </p:sp>
        </p:grpSp>
        <p:sp>
          <p:nvSpPr>
            <p:cNvPr id="17" name="Freeform 17"/>
            <p:cNvSpPr/>
            <p:nvPr/>
          </p:nvSpPr>
          <p:spPr>
            <a:xfrm>
              <a:off x="1488801" y="373944"/>
              <a:ext cx="1024659" cy="1124454"/>
            </a:xfrm>
            <a:custGeom>
              <a:avLst/>
              <a:gdLst/>
              <a:ahLst/>
              <a:cxnLst/>
              <a:rect l="l" t="t" r="r" b="b"/>
              <a:pathLst>
                <a:path w="1024659" h="1124454">
                  <a:moveTo>
                    <a:pt x="0" y="0"/>
                  </a:moveTo>
                  <a:lnTo>
                    <a:pt x="1024658" y="0"/>
                  </a:lnTo>
                  <a:lnTo>
                    <a:pt x="1024658" y="1124454"/>
                  </a:lnTo>
                  <a:lnTo>
                    <a:pt x="0" y="11244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8" name="TextBox 18"/>
            <p:cNvSpPr txBox="1"/>
            <p:nvPr/>
          </p:nvSpPr>
          <p:spPr>
            <a:xfrm>
              <a:off x="314329" y="3340047"/>
              <a:ext cx="3486143" cy="1357416"/>
            </a:xfrm>
            <a:prstGeom prst="rect">
              <a:avLst/>
            </a:prstGeom>
          </p:spPr>
          <p:txBody>
            <a:bodyPr lIns="0" tIns="0" rIns="0" bIns="0" rtlCol="0" anchor="t">
              <a:spAutoFit/>
            </a:bodyPr>
            <a:lstStyle/>
            <a:p>
              <a:pPr marL="0" lvl="0" indent="0" algn="ctr">
                <a:lnSpc>
                  <a:spcPts val="2797"/>
                </a:lnSpc>
                <a:spcBef>
                  <a:spcPct val="0"/>
                </a:spcBef>
              </a:pPr>
              <a:r>
                <a:rPr lang="en-US" sz="2027" spc="198">
                  <a:solidFill>
                    <a:srgbClr val="231F20"/>
                  </a:solidFill>
                  <a:latin typeface="Montserrat Light"/>
                  <a:ea typeface="Montserrat Light"/>
                  <a:cs typeface="Montserrat Light"/>
                  <a:sym typeface="Montserrat Light"/>
                </a:rPr>
                <a:t>Gospodarske družbe, s. p., zadruge, itd.</a:t>
              </a:r>
            </a:p>
          </p:txBody>
        </p:sp>
        <p:sp>
          <p:nvSpPr>
            <p:cNvPr id="19" name="TextBox 19"/>
            <p:cNvSpPr txBox="1"/>
            <p:nvPr/>
          </p:nvSpPr>
          <p:spPr>
            <a:xfrm>
              <a:off x="329722" y="5976932"/>
              <a:ext cx="3342816" cy="564303"/>
            </a:xfrm>
            <a:prstGeom prst="rect">
              <a:avLst/>
            </a:prstGeom>
          </p:spPr>
          <p:txBody>
            <a:bodyPr lIns="0" tIns="0" rIns="0" bIns="0" rtlCol="0" anchor="t">
              <a:spAutoFit/>
            </a:bodyPr>
            <a:lstStyle/>
            <a:p>
              <a:pPr marL="0" lvl="0" indent="0" algn="ctr">
                <a:lnSpc>
                  <a:spcPts val="1792"/>
                </a:lnSpc>
                <a:spcBef>
                  <a:spcPct val="0"/>
                </a:spcBef>
              </a:pPr>
              <a:r>
                <a:rPr lang="en-US" sz="1299" spc="127">
                  <a:solidFill>
                    <a:srgbClr val="231F20"/>
                  </a:solidFill>
                  <a:latin typeface="Montserrat Light"/>
                  <a:ea typeface="Montserrat Light"/>
                  <a:cs typeface="Montserrat Light"/>
                  <a:sym typeface="Montserrat Light"/>
                </a:rPr>
                <a:t>vpisane v poslovni register pred 1. 1. 2024</a:t>
              </a:r>
            </a:p>
          </p:txBody>
        </p:sp>
      </p:grpSp>
      <p:grpSp>
        <p:nvGrpSpPr>
          <p:cNvPr id="20" name="Group 20"/>
          <p:cNvGrpSpPr/>
          <p:nvPr/>
        </p:nvGrpSpPr>
        <p:grpSpPr>
          <a:xfrm>
            <a:off x="5948016" y="3039979"/>
            <a:ext cx="3086100" cy="5379120"/>
            <a:chOff x="0" y="0"/>
            <a:chExt cx="4114800" cy="7172160"/>
          </a:xfrm>
        </p:grpSpPr>
        <p:grpSp>
          <p:nvGrpSpPr>
            <p:cNvPr id="21" name="Group 21"/>
            <p:cNvGrpSpPr/>
            <p:nvPr/>
          </p:nvGrpSpPr>
          <p:grpSpPr>
            <a:xfrm>
              <a:off x="0" y="861374"/>
              <a:ext cx="4114800" cy="6310786"/>
              <a:chOff x="0" y="0"/>
              <a:chExt cx="812800" cy="1246575"/>
            </a:xfrm>
          </p:grpSpPr>
          <p:sp>
            <p:nvSpPr>
              <p:cNvPr id="22" name="Freeform 22"/>
              <p:cNvSpPr/>
              <p:nvPr/>
            </p:nvSpPr>
            <p:spPr>
              <a:xfrm>
                <a:off x="0" y="0"/>
                <a:ext cx="812800" cy="1246575"/>
              </a:xfrm>
              <a:custGeom>
                <a:avLst/>
                <a:gdLst/>
                <a:ahLst/>
                <a:cxnLst/>
                <a:rect l="l" t="t" r="r" b="b"/>
                <a:pathLst>
                  <a:path w="812800" h="1246575">
                    <a:moveTo>
                      <a:pt x="50173" y="0"/>
                    </a:moveTo>
                    <a:lnTo>
                      <a:pt x="762627" y="0"/>
                    </a:lnTo>
                    <a:cubicBezTo>
                      <a:pt x="775934" y="0"/>
                      <a:pt x="788695" y="5286"/>
                      <a:pt x="798105" y="14695"/>
                    </a:cubicBezTo>
                    <a:cubicBezTo>
                      <a:pt x="807514" y="24105"/>
                      <a:pt x="812800" y="36866"/>
                      <a:pt x="812800" y="50173"/>
                    </a:cubicBezTo>
                    <a:lnTo>
                      <a:pt x="812800" y="1196402"/>
                    </a:lnTo>
                    <a:cubicBezTo>
                      <a:pt x="812800" y="1209709"/>
                      <a:pt x="807514" y="1222471"/>
                      <a:pt x="798105" y="1231880"/>
                    </a:cubicBezTo>
                    <a:cubicBezTo>
                      <a:pt x="788695" y="1241289"/>
                      <a:pt x="775934" y="1246575"/>
                      <a:pt x="762627" y="1246575"/>
                    </a:cubicBezTo>
                    <a:lnTo>
                      <a:pt x="50173" y="1246575"/>
                    </a:lnTo>
                    <a:cubicBezTo>
                      <a:pt x="36866" y="1246575"/>
                      <a:pt x="24105" y="1241289"/>
                      <a:pt x="14695" y="1231880"/>
                    </a:cubicBezTo>
                    <a:cubicBezTo>
                      <a:pt x="5286" y="1222471"/>
                      <a:pt x="0" y="1209709"/>
                      <a:pt x="0" y="1196402"/>
                    </a:cubicBezTo>
                    <a:lnTo>
                      <a:pt x="0" y="50173"/>
                    </a:lnTo>
                    <a:cubicBezTo>
                      <a:pt x="0" y="36866"/>
                      <a:pt x="5286" y="24105"/>
                      <a:pt x="14695" y="14695"/>
                    </a:cubicBezTo>
                    <a:cubicBezTo>
                      <a:pt x="24105" y="5286"/>
                      <a:pt x="36866" y="0"/>
                      <a:pt x="50173" y="0"/>
                    </a:cubicBezTo>
                    <a:close/>
                  </a:path>
                </a:pathLst>
              </a:custGeom>
              <a:ln w="57150" cap="sq">
                <a:solidFill>
                  <a:srgbClr val="464646"/>
                </a:solidFill>
                <a:prstDash val="solid"/>
                <a:miter/>
              </a:ln>
            </p:spPr>
            <p:txBody>
              <a:bodyPr/>
              <a:lstStyle/>
              <a:p>
                <a:endParaRPr lang="sl-SI"/>
              </a:p>
            </p:txBody>
          </p:sp>
          <p:sp>
            <p:nvSpPr>
              <p:cNvPr id="23" name="TextBox 23"/>
              <p:cNvSpPr txBox="1"/>
              <p:nvPr/>
            </p:nvSpPr>
            <p:spPr>
              <a:xfrm>
                <a:off x="0" y="-19050"/>
                <a:ext cx="812800" cy="1265625"/>
              </a:xfrm>
              <a:prstGeom prst="rect">
                <a:avLst/>
              </a:prstGeom>
            </p:spPr>
            <p:txBody>
              <a:bodyPr lIns="50800" tIns="50800" rIns="50800" bIns="50800" rtlCol="0" anchor="ctr"/>
              <a:lstStyle/>
              <a:p>
                <a:pPr algn="ctr">
                  <a:lnSpc>
                    <a:spcPts val="2859"/>
                  </a:lnSpc>
                </a:pPr>
                <a:r>
                  <a:rPr lang="en-US" sz="2199">
                    <a:solidFill>
                      <a:srgbClr val="060404"/>
                    </a:solidFill>
                    <a:latin typeface="Open Sauce"/>
                    <a:ea typeface="Open Sauce"/>
                    <a:cs typeface="Open Sauce"/>
                    <a:sym typeface="Open Sauce"/>
                  </a:rPr>
                  <a:t>      </a:t>
                </a:r>
              </a:p>
            </p:txBody>
          </p:sp>
        </p:grpSp>
        <p:grpSp>
          <p:nvGrpSpPr>
            <p:cNvPr id="24" name="Group 24"/>
            <p:cNvGrpSpPr/>
            <p:nvPr/>
          </p:nvGrpSpPr>
          <p:grpSpPr>
            <a:xfrm>
              <a:off x="0" y="2298395"/>
              <a:ext cx="4114800" cy="676831"/>
              <a:chOff x="0" y="0"/>
              <a:chExt cx="812800" cy="133695"/>
            </a:xfrm>
          </p:grpSpPr>
          <p:sp>
            <p:nvSpPr>
              <p:cNvPr id="25" name="Freeform 25"/>
              <p:cNvSpPr/>
              <p:nvPr/>
            </p:nvSpPr>
            <p:spPr>
              <a:xfrm>
                <a:off x="0" y="0"/>
                <a:ext cx="812800" cy="133695"/>
              </a:xfrm>
              <a:custGeom>
                <a:avLst/>
                <a:gdLst/>
                <a:ahLst/>
                <a:cxnLst/>
                <a:rect l="l" t="t" r="r" b="b"/>
                <a:pathLst>
                  <a:path w="812800" h="133695">
                    <a:moveTo>
                      <a:pt x="0" y="0"/>
                    </a:moveTo>
                    <a:lnTo>
                      <a:pt x="812800" y="0"/>
                    </a:lnTo>
                    <a:lnTo>
                      <a:pt x="812800" y="133695"/>
                    </a:lnTo>
                    <a:lnTo>
                      <a:pt x="0" y="133695"/>
                    </a:lnTo>
                    <a:close/>
                  </a:path>
                </a:pathLst>
              </a:custGeom>
              <a:solidFill>
                <a:srgbClr val="464646"/>
              </a:solidFill>
            </p:spPr>
            <p:txBody>
              <a:bodyPr/>
              <a:lstStyle/>
              <a:p>
                <a:endParaRPr lang="sl-SI"/>
              </a:p>
            </p:txBody>
          </p:sp>
          <p:sp>
            <p:nvSpPr>
              <p:cNvPr id="26" name="TextBox 26"/>
              <p:cNvSpPr txBox="1"/>
              <p:nvPr/>
            </p:nvSpPr>
            <p:spPr>
              <a:xfrm>
                <a:off x="0" y="-19050"/>
                <a:ext cx="812800" cy="152745"/>
              </a:xfrm>
              <a:prstGeom prst="rect">
                <a:avLst/>
              </a:prstGeom>
            </p:spPr>
            <p:txBody>
              <a:bodyPr lIns="50800" tIns="50800" rIns="50800" bIns="50800" rtlCol="0" anchor="ctr"/>
              <a:lstStyle/>
              <a:p>
                <a:pPr algn="ctr">
                  <a:lnSpc>
                    <a:spcPts val="2470"/>
                  </a:lnSpc>
                </a:pPr>
                <a:r>
                  <a:rPr lang="en-US" sz="1900">
                    <a:solidFill>
                      <a:srgbClr val="FFFFFF"/>
                    </a:solidFill>
                    <a:latin typeface="Montserrat Classic"/>
                    <a:ea typeface="Montserrat Classic"/>
                    <a:cs typeface="Montserrat Classic"/>
                    <a:sym typeface="Montserrat Classic"/>
                  </a:rPr>
                  <a:t>Posojilo in OM</a:t>
                </a:r>
              </a:p>
            </p:txBody>
          </p:sp>
        </p:grpSp>
        <p:sp>
          <p:nvSpPr>
            <p:cNvPr id="27" name="TextBox 27"/>
            <p:cNvSpPr txBox="1"/>
            <p:nvPr/>
          </p:nvSpPr>
          <p:spPr>
            <a:xfrm>
              <a:off x="548410" y="3608661"/>
              <a:ext cx="3017980" cy="385904"/>
            </a:xfrm>
            <a:prstGeom prst="rect">
              <a:avLst/>
            </a:prstGeom>
          </p:spPr>
          <p:txBody>
            <a:bodyPr lIns="0" tIns="0" rIns="0" bIns="0" rtlCol="0" anchor="t">
              <a:spAutoFit/>
            </a:bodyPr>
            <a:lstStyle/>
            <a:p>
              <a:pPr marL="0" lvl="0" indent="0" algn="ctr">
                <a:lnSpc>
                  <a:spcPts val="2421"/>
                </a:lnSpc>
                <a:spcBef>
                  <a:spcPct val="0"/>
                </a:spcBef>
              </a:pPr>
              <a:r>
                <a:rPr lang="en-US" sz="1754" spc="171">
                  <a:solidFill>
                    <a:srgbClr val="231F20"/>
                  </a:solidFill>
                  <a:latin typeface="Montserrat Light"/>
                  <a:ea typeface="Montserrat Light"/>
                  <a:cs typeface="Montserrat Light"/>
                  <a:sym typeface="Montserrat Light"/>
                </a:rPr>
                <a:t>Min: 100.000 €</a:t>
              </a:r>
            </a:p>
          </p:txBody>
        </p:sp>
        <p:sp>
          <p:nvSpPr>
            <p:cNvPr id="28" name="TextBox 28"/>
            <p:cNvSpPr txBox="1"/>
            <p:nvPr/>
          </p:nvSpPr>
          <p:spPr>
            <a:xfrm>
              <a:off x="548410" y="4180254"/>
              <a:ext cx="3120433" cy="385904"/>
            </a:xfrm>
            <a:prstGeom prst="rect">
              <a:avLst/>
            </a:prstGeom>
          </p:spPr>
          <p:txBody>
            <a:bodyPr lIns="0" tIns="0" rIns="0" bIns="0" rtlCol="0" anchor="t">
              <a:spAutoFit/>
            </a:bodyPr>
            <a:lstStyle/>
            <a:p>
              <a:pPr marL="0" lvl="0" indent="0" algn="ctr">
                <a:lnSpc>
                  <a:spcPts val="2421"/>
                </a:lnSpc>
                <a:spcBef>
                  <a:spcPct val="0"/>
                </a:spcBef>
              </a:pPr>
              <a:r>
                <a:rPr lang="en-US" sz="1754" spc="171">
                  <a:solidFill>
                    <a:srgbClr val="231F20"/>
                  </a:solidFill>
                  <a:latin typeface="Montserrat Light"/>
                  <a:ea typeface="Montserrat Light"/>
                  <a:cs typeface="Montserrat Light"/>
                  <a:sym typeface="Montserrat Light"/>
                </a:rPr>
                <a:t>Max: 3,0 mio €</a:t>
              </a:r>
            </a:p>
          </p:txBody>
        </p:sp>
        <p:grpSp>
          <p:nvGrpSpPr>
            <p:cNvPr id="29" name="Group 29"/>
            <p:cNvGrpSpPr/>
            <p:nvPr/>
          </p:nvGrpSpPr>
          <p:grpSpPr>
            <a:xfrm>
              <a:off x="1104900" y="0"/>
              <a:ext cx="1905000" cy="1905000"/>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49981"/>
              </a:solidFill>
            </p:spPr>
            <p:txBody>
              <a:bodyPr/>
              <a:lstStyle/>
              <a:p>
                <a:endParaRPr lang="sl-SI"/>
              </a:p>
            </p:txBody>
          </p:sp>
          <p:sp>
            <p:nvSpPr>
              <p:cNvPr id="31" name="TextBox 31"/>
              <p:cNvSpPr txBox="1"/>
              <p:nvPr/>
            </p:nvSpPr>
            <p:spPr>
              <a:xfrm>
                <a:off x="76200" y="47625"/>
                <a:ext cx="660400" cy="688975"/>
              </a:xfrm>
              <a:prstGeom prst="rect">
                <a:avLst/>
              </a:prstGeom>
            </p:spPr>
            <p:txBody>
              <a:bodyPr lIns="50800" tIns="50800" rIns="50800" bIns="50800" rtlCol="0" anchor="ctr"/>
              <a:lstStyle/>
              <a:p>
                <a:pPr algn="ctr">
                  <a:lnSpc>
                    <a:spcPts val="2079"/>
                  </a:lnSpc>
                </a:pPr>
                <a:endParaRPr/>
              </a:p>
            </p:txBody>
          </p:sp>
        </p:grpSp>
        <p:sp>
          <p:nvSpPr>
            <p:cNvPr id="32" name="Freeform 32"/>
            <p:cNvSpPr/>
            <p:nvPr/>
          </p:nvSpPr>
          <p:spPr>
            <a:xfrm>
              <a:off x="1619862" y="373944"/>
              <a:ext cx="875076" cy="1098996"/>
            </a:xfrm>
            <a:custGeom>
              <a:avLst/>
              <a:gdLst/>
              <a:ahLst/>
              <a:cxnLst/>
              <a:rect l="l" t="t" r="r" b="b"/>
              <a:pathLst>
                <a:path w="875076" h="1098996">
                  <a:moveTo>
                    <a:pt x="0" y="0"/>
                  </a:moveTo>
                  <a:lnTo>
                    <a:pt x="875076" y="0"/>
                  </a:lnTo>
                  <a:lnTo>
                    <a:pt x="875076" y="1098997"/>
                  </a:lnTo>
                  <a:lnTo>
                    <a:pt x="0" y="109899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l-SI"/>
            </a:p>
          </p:txBody>
        </p:sp>
      </p:grpSp>
      <p:grpSp>
        <p:nvGrpSpPr>
          <p:cNvPr id="33" name="Group 33"/>
          <p:cNvGrpSpPr/>
          <p:nvPr/>
        </p:nvGrpSpPr>
        <p:grpSpPr>
          <a:xfrm>
            <a:off x="9326923" y="3039979"/>
            <a:ext cx="3086100" cy="5379120"/>
            <a:chOff x="0" y="0"/>
            <a:chExt cx="4114800" cy="7172160"/>
          </a:xfrm>
        </p:grpSpPr>
        <p:grpSp>
          <p:nvGrpSpPr>
            <p:cNvPr id="34" name="Group 34"/>
            <p:cNvGrpSpPr/>
            <p:nvPr/>
          </p:nvGrpSpPr>
          <p:grpSpPr>
            <a:xfrm>
              <a:off x="0" y="861374"/>
              <a:ext cx="4114800" cy="6310786"/>
              <a:chOff x="0" y="0"/>
              <a:chExt cx="812800" cy="1246575"/>
            </a:xfrm>
          </p:grpSpPr>
          <p:sp>
            <p:nvSpPr>
              <p:cNvPr id="35" name="Freeform 35"/>
              <p:cNvSpPr/>
              <p:nvPr/>
            </p:nvSpPr>
            <p:spPr>
              <a:xfrm>
                <a:off x="0" y="0"/>
                <a:ext cx="812800" cy="1246575"/>
              </a:xfrm>
              <a:custGeom>
                <a:avLst/>
                <a:gdLst/>
                <a:ahLst/>
                <a:cxnLst/>
                <a:rect l="l" t="t" r="r" b="b"/>
                <a:pathLst>
                  <a:path w="812800" h="1246575">
                    <a:moveTo>
                      <a:pt x="50173" y="0"/>
                    </a:moveTo>
                    <a:lnTo>
                      <a:pt x="762627" y="0"/>
                    </a:lnTo>
                    <a:cubicBezTo>
                      <a:pt x="775934" y="0"/>
                      <a:pt x="788695" y="5286"/>
                      <a:pt x="798105" y="14695"/>
                    </a:cubicBezTo>
                    <a:cubicBezTo>
                      <a:pt x="807514" y="24105"/>
                      <a:pt x="812800" y="36866"/>
                      <a:pt x="812800" y="50173"/>
                    </a:cubicBezTo>
                    <a:lnTo>
                      <a:pt x="812800" y="1196402"/>
                    </a:lnTo>
                    <a:cubicBezTo>
                      <a:pt x="812800" y="1209709"/>
                      <a:pt x="807514" y="1222471"/>
                      <a:pt x="798105" y="1231880"/>
                    </a:cubicBezTo>
                    <a:cubicBezTo>
                      <a:pt x="788695" y="1241289"/>
                      <a:pt x="775934" y="1246575"/>
                      <a:pt x="762627" y="1246575"/>
                    </a:cubicBezTo>
                    <a:lnTo>
                      <a:pt x="50173" y="1246575"/>
                    </a:lnTo>
                    <a:cubicBezTo>
                      <a:pt x="36866" y="1246575"/>
                      <a:pt x="24105" y="1241289"/>
                      <a:pt x="14695" y="1231880"/>
                    </a:cubicBezTo>
                    <a:cubicBezTo>
                      <a:pt x="5286" y="1222471"/>
                      <a:pt x="0" y="1209709"/>
                      <a:pt x="0" y="1196402"/>
                    </a:cubicBezTo>
                    <a:lnTo>
                      <a:pt x="0" y="50173"/>
                    </a:lnTo>
                    <a:cubicBezTo>
                      <a:pt x="0" y="36866"/>
                      <a:pt x="5286" y="24105"/>
                      <a:pt x="14695" y="14695"/>
                    </a:cubicBezTo>
                    <a:cubicBezTo>
                      <a:pt x="24105" y="5286"/>
                      <a:pt x="36866" y="0"/>
                      <a:pt x="50173" y="0"/>
                    </a:cubicBezTo>
                    <a:close/>
                  </a:path>
                </a:pathLst>
              </a:custGeom>
              <a:ln w="57150" cap="sq">
                <a:solidFill>
                  <a:srgbClr val="464646"/>
                </a:solidFill>
                <a:prstDash val="solid"/>
                <a:miter/>
              </a:ln>
            </p:spPr>
            <p:txBody>
              <a:bodyPr/>
              <a:lstStyle/>
              <a:p>
                <a:endParaRPr lang="sl-SI"/>
              </a:p>
            </p:txBody>
          </p:sp>
          <p:sp>
            <p:nvSpPr>
              <p:cNvPr id="36" name="TextBox 36"/>
              <p:cNvSpPr txBox="1"/>
              <p:nvPr/>
            </p:nvSpPr>
            <p:spPr>
              <a:xfrm>
                <a:off x="0" y="-19050"/>
                <a:ext cx="812800" cy="1265625"/>
              </a:xfrm>
              <a:prstGeom prst="rect">
                <a:avLst/>
              </a:prstGeom>
            </p:spPr>
            <p:txBody>
              <a:bodyPr lIns="50800" tIns="50800" rIns="50800" bIns="50800" rtlCol="0" anchor="ctr"/>
              <a:lstStyle/>
              <a:p>
                <a:pPr algn="ctr">
                  <a:lnSpc>
                    <a:spcPts val="2859"/>
                  </a:lnSpc>
                </a:pPr>
                <a:endParaRPr/>
              </a:p>
            </p:txBody>
          </p:sp>
        </p:grpSp>
        <p:grpSp>
          <p:nvGrpSpPr>
            <p:cNvPr id="37" name="Group 37"/>
            <p:cNvGrpSpPr/>
            <p:nvPr/>
          </p:nvGrpSpPr>
          <p:grpSpPr>
            <a:xfrm>
              <a:off x="0" y="2298395"/>
              <a:ext cx="4114800" cy="676831"/>
              <a:chOff x="0" y="0"/>
              <a:chExt cx="812800" cy="133695"/>
            </a:xfrm>
          </p:grpSpPr>
          <p:sp>
            <p:nvSpPr>
              <p:cNvPr id="38" name="Freeform 38"/>
              <p:cNvSpPr/>
              <p:nvPr/>
            </p:nvSpPr>
            <p:spPr>
              <a:xfrm>
                <a:off x="0" y="0"/>
                <a:ext cx="812800" cy="133695"/>
              </a:xfrm>
              <a:custGeom>
                <a:avLst/>
                <a:gdLst/>
                <a:ahLst/>
                <a:cxnLst/>
                <a:rect l="l" t="t" r="r" b="b"/>
                <a:pathLst>
                  <a:path w="812800" h="133695">
                    <a:moveTo>
                      <a:pt x="0" y="0"/>
                    </a:moveTo>
                    <a:lnTo>
                      <a:pt x="812800" y="0"/>
                    </a:lnTo>
                    <a:lnTo>
                      <a:pt x="812800" y="133695"/>
                    </a:lnTo>
                    <a:lnTo>
                      <a:pt x="0" y="133695"/>
                    </a:lnTo>
                    <a:close/>
                  </a:path>
                </a:pathLst>
              </a:custGeom>
              <a:solidFill>
                <a:srgbClr val="464646"/>
              </a:solidFill>
            </p:spPr>
            <p:txBody>
              <a:bodyPr/>
              <a:lstStyle/>
              <a:p>
                <a:endParaRPr lang="sl-SI"/>
              </a:p>
            </p:txBody>
          </p:sp>
          <p:sp>
            <p:nvSpPr>
              <p:cNvPr id="39" name="TextBox 39"/>
              <p:cNvSpPr txBox="1"/>
              <p:nvPr/>
            </p:nvSpPr>
            <p:spPr>
              <a:xfrm>
                <a:off x="0" y="-19050"/>
                <a:ext cx="812800" cy="152745"/>
              </a:xfrm>
              <a:prstGeom prst="rect">
                <a:avLst/>
              </a:prstGeom>
            </p:spPr>
            <p:txBody>
              <a:bodyPr lIns="50800" tIns="50800" rIns="50800" bIns="50800" rtlCol="0" anchor="ctr"/>
              <a:lstStyle/>
              <a:p>
                <a:pPr algn="ctr">
                  <a:lnSpc>
                    <a:spcPts val="2859"/>
                  </a:lnSpc>
                </a:pPr>
                <a:r>
                  <a:rPr lang="en-US" sz="2199">
                    <a:solidFill>
                      <a:srgbClr val="FFFFFF"/>
                    </a:solidFill>
                    <a:latin typeface="Montserrat Classic"/>
                    <a:ea typeface="Montserrat Classic"/>
                    <a:cs typeface="Montserrat Classic"/>
                    <a:sym typeface="Montserrat Classic"/>
                  </a:rPr>
                  <a:t>OM</a:t>
                </a:r>
              </a:p>
            </p:txBody>
          </p:sp>
        </p:grpSp>
        <p:sp>
          <p:nvSpPr>
            <p:cNvPr id="40" name="TextBox 40"/>
            <p:cNvSpPr txBox="1"/>
            <p:nvPr/>
          </p:nvSpPr>
          <p:spPr>
            <a:xfrm>
              <a:off x="125138" y="3340047"/>
              <a:ext cx="3864524" cy="2671249"/>
            </a:xfrm>
            <a:prstGeom prst="rect">
              <a:avLst/>
            </a:prstGeom>
          </p:spPr>
          <p:txBody>
            <a:bodyPr lIns="0" tIns="0" rIns="0" bIns="0" rtlCol="0" anchor="t">
              <a:spAutoFit/>
            </a:bodyPr>
            <a:lstStyle/>
            <a:p>
              <a:pPr algn="ctr">
                <a:lnSpc>
                  <a:spcPts val="2251"/>
                </a:lnSpc>
              </a:pPr>
              <a:r>
                <a:rPr lang="en-US" sz="1631" b="1" spc="159">
                  <a:solidFill>
                    <a:srgbClr val="231F20"/>
                  </a:solidFill>
                  <a:latin typeface="Montserrat Light Bold"/>
                  <a:ea typeface="Montserrat Light Bold"/>
                  <a:cs typeface="Montserrat Light Bold"/>
                  <a:sym typeface="Montserrat Light Bold"/>
                </a:rPr>
                <a:t>Fiksna: </a:t>
              </a:r>
            </a:p>
            <a:p>
              <a:pPr algn="ctr">
                <a:lnSpc>
                  <a:spcPts val="2251"/>
                </a:lnSpc>
              </a:pPr>
              <a:r>
                <a:rPr lang="en-US" sz="1631" spc="159">
                  <a:solidFill>
                    <a:srgbClr val="231F20"/>
                  </a:solidFill>
                  <a:latin typeface="Montserrat Light"/>
                  <a:ea typeface="Montserrat Light"/>
                  <a:cs typeface="Montserrat Light"/>
                  <a:sym typeface="Montserrat Light"/>
                </a:rPr>
                <a:t>od 1,87 % letno</a:t>
              </a:r>
            </a:p>
            <a:p>
              <a:pPr algn="ctr">
                <a:lnSpc>
                  <a:spcPts val="2251"/>
                </a:lnSpc>
              </a:pPr>
              <a:endParaRPr lang="en-US" sz="1631" spc="159">
                <a:solidFill>
                  <a:srgbClr val="231F20"/>
                </a:solidFill>
                <a:latin typeface="Montserrat Light"/>
                <a:ea typeface="Montserrat Light"/>
                <a:cs typeface="Montserrat Light"/>
                <a:sym typeface="Montserrat Light"/>
              </a:endParaRPr>
            </a:p>
            <a:p>
              <a:pPr algn="ctr">
                <a:lnSpc>
                  <a:spcPts val="2251"/>
                </a:lnSpc>
              </a:pPr>
              <a:r>
                <a:rPr lang="en-US" sz="1631" b="1" spc="159">
                  <a:solidFill>
                    <a:srgbClr val="231F20"/>
                  </a:solidFill>
                  <a:latin typeface="Montserrat Light Bold"/>
                  <a:ea typeface="Montserrat Light Bold"/>
                  <a:cs typeface="Montserrat Light Bold"/>
                  <a:sym typeface="Montserrat Light Bold"/>
                </a:rPr>
                <a:t>Variabilna: </a:t>
              </a:r>
            </a:p>
            <a:p>
              <a:pPr algn="ctr">
                <a:lnSpc>
                  <a:spcPts val="2251"/>
                </a:lnSpc>
              </a:pPr>
              <a:r>
                <a:rPr lang="en-US" sz="1631" spc="159">
                  <a:solidFill>
                    <a:srgbClr val="231F20"/>
                  </a:solidFill>
                  <a:latin typeface="Montserrat Light"/>
                  <a:ea typeface="Montserrat Light"/>
                  <a:cs typeface="Montserrat Light"/>
                  <a:sym typeface="Montserrat Light"/>
                </a:rPr>
                <a:t>6 m EURIBOR + </a:t>
              </a:r>
            </a:p>
            <a:p>
              <a:pPr algn="ctr">
                <a:lnSpc>
                  <a:spcPts val="2251"/>
                </a:lnSpc>
              </a:pPr>
              <a:r>
                <a:rPr lang="en-US" sz="1631" spc="159">
                  <a:solidFill>
                    <a:srgbClr val="231F20"/>
                  </a:solidFill>
                  <a:latin typeface="Montserrat Light"/>
                  <a:ea typeface="Montserrat Light"/>
                  <a:cs typeface="Montserrat Light"/>
                  <a:sym typeface="Montserrat Light"/>
                </a:rPr>
                <a:t>od 0,63 % letno</a:t>
              </a:r>
            </a:p>
            <a:p>
              <a:pPr marL="0" lvl="0" indent="0" algn="ctr">
                <a:lnSpc>
                  <a:spcPts val="2251"/>
                </a:lnSpc>
                <a:spcBef>
                  <a:spcPct val="0"/>
                </a:spcBef>
              </a:pPr>
              <a:endParaRPr lang="en-US" sz="1631" spc="159">
                <a:solidFill>
                  <a:srgbClr val="231F20"/>
                </a:solidFill>
                <a:latin typeface="Montserrat Light"/>
                <a:ea typeface="Montserrat Light"/>
                <a:cs typeface="Montserrat Light"/>
                <a:sym typeface="Montserrat Light"/>
              </a:endParaRPr>
            </a:p>
          </p:txBody>
        </p:sp>
        <p:grpSp>
          <p:nvGrpSpPr>
            <p:cNvPr id="41" name="Group 41"/>
            <p:cNvGrpSpPr/>
            <p:nvPr/>
          </p:nvGrpSpPr>
          <p:grpSpPr>
            <a:xfrm>
              <a:off x="1112032" y="0"/>
              <a:ext cx="1905000" cy="1905000"/>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59880"/>
              </a:solidFill>
            </p:spPr>
            <p:txBody>
              <a:bodyPr/>
              <a:lstStyle/>
              <a:p>
                <a:endParaRPr lang="sl-SI"/>
              </a:p>
            </p:txBody>
          </p:sp>
          <p:sp>
            <p:nvSpPr>
              <p:cNvPr id="43" name="TextBox 43"/>
              <p:cNvSpPr txBox="1"/>
              <p:nvPr/>
            </p:nvSpPr>
            <p:spPr>
              <a:xfrm>
                <a:off x="76200" y="47625"/>
                <a:ext cx="660400" cy="688975"/>
              </a:xfrm>
              <a:prstGeom prst="rect">
                <a:avLst/>
              </a:prstGeom>
            </p:spPr>
            <p:txBody>
              <a:bodyPr lIns="50800" tIns="50800" rIns="50800" bIns="50800" rtlCol="0" anchor="ctr"/>
              <a:lstStyle/>
              <a:p>
                <a:pPr algn="ctr">
                  <a:lnSpc>
                    <a:spcPts val="2079"/>
                  </a:lnSpc>
                </a:pPr>
                <a:endParaRPr/>
              </a:p>
            </p:txBody>
          </p:sp>
        </p:grpSp>
        <p:sp>
          <p:nvSpPr>
            <p:cNvPr id="44" name="Freeform 44"/>
            <p:cNvSpPr/>
            <p:nvPr/>
          </p:nvSpPr>
          <p:spPr>
            <a:xfrm>
              <a:off x="1616687" y="398983"/>
              <a:ext cx="895691" cy="1107034"/>
            </a:xfrm>
            <a:custGeom>
              <a:avLst/>
              <a:gdLst/>
              <a:ahLst/>
              <a:cxnLst/>
              <a:rect l="l" t="t" r="r" b="b"/>
              <a:pathLst>
                <a:path w="895691" h="1107034">
                  <a:moveTo>
                    <a:pt x="0" y="0"/>
                  </a:moveTo>
                  <a:lnTo>
                    <a:pt x="895691" y="0"/>
                  </a:lnTo>
                  <a:lnTo>
                    <a:pt x="895691" y="1107034"/>
                  </a:lnTo>
                  <a:lnTo>
                    <a:pt x="0" y="11070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sl-SI"/>
            </a:p>
          </p:txBody>
        </p:sp>
      </p:grpSp>
      <p:sp>
        <p:nvSpPr>
          <p:cNvPr id="45" name="TextBox 45"/>
          <p:cNvSpPr txBox="1"/>
          <p:nvPr/>
        </p:nvSpPr>
        <p:spPr>
          <a:xfrm>
            <a:off x="2447925" y="1546776"/>
            <a:ext cx="13344005" cy="801758"/>
          </a:xfrm>
          <a:prstGeom prst="rect">
            <a:avLst/>
          </a:prstGeom>
        </p:spPr>
        <p:txBody>
          <a:bodyPr wrap="square" lIns="0" tIns="0" rIns="0" bIns="0" rtlCol="0" anchor="t">
            <a:spAutoFit/>
          </a:bodyPr>
          <a:lstStyle/>
          <a:p>
            <a:pPr marL="0" lvl="0" indent="0" algn="ctr">
              <a:lnSpc>
                <a:spcPts val="6686"/>
              </a:lnSpc>
              <a:spcBef>
                <a:spcPct val="0"/>
              </a:spcBef>
            </a:pPr>
            <a:r>
              <a:rPr lang="en-US" sz="4845" spc="38" err="1">
                <a:solidFill>
                  <a:srgbClr val="464646"/>
                </a:solidFill>
                <a:latin typeface="Rubik"/>
                <a:ea typeface="Rubik"/>
                <a:cs typeface="Rubik"/>
                <a:sym typeface="Rubik"/>
              </a:rPr>
              <a:t>Finančni</a:t>
            </a:r>
            <a:r>
              <a:rPr lang="en-US" sz="4845" spc="38">
                <a:solidFill>
                  <a:srgbClr val="464646"/>
                </a:solidFill>
                <a:latin typeface="Rubik"/>
                <a:ea typeface="Rubik"/>
                <a:cs typeface="Rubik"/>
                <a:sym typeface="Rubik"/>
              </a:rPr>
              <a:t> </a:t>
            </a:r>
            <a:r>
              <a:rPr lang="en-US" sz="4845" spc="38" err="1">
                <a:solidFill>
                  <a:srgbClr val="464646"/>
                </a:solidFill>
                <a:latin typeface="Rubik"/>
                <a:ea typeface="Rubik"/>
                <a:cs typeface="Rubik"/>
                <a:sym typeface="Rubik"/>
              </a:rPr>
              <a:t>produkt</a:t>
            </a:r>
            <a:r>
              <a:rPr lang="en-US" sz="4845" spc="38">
                <a:solidFill>
                  <a:srgbClr val="464646"/>
                </a:solidFill>
                <a:latin typeface="Rubik"/>
                <a:ea typeface="Rubik"/>
                <a:cs typeface="Rubik"/>
                <a:sym typeface="Rubik"/>
              </a:rPr>
              <a:t>:</a:t>
            </a:r>
            <a:r>
              <a:rPr lang="en-US" sz="4845" spc="38">
                <a:solidFill>
                  <a:srgbClr val="649981"/>
                </a:solidFill>
                <a:latin typeface="Rubik"/>
                <a:ea typeface="Rubik"/>
                <a:cs typeface="Rubik"/>
                <a:sym typeface="Rubik"/>
              </a:rPr>
              <a:t> </a:t>
            </a:r>
            <a:r>
              <a:rPr lang="en-US" sz="4845" b="1" spc="38">
                <a:solidFill>
                  <a:srgbClr val="649981"/>
                </a:solidFill>
                <a:latin typeface="Rubik Bold"/>
                <a:ea typeface="Rubik Bold"/>
                <a:cs typeface="Rubik Bold"/>
                <a:sym typeface="Rubik Bold"/>
              </a:rPr>
              <a:t>BIZI </a:t>
            </a:r>
            <a:r>
              <a:rPr lang="en-US" sz="4845" b="1" spc="38" err="1">
                <a:solidFill>
                  <a:srgbClr val="649981"/>
                </a:solidFill>
                <a:latin typeface="Rubik Bold"/>
                <a:ea typeface="Rubik Bold"/>
                <a:cs typeface="Rubik Bold"/>
                <a:sym typeface="Rubik Bold"/>
              </a:rPr>
              <a:t>Krožno</a:t>
            </a:r>
            <a:endParaRPr lang="en-US" sz="4845" b="1" spc="38">
              <a:solidFill>
                <a:srgbClr val="649981"/>
              </a:solidFill>
              <a:latin typeface="Rubik Bold"/>
              <a:ea typeface="Rubik Bold"/>
              <a:cs typeface="Rubik Bold"/>
              <a:sym typeface="Rubik Bold"/>
            </a:endParaRPr>
          </a:p>
        </p:txBody>
      </p:sp>
      <p:sp>
        <p:nvSpPr>
          <p:cNvPr id="46" name="TextBox 46"/>
          <p:cNvSpPr txBox="1"/>
          <p:nvPr/>
        </p:nvSpPr>
        <p:spPr>
          <a:xfrm>
            <a:off x="13801421" y="8747291"/>
            <a:ext cx="3981019" cy="402329"/>
          </a:xfrm>
          <a:prstGeom prst="rect">
            <a:avLst/>
          </a:prstGeom>
        </p:spPr>
        <p:txBody>
          <a:bodyPr lIns="0" tIns="0" rIns="0" bIns="0" rtlCol="0" anchor="t">
            <a:spAutoFit/>
          </a:bodyPr>
          <a:lstStyle/>
          <a:p>
            <a:pPr algn="l">
              <a:lnSpc>
                <a:spcPts val="3195"/>
              </a:lnSpc>
            </a:pPr>
            <a:r>
              <a:rPr lang="en-US" sz="2803" b="1">
                <a:solidFill>
                  <a:srgbClr val="464646"/>
                </a:solidFill>
                <a:latin typeface="Rubik Semi-Bold"/>
                <a:ea typeface="Rubik Semi-Bold"/>
                <a:cs typeface="Rubik Semi-Bold"/>
                <a:sym typeface="Rubik Semi-Bold"/>
              </a:rPr>
              <a:t>www.srrs.si</a:t>
            </a:r>
          </a:p>
        </p:txBody>
      </p:sp>
      <p:sp>
        <p:nvSpPr>
          <p:cNvPr id="47" name="TextBox 47"/>
          <p:cNvSpPr txBox="1"/>
          <p:nvPr/>
        </p:nvSpPr>
        <p:spPr>
          <a:xfrm>
            <a:off x="13885987" y="8918210"/>
            <a:ext cx="3451663" cy="231410"/>
          </a:xfrm>
          <a:prstGeom prst="rect">
            <a:avLst/>
          </a:prstGeom>
        </p:spPr>
        <p:txBody>
          <a:bodyPr lIns="0" tIns="0" rIns="0" bIns="0" rtlCol="0" anchor="t">
            <a:spAutoFit/>
          </a:bodyPr>
          <a:lstStyle/>
          <a:p>
            <a:pPr algn="l">
              <a:lnSpc>
                <a:spcPts val="1855"/>
              </a:lnSpc>
            </a:pPr>
            <a:endParaRPr/>
          </a:p>
        </p:txBody>
      </p:sp>
      <p:grpSp>
        <p:nvGrpSpPr>
          <p:cNvPr id="48" name="Group 48"/>
          <p:cNvGrpSpPr/>
          <p:nvPr/>
        </p:nvGrpSpPr>
        <p:grpSpPr>
          <a:xfrm>
            <a:off x="12705830" y="3039979"/>
            <a:ext cx="3086100" cy="5379120"/>
            <a:chOff x="0" y="0"/>
            <a:chExt cx="4114800" cy="7172160"/>
          </a:xfrm>
        </p:grpSpPr>
        <p:grpSp>
          <p:nvGrpSpPr>
            <p:cNvPr id="49" name="Group 49"/>
            <p:cNvGrpSpPr/>
            <p:nvPr/>
          </p:nvGrpSpPr>
          <p:grpSpPr>
            <a:xfrm>
              <a:off x="0" y="861374"/>
              <a:ext cx="4114800" cy="6310786"/>
              <a:chOff x="0" y="0"/>
              <a:chExt cx="812800" cy="1246575"/>
            </a:xfrm>
          </p:grpSpPr>
          <p:sp>
            <p:nvSpPr>
              <p:cNvPr id="50" name="Freeform 50"/>
              <p:cNvSpPr/>
              <p:nvPr/>
            </p:nvSpPr>
            <p:spPr>
              <a:xfrm>
                <a:off x="0" y="0"/>
                <a:ext cx="812800" cy="1246575"/>
              </a:xfrm>
              <a:custGeom>
                <a:avLst/>
                <a:gdLst/>
                <a:ahLst/>
                <a:cxnLst/>
                <a:rect l="l" t="t" r="r" b="b"/>
                <a:pathLst>
                  <a:path w="812800" h="1246575">
                    <a:moveTo>
                      <a:pt x="50173" y="0"/>
                    </a:moveTo>
                    <a:lnTo>
                      <a:pt x="762627" y="0"/>
                    </a:lnTo>
                    <a:cubicBezTo>
                      <a:pt x="775934" y="0"/>
                      <a:pt x="788695" y="5286"/>
                      <a:pt x="798105" y="14695"/>
                    </a:cubicBezTo>
                    <a:cubicBezTo>
                      <a:pt x="807514" y="24105"/>
                      <a:pt x="812800" y="36866"/>
                      <a:pt x="812800" y="50173"/>
                    </a:cubicBezTo>
                    <a:lnTo>
                      <a:pt x="812800" y="1196402"/>
                    </a:lnTo>
                    <a:cubicBezTo>
                      <a:pt x="812800" y="1209709"/>
                      <a:pt x="807514" y="1222471"/>
                      <a:pt x="798105" y="1231880"/>
                    </a:cubicBezTo>
                    <a:cubicBezTo>
                      <a:pt x="788695" y="1241289"/>
                      <a:pt x="775934" y="1246575"/>
                      <a:pt x="762627" y="1246575"/>
                    </a:cubicBezTo>
                    <a:lnTo>
                      <a:pt x="50173" y="1246575"/>
                    </a:lnTo>
                    <a:cubicBezTo>
                      <a:pt x="36866" y="1246575"/>
                      <a:pt x="24105" y="1241289"/>
                      <a:pt x="14695" y="1231880"/>
                    </a:cubicBezTo>
                    <a:cubicBezTo>
                      <a:pt x="5286" y="1222471"/>
                      <a:pt x="0" y="1209709"/>
                      <a:pt x="0" y="1196402"/>
                    </a:cubicBezTo>
                    <a:lnTo>
                      <a:pt x="0" y="50173"/>
                    </a:lnTo>
                    <a:cubicBezTo>
                      <a:pt x="0" y="36866"/>
                      <a:pt x="5286" y="24105"/>
                      <a:pt x="14695" y="14695"/>
                    </a:cubicBezTo>
                    <a:cubicBezTo>
                      <a:pt x="24105" y="5286"/>
                      <a:pt x="36866" y="0"/>
                      <a:pt x="50173" y="0"/>
                    </a:cubicBezTo>
                    <a:close/>
                  </a:path>
                </a:pathLst>
              </a:custGeom>
              <a:ln w="57150" cap="sq">
                <a:solidFill>
                  <a:srgbClr val="464646"/>
                </a:solidFill>
                <a:prstDash val="solid"/>
                <a:miter/>
              </a:ln>
            </p:spPr>
            <p:txBody>
              <a:bodyPr/>
              <a:lstStyle/>
              <a:p>
                <a:endParaRPr lang="sl-SI"/>
              </a:p>
            </p:txBody>
          </p:sp>
          <p:sp>
            <p:nvSpPr>
              <p:cNvPr id="51" name="TextBox 51"/>
              <p:cNvSpPr txBox="1"/>
              <p:nvPr/>
            </p:nvSpPr>
            <p:spPr>
              <a:xfrm>
                <a:off x="0" y="-19050"/>
                <a:ext cx="812800" cy="1265625"/>
              </a:xfrm>
              <a:prstGeom prst="rect">
                <a:avLst/>
              </a:prstGeom>
            </p:spPr>
            <p:txBody>
              <a:bodyPr lIns="50800" tIns="50800" rIns="50800" bIns="50800" rtlCol="0" anchor="ctr"/>
              <a:lstStyle/>
              <a:p>
                <a:pPr algn="ctr">
                  <a:lnSpc>
                    <a:spcPts val="2859"/>
                  </a:lnSpc>
                </a:pPr>
                <a:endParaRPr/>
              </a:p>
            </p:txBody>
          </p:sp>
        </p:grpSp>
        <p:grpSp>
          <p:nvGrpSpPr>
            <p:cNvPr id="52" name="Group 52"/>
            <p:cNvGrpSpPr/>
            <p:nvPr/>
          </p:nvGrpSpPr>
          <p:grpSpPr>
            <a:xfrm>
              <a:off x="0" y="2252924"/>
              <a:ext cx="4114800" cy="676831"/>
              <a:chOff x="0" y="0"/>
              <a:chExt cx="812800" cy="133695"/>
            </a:xfrm>
          </p:grpSpPr>
          <p:sp>
            <p:nvSpPr>
              <p:cNvPr id="53" name="Freeform 53"/>
              <p:cNvSpPr/>
              <p:nvPr/>
            </p:nvSpPr>
            <p:spPr>
              <a:xfrm>
                <a:off x="0" y="0"/>
                <a:ext cx="812800" cy="133695"/>
              </a:xfrm>
              <a:custGeom>
                <a:avLst/>
                <a:gdLst/>
                <a:ahLst/>
                <a:cxnLst/>
                <a:rect l="l" t="t" r="r" b="b"/>
                <a:pathLst>
                  <a:path w="812800" h="133695">
                    <a:moveTo>
                      <a:pt x="0" y="0"/>
                    </a:moveTo>
                    <a:lnTo>
                      <a:pt x="812800" y="0"/>
                    </a:lnTo>
                    <a:lnTo>
                      <a:pt x="812800" y="133695"/>
                    </a:lnTo>
                    <a:lnTo>
                      <a:pt x="0" y="133695"/>
                    </a:lnTo>
                    <a:close/>
                  </a:path>
                </a:pathLst>
              </a:custGeom>
              <a:solidFill>
                <a:srgbClr val="464646"/>
              </a:solidFill>
            </p:spPr>
            <p:txBody>
              <a:bodyPr/>
              <a:lstStyle/>
              <a:p>
                <a:endParaRPr lang="sl-SI"/>
              </a:p>
            </p:txBody>
          </p:sp>
          <p:sp>
            <p:nvSpPr>
              <p:cNvPr id="54" name="TextBox 54"/>
              <p:cNvSpPr txBox="1"/>
              <p:nvPr/>
            </p:nvSpPr>
            <p:spPr>
              <a:xfrm>
                <a:off x="0" y="-19050"/>
                <a:ext cx="812800" cy="152745"/>
              </a:xfrm>
              <a:prstGeom prst="rect">
                <a:avLst/>
              </a:prstGeom>
            </p:spPr>
            <p:txBody>
              <a:bodyPr lIns="50800" tIns="50800" rIns="50800" bIns="50800" rtlCol="0" anchor="ctr"/>
              <a:lstStyle/>
              <a:p>
                <a:pPr algn="ctr">
                  <a:lnSpc>
                    <a:spcPts val="2859"/>
                  </a:lnSpc>
                </a:pPr>
                <a:r>
                  <a:rPr lang="en-US" sz="2199">
                    <a:solidFill>
                      <a:srgbClr val="FFFFFF"/>
                    </a:solidFill>
                    <a:latin typeface="Montserrat Classic"/>
                    <a:ea typeface="Montserrat Classic"/>
                    <a:cs typeface="Montserrat Classic"/>
                    <a:sym typeface="Montserrat Classic"/>
                  </a:rPr>
                  <a:t>Posojilni pogoji</a:t>
                </a:r>
              </a:p>
            </p:txBody>
          </p:sp>
        </p:grpSp>
        <p:sp>
          <p:nvSpPr>
            <p:cNvPr id="55" name="TextBox 55"/>
            <p:cNvSpPr txBox="1"/>
            <p:nvPr/>
          </p:nvSpPr>
          <p:spPr>
            <a:xfrm>
              <a:off x="243822" y="3241610"/>
              <a:ext cx="3627156" cy="2763952"/>
            </a:xfrm>
            <a:prstGeom prst="rect">
              <a:avLst/>
            </a:prstGeom>
          </p:spPr>
          <p:txBody>
            <a:bodyPr lIns="0" tIns="0" rIns="0" bIns="0" rtlCol="0" anchor="t">
              <a:spAutoFit/>
            </a:bodyPr>
            <a:lstStyle/>
            <a:p>
              <a:pPr algn="ctr">
                <a:lnSpc>
                  <a:spcPts val="2079"/>
                </a:lnSpc>
              </a:pPr>
              <a:r>
                <a:rPr lang="en-US" sz="1506" spc="147">
                  <a:solidFill>
                    <a:srgbClr val="231F20"/>
                  </a:solidFill>
                  <a:latin typeface="Montserrat Light"/>
                  <a:ea typeface="Montserrat Light"/>
                  <a:cs typeface="Montserrat Light"/>
                  <a:sym typeface="Montserrat Light"/>
                </a:rPr>
                <a:t>Sofinanciranje:  </a:t>
              </a:r>
            </a:p>
            <a:p>
              <a:pPr algn="ctr">
                <a:lnSpc>
                  <a:spcPts val="2079"/>
                </a:lnSpc>
              </a:pPr>
              <a:r>
                <a:rPr lang="en-US" sz="1506" b="1" spc="147">
                  <a:solidFill>
                    <a:srgbClr val="231F20"/>
                  </a:solidFill>
                  <a:latin typeface="Montserrat Light Bold"/>
                  <a:ea typeface="Montserrat Light Bold"/>
                  <a:cs typeface="Montserrat Light Bold"/>
                  <a:sym typeface="Montserrat Light Bold"/>
                </a:rPr>
                <a:t>100%</a:t>
              </a:r>
            </a:p>
            <a:p>
              <a:pPr algn="ctr">
                <a:lnSpc>
                  <a:spcPts val="2079"/>
                </a:lnSpc>
              </a:pPr>
              <a:endParaRPr lang="en-US" sz="1506" b="1" spc="147">
                <a:solidFill>
                  <a:srgbClr val="231F20"/>
                </a:solidFill>
                <a:latin typeface="Montserrat Light Bold"/>
                <a:ea typeface="Montserrat Light Bold"/>
                <a:cs typeface="Montserrat Light Bold"/>
                <a:sym typeface="Montserrat Light Bold"/>
              </a:endParaRPr>
            </a:p>
            <a:p>
              <a:pPr algn="ctr">
                <a:lnSpc>
                  <a:spcPts val="2079"/>
                </a:lnSpc>
              </a:pPr>
              <a:r>
                <a:rPr lang="en-US" sz="1506" spc="147">
                  <a:solidFill>
                    <a:srgbClr val="231F20"/>
                  </a:solidFill>
                  <a:latin typeface="Montserrat Light"/>
                  <a:ea typeface="Montserrat Light"/>
                  <a:cs typeface="Montserrat Light"/>
                  <a:sym typeface="Montserrat Light"/>
                </a:rPr>
                <a:t>Ročnost: </a:t>
              </a:r>
              <a:r>
                <a:rPr lang="en-US" sz="1506" b="1" spc="147">
                  <a:solidFill>
                    <a:srgbClr val="231F20"/>
                  </a:solidFill>
                  <a:latin typeface="Montserrat Light Bold"/>
                  <a:ea typeface="Montserrat Light Bold"/>
                  <a:cs typeface="Montserrat Light Bold"/>
                  <a:sym typeface="Montserrat Light Bold"/>
                </a:rPr>
                <a:t>5 do 20 let</a:t>
              </a:r>
            </a:p>
            <a:p>
              <a:pPr algn="ctr">
                <a:lnSpc>
                  <a:spcPts val="2079"/>
                </a:lnSpc>
              </a:pPr>
              <a:endParaRPr lang="en-US" sz="1506" b="1" spc="147">
                <a:solidFill>
                  <a:srgbClr val="231F20"/>
                </a:solidFill>
                <a:latin typeface="Montserrat Light Bold"/>
                <a:ea typeface="Montserrat Light Bold"/>
                <a:cs typeface="Montserrat Light Bold"/>
                <a:sym typeface="Montserrat Light Bold"/>
              </a:endParaRPr>
            </a:p>
            <a:p>
              <a:pPr algn="ctr">
                <a:lnSpc>
                  <a:spcPts val="2079"/>
                </a:lnSpc>
              </a:pPr>
              <a:r>
                <a:rPr lang="en-US" sz="1506" spc="147">
                  <a:solidFill>
                    <a:srgbClr val="231F20"/>
                  </a:solidFill>
                  <a:latin typeface="Montserrat Light"/>
                  <a:ea typeface="Montserrat Light"/>
                  <a:cs typeface="Montserrat Light"/>
                  <a:sym typeface="Montserrat Light"/>
                </a:rPr>
                <a:t>Moratorij: </a:t>
              </a:r>
              <a:r>
                <a:rPr lang="en-US" sz="1506" b="1" spc="147">
                  <a:solidFill>
                    <a:srgbClr val="231F20"/>
                  </a:solidFill>
                  <a:latin typeface="Montserrat Light Bold"/>
                  <a:ea typeface="Montserrat Light Bold"/>
                  <a:cs typeface="Montserrat Light Bold"/>
                  <a:sym typeface="Montserrat Light Bold"/>
                </a:rPr>
                <a:t>do 6 mes</a:t>
              </a:r>
              <a:r>
                <a:rPr lang="en-US" sz="1506" spc="147">
                  <a:solidFill>
                    <a:srgbClr val="231F20"/>
                  </a:solidFill>
                  <a:latin typeface="Montserrat Light"/>
                  <a:ea typeface="Montserrat Light"/>
                  <a:cs typeface="Montserrat Light"/>
                  <a:sym typeface="Montserrat Light"/>
                </a:rPr>
                <a:t> po zaključku projekta</a:t>
              </a:r>
            </a:p>
            <a:p>
              <a:pPr marL="0" lvl="0" indent="0" algn="ctr">
                <a:lnSpc>
                  <a:spcPts val="2079"/>
                </a:lnSpc>
                <a:spcBef>
                  <a:spcPct val="0"/>
                </a:spcBef>
              </a:pPr>
              <a:endParaRPr lang="en-US" sz="1506" spc="147">
                <a:solidFill>
                  <a:srgbClr val="231F20"/>
                </a:solidFill>
                <a:latin typeface="Montserrat Light"/>
                <a:ea typeface="Montserrat Light"/>
                <a:cs typeface="Montserrat Light"/>
                <a:sym typeface="Montserrat Light"/>
              </a:endParaRPr>
            </a:p>
          </p:txBody>
        </p:sp>
        <p:sp>
          <p:nvSpPr>
            <p:cNvPr id="56" name="TextBox 56"/>
            <p:cNvSpPr txBox="1"/>
            <p:nvPr/>
          </p:nvSpPr>
          <p:spPr>
            <a:xfrm>
              <a:off x="86071" y="5986512"/>
              <a:ext cx="3965023" cy="563626"/>
            </a:xfrm>
            <a:prstGeom prst="rect">
              <a:avLst/>
            </a:prstGeom>
          </p:spPr>
          <p:txBody>
            <a:bodyPr lIns="0" tIns="0" rIns="0" bIns="0" rtlCol="0" anchor="t">
              <a:spAutoFit/>
            </a:bodyPr>
            <a:lstStyle/>
            <a:p>
              <a:pPr marL="0" lvl="0" indent="0" algn="ctr">
                <a:lnSpc>
                  <a:spcPts val="1794"/>
                </a:lnSpc>
                <a:spcBef>
                  <a:spcPct val="0"/>
                </a:spcBef>
              </a:pPr>
              <a:r>
                <a:rPr lang="en-US" sz="1300" spc="127">
                  <a:solidFill>
                    <a:srgbClr val="231F20"/>
                  </a:solidFill>
                  <a:latin typeface="Montserrat Light"/>
                  <a:ea typeface="Montserrat Light"/>
                  <a:cs typeface="Montserrat Light"/>
                  <a:sym typeface="Montserrat Light"/>
                </a:rPr>
                <a:t>Shema: </a:t>
              </a:r>
              <a:r>
                <a:rPr lang="en-US" sz="1300" b="1" spc="127">
                  <a:solidFill>
                    <a:srgbClr val="231F20"/>
                  </a:solidFill>
                  <a:latin typeface="Montserrat Light Bold"/>
                  <a:ea typeface="Montserrat Light Bold"/>
                  <a:cs typeface="Montserrat Light Bold"/>
                  <a:sym typeface="Montserrat Light Bold"/>
                </a:rPr>
                <a:t>de minimis, regionalna shema DP</a:t>
              </a:r>
            </a:p>
          </p:txBody>
        </p:sp>
        <p:grpSp>
          <p:nvGrpSpPr>
            <p:cNvPr id="57" name="Group 57"/>
            <p:cNvGrpSpPr/>
            <p:nvPr/>
          </p:nvGrpSpPr>
          <p:grpSpPr>
            <a:xfrm>
              <a:off x="1104900" y="0"/>
              <a:ext cx="1905000" cy="1905000"/>
              <a:chOff x="0" y="0"/>
              <a:chExt cx="812800" cy="812800"/>
            </a:xfrm>
          </p:grpSpPr>
          <p:sp>
            <p:nvSpPr>
              <p:cNvPr id="58" name="Freeform 5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59880"/>
              </a:solidFill>
            </p:spPr>
            <p:txBody>
              <a:bodyPr/>
              <a:lstStyle/>
              <a:p>
                <a:endParaRPr lang="sl-SI"/>
              </a:p>
            </p:txBody>
          </p:sp>
          <p:sp>
            <p:nvSpPr>
              <p:cNvPr id="59" name="TextBox 59"/>
              <p:cNvSpPr txBox="1"/>
              <p:nvPr/>
            </p:nvSpPr>
            <p:spPr>
              <a:xfrm>
                <a:off x="76200" y="47625"/>
                <a:ext cx="660400" cy="688975"/>
              </a:xfrm>
              <a:prstGeom prst="rect">
                <a:avLst/>
              </a:prstGeom>
            </p:spPr>
            <p:txBody>
              <a:bodyPr lIns="50800" tIns="50800" rIns="50800" bIns="50800" rtlCol="0" anchor="ctr"/>
              <a:lstStyle/>
              <a:p>
                <a:pPr algn="ctr">
                  <a:lnSpc>
                    <a:spcPts val="2079"/>
                  </a:lnSpc>
                </a:pPr>
                <a:endParaRPr/>
              </a:p>
            </p:txBody>
          </p:sp>
        </p:grpSp>
        <p:sp>
          <p:nvSpPr>
            <p:cNvPr id="60" name="Freeform 60"/>
            <p:cNvSpPr/>
            <p:nvPr/>
          </p:nvSpPr>
          <p:spPr>
            <a:xfrm>
              <a:off x="1447423" y="425632"/>
              <a:ext cx="1219955" cy="1053736"/>
            </a:xfrm>
            <a:custGeom>
              <a:avLst/>
              <a:gdLst/>
              <a:ahLst/>
              <a:cxnLst/>
              <a:rect l="l" t="t" r="r" b="b"/>
              <a:pathLst>
                <a:path w="1219955" h="1053736">
                  <a:moveTo>
                    <a:pt x="0" y="0"/>
                  </a:moveTo>
                  <a:lnTo>
                    <a:pt x="1219954" y="0"/>
                  </a:lnTo>
                  <a:lnTo>
                    <a:pt x="1219954" y="1053736"/>
                  </a:lnTo>
                  <a:lnTo>
                    <a:pt x="0" y="105373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sl-SI"/>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841" y="-2644741"/>
            <a:ext cx="7274115" cy="7274115"/>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D67">
                <a:alpha val="69804"/>
              </a:srgbClr>
            </a:solidFill>
          </p:spPr>
          <p:txBody>
            <a:bodyPr/>
            <a:lstStyle/>
            <a:p>
              <a:endParaRPr lang="sl-SI"/>
            </a:p>
          </p:txBody>
        </p:sp>
        <p:sp>
          <p:nvSpPr>
            <p:cNvPr id="4" name="TextBox 4"/>
            <p:cNvSpPr txBox="1"/>
            <p:nvPr/>
          </p:nvSpPr>
          <p:spPr>
            <a:xfrm>
              <a:off x="76200" y="19050"/>
              <a:ext cx="660400" cy="717550"/>
            </a:xfrm>
            <a:prstGeom prst="rect">
              <a:avLst/>
            </a:prstGeom>
          </p:spPr>
          <p:txBody>
            <a:bodyPr lIns="40305" tIns="40305" rIns="40305" bIns="40305" rtlCol="0" anchor="ctr"/>
            <a:lstStyle/>
            <a:p>
              <a:pPr algn="ctr">
                <a:lnSpc>
                  <a:spcPts val="2905"/>
                </a:lnSpc>
              </a:pPr>
              <a:endParaRPr/>
            </a:p>
          </p:txBody>
        </p:sp>
      </p:grpSp>
      <p:grpSp>
        <p:nvGrpSpPr>
          <p:cNvPr id="5" name="Group 5"/>
          <p:cNvGrpSpPr/>
          <p:nvPr/>
        </p:nvGrpSpPr>
        <p:grpSpPr>
          <a:xfrm>
            <a:off x="-1199332" y="-749461"/>
            <a:ext cx="2154799" cy="215479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64646"/>
            </a:solidFill>
          </p:spPr>
          <p:txBody>
            <a:bodyPr/>
            <a:lstStyle/>
            <a:p>
              <a:endParaRPr lang="sl-SI"/>
            </a:p>
          </p:txBody>
        </p:sp>
        <p:sp>
          <p:nvSpPr>
            <p:cNvPr id="7" name="TextBox 7"/>
            <p:cNvSpPr txBox="1"/>
            <p:nvPr/>
          </p:nvSpPr>
          <p:spPr>
            <a:xfrm>
              <a:off x="76200" y="19050"/>
              <a:ext cx="660400" cy="717550"/>
            </a:xfrm>
            <a:prstGeom prst="rect">
              <a:avLst/>
            </a:prstGeom>
          </p:spPr>
          <p:txBody>
            <a:bodyPr lIns="40305" tIns="40305" rIns="40305" bIns="40305" rtlCol="0" anchor="ctr"/>
            <a:lstStyle/>
            <a:p>
              <a:pPr algn="ctr">
                <a:lnSpc>
                  <a:spcPts val="2905"/>
                </a:lnSpc>
              </a:pPr>
              <a:endParaRPr/>
            </a:p>
          </p:txBody>
        </p:sp>
      </p:grpSp>
      <p:sp>
        <p:nvSpPr>
          <p:cNvPr id="8" name="Freeform 8"/>
          <p:cNvSpPr/>
          <p:nvPr/>
        </p:nvSpPr>
        <p:spPr>
          <a:xfrm>
            <a:off x="-2323162" y="337725"/>
            <a:ext cx="3136424" cy="3136424"/>
          </a:xfrm>
          <a:custGeom>
            <a:avLst/>
            <a:gdLst/>
            <a:ahLst/>
            <a:cxnLst/>
            <a:rect l="l" t="t" r="r" b="b"/>
            <a:pathLst>
              <a:path w="3136424" h="3136424">
                <a:moveTo>
                  <a:pt x="0" y="0"/>
                </a:moveTo>
                <a:lnTo>
                  <a:pt x="3136424" y="0"/>
                </a:lnTo>
                <a:lnTo>
                  <a:pt x="3136424" y="3136424"/>
                </a:lnTo>
                <a:lnTo>
                  <a:pt x="0" y="3136424"/>
                </a:lnTo>
                <a:lnTo>
                  <a:pt x="0" y="0"/>
                </a:lnTo>
                <a:close/>
              </a:path>
            </a:pathLst>
          </a:custGeom>
          <a:blipFill>
            <a:blip r:embed="rId2"/>
            <a:stretch>
              <a:fillRect/>
            </a:stretch>
          </a:blipFill>
        </p:spPr>
        <p:txBody>
          <a:bodyPr/>
          <a:lstStyle/>
          <a:p>
            <a:endParaRPr lang="sl-SI"/>
          </a:p>
        </p:txBody>
      </p:sp>
      <p:grpSp>
        <p:nvGrpSpPr>
          <p:cNvPr id="9" name="Group 9"/>
          <p:cNvGrpSpPr/>
          <p:nvPr/>
        </p:nvGrpSpPr>
        <p:grpSpPr>
          <a:xfrm>
            <a:off x="0" y="6014797"/>
            <a:ext cx="18288000" cy="4272203"/>
            <a:chOff x="0" y="0"/>
            <a:chExt cx="4816593" cy="1125189"/>
          </a:xfrm>
        </p:grpSpPr>
        <p:sp>
          <p:nvSpPr>
            <p:cNvPr id="10" name="Freeform 10"/>
            <p:cNvSpPr/>
            <p:nvPr/>
          </p:nvSpPr>
          <p:spPr>
            <a:xfrm>
              <a:off x="0" y="0"/>
              <a:ext cx="4816592" cy="1125189"/>
            </a:xfrm>
            <a:custGeom>
              <a:avLst/>
              <a:gdLst/>
              <a:ahLst/>
              <a:cxnLst/>
              <a:rect l="l" t="t" r="r" b="b"/>
              <a:pathLst>
                <a:path w="4816592" h="1125189">
                  <a:moveTo>
                    <a:pt x="0" y="0"/>
                  </a:moveTo>
                  <a:lnTo>
                    <a:pt x="4816592" y="0"/>
                  </a:lnTo>
                  <a:lnTo>
                    <a:pt x="4816592" y="1125189"/>
                  </a:lnTo>
                  <a:lnTo>
                    <a:pt x="0" y="1125189"/>
                  </a:lnTo>
                  <a:close/>
                </a:path>
              </a:pathLst>
            </a:custGeom>
            <a:solidFill>
              <a:srgbClr val="464646">
                <a:alpha val="91765"/>
              </a:srgbClr>
            </a:solidFill>
          </p:spPr>
          <p:txBody>
            <a:bodyPr/>
            <a:lstStyle/>
            <a:p>
              <a:endParaRPr lang="sl-SI"/>
            </a:p>
          </p:txBody>
        </p:sp>
        <p:sp>
          <p:nvSpPr>
            <p:cNvPr id="11" name="TextBox 11"/>
            <p:cNvSpPr txBox="1"/>
            <p:nvPr/>
          </p:nvSpPr>
          <p:spPr>
            <a:xfrm>
              <a:off x="0" y="-57150"/>
              <a:ext cx="4816593" cy="1182339"/>
            </a:xfrm>
            <a:prstGeom prst="rect">
              <a:avLst/>
            </a:prstGeom>
          </p:spPr>
          <p:txBody>
            <a:bodyPr lIns="50800" tIns="50800" rIns="50800" bIns="50800" rtlCol="0" anchor="ctr"/>
            <a:lstStyle/>
            <a:p>
              <a:pPr algn="ctr">
                <a:lnSpc>
                  <a:spcPts val="2905"/>
                </a:lnSpc>
              </a:pPr>
              <a:endParaRPr/>
            </a:p>
          </p:txBody>
        </p:sp>
      </p:grpSp>
      <p:grpSp>
        <p:nvGrpSpPr>
          <p:cNvPr id="12" name="Group 12"/>
          <p:cNvGrpSpPr/>
          <p:nvPr/>
        </p:nvGrpSpPr>
        <p:grpSpPr>
          <a:xfrm>
            <a:off x="261523" y="6418834"/>
            <a:ext cx="3981094" cy="2222560"/>
            <a:chOff x="0" y="0"/>
            <a:chExt cx="5308126" cy="2963413"/>
          </a:xfrm>
        </p:grpSpPr>
        <p:sp>
          <p:nvSpPr>
            <p:cNvPr id="13" name="TextBox 13"/>
            <p:cNvSpPr txBox="1"/>
            <p:nvPr/>
          </p:nvSpPr>
          <p:spPr>
            <a:xfrm>
              <a:off x="0" y="1516895"/>
              <a:ext cx="5308126" cy="1446518"/>
            </a:xfrm>
            <a:prstGeom prst="rect">
              <a:avLst/>
            </a:prstGeom>
          </p:spPr>
          <p:txBody>
            <a:bodyPr lIns="0" tIns="0" rIns="0" bIns="0" rtlCol="0" anchor="t">
              <a:spAutoFit/>
            </a:bodyPr>
            <a:lstStyle/>
            <a:p>
              <a:pPr marL="421381" lvl="1" indent="-210690" algn="l">
                <a:lnSpc>
                  <a:spcPts val="3259"/>
                </a:lnSpc>
                <a:buFont typeface="Arial"/>
                <a:buChar char="•"/>
              </a:pPr>
              <a:r>
                <a:rPr lang="en-US" sz="1951" spc="39">
                  <a:solidFill>
                    <a:srgbClr val="FFFFFF"/>
                  </a:solidFill>
                  <a:latin typeface="Arimo"/>
                  <a:ea typeface="Arimo"/>
                  <a:cs typeface="Arimo"/>
                  <a:sym typeface="Arimo"/>
                </a:rPr>
                <a:t>Nova oprema in del. stroji</a:t>
              </a:r>
            </a:p>
            <a:p>
              <a:pPr marL="421381" lvl="1" indent="-210690" algn="l">
                <a:lnSpc>
                  <a:spcPts val="3259"/>
                </a:lnSpc>
                <a:buFont typeface="Arial"/>
                <a:buChar char="•"/>
              </a:pPr>
              <a:r>
                <a:rPr lang="en-US" sz="1951" spc="39">
                  <a:solidFill>
                    <a:srgbClr val="FFFFFF"/>
                  </a:solidFill>
                  <a:latin typeface="Arimo"/>
                  <a:ea typeface="Arimo"/>
                  <a:cs typeface="Arimo"/>
                  <a:sym typeface="Arimo"/>
                </a:rPr>
                <a:t>Rabljena oprema in del. stroji </a:t>
              </a:r>
            </a:p>
            <a:p>
              <a:pPr algn="l">
                <a:lnSpc>
                  <a:spcPts val="2257"/>
                </a:lnSpc>
              </a:pPr>
              <a:r>
                <a:rPr lang="en-US" sz="1351" spc="27">
                  <a:solidFill>
                    <a:srgbClr val="FFFFFF"/>
                  </a:solidFill>
                  <a:latin typeface="Arimo"/>
                  <a:ea typeface="Arimo"/>
                  <a:cs typeface="Arimo"/>
                  <a:sym typeface="Arimo"/>
                </a:rPr>
                <a:t>        (od 1. 1. 2023 dalje)</a:t>
              </a:r>
            </a:p>
          </p:txBody>
        </p:sp>
        <p:grpSp>
          <p:nvGrpSpPr>
            <p:cNvPr id="14" name="Group 14"/>
            <p:cNvGrpSpPr/>
            <p:nvPr/>
          </p:nvGrpSpPr>
          <p:grpSpPr>
            <a:xfrm>
              <a:off x="47244" y="116626"/>
              <a:ext cx="316756" cy="297134"/>
              <a:chOff x="0" y="0"/>
              <a:chExt cx="866477" cy="812800"/>
            </a:xfrm>
          </p:grpSpPr>
          <p:sp>
            <p:nvSpPr>
              <p:cNvPr id="15" name="Freeform 15"/>
              <p:cNvSpPr/>
              <p:nvPr/>
            </p:nvSpPr>
            <p:spPr>
              <a:xfrm>
                <a:off x="0" y="0"/>
                <a:ext cx="866477" cy="812800"/>
              </a:xfrm>
              <a:custGeom>
                <a:avLst/>
                <a:gdLst/>
                <a:ahLst/>
                <a:cxnLst/>
                <a:rect l="l" t="t" r="r" b="b"/>
                <a:pathLst>
                  <a:path w="866477" h="812800">
                    <a:moveTo>
                      <a:pt x="433239" y="0"/>
                    </a:moveTo>
                    <a:cubicBezTo>
                      <a:pt x="193968" y="0"/>
                      <a:pt x="0" y="181951"/>
                      <a:pt x="0" y="406400"/>
                    </a:cubicBezTo>
                    <a:cubicBezTo>
                      <a:pt x="0" y="630849"/>
                      <a:pt x="193968" y="812800"/>
                      <a:pt x="433239" y="812800"/>
                    </a:cubicBezTo>
                    <a:cubicBezTo>
                      <a:pt x="672510" y="812800"/>
                      <a:pt x="866477" y="630849"/>
                      <a:pt x="866477" y="406400"/>
                    </a:cubicBezTo>
                    <a:cubicBezTo>
                      <a:pt x="866477" y="181951"/>
                      <a:pt x="672510" y="0"/>
                      <a:pt x="433239" y="0"/>
                    </a:cubicBezTo>
                    <a:close/>
                  </a:path>
                </a:pathLst>
              </a:custGeom>
              <a:solidFill>
                <a:srgbClr val="FFCD67"/>
              </a:solidFill>
            </p:spPr>
            <p:txBody>
              <a:bodyPr/>
              <a:lstStyle/>
              <a:p>
                <a:endParaRPr lang="sl-SI"/>
              </a:p>
            </p:txBody>
          </p:sp>
          <p:sp>
            <p:nvSpPr>
              <p:cNvPr id="16" name="TextBox 16"/>
              <p:cNvSpPr txBox="1"/>
              <p:nvPr/>
            </p:nvSpPr>
            <p:spPr>
              <a:xfrm>
                <a:off x="81232" y="19050"/>
                <a:ext cx="704013" cy="717550"/>
              </a:xfrm>
              <a:prstGeom prst="rect">
                <a:avLst/>
              </a:prstGeom>
            </p:spPr>
            <p:txBody>
              <a:bodyPr lIns="43372" tIns="43372" rIns="43372" bIns="43372" rtlCol="0" anchor="ctr"/>
              <a:lstStyle/>
              <a:p>
                <a:pPr algn="ctr">
                  <a:lnSpc>
                    <a:spcPts val="2905"/>
                  </a:lnSpc>
                </a:pPr>
                <a:endParaRPr/>
              </a:p>
            </p:txBody>
          </p:sp>
        </p:grpSp>
        <p:sp>
          <p:nvSpPr>
            <p:cNvPr id="17" name="TextBox 17"/>
            <p:cNvSpPr txBox="1"/>
            <p:nvPr/>
          </p:nvSpPr>
          <p:spPr>
            <a:xfrm>
              <a:off x="803054" y="-85725"/>
              <a:ext cx="3875178" cy="921445"/>
            </a:xfrm>
            <a:prstGeom prst="rect">
              <a:avLst/>
            </a:prstGeom>
          </p:spPr>
          <p:txBody>
            <a:bodyPr lIns="0" tIns="0" rIns="0" bIns="0" rtlCol="0" anchor="t">
              <a:spAutoFit/>
            </a:bodyPr>
            <a:lstStyle/>
            <a:p>
              <a:pPr algn="l">
                <a:lnSpc>
                  <a:spcPts val="2927"/>
                </a:lnSpc>
              </a:pPr>
              <a:r>
                <a:rPr lang="en-US" sz="1752" b="1" spc="35">
                  <a:solidFill>
                    <a:srgbClr val="FFFFFF"/>
                  </a:solidFill>
                  <a:latin typeface="Montserrat Bold"/>
                  <a:ea typeface="Montserrat Bold"/>
                  <a:cs typeface="Montserrat Bold"/>
                  <a:sym typeface="Montserrat Bold"/>
                </a:rPr>
                <a:t>OPREDMETENA OS -</a:t>
              </a:r>
            </a:p>
            <a:p>
              <a:pPr algn="l">
                <a:lnSpc>
                  <a:spcPts val="2927"/>
                </a:lnSpc>
              </a:pPr>
              <a:r>
                <a:rPr lang="en-US" sz="1752" b="1" spc="35">
                  <a:solidFill>
                    <a:srgbClr val="FFFFFF"/>
                  </a:solidFill>
                  <a:latin typeface="Montserrat Bold"/>
                  <a:ea typeface="Montserrat Bold"/>
                  <a:cs typeface="Montserrat Bold"/>
                  <a:sym typeface="Montserrat Bold"/>
                </a:rPr>
                <a:t>OPREMA</a:t>
              </a:r>
            </a:p>
          </p:txBody>
        </p:sp>
      </p:grpSp>
      <p:grpSp>
        <p:nvGrpSpPr>
          <p:cNvPr id="18" name="Group 18"/>
          <p:cNvGrpSpPr/>
          <p:nvPr/>
        </p:nvGrpSpPr>
        <p:grpSpPr>
          <a:xfrm>
            <a:off x="650000" y="561933"/>
            <a:ext cx="5319122" cy="4875826"/>
            <a:chOff x="0" y="0"/>
            <a:chExt cx="6350000" cy="5820791"/>
          </a:xfrm>
        </p:grpSpPr>
        <p:sp>
          <p:nvSpPr>
            <p:cNvPr id="19" name="Freeform 19"/>
            <p:cNvSpPr/>
            <p:nvPr/>
          </p:nvSpPr>
          <p:spPr>
            <a:xfrm>
              <a:off x="0" y="0"/>
              <a:ext cx="6350000" cy="5820791"/>
            </a:xfrm>
            <a:custGeom>
              <a:avLst/>
              <a:gdLst/>
              <a:ahLst/>
              <a:cxnLst/>
              <a:rect l="l" t="t" r="r" b="b"/>
              <a:pathLst>
                <a:path w="6350000" h="5820791">
                  <a:moveTo>
                    <a:pt x="6350000" y="5820791"/>
                  </a:moveTo>
                  <a:lnTo>
                    <a:pt x="0" y="5820791"/>
                  </a:lnTo>
                  <a:cubicBezTo>
                    <a:pt x="0" y="4716272"/>
                    <a:pt x="564388" y="3743706"/>
                    <a:pt x="1420241" y="3175000"/>
                  </a:cubicBezTo>
                  <a:lnTo>
                    <a:pt x="0" y="3175000"/>
                  </a:lnTo>
                  <a:cubicBezTo>
                    <a:pt x="0" y="1421511"/>
                    <a:pt x="1421511" y="0"/>
                    <a:pt x="3175000" y="0"/>
                  </a:cubicBezTo>
                  <a:cubicBezTo>
                    <a:pt x="4928489" y="0"/>
                    <a:pt x="6350000" y="1421511"/>
                    <a:pt x="6350000" y="3175000"/>
                  </a:cubicBezTo>
                  <a:lnTo>
                    <a:pt x="4929759" y="3175000"/>
                  </a:lnTo>
                  <a:cubicBezTo>
                    <a:pt x="5785612" y="3743706"/>
                    <a:pt x="6350000" y="4716272"/>
                    <a:pt x="6350000" y="5820791"/>
                  </a:cubicBezTo>
                  <a:close/>
                </a:path>
              </a:pathLst>
            </a:custGeom>
            <a:blipFill>
              <a:blip r:embed="rId3"/>
              <a:stretch>
                <a:fillRect l="-18663" r="-18663"/>
              </a:stretch>
            </a:blipFill>
            <a:ln w="38100" cap="sq">
              <a:solidFill>
                <a:srgbClr val="F9F9F9"/>
              </a:solidFill>
              <a:prstDash val="solid"/>
              <a:miter/>
            </a:ln>
          </p:spPr>
          <p:txBody>
            <a:bodyPr/>
            <a:lstStyle/>
            <a:p>
              <a:endParaRPr lang="sl-SI"/>
            </a:p>
          </p:txBody>
        </p:sp>
      </p:grpSp>
      <p:sp>
        <p:nvSpPr>
          <p:cNvPr id="20" name="TextBox 20"/>
          <p:cNvSpPr txBox="1"/>
          <p:nvPr/>
        </p:nvSpPr>
        <p:spPr>
          <a:xfrm>
            <a:off x="8421651" y="2569727"/>
            <a:ext cx="8238214" cy="1735037"/>
          </a:xfrm>
          <a:prstGeom prst="rect">
            <a:avLst/>
          </a:prstGeom>
        </p:spPr>
        <p:txBody>
          <a:bodyPr lIns="0" tIns="0" rIns="0" bIns="0" rtlCol="0" anchor="t">
            <a:spAutoFit/>
          </a:bodyPr>
          <a:lstStyle/>
          <a:p>
            <a:pPr algn="l">
              <a:lnSpc>
                <a:spcPts val="3422"/>
              </a:lnSpc>
            </a:pPr>
            <a:endParaRPr/>
          </a:p>
          <a:p>
            <a:pPr marL="442501" lvl="1" indent="-221250" algn="l">
              <a:lnSpc>
                <a:spcPts val="3422"/>
              </a:lnSpc>
              <a:buFont typeface="Arial"/>
              <a:buChar char="•"/>
            </a:pPr>
            <a:r>
              <a:rPr lang="en-US" sz="2049" spc="40" err="1">
                <a:solidFill>
                  <a:srgbClr val="464646"/>
                </a:solidFill>
                <a:latin typeface="Arial MT Pro"/>
                <a:ea typeface="Arial MT Pro"/>
                <a:cs typeface="Arial MT Pro"/>
                <a:sym typeface="Arial MT Pro"/>
              </a:rPr>
              <a:t>Nastanek</a:t>
            </a:r>
            <a:r>
              <a:rPr lang="en-US" sz="2049" spc="40">
                <a:solidFill>
                  <a:srgbClr val="464646"/>
                </a:solidFill>
                <a:latin typeface="Arial MT Pro"/>
                <a:ea typeface="Arial MT Pro"/>
                <a:cs typeface="Arial MT Pro"/>
                <a:sym typeface="Arial MT Pro"/>
              </a:rPr>
              <a:t> </a:t>
            </a:r>
            <a:r>
              <a:rPr lang="en-US" sz="2049" spc="40" err="1">
                <a:solidFill>
                  <a:srgbClr val="464646"/>
                </a:solidFill>
                <a:latin typeface="Arial MT Pro"/>
                <a:ea typeface="Arial MT Pro"/>
                <a:cs typeface="Arial MT Pro"/>
                <a:sym typeface="Arial MT Pro"/>
              </a:rPr>
              <a:t>stroškov</a:t>
            </a:r>
            <a:r>
              <a:rPr lang="en-US" sz="2049" spc="40">
                <a:solidFill>
                  <a:srgbClr val="464646"/>
                </a:solidFill>
                <a:latin typeface="Arial MT Pro"/>
                <a:ea typeface="Arial MT Pro"/>
                <a:cs typeface="Arial MT Pro"/>
                <a:sym typeface="Arial MT Pro"/>
              </a:rPr>
              <a:t>: </a:t>
            </a:r>
            <a:r>
              <a:rPr lang="en-US" sz="2049" b="1" spc="40">
                <a:solidFill>
                  <a:srgbClr val="464646"/>
                </a:solidFill>
                <a:latin typeface="Arial MT Pro Bold"/>
                <a:ea typeface="Arial MT Pro Bold"/>
                <a:cs typeface="Arial MT Pro Bold"/>
                <a:sym typeface="Arial MT Pro Bold"/>
              </a:rPr>
              <a:t>od </a:t>
            </a:r>
            <a:r>
              <a:rPr lang="sl-SI" sz="2049" b="1" spc="40">
                <a:solidFill>
                  <a:srgbClr val="464646"/>
                </a:solidFill>
                <a:latin typeface="Arial MT Pro Bold"/>
                <a:ea typeface="Arial MT Pro Bold"/>
                <a:cs typeface="Arial MT Pro Bold"/>
                <a:sym typeface="Arial MT Pro Bold"/>
              </a:rPr>
              <a:t>0</a:t>
            </a:r>
            <a:r>
              <a:rPr lang="en-US" sz="2049" b="1" spc="40">
                <a:solidFill>
                  <a:srgbClr val="464646"/>
                </a:solidFill>
                <a:latin typeface="Arial MT Pro Bold"/>
                <a:ea typeface="Arial MT Pro Bold"/>
                <a:cs typeface="Arial MT Pro Bold"/>
                <a:sym typeface="Arial MT Pro Bold"/>
              </a:rPr>
              <a:t>1. </a:t>
            </a:r>
            <a:r>
              <a:rPr lang="sl-SI" sz="2049" b="1" spc="40">
                <a:solidFill>
                  <a:srgbClr val="464646"/>
                </a:solidFill>
                <a:latin typeface="Arial MT Pro Bold"/>
                <a:ea typeface="Arial MT Pro Bold"/>
                <a:cs typeface="Arial MT Pro Bold"/>
                <a:sym typeface="Arial MT Pro Bold"/>
              </a:rPr>
              <a:t>0</a:t>
            </a:r>
            <a:r>
              <a:rPr lang="en-US" sz="2049" b="1" spc="40">
                <a:solidFill>
                  <a:srgbClr val="464646"/>
                </a:solidFill>
                <a:latin typeface="Arial MT Pro Bold"/>
                <a:ea typeface="Arial MT Pro Bold"/>
                <a:cs typeface="Arial MT Pro Bold"/>
                <a:sym typeface="Arial MT Pro Bold"/>
              </a:rPr>
              <a:t>1. 2025</a:t>
            </a:r>
          </a:p>
          <a:p>
            <a:pPr marL="442501" lvl="1" indent="-221250" algn="l">
              <a:lnSpc>
                <a:spcPts val="3422"/>
              </a:lnSpc>
              <a:buFont typeface="Arial"/>
              <a:buChar char="•"/>
            </a:pPr>
            <a:r>
              <a:rPr lang="en-US" sz="2049" spc="40" err="1">
                <a:solidFill>
                  <a:srgbClr val="464646"/>
                </a:solidFill>
                <a:latin typeface="Arial MT Pro"/>
                <a:ea typeface="Arial MT Pro"/>
                <a:cs typeface="Arial MT Pro"/>
                <a:sym typeface="Arial MT Pro"/>
              </a:rPr>
              <a:t>Upravičeni</a:t>
            </a:r>
            <a:r>
              <a:rPr lang="en-US" sz="2049" spc="40">
                <a:solidFill>
                  <a:srgbClr val="464646"/>
                </a:solidFill>
                <a:latin typeface="Arial MT Pro"/>
                <a:ea typeface="Arial MT Pro"/>
                <a:cs typeface="Arial MT Pro"/>
                <a:sym typeface="Arial MT Pro"/>
              </a:rPr>
              <a:t> </a:t>
            </a:r>
            <a:r>
              <a:rPr lang="en-US" sz="2049" spc="40" err="1">
                <a:solidFill>
                  <a:srgbClr val="464646"/>
                </a:solidFill>
                <a:latin typeface="Arial MT Pro"/>
                <a:ea typeface="Arial MT Pro"/>
                <a:cs typeface="Arial MT Pro"/>
                <a:sym typeface="Arial MT Pro"/>
              </a:rPr>
              <a:t>stroški</a:t>
            </a:r>
            <a:r>
              <a:rPr lang="en-US" sz="2049" spc="40">
                <a:solidFill>
                  <a:srgbClr val="464646"/>
                </a:solidFill>
                <a:latin typeface="Arial MT Pro"/>
                <a:ea typeface="Arial MT Pro"/>
                <a:cs typeface="Arial MT Pro"/>
                <a:sym typeface="Arial MT Pro"/>
              </a:rPr>
              <a:t>: po </a:t>
            </a:r>
            <a:r>
              <a:rPr lang="en-US" sz="2049" b="1" spc="40">
                <a:solidFill>
                  <a:srgbClr val="464646"/>
                </a:solidFill>
                <a:latin typeface="Arial MT Pro Bold"/>
                <a:ea typeface="Arial MT Pro Bold"/>
                <a:cs typeface="Arial MT Pro Bold"/>
                <a:sym typeface="Arial MT Pro Bold"/>
              </a:rPr>
              <a:t>Shemi </a:t>
            </a:r>
            <a:r>
              <a:rPr lang="en-US" sz="2049" b="1" i="1" spc="40">
                <a:solidFill>
                  <a:srgbClr val="464646"/>
                </a:solidFill>
                <a:latin typeface="Arial MT Pro Bold Italics"/>
                <a:ea typeface="Arial MT Pro Bold Italics"/>
                <a:cs typeface="Arial MT Pro Bold Italics"/>
                <a:sym typeface="Arial MT Pro Bold Italics"/>
              </a:rPr>
              <a:t>de minimis in Regionalni </a:t>
            </a:r>
            <a:r>
              <a:rPr lang="en-US" sz="2049" b="1" i="1" spc="40" err="1">
                <a:solidFill>
                  <a:srgbClr val="464646"/>
                </a:solidFill>
                <a:latin typeface="Arial MT Pro Bold Italics"/>
                <a:ea typeface="Arial MT Pro Bold Italics"/>
                <a:cs typeface="Arial MT Pro Bold Italics"/>
                <a:sym typeface="Arial MT Pro Bold Italics"/>
              </a:rPr>
              <a:t>shemi</a:t>
            </a:r>
            <a:r>
              <a:rPr lang="en-US" sz="2049" b="1" i="1" spc="40">
                <a:solidFill>
                  <a:srgbClr val="464646"/>
                </a:solidFill>
                <a:latin typeface="Arial MT Pro Bold Italics"/>
                <a:ea typeface="Arial MT Pro Bold Italics"/>
                <a:cs typeface="Arial MT Pro Bold Italics"/>
                <a:sym typeface="Arial MT Pro Bold Italics"/>
              </a:rPr>
              <a:t> </a:t>
            </a:r>
            <a:r>
              <a:rPr lang="en-US" sz="2049" b="1" i="1" spc="40" err="1">
                <a:solidFill>
                  <a:srgbClr val="464646"/>
                </a:solidFill>
                <a:latin typeface="Arial MT Pro Bold Italics"/>
                <a:ea typeface="Arial MT Pro Bold Italics"/>
                <a:cs typeface="Arial MT Pro Bold Italics"/>
                <a:sym typeface="Arial MT Pro Bold Italics"/>
              </a:rPr>
              <a:t>državne</a:t>
            </a:r>
            <a:r>
              <a:rPr lang="en-US" sz="2049" b="1" i="1" spc="40">
                <a:solidFill>
                  <a:srgbClr val="464646"/>
                </a:solidFill>
                <a:latin typeface="Arial MT Pro Bold Italics"/>
                <a:ea typeface="Arial MT Pro Bold Italics"/>
                <a:cs typeface="Arial MT Pro Bold Italics"/>
                <a:sym typeface="Arial MT Pro Bold Italics"/>
              </a:rPr>
              <a:t> </a:t>
            </a:r>
            <a:r>
              <a:rPr lang="en-US" sz="2049" b="1" i="1" spc="40" err="1">
                <a:solidFill>
                  <a:srgbClr val="464646"/>
                </a:solidFill>
                <a:latin typeface="Arial MT Pro Bold Italics"/>
                <a:ea typeface="Arial MT Pro Bold Italics"/>
                <a:cs typeface="Arial MT Pro Bold Italics"/>
                <a:sym typeface="Arial MT Pro Bold Italics"/>
              </a:rPr>
              <a:t>pomoči</a:t>
            </a:r>
            <a:endParaRPr lang="en-US" sz="2049" b="1" i="1" spc="40">
              <a:solidFill>
                <a:srgbClr val="464646"/>
              </a:solidFill>
              <a:latin typeface="Arial MT Pro Bold Italics"/>
              <a:ea typeface="Arial MT Pro Bold Italics"/>
              <a:cs typeface="Arial MT Pro Bold Italics"/>
              <a:sym typeface="Arial MT Pro Bold Italics"/>
            </a:endParaRPr>
          </a:p>
        </p:txBody>
      </p:sp>
      <p:sp>
        <p:nvSpPr>
          <p:cNvPr id="21" name="TextBox 21"/>
          <p:cNvSpPr txBox="1"/>
          <p:nvPr/>
        </p:nvSpPr>
        <p:spPr>
          <a:xfrm>
            <a:off x="8517702" y="874394"/>
            <a:ext cx="3379255" cy="530292"/>
          </a:xfrm>
          <a:prstGeom prst="rect">
            <a:avLst/>
          </a:prstGeom>
        </p:spPr>
        <p:txBody>
          <a:bodyPr lIns="0" tIns="0" rIns="0" bIns="0" rtlCol="0" anchor="t">
            <a:spAutoFit/>
          </a:bodyPr>
          <a:lstStyle/>
          <a:p>
            <a:pPr marL="0" lvl="0" indent="0" algn="l">
              <a:lnSpc>
                <a:spcPts val="4212"/>
              </a:lnSpc>
              <a:spcBef>
                <a:spcPct val="0"/>
              </a:spcBef>
            </a:pPr>
            <a:r>
              <a:rPr lang="en-US" sz="3052" spc="24">
                <a:solidFill>
                  <a:srgbClr val="464646"/>
                </a:solidFill>
                <a:latin typeface="Rubik"/>
                <a:ea typeface="Rubik"/>
                <a:cs typeface="Rubik"/>
                <a:sym typeface="Rubik"/>
              </a:rPr>
              <a:t>BIZI Krožno:</a:t>
            </a:r>
          </a:p>
        </p:txBody>
      </p:sp>
      <p:sp>
        <p:nvSpPr>
          <p:cNvPr id="22" name="TextBox 22"/>
          <p:cNvSpPr txBox="1"/>
          <p:nvPr/>
        </p:nvSpPr>
        <p:spPr>
          <a:xfrm>
            <a:off x="8517702" y="1319613"/>
            <a:ext cx="6309759" cy="682057"/>
          </a:xfrm>
          <a:prstGeom prst="rect">
            <a:avLst/>
          </a:prstGeom>
        </p:spPr>
        <p:txBody>
          <a:bodyPr lIns="0" tIns="0" rIns="0" bIns="0" rtlCol="0" anchor="t">
            <a:spAutoFit/>
          </a:bodyPr>
          <a:lstStyle/>
          <a:p>
            <a:pPr marL="0" lvl="0" indent="0" algn="l">
              <a:lnSpc>
                <a:spcPts val="5400"/>
              </a:lnSpc>
              <a:spcBef>
                <a:spcPct val="0"/>
              </a:spcBef>
            </a:pPr>
            <a:r>
              <a:rPr lang="en-US" sz="3913" b="1" spc="31">
                <a:solidFill>
                  <a:srgbClr val="649981"/>
                </a:solidFill>
                <a:latin typeface="Rubik Bold"/>
                <a:ea typeface="Rubik Bold"/>
                <a:cs typeface="Rubik Bold"/>
                <a:sym typeface="Rubik Bold"/>
              </a:rPr>
              <a:t>UPRAVIČENI STROŠKI...</a:t>
            </a:r>
          </a:p>
        </p:txBody>
      </p:sp>
      <p:grpSp>
        <p:nvGrpSpPr>
          <p:cNvPr id="23" name="Group 23"/>
          <p:cNvGrpSpPr/>
          <p:nvPr/>
        </p:nvGrpSpPr>
        <p:grpSpPr>
          <a:xfrm>
            <a:off x="4661718" y="6418834"/>
            <a:ext cx="4167957" cy="4012293"/>
            <a:chOff x="0" y="0"/>
            <a:chExt cx="5557277" cy="5349724"/>
          </a:xfrm>
        </p:grpSpPr>
        <p:sp>
          <p:nvSpPr>
            <p:cNvPr id="24" name="AutoShape 24"/>
            <p:cNvSpPr/>
            <p:nvPr/>
          </p:nvSpPr>
          <p:spPr>
            <a:xfrm flipV="1">
              <a:off x="12700" y="259253"/>
              <a:ext cx="0" cy="5090471"/>
            </a:xfrm>
            <a:prstGeom prst="line">
              <a:avLst/>
            </a:prstGeom>
            <a:ln w="25400" cap="flat">
              <a:solidFill>
                <a:srgbClr val="FFFFFF"/>
              </a:solidFill>
              <a:prstDash val="solid"/>
              <a:headEnd type="none" w="sm" len="sm"/>
              <a:tailEnd type="none" w="sm" len="sm"/>
            </a:ln>
          </p:spPr>
          <p:txBody>
            <a:bodyPr/>
            <a:lstStyle/>
            <a:p>
              <a:endParaRPr lang="sl-SI"/>
            </a:p>
          </p:txBody>
        </p:sp>
        <p:grpSp>
          <p:nvGrpSpPr>
            <p:cNvPr id="25" name="Group 25"/>
            <p:cNvGrpSpPr/>
            <p:nvPr/>
          </p:nvGrpSpPr>
          <p:grpSpPr>
            <a:xfrm>
              <a:off x="495300" y="116626"/>
              <a:ext cx="297134" cy="297134"/>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D67"/>
              </a:solidFill>
            </p:spPr>
            <p:txBody>
              <a:bodyPr/>
              <a:lstStyle/>
              <a:p>
                <a:endParaRPr lang="sl-SI"/>
              </a:p>
            </p:txBody>
          </p:sp>
          <p:sp>
            <p:nvSpPr>
              <p:cNvPr id="27" name="TextBox 27"/>
              <p:cNvSpPr txBox="1"/>
              <p:nvPr/>
            </p:nvSpPr>
            <p:spPr>
              <a:xfrm>
                <a:off x="76200" y="19050"/>
                <a:ext cx="660400" cy="717550"/>
              </a:xfrm>
              <a:prstGeom prst="rect">
                <a:avLst/>
              </a:prstGeom>
            </p:spPr>
            <p:txBody>
              <a:bodyPr lIns="43372" tIns="43372" rIns="43372" bIns="43372" rtlCol="0" anchor="ctr"/>
              <a:lstStyle/>
              <a:p>
                <a:pPr algn="ctr">
                  <a:lnSpc>
                    <a:spcPts val="2905"/>
                  </a:lnSpc>
                </a:pPr>
                <a:endParaRPr/>
              </a:p>
            </p:txBody>
          </p:sp>
        </p:grpSp>
        <p:sp>
          <p:nvSpPr>
            <p:cNvPr id="28" name="TextBox 28"/>
            <p:cNvSpPr txBox="1"/>
            <p:nvPr/>
          </p:nvSpPr>
          <p:spPr>
            <a:xfrm>
              <a:off x="1204289" y="-85725"/>
              <a:ext cx="4352988" cy="921445"/>
            </a:xfrm>
            <a:prstGeom prst="rect">
              <a:avLst/>
            </a:prstGeom>
          </p:spPr>
          <p:txBody>
            <a:bodyPr lIns="0" tIns="0" rIns="0" bIns="0" rtlCol="0" anchor="t">
              <a:spAutoFit/>
            </a:bodyPr>
            <a:lstStyle/>
            <a:p>
              <a:pPr algn="l">
                <a:lnSpc>
                  <a:spcPts val="2927"/>
                </a:lnSpc>
              </a:pPr>
              <a:r>
                <a:rPr lang="en-US" sz="1752" b="1" spc="35">
                  <a:solidFill>
                    <a:srgbClr val="FFFFFF"/>
                  </a:solidFill>
                  <a:latin typeface="Montserrat Bold"/>
                  <a:ea typeface="Montserrat Bold"/>
                  <a:cs typeface="Montserrat Bold"/>
                  <a:sym typeface="Montserrat Bold"/>
                </a:rPr>
                <a:t>OPREDMETENA OS-</a:t>
              </a:r>
            </a:p>
            <a:p>
              <a:pPr algn="l">
                <a:lnSpc>
                  <a:spcPts val="2927"/>
                </a:lnSpc>
              </a:pPr>
              <a:r>
                <a:rPr lang="en-US" sz="1752" b="1" spc="35">
                  <a:solidFill>
                    <a:srgbClr val="FFFFFF"/>
                  </a:solidFill>
                  <a:latin typeface="Montserrat Bold"/>
                  <a:ea typeface="Montserrat Bold"/>
                  <a:cs typeface="Montserrat Bold"/>
                  <a:sym typeface="Montserrat Bold"/>
                </a:rPr>
                <a:t>NEPREMIČNINE</a:t>
              </a:r>
            </a:p>
          </p:txBody>
        </p:sp>
        <p:sp>
          <p:nvSpPr>
            <p:cNvPr id="29" name="TextBox 29"/>
            <p:cNvSpPr txBox="1"/>
            <p:nvPr/>
          </p:nvSpPr>
          <p:spPr>
            <a:xfrm>
              <a:off x="380023" y="1494642"/>
              <a:ext cx="5029826" cy="2055841"/>
            </a:xfrm>
            <a:prstGeom prst="rect">
              <a:avLst/>
            </a:prstGeom>
          </p:spPr>
          <p:txBody>
            <a:bodyPr lIns="0" tIns="0" rIns="0" bIns="0" rtlCol="0" anchor="t">
              <a:spAutoFit/>
            </a:bodyPr>
            <a:lstStyle/>
            <a:p>
              <a:pPr marL="403204" lvl="1" indent="-201602" algn="l">
                <a:lnSpc>
                  <a:spcPts val="3118"/>
                </a:lnSpc>
                <a:buFont typeface="Arial"/>
                <a:buChar char="•"/>
              </a:pPr>
              <a:r>
                <a:rPr lang="en-US" sz="1867" spc="37">
                  <a:solidFill>
                    <a:srgbClr val="FFFFFF"/>
                  </a:solidFill>
                  <a:latin typeface="Arimo"/>
                  <a:ea typeface="Arimo"/>
                  <a:cs typeface="Arimo"/>
                  <a:sym typeface="Arimo"/>
                </a:rPr>
                <a:t>Gradbena, obrtniška in instalacijska dela, povezana z nakupom, vzpostavitvijo ali prenovo infrastrukture</a:t>
              </a:r>
            </a:p>
          </p:txBody>
        </p:sp>
      </p:grpSp>
      <p:sp>
        <p:nvSpPr>
          <p:cNvPr id="30" name="TextBox 30"/>
          <p:cNvSpPr txBox="1"/>
          <p:nvPr/>
        </p:nvSpPr>
        <p:spPr>
          <a:xfrm>
            <a:off x="4946735" y="9302104"/>
            <a:ext cx="3772369" cy="394733"/>
          </a:xfrm>
          <a:prstGeom prst="rect">
            <a:avLst/>
          </a:prstGeom>
        </p:spPr>
        <p:txBody>
          <a:bodyPr lIns="0" tIns="0" rIns="0" bIns="0" rtlCol="0" anchor="t">
            <a:spAutoFit/>
          </a:bodyPr>
          <a:lstStyle/>
          <a:p>
            <a:pPr algn="l">
              <a:lnSpc>
                <a:spcPts val="3118"/>
              </a:lnSpc>
            </a:pPr>
            <a:endParaRPr/>
          </a:p>
        </p:txBody>
      </p:sp>
      <p:grpSp>
        <p:nvGrpSpPr>
          <p:cNvPr id="31" name="Group 31"/>
          <p:cNvGrpSpPr/>
          <p:nvPr/>
        </p:nvGrpSpPr>
        <p:grpSpPr>
          <a:xfrm>
            <a:off x="9134475" y="6418834"/>
            <a:ext cx="4058119" cy="3905323"/>
            <a:chOff x="0" y="0"/>
            <a:chExt cx="5410826" cy="5207097"/>
          </a:xfrm>
        </p:grpSpPr>
        <p:sp>
          <p:nvSpPr>
            <p:cNvPr id="32" name="AutoShape 32"/>
            <p:cNvSpPr/>
            <p:nvPr/>
          </p:nvSpPr>
          <p:spPr>
            <a:xfrm flipV="1">
              <a:off x="12700" y="116626"/>
              <a:ext cx="0" cy="5090471"/>
            </a:xfrm>
            <a:prstGeom prst="line">
              <a:avLst/>
            </a:prstGeom>
            <a:ln w="25400" cap="flat">
              <a:solidFill>
                <a:srgbClr val="FFFFFF"/>
              </a:solidFill>
              <a:prstDash val="solid"/>
              <a:headEnd type="none" w="sm" len="sm"/>
              <a:tailEnd type="none" w="sm" len="sm"/>
            </a:ln>
          </p:spPr>
          <p:txBody>
            <a:bodyPr/>
            <a:lstStyle/>
            <a:p>
              <a:endParaRPr lang="sl-SI"/>
            </a:p>
          </p:txBody>
        </p:sp>
        <p:grpSp>
          <p:nvGrpSpPr>
            <p:cNvPr id="33" name="Group 33"/>
            <p:cNvGrpSpPr/>
            <p:nvPr/>
          </p:nvGrpSpPr>
          <p:grpSpPr>
            <a:xfrm>
              <a:off x="495300" y="116626"/>
              <a:ext cx="297134" cy="297134"/>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D67"/>
              </a:solidFill>
            </p:spPr>
            <p:txBody>
              <a:bodyPr/>
              <a:lstStyle/>
              <a:p>
                <a:endParaRPr lang="sl-SI"/>
              </a:p>
            </p:txBody>
          </p:sp>
          <p:sp>
            <p:nvSpPr>
              <p:cNvPr id="35" name="TextBox 35"/>
              <p:cNvSpPr txBox="1"/>
              <p:nvPr/>
            </p:nvSpPr>
            <p:spPr>
              <a:xfrm>
                <a:off x="76200" y="19050"/>
                <a:ext cx="660400" cy="717550"/>
              </a:xfrm>
              <a:prstGeom prst="rect">
                <a:avLst/>
              </a:prstGeom>
            </p:spPr>
            <p:txBody>
              <a:bodyPr lIns="43372" tIns="43372" rIns="43372" bIns="43372" rtlCol="0" anchor="ctr"/>
              <a:lstStyle/>
              <a:p>
                <a:pPr algn="ctr">
                  <a:lnSpc>
                    <a:spcPts val="2905"/>
                  </a:lnSpc>
                </a:pPr>
                <a:endParaRPr/>
              </a:p>
            </p:txBody>
          </p:sp>
        </p:grpSp>
        <p:sp>
          <p:nvSpPr>
            <p:cNvPr id="36" name="TextBox 36"/>
            <p:cNvSpPr txBox="1"/>
            <p:nvPr/>
          </p:nvSpPr>
          <p:spPr>
            <a:xfrm>
              <a:off x="1204289" y="-85725"/>
              <a:ext cx="3635116" cy="921593"/>
            </a:xfrm>
            <a:prstGeom prst="rect">
              <a:avLst/>
            </a:prstGeom>
          </p:spPr>
          <p:txBody>
            <a:bodyPr lIns="0" tIns="0" rIns="0" bIns="0" rtlCol="0" anchor="t">
              <a:spAutoFit/>
            </a:bodyPr>
            <a:lstStyle/>
            <a:p>
              <a:pPr algn="l">
                <a:lnSpc>
                  <a:spcPts val="2927"/>
                </a:lnSpc>
              </a:pPr>
              <a:r>
                <a:rPr lang="en-US" sz="1752" b="1" spc="35">
                  <a:solidFill>
                    <a:srgbClr val="FFFFFF"/>
                  </a:solidFill>
                  <a:latin typeface="Montserrat Bold"/>
                  <a:ea typeface="Montserrat Bold"/>
                  <a:cs typeface="Montserrat Bold"/>
                  <a:sym typeface="Montserrat Bold"/>
                </a:rPr>
                <a:t>NEOPREDMETENA SREDSTVA</a:t>
              </a:r>
            </a:p>
          </p:txBody>
        </p:sp>
        <p:sp>
          <p:nvSpPr>
            <p:cNvPr id="37" name="TextBox 37"/>
            <p:cNvSpPr txBox="1"/>
            <p:nvPr/>
          </p:nvSpPr>
          <p:spPr>
            <a:xfrm>
              <a:off x="381000" y="1494642"/>
              <a:ext cx="5029826" cy="488211"/>
            </a:xfrm>
            <a:prstGeom prst="rect">
              <a:avLst/>
            </a:prstGeom>
          </p:spPr>
          <p:txBody>
            <a:bodyPr lIns="0" tIns="0" rIns="0" bIns="0" rtlCol="0" anchor="t">
              <a:spAutoFit/>
            </a:bodyPr>
            <a:lstStyle/>
            <a:p>
              <a:pPr marL="403204" lvl="1" indent="-201602" algn="l">
                <a:lnSpc>
                  <a:spcPts val="3118"/>
                </a:lnSpc>
                <a:buFont typeface="Arial"/>
                <a:buChar char="•"/>
              </a:pPr>
              <a:r>
                <a:rPr lang="en-US" sz="1867" spc="37">
                  <a:solidFill>
                    <a:srgbClr val="FFFFFF"/>
                  </a:solidFill>
                  <a:latin typeface="Arimo"/>
                  <a:ea typeface="Arimo"/>
                  <a:cs typeface="Arimo"/>
                  <a:sym typeface="Arimo"/>
                </a:rPr>
                <a:t>Programska oprema</a:t>
              </a:r>
            </a:p>
          </p:txBody>
        </p:sp>
        <p:sp>
          <p:nvSpPr>
            <p:cNvPr id="38" name="TextBox 38"/>
            <p:cNvSpPr txBox="1"/>
            <p:nvPr/>
          </p:nvSpPr>
          <p:spPr>
            <a:xfrm>
              <a:off x="381000" y="2117222"/>
              <a:ext cx="5029826" cy="2055841"/>
            </a:xfrm>
            <a:prstGeom prst="rect">
              <a:avLst/>
            </a:prstGeom>
          </p:spPr>
          <p:txBody>
            <a:bodyPr lIns="0" tIns="0" rIns="0" bIns="0" rtlCol="0" anchor="t">
              <a:spAutoFit/>
            </a:bodyPr>
            <a:lstStyle/>
            <a:p>
              <a:pPr marL="403204" lvl="1" indent="-201602" algn="l">
                <a:lnSpc>
                  <a:spcPts val="3118"/>
                </a:lnSpc>
                <a:buFont typeface="Arial"/>
                <a:buChar char="•"/>
              </a:pPr>
              <a:r>
                <a:rPr lang="en-US" sz="1867" spc="37">
                  <a:solidFill>
                    <a:srgbClr val="FFFFFF"/>
                  </a:solidFill>
                  <a:latin typeface="Arimo"/>
                  <a:ea typeface="Arimo"/>
                  <a:cs typeface="Arimo"/>
                  <a:sym typeface="Arimo"/>
                </a:rPr>
                <a:t>Nakup patentov, licenc, blagovnih znamk ali nepatentiranega tehničnega znanja</a:t>
              </a:r>
            </a:p>
          </p:txBody>
        </p:sp>
      </p:grpSp>
      <p:grpSp>
        <p:nvGrpSpPr>
          <p:cNvPr id="39" name="Group 39"/>
          <p:cNvGrpSpPr/>
          <p:nvPr/>
        </p:nvGrpSpPr>
        <p:grpSpPr>
          <a:xfrm>
            <a:off x="13607232" y="6418834"/>
            <a:ext cx="4096219" cy="3905323"/>
            <a:chOff x="0" y="0"/>
            <a:chExt cx="5461626" cy="5207097"/>
          </a:xfrm>
        </p:grpSpPr>
        <p:sp>
          <p:nvSpPr>
            <p:cNvPr id="40" name="AutoShape 40"/>
            <p:cNvSpPr/>
            <p:nvPr/>
          </p:nvSpPr>
          <p:spPr>
            <a:xfrm flipV="1">
              <a:off x="12700" y="116626"/>
              <a:ext cx="0" cy="5090471"/>
            </a:xfrm>
            <a:prstGeom prst="line">
              <a:avLst/>
            </a:prstGeom>
            <a:ln w="25400" cap="flat">
              <a:solidFill>
                <a:srgbClr val="FFFFFF"/>
              </a:solidFill>
              <a:prstDash val="solid"/>
              <a:headEnd type="none" w="sm" len="sm"/>
              <a:tailEnd type="none" w="sm" len="sm"/>
            </a:ln>
          </p:spPr>
          <p:txBody>
            <a:bodyPr/>
            <a:lstStyle/>
            <a:p>
              <a:endParaRPr lang="sl-SI"/>
            </a:p>
          </p:txBody>
        </p:sp>
        <p:grpSp>
          <p:nvGrpSpPr>
            <p:cNvPr id="41" name="Group 41"/>
            <p:cNvGrpSpPr/>
            <p:nvPr/>
          </p:nvGrpSpPr>
          <p:grpSpPr>
            <a:xfrm>
              <a:off x="588129" y="116626"/>
              <a:ext cx="297134" cy="297134"/>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D67"/>
              </a:solidFill>
            </p:spPr>
            <p:txBody>
              <a:bodyPr/>
              <a:lstStyle/>
              <a:p>
                <a:endParaRPr lang="sl-SI"/>
              </a:p>
            </p:txBody>
          </p:sp>
          <p:sp>
            <p:nvSpPr>
              <p:cNvPr id="43" name="TextBox 43"/>
              <p:cNvSpPr txBox="1"/>
              <p:nvPr/>
            </p:nvSpPr>
            <p:spPr>
              <a:xfrm>
                <a:off x="76200" y="19050"/>
                <a:ext cx="660400" cy="717550"/>
              </a:xfrm>
              <a:prstGeom prst="rect">
                <a:avLst/>
              </a:prstGeom>
            </p:spPr>
            <p:txBody>
              <a:bodyPr lIns="43372" tIns="43372" rIns="43372" bIns="43372" rtlCol="0" anchor="ctr"/>
              <a:lstStyle/>
              <a:p>
                <a:pPr algn="ctr">
                  <a:lnSpc>
                    <a:spcPts val="2905"/>
                  </a:lnSpc>
                </a:pPr>
                <a:endParaRPr/>
              </a:p>
            </p:txBody>
          </p:sp>
        </p:grpSp>
        <p:sp>
          <p:nvSpPr>
            <p:cNvPr id="44" name="TextBox 44"/>
            <p:cNvSpPr txBox="1"/>
            <p:nvPr/>
          </p:nvSpPr>
          <p:spPr>
            <a:xfrm>
              <a:off x="1297117" y="-85725"/>
              <a:ext cx="3635116" cy="921445"/>
            </a:xfrm>
            <a:prstGeom prst="rect">
              <a:avLst/>
            </a:prstGeom>
          </p:spPr>
          <p:txBody>
            <a:bodyPr lIns="0" tIns="0" rIns="0" bIns="0" rtlCol="0" anchor="t">
              <a:spAutoFit/>
            </a:bodyPr>
            <a:lstStyle/>
            <a:p>
              <a:pPr algn="l">
                <a:lnSpc>
                  <a:spcPts val="2927"/>
                </a:lnSpc>
              </a:pPr>
              <a:r>
                <a:rPr lang="en-US" sz="1752" b="1" spc="35">
                  <a:solidFill>
                    <a:srgbClr val="FFFFFF"/>
                  </a:solidFill>
                  <a:latin typeface="Montserrat Bold"/>
                  <a:ea typeface="Montserrat Bold"/>
                  <a:cs typeface="Montserrat Bold"/>
                  <a:sym typeface="Montserrat Bold"/>
                </a:rPr>
                <a:t>STROŠKI OBRATNIH SREDSTEV</a:t>
              </a:r>
            </a:p>
          </p:txBody>
        </p:sp>
        <p:sp>
          <p:nvSpPr>
            <p:cNvPr id="45" name="TextBox 45"/>
            <p:cNvSpPr txBox="1"/>
            <p:nvPr/>
          </p:nvSpPr>
          <p:spPr>
            <a:xfrm>
              <a:off x="431800" y="2195119"/>
              <a:ext cx="5029826" cy="1010839"/>
            </a:xfrm>
            <a:prstGeom prst="rect">
              <a:avLst/>
            </a:prstGeom>
          </p:spPr>
          <p:txBody>
            <a:bodyPr lIns="0" tIns="0" rIns="0" bIns="0" rtlCol="0" anchor="t">
              <a:spAutoFit/>
            </a:bodyPr>
            <a:lstStyle/>
            <a:p>
              <a:pPr marL="403204" lvl="1" indent="-201602" algn="l">
                <a:lnSpc>
                  <a:spcPts val="3118"/>
                </a:lnSpc>
                <a:buFont typeface="Arial"/>
                <a:buChar char="•"/>
              </a:pPr>
              <a:r>
                <a:rPr lang="en-US" sz="1867" spc="37">
                  <a:solidFill>
                    <a:srgbClr val="FFFFFF"/>
                  </a:solidFill>
                  <a:latin typeface="Arimo"/>
                  <a:ea typeface="Arimo"/>
                  <a:cs typeface="Arimo"/>
                  <a:sym typeface="Arimo"/>
                </a:rPr>
                <a:t>Stroški storitev zunanjih izvajalcev</a:t>
              </a:r>
            </a:p>
          </p:txBody>
        </p:sp>
        <p:sp>
          <p:nvSpPr>
            <p:cNvPr id="46" name="TextBox 46"/>
            <p:cNvSpPr txBox="1"/>
            <p:nvPr/>
          </p:nvSpPr>
          <p:spPr>
            <a:xfrm>
              <a:off x="431800" y="3352424"/>
              <a:ext cx="5029826" cy="488253"/>
            </a:xfrm>
            <a:prstGeom prst="rect">
              <a:avLst/>
            </a:prstGeom>
          </p:spPr>
          <p:txBody>
            <a:bodyPr lIns="0" tIns="0" rIns="0" bIns="0" rtlCol="0" anchor="t">
              <a:spAutoFit/>
            </a:bodyPr>
            <a:lstStyle/>
            <a:p>
              <a:pPr marL="403204" lvl="1" indent="-201602" algn="l">
                <a:lnSpc>
                  <a:spcPts val="3118"/>
                </a:lnSpc>
                <a:buFont typeface="Arial"/>
                <a:buChar char="•"/>
              </a:pPr>
              <a:r>
                <a:rPr lang="en-US" sz="1867" spc="37">
                  <a:solidFill>
                    <a:srgbClr val="FFFFFF"/>
                  </a:solidFill>
                  <a:latin typeface="Arimo"/>
                  <a:ea typeface="Arimo"/>
                  <a:cs typeface="Arimo"/>
                  <a:sym typeface="Arimo"/>
                </a:rPr>
                <a:t>Stroški materiala in blaga</a:t>
              </a:r>
            </a:p>
          </p:txBody>
        </p:sp>
        <p:sp>
          <p:nvSpPr>
            <p:cNvPr id="47" name="TextBox 47"/>
            <p:cNvSpPr txBox="1"/>
            <p:nvPr/>
          </p:nvSpPr>
          <p:spPr>
            <a:xfrm>
              <a:off x="431800" y="1554466"/>
              <a:ext cx="5029826" cy="488253"/>
            </a:xfrm>
            <a:prstGeom prst="rect">
              <a:avLst/>
            </a:prstGeom>
          </p:spPr>
          <p:txBody>
            <a:bodyPr lIns="0" tIns="0" rIns="0" bIns="0" rtlCol="0" anchor="t">
              <a:spAutoFit/>
            </a:bodyPr>
            <a:lstStyle/>
            <a:p>
              <a:pPr marL="403204" lvl="1" indent="-201602" algn="l">
                <a:lnSpc>
                  <a:spcPts val="3118"/>
                </a:lnSpc>
                <a:buFont typeface="Arial"/>
                <a:buChar char="•"/>
              </a:pPr>
              <a:r>
                <a:rPr lang="en-US" sz="1867" spc="37">
                  <a:solidFill>
                    <a:srgbClr val="FFFFFF"/>
                  </a:solidFill>
                  <a:latin typeface="Arimo"/>
                  <a:ea typeface="Arimo"/>
                  <a:cs typeface="Arimo"/>
                  <a:sym typeface="Arimo"/>
                </a:rPr>
                <a:t>Do 30 % upr. vred. projekta</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555" b="-2555"/>
            </a:stretch>
          </a:blipFill>
        </p:spPr>
        <p:txBody>
          <a:bodyPr/>
          <a:lstStyle/>
          <a:p>
            <a:endParaRPr lang="sl-SI"/>
          </a:p>
        </p:txBody>
      </p:sp>
      <p:grpSp>
        <p:nvGrpSpPr>
          <p:cNvPr id="3" name="Group 3"/>
          <p:cNvGrpSpPr/>
          <p:nvPr/>
        </p:nvGrpSpPr>
        <p:grpSpPr>
          <a:xfrm>
            <a:off x="1357312" y="1028700"/>
            <a:ext cx="15591759" cy="8229600"/>
            <a:chOff x="0" y="0"/>
            <a:chExt cx="4106471" cy="2167467"/>
          </a:xfrm>
        </p:grpSpPr>
        <p:sp>
          <p:nvSpPr>
            <p:cNvPr id="4" name="Freeform 4"/>
            <p:cNvSpPr/>
            <p:nvPr/>
          </p:nvSpPr>
          <p:spPr>
            <a:xfrm>
              <a:off x="0" y="0"/>
              <a:ext cx="4106471" cy="2167467"/>
            </a:xfrm>
            <a:custGeom>
              <a:avLst/>
              <a:gdLst/>
              <a:ahLst/>
              <a:cxnLst/>
              <a:rect l="l" t="t" r="r" b="b"/>
              <a:pathLst>
                <a:path w="4106471" h="2167467">
                  <a:moveTo>
                    <a:pt x="12413" y="0"/>
                  </a:moveTo>
                  <a:lnTo>
                    <a:pt x="4094058" y="0"/>
                  </a:lnTo>
                  <a:cubicBezTo>
                    <a:pt x="4100914" y="0"/>
                    <a:pt x="4106471" y="5558"/>
                    <a:pt x="4106471" y="12413"/>
                  </a:cubicBezTo>
                  <a:lnTo>
                    <a:pt x="4106471" y="2155053"/>
                  </a:lnTo>
                  <a:cubicBezTo>
                    <a:pt x="4106471" y="2158346"/>
                    <a:pt x="4105164" y="2161503"/>
                    <a:pt x="4102836" y="2163831"/>
                  </a:cubicBezTo>
                  <a:cubicBezTo>
                    <a:pt x="4100507" y="2166159"/>
                    <a:pt x="4097350" y="2167467"/>
                    <a:pt x="4094058" y="2167467"/>
                  </a:cubicBezTo>
                  <a:lnTo>
                    <a:pt x="12413" y="2167467"/>
                  </a:lnTo>
                  <a:cubicBezTo>
                    <a:pt x="9121" y="2167467"/>
                    <a:pt x="5964" y="2166159"/>
                    <a:pt x="3636" y="2163831"/>
                  </a:cubicBezTo>
                  <a:cubicBezTo>
                    <a:pt x="1308" y="2161503"/>
                    <a:pt x="0" y="2158346"/>
                    <a:pt x="0" y="2155053"/>
                  </a:cubicBezTo>
                  <a:lnTo>
                    <a:pt x="0" y="12413"/>
                  </a:lnTo>
                  <a:cubicBezTo>
                    <a:pt x="0" y="9121"/>
                    <a:pt x="1308" y="5964"/>
                    <a:pt x="3636" y="3636"/>
                  </a:cubicBezTo>
                  <a:cubicBezTo>
                    <a:pt x="5964" y="1308"/>
                    <a:pt x="9121" y="0"/>
                    <a:pt x="12413" y="0"/>
                  </a:cubicBezTo>
                  <a:close/>
                </a:path>
              </a:pathLst>
            </a:custGeom>
            <a:solidFill>
              <a:srgbClr val="FFFBFB">
                <a:alpha val="86667"/>
              </a:srgbClr>
            </a:solidFill>
          </p:spPr>
          <p:txBody>
            <a:bodyPr/>
            <a:lstStyle/>
            <a:p>
              <a:endParaRPr lang="sl-SI"/>
            </a:p>
          </p:txBody>
        </p:sp>
        <p:sp>
          <p:nvSpPr>
            <p:cNvPr id="5" name="TextBox 5"/>
            <p:cNvSpPr txBox="1"/>
            <p:nvPr/>
          </p:nvSpPr>
          <p:spPr>
            <a:xfrm>
              <a:off x="0" y="-19050"/>
              <a:ext cx="4106471" cy="2186517"/>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12770384" y="8677976"/>
            <a:ext cx="943289" cy="943289"/>
          </a:xfrm>
          <a:custGeom>
            <a:avLst/>
            <a:gdLst/>
            <a:ahLst/>
            <a:cxnLst/>
            <a:rect l="l" t="t" r="r" b="b"/>
            <a:pathLst>
              <a:path w="943289" h="943289">
                <a:moveTo>
                  <a:pt x="0" y="0"/>
                </a:moveTo>
                <a:lnTo>
                  <a:pt x="943288" y="0"/>
                </a:lnTo>
                <a:lnTo>
                  <a:pt x="943288" y="943288"/>
                </a:lnTo>
                <a:lnTo>
                  <a:pt x="0" y="9432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7" name="Freeform 7"/>
          <p:cNvSpPr/>
          <p:nvPr/>
        </p:nvSpPr>
        <p:spPr>
          <a:xfrm>
            <a:off x="1877147" y="2582833"/>
            <a:ext cx="6351336" cy="6009951"/>
          </a:xfrm>
          <a:custGeom>
            <a:avLst/>
            <a:gdLst/>
            <a:ahLst/>
            <a:cxnLst/>
            <a:rect l="l" t="t" r="r" b="b"/>
            <a:pathLst>
              <a:path w="6351336" h="6009951">
                <a:moveTo>
                  <a:pt x="0" y="0"/>
                </a:moveTo>
                <a:lnTo>
                  <a:pt x="6351336" y="0"/>
                </a:lnTo>
                <a:lnTo>
                  <a:pt x="6351336" y="6009951"/>
                </a:lnTo>
                <a:lnTo>
                  <a:pt x="0" y="60099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8" name="TextBox 8"/>
          <p:cNvSpPr txBox="1"/>
          <p:nvPr/>
        </p:nvSpPr>
        <p:spPr>
          <a:xfrm>
            <a:off x="13801421" y="8747291"/>
            <a:ext cx="3981019" cy="402329"/>
          </a:xfrm>
          <a:prstGeom prst="rect">
            <a:avLst/>
          </a:prstGeom>
        </p:spPr>
        <p:txBody>
          <a:bodyPr lIns="0" tIns="0" rIns="0" bIns="0" rtlCol="0" anchor="t">
            <a:spAutoFit/>
          </a:bodyPr>
          <a:lstStyle/>
          <a:p>
            <a:pPr algn="l">
              <a:lnSpc>
                <a:spcPts val="3195"/>
              </a:lnSpc>
            </a:pPr>
            <a:r>
              <a:rPr lang="en-US" sz="2803" b="1">
                <a:solidFill>
                  <a:srgbClr val="464646"/>
                </a:solidFill>
                <a:latin typeface="Rubik Semi-Bold"/>
                <a:ea typeface="Rubik Semi-Bold"/>
                <a:cs typeface="Rubik Semi-Bold"/>
                <a:sym typeface="Rubik Semi-Bold"/>
              </a:rPr>
              <a:t>www.srrs.si</a:t>
            </a:r>
          </a:p>
        </p:txBody>
      </p:sp>
      <p:sp>
        <p:nvSpPr>
          <p:cNvPr id="9" name="TextBox 9"/>
          <p:cNvSpPr txBox="1"/>
          <p:nvPr/>
        </p:nvSpPr>
        <p:spPr>
          <a:xfrm>
            <a:off x="13885987" y="8918210"/>
            <a:ext cx="3451663" cy="231410"/>
          </a:xfrm>
          <a:prstGeom prst="rect">
            <a:avLst/>
          </a:prstGeom>
        </p:spPr>
        <p:txBody>
          <a:bodyPr lIns="0" tIns="0" rIns="0" bIns="0" rtlCol="0" anchor="t">
            <a:spAutoFit/>
          </a:bodyPr>
          <a:lstStyle/>
          <a:p>
            <a:pPr algn="l">
              <a:lnSpc>
                <a:spcPts val="1855"/>
              </a:lnSpc>
            </a:pPr>
            <a:endParaRPr/>
          </a:p>
        </p:txBody>
      </p:sp>
      <p:sp>
        <p:nvSpPr>
          <p:cNvPr id="10" name="TextBox 10"/>
          <p:cNvSpPr txBox="1"/>
          <p:nvPr/>
        </p:nvSpPr>
        <p:spPr>
          <a:xfrm>
            <a:off x="3285457" y="1237848"/>
            <a:ext cx="11085779" cy="822680"/>
          </a:xfrm>
          <a:prstGeom prst="rect">
            <a:avLst/>
          </a:prstGeom>
        </p:spPr>
        <p:txBody>
          <a:bodyPr lIns="0" tIns="0" rIns="0" bIns="0" rtlCol="0" anchor="t">
            <a:spAutoFit/>
          </a:bodyPr>
          <a:lstStyle/>
          <a:p>
            <a:pPr marL="0" lvl="0" indent="0" algn="ctr">
              <a:lnSpc>
                <a:spcPts val="6686"/>
              </a:lnSpc>
              <a:spcBef>
                <a:spcPct val="0"/>
              </a:spcBef>
            </a:pPr>
            <a:r>
              <a:rPr lang="en-US" sz="4845" spc="38">
                <a:solidFill>
                  <a:srgbClr val="464646"/>
                </a:solidFill>
                <a:latin typeface="Rubik"/>
                <a:ea typeface="Rubik"/>
                <a:cs typeface="Rubik"/>
                <a:sym typeface="Rubik"/>
              </a:rPr>
              <a:t>Prioritetna lestvica krožnega prehoda</a:t>
            </a:r>
          </a:p>
        </p:txBody>
      </p:sp>
      <p:grpSp>
        <p:nvGrpSpPr>
          <p:cNvPr id="11" name="Group 11"/>
          <p:cNvGrpSpPr/>
          <p:nvPr/>
        </p:nvGrpSpPr>
        <p:grpSpPr>
          <a:xfrm>
            <a:off x="6005654" y="2538101"/>
            <a:ext cx="9056527" cy="1109908"/>
            <a:chOff x="0" y="0"/>
            <a:chExt cx="12075369" cy="1479878"/>
          </a:xfrm>
        </p:grpSpPr>
        <p:sp>
          <p:nvSpPr>
            <p:cNvPr id="12" name="TextBox 12"/>
            <p:cNvSpPr txBox="1"/>
            <p:nvPr/>
          </p:nvSpPr>
          <p:spPr>
            <a:xfrm>
              <a:off x="0" y="-57150"/>
              <a:ext cx="9805024" cy="572150"/>
            </a:xfrm>
            <a:prstGeom prst="rect">
              <a:avLst/>
            </a:prstGeom>
          </p:spPr>
          <p:txBody>
            <a:bodyPr lIns="0" tIns="0" rIns="0" bIns="0" rtlCol="0" anchor="t">
              <a:spAutoFit/>
            </a:bodyPr>
            <a:lstStyle/>
            <a:p>
              <a:pPr algn="l">
                <a:lnSpc>
                  <a:spcPts val="3558"/>
                </a:lnSpc>
              </a:pPr>
              <a:r>
                <a:rPr lang="en-US" sz="2541" b="1">
                  <a:solidFill>
                    <a:srgbClr val="84BBA6"/>
                  </a:solidFill>
                  <a:latin typeface="Rubik Semi-Bold"/>
                  <a:ea typeface="Rubik Semi-Bold"/>
                  <a:cs typeface="Rubik Semi-Bold"/>
                  <a:sym typeface="Rubik Semi-Bold"/>
                </a:rPr>
                <a:t>Najvišja prioriteta - Preprečevanje</a:t>
              </a:r>
            </a:p>
          </p:txBody>
        </p:sp>
        <p:sp>
          <p:nvSpPr>
            <p:cNvPr id="13" name="TextBox 13"/>
            <p:cNvSpPr txBox="1"/>
            <p:nvPr/>
          </p:nvSpPr>
          <p:spPr>
            <a:xfrm>
              <a:off x="905000" y="677441"/>
              <a:ext cx="11170369" cy="802437"/>
            </a:xfrm>
            <a:prstGeom prst="rect">
              <a:avLst/>
            </a:prstGeom>
          </p:spPr>
          <p:txBody>
            <a:bodyPr lIns="0" tIns="0" rIns="0" bIns="0" rtlCol="0" anchor="t">
              <a:spAutoFit/>
            </a:bodyPr>
            <a:lstStyle/>
            <a:p>
              <a:pPr algn="l">
                <a:lnSpc>
                  <a:spcPts val="2454"/>
                </a:lnSpc>
              </a:pPr>
              <a:r>
                <a:rPr lang="en-US" sz="1752">
                  <a:solidFill>
                    <a:srgbClr val="464646"/>
                  </a:solidFill>
                  <a:latin typeface="Rubik"/>
                  <a:ea typeface="Rubik"/>
                  <a:cs typeface="Rubik"/>
                  <a:sym typeface="Rubik"/>
                </a:rPr>
                <a:t>Cilj: Zmanjšati potrebo po novih materialih/energiji na izvoru </a:t>
              </a:r>
            </a:p>
            <a:p>
              <a:pPr algn="l">
                <a:lnSpc>
                  <a:spcPts val="2454"/>
                </a:lnSpc>
              </a:pPr>
              <a:r>
                <a:rPr lang="en-US" sz="1752">
                  <a:solidFill>
                    <a:srgbClr val="464646"/>
                  </a:solidFill>
                  <a:latin typeface="Rubik"/>
                  <a:ea typeface="Rubik"/>
                  <a:cs typeface="Rubik"/>
                  <a:sym typeface="Rubik"/>
                </a:rPr>
                <a:t>(npr.: Odprava potrebe po primarni embalaži z novo tehnologijo)</a:t>
              </a:r>
            </a:p>
          </p:txBody>
        </p:sp>
        <p:sp>
          <p:nvSpPr>
            <p:cNvPr id="14" name="AutoShape 14"/>
            <p:cNvSpPr/>
            <p:nvPr/>
          </p:nvSpPr>
          <p:spPr>
            <a:xfrm>
              <a:off x="0" y="615270"/>
              <a:ext cx="7586976" cy="0"/>
            </a:xfrm>
            <a:prstGeom prst="line">
              <a:avLst/>
            </a:prstGeom>
            <a:ln w="44525" cap="flat">
              <a:solidFill>
                <a:srgbClr val="84BBA6"/>
              </a:solidFill>
              <a:prstDash val="solid"/>
              <a:headEnd type="none" w="sm" len="sm"/>
              <a:tailEnd type="none" w="sm" len="sm"/>
            </a:ln>
          </p:spPr>
          <p:txBody>
            <a:bodyPr/>
            <a:lstStyle/>
            <a:p>
              <a:endParaRPr lang="sl-SI"/>
            </a:p>
          </p:txBody>
        </p:sp>
      </p:grpSp>
      <p:grpSp>
        <p:nvGrpSpPr>
          <p:cNvPr id="15" name="Group 15"/>
          <p:cNvGrpSpPr/>
          <p:nvPr/>
        </p:nvGrpSpPr>
        <p:grpSpPr>
          <a:xfrm>
            <a:off x="7226688" y="4036727"/>
            <a:ext cx="9056527" cy="1106773"/>
            <a:chOff x="0" y="0"/>
            <a:chExt cx="12075369" cy="1475697"/>
          </a:xfrm>
        </p:grpSpPr>
        <p:sp>
          <p:nvSpPr>
            <p:cNvPr id="16" name="TextBox 16"/>
            <p:cNvSpPr txBox="1"/>
            <p:nvPr/>
          </p:nvSpPr>
          <p:spPr>
            <a:xfrm>
              <a:off x="0" y="-57150"/>
              <a:ext cx="9805024" cy="567969"/>
            </a:xfrm>
            <a:prstGeom prst="rect">
              <a:avLst/>
            </a:prstGeom>
          </p:spPr>
          <p:txBody>
            <a:bodyPr lIns="0" tIns="0" rIns="0" bIns="0" rtlCol="0" anchor="t">
              <a:spAutoFit/>
            </a:bodyPr>
            <a:lstStyle/>
            <a:p>
              <a:pPr algn="l">
                <a:lnSpc>
                  <a:spcPts val="3558"/>
                </a:lnSpc>
              </a:pPr>
              <a:r>
                <a:rPr lang="en-US" sz="2541" b="1">
                  <a:solidFill>
                    <a:srgbClr val="627781"/>
                  </a:solidFill>
                  <a:latin typeface="Rubik Semi-Bold"/>
                  <a:ea typeface="Rubik Semi-Bold"/>
                  <a:cs typeface="Rubik Semi-Bold"/>
                  <a:sym typeface="Rubik Semi-Bold"/>
                </a:rPr>
                <a:t>Visoka prioriteta - Optimizacija</a:t>
              </a:r>
            </a:p>
          </p:txBody>
        </p:sp>
        <p:sp>
          <p:nvSpPr>
            <p:cNvPr id="17" name="TextBox 17"/>
            <p:cNvSpPr txBox="1"/>
            <p:nvPr/>
          </p:nvSpPr>
          <p:spPr>
            <a:xfrm>
              <a:off x="905000" y="673260"/>
              <a:ext cx="11170369" cy="802437"/>
            </a:xfrm>
            <a:prstGeom prst="rect">
              <a:avLst/>
            </a:prstGeom>
          </p:spPr>
          <p:txBody>
            <a:bodyPr lIns="0" tIns="0" rIns="0" bIns="0" rtlCol="0" anchor="t">
              <a:spAutoFit/>
            </a:bodyPr>
            <a:lstStyle/>
            <a:p>
              <a:pPr algn="l">
                <a:lnSpc>
                  <a:spcPts val="2454"/>
                </a:lnSpc>
              </a:pPr>
              <a:r>
                <a:rPr lang="en-US" sz="1752">
                  <a:solidFill>
                    <a:srgbClr val="464646"/>
                  </a:solidFill>
                  <a:latin typeface="Rubik"/>
                  <a:ea typeface="Rubik"/>
                  <a:cs typeface="Rubik"/>
                  <a:sym typeface="Rubik"/>
                </a:rPr>
                <a:t>Cilj: Povečati učinkovitost v procesu</a:t>
              </a:r>
            </a:p>
            <a:p>
              <a:pPr algn="l">
                <a:lnSpc>
                  <a:spcPts val="2454"/>
                </a:lnSpc>
              </a:pPr>
              <a:r>
                <a:rPr lang="en-US" sz="1752">
                  <a:solidFill>
                    <a:srgbClr val="464646"/>
                  </a:solidFill>
                  <a:latin typeface="Rubik"/>
                  <a:ea typeface="Rubik"/>
                  <a:cs typeface="Rubik"/>
                  <a:sym typeface="Rubik"/>
                </a:rPr>
                <a:t>(npr.: Nov stroj porabi manj elektrike/vode na enoto.)</a:t>
              </a:r>
            </a:p>
          </p:txBody>
        </p:sp>
        <p:sp>
          <p:nvSpPr>
            <p:cNvPr id="18" name="AutoShape 18"/>
            <p:cNvSpPr/>
            <p:nvPr/>
          </p:nvSpPr>
          <p:spPr>
            <a:xfrm>
              <a:off x="0" y="611089"/>
              <a:ext cx="7586976" cy="0"/>
            </a:xfrm>
            <a:prstGeom prst="line">
              <a:avLst/>
            </a:prstGeom>
            <a:ln w="44525" cap="flat">
              <a:solidFill>
                <a:srgbClr val="627781"/>
              </a:solidFill>
              <a:prstDash val="solid"/>
              <a:headEnd type="none" w="sm" len="sm"/>
              <a:tailEnd type="none" w="sm" len="sm"/>
            </a:ln>
          </p:spPr>
          <p:txBody>
            <a:bodyPr/>
            <a:lstStyle/>
            <a:p>
              <a:endParaRPr lang="sl-SI"/>
            </a:p>
          </p:txBody>
        </p:sp>
      </p:grpSp>
      <p:grpSp>
        <p:nvGrpSpPr>
          <p:cNvPr id="19" name="Group 19"/>
          <p:cNvGrpSpPr/>
          <p:nvPr/>
        </p:nvGrpSpPr>
        <p:grpSpPr>
          <a:xfrm>
            <a:off x="8072283" y="5523739"/>
            <a:ext cx="9056527" cy="1106773"/>
            <a:chOff x="0" y="0"/>
            <a:chExt cx="12075369" cy="1475697"/>
          </a:xfrm>
        </p:grpSpPr>
        <p:sp>
          <p:nvSpPr>
            <p:cNvPr id="20" name="TextBox 20"/>
            <p:cNvSpPr txBox="1"/>
            <p:nvPr/>
          </p:nvSpPr>
          <p:spPr>
            <a:xfrm>
              <a:off x="0" y="-57150"/>
              <a:ext cx="12075369" cy="567969"/>
            </a:xfrm>
            <a:prstGeom prst="rect">
              <a:avLst/>
            </a:prstGeom>
          </p:spPr>
          <p:txBody>
            <a:bodyPr lIns="0" tIns="0" rIns="0" bIns="0" rtlCol="0" anchor="t">
              <a:spAutoFit/>
            </a:bodyPr>
            <a:lstStyle/>
            <a:p>
              <a:pPr algn="l">
                <a:lnSpc>
                  <a:spcPts val="3558"/>
                </a:lnSpc>
              </a:pPr>
              <a:r>
                <a:rPr lang="en-US" sz="2541" b="1">
                  <a:solidFill>
                    <a:srgbClr val="9EC2A6"/>
                  </a:solidFill>
                  <a:latin typeface="Rubik Semi-Bold"/>
                  <a:ea typeface="Rubik Semi-Bold"/>
                  <a:cs typeface="Rubik Semi-Bold"/>
                  <a:sym typeface="Rubik Semi-Bold"/>
                </a:rPr>
                <a:t>Srednja prioriteta - Podaljševanje življenjske dobe</a:t>
              </a:r>
            </a:p>
          </p:txBody>
        </p:sp>
        <p:sp>
          <p:nvSpPr>
            <p:cNvPr id="21" name="TextBox 21"/>
            <p:cNvSpPr txBox="1"/>
            <p:nvPr/>
          </p:nvSpPr>
          <p:spPr>
            <a:xfrm>
              <a:off x="905000" y="673260"/>
              <a:ext cx="11170369" cy="802437"/>
            </a:xfrm>
            <a:prstGeom prst="rect">
              <a:avLst/>
            </a:prstGeom>
          </p:spPr>
          <p:txBody>
            <a:bodyPr lIns="0" tIns="0" rIns="0" bIns="0" rtlCol="0" anchor="t">
              <a:spAutoFit/>
            </a:bodyPr>
            <a:lstStyle/>
            <a:p>
              <a:pPr algn="l">
                <a:lnSpc>
                  <a:spcPts val="2454"/>
                </a:lnSpc>
              </a:pPr>
              <a:r>
                <a:rPr lang="en-US" sz="1752">
                  <a:solidFill>
                    <a:srgbClr val="464646"/>
                  </a:solidFill>
                  <a:latin typeface="Rubik"/>
                  <a:ea typeface="Rubik"/>
                  <a:cs typeface="Rubik"/>
                  <a:sym typeface="Rubik"/>
                </a:rPr>
                <a:t>Cilj: Podaljšati uporabnost ali ponovno uporabo</a:t>
              </a:r>
            </a:p>
            <a:p>
              <a:pPr algn="l">
                <a:lnSpc>
                  <a:spcPts val="2454"/>
                </a:lnSpc>
              </a:pPr>
              <a:r>
                <a:rPr lang="en-US" sz="1752">
                  <a:solidFill>
                    <a:srgbClr val="464646"/>
                  </a:solidFill>
                  <a:latin typeface="Rubik"/>
                  <a:ea typeface="Rubik"/>
                  <a:cs typeface="Rubik"/>
                  <a:sym typeface="Rubik"/>
                </a:rPr>
                <a:t>(npr.: Izboljšana komponenta odloži zamenjavo izdelka.)</a:t>
              </a:r>
            </a:p>
          </p:txBody>
        </p:sp>
        <p:sp>
          <p:nvSpPr>
            <p:cNvPr id="22" name="AutoShape 22"/>
            <p:cNvSpPr/>
            <p:nvPr/>
          </p:nvSpPr>
          <p:spPr>
            <a:xfrm>
              <a:off x="0" y="611089"/>
              <a:ext cx="7586976" cy="0"/>
            </a:xfrm>
            <a:prstGeom prst="line">
              <a:avLst/>
            </a:prstGeom>
            <a:ln w="44525" cap="flat">
              <a:solidFill>
                <a:srgbClr val="9EC2A6"/>
              </a:solidFill>
              <a:prstDash val="solid"/>
              <a:headEnd type="none" w="sm" len="sm"/>
              <a:tailEnd type="none" w="sm" len="sm"/>
            </a:ln>
          </p:spPr>
          <p:txBody>
            <a:bodyPr/>
            <a:lstStyle/>
            <a:p>
              <a:endParaRPr lang="sl-SI"/>
            </a:p>
          </p:txBody>
        </p:sp>
      </p:grpSp>
      <p:grpSp>
        <p:nvGrpSpPr>
          <p:cNvPr id="23" name="Group 23"/>
          <p:cNvGrpSpPr/>
          <p:nvPr/>
        </p:nvGrpSpPr>
        <p:grpSpPr>
          <a:xfrm>
            <a:off x="8828347" y="7010750"/>
            <a:ext cx="9056527" cy="1106773"/>
            <a:chOff x="0" y="0"/>
            <a:chExt cx="12075369" cy="1475697"/>
          </a:xfrm>
        </p:grpSpPr>
        <p:sp>
          <p:nvSpPr>
            <p:cNvPr id="24" name="TextBox 24"/>
            <p:cNvSpPr txBox="1"/>
            <p:nvPr/>
          </p:nvSpPr>
          <p:spPr>
            <a:xfrm>
              <a:off x="0" y="-57150"/>
              <a:ext cx="12075369" cy="567969"/>
            </a:xfrm>
            <a:prstGeom prst="rect">
              <a:avLst/>
            </a:prstGeom>
          </p:spPr>
          <p:txBody>
            <a:bodyPr lIns="0" tIns="0" rIns="0" bIns="0" rtlCol="0" anchor="t">
              <a:spAutoFit/>
            </a:bodyPr>
            <a:lstStyle/>
            <a:p>
              <a:pPr algn="l">
                <a:lnSpc>
                  <a:spcPts val="3558"/>
                </a:lnSpc>
              </a:pPr>
              <a:r>
                <a:rPr lang="en-US" sz="2541" b="1">
                  <a:solidFill>
                    <a:srgbClr val="649981"/>
                  </a:solidFill>
                  <a:latin typeface="Rubik Semi-Bold"/>
                  <a:ea typeface="Rubik Semi-Bold"/>
                  <a:cs typeface="Rubik Semi-Bold"/>
                  <a:sym typeface="Rubik Semi-Bold"/>
                </a:rPr>
                <a:t>Najnižja prioriteta - Konec življenjske dobe</a:t>
              </a:r>
            </a:p>
          </p:txBody>
        </p:sp>
        <p:sp>
          <p:nvSpPr>
            <p:cNvPr id="25" name="TextBox 25"/>
            <p:cNvSpPr txBox="1"/>
            <p:nvPr/>
          </p:nvSpPr>
          <p:spPr>
            <a:xfrm>
              <a:off x="905000" y="673260"/>
              <a:ext cx="11170369" cy="802437"/>
            </a:xfrm>
            <a:prstGeom prst="rect">
              <a:avLst/>
            </a:prstGeom>
          </p:spPr>
          <p:txBody>
            <a:bodyPr lIns="0" tIns="0" rIns="0" bIns="0" rtlCol="0" anchor="t">
              <a:spAutoFit/>
            </a:bodyPr>
            <a:lstStyle/>
            <a:p>
              <a:pPr algn="l">
                <a:lnSpc>
                  <a:spcPts val="2454"/>
                </a:lnSpc>
              </a:pPr>
              <a:r>
                <a:rPr lang="en-US" sz="1752">
                  <a:solidFill>
                    <a:srgbClr val="464646"/>
                  </a:solidFill>
                  <a:latin typeface="Rubik"/>
                  <a:ea typeface="Rubik"/>
                  <a:cs typeface="Rubik"/>
                  <a:sym typeface="Rubik"/>
                </a:rPr>
                <a:t>Cilj: Povečati krožnost materialov/izrabo energije</a:t>
              </a:r>
            </a:p>
            <a:p>
              <a:pPr algn="l">
                <a:lnSpc>
                  <a:spcPts val="2454"/>
                </a:lnSpc>
              </a:pPr>
              <a:r>
                <a:rPr lang="en-US" sz="1752">
                  <a:solidFill>
                    <a:srgbClr val="464646"/>
                  </a:solidFill>
                  <a:latin typeface="Rubik"/>
                  <a:ea typeface="Rubik"/>
                  <a:cs typeface="Rubik"/>
                  <a:sym typeface="Rubik"/>
                </a:rPr>
                <a:t>(npr.: Več recikliranega lesa v proizvodnji.)</a:t>
              </a:r>
            </a:p>
          </p:txBody>
        </p:sp>
        <p:sp>
          <p:nvSpPr>
            <p:cNvPr id="26" name="AutoShape 26"/>
            <p:cNvSpPr/>
            <p:nvPr/>
          </p:nvSpPr>
          <p:spPr>
            <a:xfrm>
              <a:off x="0" y="611089"/>
              <a:ext cx="7586976" cy="0"/>
            </a:xfrm>
            <a:prstGeom prst="line">
              <a:avLst/>
            </a:prstGeom>
            <a:ln w="44525" cap="flat">
              <a:solidFill>
                <a:srgbClr val="649981"/>
              </a:solidFill>
              <a:prstDash val="solid"/>
              <a:headEnd type="none" w="sm" len="sm"/>
              <a:tailEnd type="none" w="sm" len="sm"/>
            </a:ln>
          </p:spPr>
          <p:txBody>
            <a:bodyPr/>
            <a:lstStyle/>
            <a:p>
              <a:endParaRPr lang="sl-SI"/>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sl-SI"/>
          </a:p>
        </p:txBody>
      </p:sp>
      <p:sp>
        <p:nvSpPr>
          <p:cNvPr id="3" name="Freeform 3"/>
          <p:cNvSpPr/>
          <p:nvPr/>
        </p:nvSpPr>
        <p:spPr>
          <a:xfrm>
            <a:off x="13755239" y="9068397"/>
            <a:ext cx="943289" cy="943289"/>
          </a:xfrm>
          <a:custGeom>
            <a:avLst/>
            <a:gdLst/>
            <a:ahLst/>
            <a:cxnLst/>
            <a:rect l="l" t="t" r="r" b="b"/>
            <a:pathLst>
              <a:path w="943289" h="943289">
                <a:moveTo>
                  <a:pt x="0" y="0"/>
                </a:moveTo>
                <a:lnTo>
                  <a:pt x="943289" y="0"/>
                </a:lnTo>
                <a:lnTo>
                  <a:pt x="943289" y="943288"/>
                </a:lnTo>
                <a:lnTo>
                  <a:pt x="0" y="9432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grpSp>
        <p:nvGrpSpPr>
          <p:cNvPr id="4" name="Group 4"/>
          <p:cNvGrpSpPr/>
          <p:nvPr/>
        </p:nvGrpSpPr>
        <p:grpSpPr>
          <a:xfrm>
            <a:off x="1257095" y="2397824"/>
            <a:ext cx="6163944" cy="6418939"/>
            <a:chOff x="0" y="0"/>
            <a:chExt cx="8218592" cy="8558586"/>
          </a:xfrm>
        </p:grpSpPr>
        <p:grpSp>
          <p:nvGrpSpPr>
            <p:cNvPr id="5" name="Group 5"/>
            <p:cNvGrpSpPr/>
            <p:nvPr/>
          </p:nvGrpSpPr>
          <p:grpSpPr>
            <a:xfrm>
              <a:off x="0" y="3987247"/>
              <a:ext cx="8211270" cy="4571339"/>
              <a:chOff x="0" y="0"/>
              <a:chExt cx="2096212" cy="1166993"/>
            </a:xfrm>
          </p:grpSpPr>
          <p:sp>
            <p:nvSpPr>
              <p:cNvPr id="6" name="Freeform 6"/>
              <p:cNvSpPr/>
              <p:nvPr/>
            </p:nvSpPr>
            <p:spPr>
              <a:xfrm>
                <a:off x="0" y="0"/>
                <a:ext cx="2096212" cy="1166993"/>
              </a:xfrm>
              <a:custGeom>
                <a:avLst/>
                <a:gdLst/>
                <a:ahLst/>
                <a:cxnLst/>
                <a:rect l="l" t="t" r="r" b="b"/>
                <a:pathLst>
                  <a:path w="2096212" h="1166993">
                    <a:moveTo>
                      <a:pt x="0" y="0"/>
                    </a:moveTo>
                    <a:lnTo>
                      <a:pt x="2096212" y="0"/>
                    </a:lnTo>
                    <a:lnTo>
                      <a:pt x="2096212" y="1166993"/>
                    </a:lnTo>
                    <a:lnTo>
                      <a:pt x="0" y="1166993"/>
                    </a:lnTo>
                    <a:close/>
                  </a:path>
                </a:pathLst>
              </a:custGeom>
              <a:solidFill>
                <a:srgbClr val="BFBFBF">
                  <a:alpha val="29804"/>
                </a:srgbClr>
              </a:solidFill>
            </p:spPr>
            <p:txBody>
              <a:bodyPr/>
              <a:lstStyle/>
              <a:p>
                <a:endParaRPr lang="sl-SI"/>
              </a:p>
            </p:txBody>
          </p:sp>
        </p:grpSp>
        <p:sp>
          <p:nvSpPr>
            <p:cNvPr id="7" name="Freeform 7"/>
            <p:cNvSpPr/>
            <p:nvPr/>
          </p:nvSpPr>
          <p:spPr>
            <a:xfrm>
              <a:off x="0" y="0"/>
              <a:ext cx="8211270" cy="3634062"/>
            </a:xfrm>
            <a:custGeom>
              <a:avLst/>
              <a:gdLst/>
              <a:ahLst/>
              <a:cxnLst/>
              <a:rect l="l" t="t" r="r" b="b"/>
              <a:pathLst>
                <a:path w="8211270" h="3634062">
                  <a:moveTo>
                    <a:pt x="0" y="0"/>
                  </a:moveTo>
                  <a:lnTo>
                    <a:pt x="8211270" y="0"/>
                  </a:lnTo>
                  <a:lnTo>
                    <a:pt x="8211270" y="3634062"/>
                  </a:lnTo>
                  <a:lnTo>
                    <a:pt x="0" y="3634062"/>
                  </a:lnTo>
                  <a:lnTo>
                    <a:pt x="0" y="0"/>
                  </a:lnTo>
                  <a:close/>
                </a:path>
              </a:pathLst>
            </a:custGeom>
            <a:blipFill>
              <a:blip r:embed="rId4"/>
              <a:stretch>
                <a:fillRect t="-6488" b="-6488"/>
              </a:stretch>
            </a:blipFill>
          </p:spPr>
          <p:txBody>
            <a:bodyPr/>
            <a:lstStyle/>
            <a:p>
              <a:endParaRPr lang="sl-SI"/>
            </a:p>
          </p:txBody>
        </p:sp>
        <p:grpSp>
          <p:nvGrpSpPr>
            <p:cNvPr id="8" name="Group 8"/>
            <p:cNvGrpSpPr/>
            <p:nvPr/>
          </p:nvGrpSpPr>
          <p:grpSpPr>
            <a:xfrm>
              <a:off x="7322" y="3280878"/>
              <a:ext cx="8211270" cy="706370"/>
              <a:chOff x="0" y="0"/>
              <a:chExt cx="1513390" cy="130188"/>
            </a:xfrm>
          </p:grpSpPr>
          <p:sp>
            <p:nvSpPr>
              <p:cNvPr id="9" name="Freeform 9"/>
              <p:cNvSpPr/>
              <p:nvPr/>
            </p:nvSpPr>
            <p:spPr>
              <a:xfrm>
                <a:off x="0" y="0"/>
                <a:ext cx="1513390" cy="130188"/>
              </a:xfrm>
              <a:custGeom>
                <a:avLst/>
                <a:gdLst/>
                <a:ahLst/>
                <a:cxnLst/>
                <a:rect l="l" t="t" r="r" b="b"/>
                <a:pathLst>
                  <a:path w="1513390" h="130188">
                    <a:moveTo>
                      <a:pt x="0" y="0"/>
                    </a:moveTo>
                    <a:lnTo>
                      <a:pt x="1513390" y="0"/>
                    </a:lnTo>
                    <a:lnTo>
                      <a:pt x="1513390" y="130188"/>
                    </a:lnTo>
                    <a:lnTo>
                      <a:pt x="0" y="130188"/>
                    </a:lnTo>
                    <a:close/>
                  </a:path>
                </a:pathLst>
              </a:custGeom>
              <a:solidFill>
                <a:srgbClr val="649981"/>
              </a:solidFill>
            </p:spPr>
            <p:txBody>
              <a:bodyPr/>
              <a:lstStyle/>
              <a:p>
                <a:endParaRPr lang="sl-SI"/>
              </a:p>
            </p:txBody>
          </p:sp>
          <p:sp>
            <p:nvSpPr>
              <p:cNvPr id="10" name="TextBox 10"/>
              <p:cNvSpPr txBox="1"/>
              <p:nvPr/>
            </p:nvSpPr>
            <p:spPr>
              <a:xfrm>
                <a:off x="0" y="-19050"/>
                <a:ext cx="1513390" cy="149238"/>
              </a:xfrm>
              <a:prstGeom prst="rect">
                <a:avLst/>
              </a:prstGeom>
            </p:spPr>
            <p:txBody>
              <a:bodyPr lIns="54445" tIns="54445" rIns="54445" bIns="54445" rtlCol="0" anchor="ctr"/>
              <a:lstStyle/>
              <a:p>
                <a:pPr algn="ctr">
                  <a:lnSpc>
                    <a:spcPts val="2860"/>
                  </a:lnSpc>
                </a:pPr>
                <a:r>
                  <a:rPr lang="en-US" sz="2200">
                    <a:solidFill>
                      <a:srgbClr val="FFFFFF"/>
                    </a:solidFill>
                    <a:latin typeface="Montserrat Classic"/>
                    <a:ea typeface="Montserrat Classic"/>
                    <a:cs typeface="Montserrat Classic"/>
                    <a:sym typeface="Montserrat Classic"/>
                  </a:rPr>
                  <a:t>Merljivi kazalniki </a:t>
                </a:r>
              </a:p>
            </p:txBody>
          </p:sp>
        </p:grpSp>
        <p:sp>
          <p:nvSpPr>
            <p:cNvPr id="11" name="TextBox 11"/>
            <p:cNvSpPr txBox="1"/>
            <p:nvPr/>
          </p:nvSpPr>
          <p:spPr>
            <a:xfrm>
              <a:off x="344223" y="4412068"/>
              <a:ext cx="7484501" cy="3788095"/>
            </a:xfrm>
            <a:prstGeom prst="rect">
              <a:avLst/>
            </a:prstGeom>
          </p:spPr>
          <p:txBody>
            <a:bodyPr lIns="0" tIns="0" rIns="0" bIns="0" rtlCol="0" anchor="t">
              <a:spAutoFit/>
            </a:bodyPr>
            <a:lstStyle/>
            <a:p>
              <a:pPr marL="370227" lvl="1" indent="-185113" algn="l">
                <a:lnSpc>
                  <a:spcPts val="2880"/>
                </a:lnSpc>
                <a:buFont typeface="Arial"/>
                <a:buChar char="•"/>
              </a:pPr>
              <a:r>
                <a:rPr lang="en-US" sz="1714" b="1">
                  <a:solidFill>
                    <a:srgbClr val="464646"/>
                  </a:solidFill>
                  <a:latin typeface="Open Sans Bold"/>
                  <a:ea typeface="Open Sans Bold"/>
                  <a:cs typeface="Open Sans Bold"/>
                  <a:sym typeface="Open Sans Bold"/>
                </a:rPr>
                <a:t>Preprečevanje: </a:t>
              </a:r>
              <a:r>
                <a:rPr lang="en-US" sz="1714">
                  <a:solidFill>
                    <a:srgbClr val="464646"/>
                  </a:solidFill>
                  <a:latin typeface="Open Sans"/>
                  <a:ea typeface="Open Sans"/>
                  <a:cs typeface="Open Sans"/>
                  <a:sym typeface="Open Sans"/>
                </a:rPr>
                <a:t>Zmanjšanje rabe primarnih virov na enoto izdelka (%)</a:t>
              </a:r>
            </a:p>
            <a:p>
              <a:pPr marL="370227" lvl="1" indent="-185113" algn="l">
                <a:lnSpc>
                  <a:spcPts val="2880"/>
                </a:lnSpc>
                <a:buFont typeface="Arial"/>
                <a:buChar char="•"/>
              </a:pPr>
              <a:r>
                <a:rPr lang="en-US" sz="1714" b="1">
                  <a:solidFill>
                    <a:srgbClr val="464646"/>
                  </a:solidFill>
                  <a:latin typeface="Open Sans Bold"/>
                  <a:ea typeface="Open Sans Bold"/>
                  <a:cs typeface="Open Sans Bold"/>
                  <a:sym typeface="Open Sans Bold"/>
                </a:rPr>
                <a:t>Podaljševanje: </a:t>
              </a:r>
              <a:r>
                <a:rPr lang="en-US" sz="1714">
                  <a:solidFill>
                    <a:srgbClr val="464646"/>
                  </a:solidFill>
                  <a:latin typeface="Open Sans"/>
                  <a:ea typeface="Open Sans"/>
                  <a:cs typeface="Open Sans"/>
                  <a:sym typeface="Open Sans"/>
                </a:rPr>
                <a:t>Podaljšanje življenjske dobe izdelka (%)</a:t>
              </a:r>
            </a:p>
            <a:p>
              <a:pPr marL="370227" lvl="1" indent="-185113" algn="l">
                <a:lnSpc>
                  <a:spcPts val="2880"/>
                </a:lnSpc>
                <a:buFont typeface="Arial"/>
                <a:buChar char="•"/>
              </a:pPr>
              <a:r>
                <a:rPr lang="en-US" sz="1714" b="1">
                  <a:solidFill>
                    <a:srgbClr val="464646"/>
                  </a:solidFill>
                  <a:latin typeface="Open Sans Bold"/>
                  <a:ea typeface="Open Sans Bold"/>
                  <a:cs typeface="Open Sans Bold"/>
                  <a:sym typeface="Open Sans Bold"/>
                </a:rPr>
                <a:t>Optimizacija: </a:t>
              </a:r>
              <a:r>
                <a:rPr lang="en-US" sz="1714">
                  <a:solidFill>
                    <a:srgbClr val="464646"/>
                  </a:solidFill>
                  <a:latin typeface="Open Sans"/>
                  <a:ea typeface="Open Sans"/>
                  <a:cs typeface="Open Sans"/>
                  <a:sym typeface="Open Sans"/>
                </a:rPr>
                <a:t>Zmanjšanje skupne porabe virov na enoto izdelka (%)</a:t>
              </a:r>
            </a:p>
            <a:p>
              <a:pPr marL="370227" lvl="1" indent="-185113" algn="l">
                <a:lnSpc>
                  <a:spcPts val="2880"/>
                </a:lnSpc>
                <a:buFont typeface="Arial"/>
                <a:buChar char="•"/>
              </a:pPr>
              <a:r>
                <a:rPr lang="en-US" sz="1714" b="1">
                  <a:solidFill>
                    <a:srgbClr val="464646"/>
                  </a:solidFill>
                  <a:latin typeface="Open Sans Bold"/>
                  <a:ea typeface="Open Sans Bold"/>
                  <a:cs typeface="Open Sans Bold"/>
                  <a:sym typeface="Open Sans Bold"/>
                </a:rPr>
                <a:t>Konec dobe: </a:t>
              </a:r>
              <a:r>
                <a:rPr lang="en-US" sz="1714">
                  <a:solidFill>
                    <a:srgbClr val="464646"/>
                  </a:solidFill>
                  <a:latin typeface="Open Sans"/>
                  <a:ea typeface="Open Sans"/>
                  <a:cs typeface="Open Sans"/>
                  <a:sym typeface="Open Sans"/>
                </a:rPr>
                <a:t>Povečanje deleža krožnih materialov na enoto (%)</a:t>
              </a:r>
            </a:p>
          </p:txBody>
        </p:sp>
      </p:grpSp>
      <p:grpSp>
        <p:nvGrpSpPr>
          <p:cNvPr id="12" name="Group 12"/>
          <p:cNvGrpSpPr/>
          <p:nvPr/>
        </p:nvGrpSpPr>
        <p:grpSpPr>
          <a:xfrm>
            <a:off x="10120813" y="5388259"/>
            <a:ext cx="6158453" cy="3428504"/>
            <a:chOff x="0" y="0"/>
            <a:chExt cx="2096212" cy="1166993"/>
          </a:xfrm>
        </p:grpSpPr>
        <p:sp>
          <p:nvSpPr>
            <p:cNvPr id="13" name="Freeform 13"/>
            <p:cNvSpPr/>
            <p:nvPr/>
          </p:nvSpPr>
          <p:spPr>
            <a:xfrm>
              <a:off x="0" y="0"/>
              <a:ext cx="2096212" cy="1166993"/>
            </a:xfrm>
            <a:custGeom>
              <a:avLst/>
              <a:gdLst/>
              <a:ahLst/>
              <a:cxnLst/>
              <a:rect l="l" t="t" r="r" b="b"/>
              <a:pathLst>
                <a:path w="2096212" h="1166993">
                  <a:moveTo>
                    <a:pt x="0" y="0"/>
                  </a:moveTo>
                  <a:lnTo>
                    <a:pt x="2096212" y="0"/>
                  </a:lnTo>
                  <a:lnTo>
                    <a:pt x="2096212" y="1166993"/>
                  </a:lnTo>
                  <a:lnTo>
                    <a:pt x="0" y="1166993"/>
                  </a:lnTo>
                  <a:close/>
                </a:path>
              </a:pathLst>
            </a:custGeom>
            <a:solidFill>
              <a:srgbClr val="BFBFBF">
                <a:alpha val="29804"/>
              </a:srgbClr>
            </a:solidFill>
          </p:spPr>
          <p:txBody>
            <a:bodyPr/>
            <a:lstStyle/>
            <a:p>
              <a:endParaRPr lang="sl-SI"/>
            </a:p>
          </p:txBody>
        </p:sp>
      </p:grpSp>
      <p:sp>
        <p:nvSpPr>
          <p:cNvPr id="14" name="Freeform 14"/>
          <p:cNvSpPr/>
          <p:nvPr/>
        </p:nvSpPr>
        <p:spPr>
          <a:xfrm>
            <a:off x="10120813" y="2397824"/>
            <a:ext cx="6163944" cy="2836153"/>
          </a:xfrm>
          <a:custGeom>
            <a:avLst/>
            <a:gdLst/>
            <a:ahLst/>
            <a:cxnLst/>
            <a:rect l="l" t="t" r="r" b="b"/>
            <a:pathLst>
              <a:path w="6163944" h="2836153">
                <a:moveTo>
                  <a:pt x="0" y="0"/>
                </a:moveTo>
                <a:lnTo>
                  <a:pt x="6163944" y="0"/>
                </a:lnTo>
                <a:lnTo>
                  <a:pt x="6163944" y="2836152"/>
                </a:lnTo>
                <a:lnTo>
                  <a:pt x="0" y="2836152"/>
                </a:lnTo>
                <a:lnTo>
                  <a:pt x="0" y="0"/>
                </a:lnTo>
                <a:close/>
              </a:path>
            </a:pathLst>
          </a:custGeom>
          <a:blipFill>
            <a:blip r:embed="rId5"/>
            <a:stretch>
              <a:fillRect b="-22250"/>
            </a:stretch>
          </a:blipFill>
        </p:spPr>
        <p:txBody>
          <a:bodyPr/>
          <a:lstStyle/>
          <a:p>
            <a:endParaRPr lang="sl-SI"/>
          </a:p>
        </p:txBody>
      </p:sp>
      <p:grpSp>
        <p:nvGrpSpPr>
          <p:cNvPr id="15" name="Group 15"/>
          <p:cNvGrpSpPr/>
          <p:nvPr/>
        </p:nvGrpSpPr>
        <p:grpSpPr>
          <a:xfrm>
            <a:off x="10126305" y="4858482"/>
            <a:ext cx="6158453" cy="529777"/>
            <a:chOff x="0" y="0"/>
            <a:chExt cx="1513390" cy="130188"/>
          </a:xfrm>
        </p:grpSpPr>
        <p:sp>
          <p:nvSpPr>
            <p:cNvPr id="16" name="Freeform 16"/>
            <p:cNvSpPr/>
            <p:nvPr/>
          </p:nvSpPr>
          <p:spPr>
            <a:xfrm>
              <a:off x="0" y="0"/>
              <a:ext cx="1513390" cy="130188"/>
            </a:xfrm>
            <a:custGeom>
              <a:avLst/>
              <a:gdLst/>
              <a:ahLst/>
              <a:cxnLst/>
              <a:rect l="l" t="t" r="r" b="b"/>
              <a:pathLst>
                <a:path w="1513390" h="130188">
                  <a:moveTo>
                    <a:pt x="0" y="0"/>
                  </a:moveTo>
                  <a:lnTo>
                    <a:pt x="1513390" y="0"/>
                  </a:lnTo>
                  <a:lnTo>
                    <a:pt x="1513390" y="130188"/>
                  </a:lnTo>
                  <a:lnTo>
                    <a:pt x="0" y="130188"/>
                  </a:lnTo>
                  <a:close/>
                </a:path>
              </a:pathLst>
            </a:custGeom>
            <a:solidFill>
              <a:srgbClr val="627781"/>
            </a:solidFill>
          </p:spPr>
          <p:txBody>
            <a:bodyPr/>
            <a:lstStyle/>
            <a:p>
              <a:endParaRPr lang="sl-SI"/>
            </a:p>
          </p:txBody>
        </p:sp>
        <p:sp>
          <p:nvSpPr>
            <p:cNvPr id="17" name="TextBox 17"/>
            <p:cNvSpPr txBox="1"/>
            <p:nvPr/>
          </p:nvSpPr>
          <p:spPr>
            <a:xfrm>
              <a:off x="0" y="-19050"/>
              <a:ext cx="1513390" cy="149238"/>
            </a:xfrm>
            <a:prstGeom prst="rect">
              <a:avLst/>
            </a:prstGeom>
          </p:spPr>
          <p:txBody>
            <a:bodyPr lIns="54445" tIns="54445" rIns="54445" bIns="54445" rtlCol="0" anchor="ctr"/>
            <a:lstStyle/>
            <a:p>
              <a:pPr algn="ctr">
                <a:lnSpc>
                  <a:spcPts val="2860"/>
                </a:lnSpc>
              </a:pPr>
              <a:r>
                <a:rPr lang="en-US" sz="2200">
                  <a:solidFill>
                    <a:srgbClr val="FFFFFF"/>
                  </a:solidFill>
                  <a:latin typeface="Montserrat Classic"/>
                  <a:ea typeface="Montserrat Classic"/>
                  <a:cs typeface="Montserrat Classic"/>
                  <a:sym typeface="Montserrat Classic"/>
                </a:rPr>
                <a:t>DA / NE indikatorji* </a:t>
              </a:r>
            </a:p>
          </p:txBody>
        </p:sp>
      </p:grpSp>
      <p:sp>
        <p:nvSpPr>
          <p:cNvPr id="18" name="TextBox 18"/>
          <p:cNvSpPr txBox="1"/>
          <p:nvPr/>
        </p:nvSpPr>
        <p:spPr>
          <a:xfrm>
            <a:off x="10378980" y="5678224"/>
            <a:ext cx="5613376" cy="2895459"/>
          </a:xfrm>
          <a:prstGeom prst="rect">
            <a:avLst/>
          </a:prstGeom>
        </p:spPr>
        <p:txBody>
          <a:bodyPr lIns="0" tIns="0" rIns="0" bIns="0" rtlCol="0" anchor="t">
            <a:spAutoFit/>
          </a:bodyPr>
          <a:lstStyle/>
          <a:p>
            <a:pPr algn="l">
              <a:lnSpc>
                <a:spcPts val="2880"/>
              </a:lnSpc>
            </a:pPr>
            <a:r>
              <a:rPr lang="en-US" sz="1714">
                <a:solidFill>
                  <a:srgbClr val="464646"/>
                </a:solidFill>
                <a:latin typeface="Open Sans"/>
                <a:ea typeface="Open Sans"/>
                <a:cs typeface="Open Sans"/>
                <a:sym typeface="Open Sans"/>
              </a:rPr>
              <a:t>Če meritev v % ni mogoča, vlagatelj uporabi indikator DA (1) / NE (0).</a:t>
            </a:r>
          </a:p>
          <a:p>
            <a:pPr algn="l">
              <a:lnSpc>
                <a:spcPts val="2880"/>
              </a:lnSpc>
            </a:pPr>
            <a:endParaRPr lang="en-US" sz="1714">
              <a:solidFill>
                <a:srgbClr val="464646"/>
              </a:solidFill>
              <a:latin typeface="Open Sans"/>
              <a:ea typeface="Open Sans"/>
              <a:cs typeface="Open Sans"/>
              <a:sym typeface="Open Sans"/>
            </a:endParaRPr>
          </a:p>
          <a:p>
            <a:pPr algn="l">
              <a:lnSpc>
                <a:spcPts val="2880"/>
              </a:lnSpc>
            </a:pPr>
            <a:endParaRPr lang="en-US" sz="1714">
              <a:solidFill>
                <a:srgbClr val="464646"/>
              </a:solidFill>
              <a:latin typeface="Open Sans"/>
              <a:ea typeface="Open Sans"/>
              <a:cs typeface="Open Sans"/>
              <a:sym typeface="Open Sans"/>
            </a:endParaRPr>
          </a:p>
          <a:p>
            <a:pPr algn="l">
              <a:lnSpc>
                <a:spcPts val="2376"/>
              </a:lnSpc>
            </a:pPr>
            <a:endParaRPr lang="en-US" sz="1714">
              <a:solidFill>
                <a:srgbClr val="464646"/>
              </a:solidFill>
              <a:latin typeface="Open Sans"/>
              <a:ea typeface="Open Sans"/>
              <a:cs typeface="Open Sans"/>
              <a:sym typeface="Open Sans"/>
            </a:endParaRPr>
          </a:p>
          <a:p>
            <a:pPr algn="l">
              <a:lnSpc>
                <a:spcPts val="2376"/>
              </a:lnSpc>
            </a:pPr>
            <a:endParaRPr lang="en-US" sz="1714">
              <a:solidFill>
                <a:srgbClr val="464646"/>
              </a:solidFill>
              <a:latin typeface="Open Sans"/>
              <a:ea typeface="Open Sans"/>
              <a:cs typeface="Open Sans"/>
              <a:sym typeface="Open Sans"/>
            </a:endParaRPr>
          </a:p>
          <a:p>
            <a:pPr algn="l">
              <a:lnSpc>
                <a:spcPts val="2376"/>
              </a:lnSpc>
            </a:pPr>
            <a:endParaRPr lang="en-US" sz="1714">
              <a:solidFill>
                <a:srgbClr val="464646"/>
              </a:solidFill>
              <a:latin typeface="Open Sans"/>
              <a:ea typeface="Open Sans"/>
              <a:cs typeface="Open Sans"/>
              <a:sym typeface="Open Sans"/>
            </a:endParaRPr>
          </a:p>
          <a:p>
            <a:pPr algn="l">
              <a:lnSpc>
                <a:spcPts val="2376"/>
              </a:lnSpc>
            </a:pPr>
            <a:r>
              <a:rPr lang="en-US" sz="1414">
                <a:solidFill>
                  <a:srgbClr val="464646"/>
                </a:solidFill>
                <a:latin typeface="Open Sans"/>
                <a:ea typeface="Open Sans"/>
                <a:cs typeface="Open Sans"/>
                <a:sym typeface="Open Sans"/>
              </a:rPr>
              <a:t>*Zahteva izčrpno utemeljitev v poslovni dokumentaciji, ki dokazuje, kako projekt prispeva k izbrani prioritetni ravni.</a:t>
            </a:r>
          </a:p>
        </p:txBody>
      </p:sp>
      <p:sp>
        <p:nvSpPr>
          <p:cNvPr id="19" name="Freeform 19"/>
          <p:cNvSpPr/>
          <p:nvPr/>
        </p:nvSpPr>
        <p:spPr>
          <a:xfrm>
            <a:off x="12763280" y="6631050"/>
            <a:ext cx="873519" cy="873519"/>
          </a:xfrm>
          <a:custGeom>
            <a:avLst/>
            <a:gdLst/>
            <a:ahLst/>
            <a:cxnLst/>
            <a:rect l="l" t="t" r="r" b="b"/>
            <a:pathLst>
              <a:path w="873519" h="873519">
                <a:moveTo>
                  <a:pt x="0" y="0"/>
                </a:moveTo>
                <a:lnTo>
                  <a:pt x="873519" y="0"/>
                </a:lnTo>
                <a:lnTo>
                  <a:pt x="873519" y="873519"/>
                </a:lnTo>
                <a:lnTo>
                  <a:pt x="0" y="87351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sl-SI"/>
          </a:p>
        </p:txBody>
      </p:sp>
      <p:sp>
        <p:nvSpPr>
          <p:cNvPr id="20" name="TextBox 20"/>
          <p:cNvSpPr txBox="1"/>
          <p:nvPr/>
        </p:nvSpPr>
        <p:spPr>
          <a:xfrm>
            <a:off x="3690980" y="1072062"/>
            <a:ext cx="10906040" cy="822680"/>
          </a:xfrm>
          <a:prstGeom prst="rect">
            <a:avLst/>
          </a:prstGeom>
        </p:spPr>
        <p:txBody>
          <a:bodyPr lIns="0" tIns="0" rIns="0" bIns="0" rtlCol="0" anchor="t">
            <a:spAutoFit/>
          </a:bodyPr>
          <a:lstStyle/>
          <a:p>
            <a:pPr marL="0" lvl="0" indent="0" algn="ctr">
              <a:lnSpc>
                <a:spcPts val="6686"/>
              </a:lnSpc>
              <a:spcBef>
                <a:spcPct val="0"/>
              </a:spcBef>
            </a:pPr>
            <a:r>
              <a:rPr lang="en-US" sz="4845" b="1" spc="38">
                <a:solidFill>
                  <a:srgbClr val="649981"/>
                </a:solidFill>
                <a:latin typeface="Rubik Bold"/>
                <a:ea typeface="Rubik Bold"/>
                <a:cs typeface="Rubik Bold"/>
                <a:sym typeface="Rubik Bold"/>
              </a:rPr>
              <a:t>Merjenje uspeha: Ključni kazalniki</a:t>
            </a:r>
          </a:p>
        </p:txBody>
      </p:sp>
      <p:sp>
        <p:nvSpPr>
          <p:cNvPr id="21" name="TextBox 21"/>
          <p:cNvSpPr txBox="1"/>
          <p:nvPr/>
        </p:nvSpPr>
        <p:spPr>
          <a:xfrm>
            <a:off x="14836337" y="9448596"/>
            <a:ext cx="3981019" cy="402362"/>
          </a:xfrm>
          <a:prstGeom prst="rect">
            <a:avLst/>
          </a:prstGeom>
        </p:spPr>
        <p:txBody>
          <a:bodyPr lIns="0" tIns="0" rIns="0" bIns="0" rtlCol="0" anchor="t">
            <a:spAutoFit/>
          </a:bodyPr>
          <a:lstStyle/>
          <a:p>
            <a:pPr algn="l">
              <a:lnSpc>
                <a:spcPts val="3195"/>
              </a:lnSpc>
            </a:pPr>
            <a:r>
              <a:rPr lang="en-US" sz="2803" b="1">
                <a:solidFill>
                  <a:srgbClr val="464646"/>
                </a:solidFill>
                <a:latin typeface="Rubik Semi-Bold"/>
                <a:ea typeface="Rubik Semi-Bold"/>
                <a:cs typeface="Rubik Semi-Bold"/>
                <a:sym typeface="Rubik Semi-Bold"/>
              </a:rPr>
              <a:t>www.srrs.si</a:t>
            </a:r>
          </a:p>
        </p:txBody>
      </p:sp>
      <p:sp>
        <p:nvSpPr>
          <p:cNvPr id="22" name="TextBox 22"/>
          <p:cNvSpPr txBox="1"/>
          <p:nvPr/>
        </p:nvSpPr>
        <p:spPr>
          <a:xfrm>
            <a:off x="14836337" y="9198136"/>
            <a:ext cx="3451663" cy="231410"/>
          </a:xfrm>
          <a:prstGeom prst="rect">
            <a:avLst/>
          </a:prstGeom>
        </p:spPr>
        <p:txBody>
          <a:bodyPr lIns="0" tIns="0" rIns="0" bIns="0" rtlCol="0" anchor="t">
            <a:spAutoFit/>
          </a:bodyPr>
          <a:lstStyle/>
          <a:p>
            <a:pPr algn="l">
              <a:lnSpc>
                <a:spcPts val="1855"/>
              </a:lnSpc>
            </a:pPr>
            <a:r>
              <a:rPr lang="en-US" sz="1627">
                <a:solidFill>
                  <a:srgbClr val="464646"/>
                </a:solidFill>
                <a:latin typeface="Rubik"/>
                <a:ea typeface="Rubik"/>
                <a:cs typeface="Rubik"/>
                <a:sym typeface="Rubik"/>
              </a:rPr>
              <a:t>Obiščite našo spletno stran</a:t>
            </a:r>
          </a:p>
        </p:txBody>
      </p:sp>
      <p:sp>
        <p:nvSpPr>
          <p:cNvPr id="23" name="TextBox 23"/>
          <p:cNvSpPr txBox="1"/>
          <p:nvPr/>
        </p:nvSpPr>
        <p:spPr>
          <a:xfrm>
            <a:off x="11125200" y="6758644"/>
            <a:ext cx="1330095" cy="514243"/>
          </a:xfrm>
          <a:prstGeom prst="rect">
            <a:avLst/>
          </a:prstGeom>
        </p:spPr>
        <p:txBody>
          <a:bodyPr wrap="square" lIns="0" tIns="0" rIns="0" bIns="0" rtlCol="0" anchor="t">
            <a:spAutoFit/>
          </a:bodyPr>
          <a:lstStyle/>
          <a:p>
            <a:pPr algn="ctr">
              <a:lnSpc>
                <a:spcPts val="4342"/>
              </a:lnSpc>
            </a:pPr>
            <a:r>
              <a:rPr lang="en-US" sz="3101" b="1">
                <a:solidFill>
                  <a:srgbClr val="627781"/>
                </a:solidFill>
                <a:latin typeface="Rubik Bold"/>
                <a:ea typeface="Rubik Bold"/>
                <a:cs typeface="Rubik Bold"/>
                <a:sym typeface="Rubik Bold"/>
              </a:rPr>
              <a:t>DA (1)</a:t>
            </a:r>
          </a:p>
        </p:txBody>
      </p:sp>
      <p:sp>
        <p:nvSpPr>
          <p:cNvPr id="24" name="TextBox 24"/>
          <p:cNvSpPr txBox="1"/>
          <p:nvPr/>
        </p:nvSpPr>
        <p:spPr>
          <a:xfrm>
            <a:off x="13941599" y="6758644"/>
            <a:ext cx="1213469" cy="514243"/>
          </a:xfrm>
          <a:prstGeom prst="rect">
            <a:avLst/>
          </a:prstGeom>
        </p:spPr>
        <p:txBody>
          <a:bodyPr wrap="square" lIns="0" tIns="0" rIns="0" bIns="0" rtlCol="0" anchor="t">
            <a:spAutoFit/>
          </a:bodyPr>
          <a:lstStyle/>
          <a:p>
            <a:pPr algn="ctr">
              <a:lnSpc>
                <a:spcPts val="4342"/>
              </a:lnSpc>
            </a:pPr>
            <a:r>
              <a:rPr lang="en-US" sz="3101">
                <a:solidFill>
                  <a:srgbClr val="464646"/>
                </a:solidFill>
                <a:latin typeface="Rubik"/>
                <a:ea typeface="Rubik"/>
                <a:cs typeface="Rubik"/>
                <a:sym typeface="Rubik"/>
              </a:rPr>
              <a:t>NE (0)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DBDBDB">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16357707" y="-1422440"/>
            <a:ext cx="4848194" cy="484819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D67">
                <a:alpha val="69804"/>
              </a:srgbClr>
            </a:solidFill>
          </p:spPr>
          <p:txBody>
            <a:bodyPr/>
            <a:lstStyle/>
            <a:p>
              <a:endParaRPr lang="sl-SI"/>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2905"/>
                </a:lnSpc>
              </a:pPr>
              <a:endParaRPr/>
            </a:p>
          </p:txBody>
        </p:sp>
      </p:grpSp>
      <p:sp>
        <p:nvSpPr>
          <p:cNvPr id="5" name="Freeform 5"/>
          <p:cNvSpPr/>
          <p:nvPr/>
        </p:nvSpPr>
        <p:spPr>
          <a:xfrm>
            <a:off x="13927230" y="-4004803"/>
            <a:ext cx="5164727" cy="5164727"/>
          </a:xfrm>
          <a:custGeom>
            <a:avLst/>
            <a:gdLst/>
            <a:ahLst/>
            <a:cxnLst/>
            <a:rect l="l" t="t" r="r" b="b"/>
            <a:pathLst>
              <a:path w="5164727" h="5164727">
                <a:moveTo>
                  <a:pt x="0" y="0"/>
                </a:moveTo>
                <a:lnTo>
                  <a:pt x="5164727" y="0"/>
                </a:lnTo>
                <a:lnTo>
                  <a:pt x="5164727" y="5164727"/>
                </a:lnTo>
                <a:lnTo>
                  <a:pt x="0" y="5164727"/>
                </a:lnTo>
                <a:lnTo>
                  <a:pt x="0" y="0"/>
                </a:lnTo>
                <a:close/>
              </a:path>
            </a:pathLst>
          </a:custGeom>
          <a:blipFill>
            <a:blip r:embed="rId2"/>
            <a:stretch>
              <a:fillRect/>
            </a:stretch>
          </a:blipFill>
        </p:spPr>
        <p:txBody>
          <a:bodyPr/>
          <a:lstStyle/>
          <a:p>
            <a:endParaRPr lang="sl-SI"/>
          </a:p>
        </p:txBody>
      </p:sp>
      <p:grpSp>
        <p:nvGrpSpPr>
          <p:cNvPr id="6" name="Group 6"/>
          <p:cNvGrpSpPr/>
          <p:nvPr/>
        </p:nvGrpSpPr>
        <p:grpSpPr>
          <a:xfrm>
            <a:off x="4534578" y="2988835"/>
            <a:ext cx="3756376" cy="5174824"/>
            <a:chOff x="0" y="0"/>
            <a:chExt cx="5008502" cy="6899765"/>
          </a:xfrm>
        </p:grpSpPr>
        <p:sp>
          <p:nvSpPr>
            <p:cNvPr id="7" name="Freeform 7"/>
            <p:cNvSpPr/>
            <p:nvPr/>
          </p:nvSpPr>
          <p:spPr>
            <a:xfrm>
              <a:off x="0" y="140787"/>
              <a:ext cx="4358144" cy="4358144"/>
            </a:xfrm>
            <a:custGeom>
              <a:avLst/>
              <a:gdLst/>
              <a:ahLst/>
              <a:cxnLst/>
              <a:rect l="l" t="t" r="r" b="b"/>
              <a:pathLst>
                <a:path w="4358144" h="4358144">
                  <a:moveTo>
                    <a:pt x="0" y="0"/>
                  </a:moveTo>
                  <a:lnTo>
                    <a:pt x="4358144" y="0"/>
                  </a:lnTo>
                  <a:lnTo>
                    <a:pt x="4358144" y="4358144"/>
                  </a:lnTo>
                  <a:lnTo>
                    <a:pt x="0" y="4358144"/>
                  </a:lnTo>
                  <a:lnTo>
                    <a:pt x="0" y="0"/>
                  </a:lnTo>
                  <a:close/>
                </a:path>
              </a:pathLst>
            </a:custGeom>
            <a:blipFill>
              <a:blip r:embed="rId3">
                <a:alphaModFix amt="8999"/>
              </a:blip>
              <a:stretch>
                <a:fillRect/>
              </a:stretch>
            </a:blipFill>
          </p:spPr>
          <p:txBody>
            <a:bodyPr/>
            <a:lstStyle/>
            <a:p>
              <a:endParaRPr lang="sl-SI"/>
            </a:p>
          </p:txBody>
        </p:sp>
        <p:sp>
          <p:nvSpPr>
            <p:cNvPr id="8" name="Freeform 8"/>
            <p:cNvSpPr/>
            <p:nvPr/>
          </p:nvSpPr>
          <p:spPr>
            <a:xfrm flipH="1">
              <a:off x="2084563" y="0"/>
              <a:ext cx="2640168" cy="2601273"/>
            </a:xfrm>
            <a:custGeom>
              <a:avLst/>
              <a:gdLst/>
              <a:ahLst/>
              <a:cxnLst/>
              <a:rect l="l" t="t" r="r" b="b"/>
              <a:pathLst>
                <a:path w="2640168" h="2601273">
                  <a:moveTo>
                    <a:pt x="2640168" y="0"/>
                  </a:moveTo>
                  <a:lnTo>
                    <a:pt x="0" y="0"/>
                  </a:lnTo>
                  <a:lnTo>
                    <a:pt x="0" y="2601273"/>
                  </a:lnTo>
                  <a:lnTo>
                    <a:pt x="2640168" y="2601273"/>
                  </a:lnTo>
                  <a:lnTo>
                    <a:pt x="2640168" y="0"/>
                  </a:lnTo>
                  <a:close/>
                </a:path>
              </a:pathLst>
            </a:custGeom>
            <a:blipFill>
              <a:blip>
                <a:extLst>
                  <a:ext uri="{96DAC541-7B7A-43D3-8B79-37D633B846F1}">
                    <asvg:svgBlip xmlns:asvg="http://schemas.microsoft.com/office/drawing/2016/SVG/main" r:embed="rId4"/>
                  </a:ext>
                </a:extLst>
              </a:blip>
              <a:stretch>
                <a:fillRect r="-90299" b="-93144"/>
              </a:stretch>
            </a:blipFill>
          </p:spPr>
          <p:txBody>
            <a:bodyPr/>
            <a:lstStyle/>
            <a:p>
              <a:endParaRPr lang="sl-SI"/>
            </a:p>
          </p:txBody>
        </p:sp>
        <p:grpSp>
          <p:nvGrpSpPr>
            <p:cNvPr id="9" name="Group 9"/>
            <p:cNvGrpSpPr/>
            <p:nvPr/>
          </p:nvGrpSpPr>
          <p:grpSpPr>
            <a:xfrm>
              <a:off x="233002" y="329906"/>
              <a:ext cx="3913143" cy="391314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8709" r="-38709"/>
                </a:stretch>
              </a:blipFill>
              <a:ln w="171450" cap="sq">
                <a:solidFill>
                  <a:srgbClr val="EAEDE9"/>
                </a:solidFill>
                <a:prstDash val="solid"/>
                <a:miter/>
              </a:ln>
            </p:spPr>
            <p:txBody>
              <a:bodyPr/>
              <a:lstStyle/>
              <a:p>
                <a:endParaRPr lang="sl-SI"/>
              </a:p>
            </p:txBody>
          </p:sp>
        </p:grpSp>
        <p:grpSp>
          <p:nvGrpSpPr>
            <p:cNvPr id="11" name="Group 11"/>
            <p:cNvGrpSpPr/>
            <p:nvPr/>
          </p:nvGrpSpPr>
          <p:grpSpPr>
            <a:xfrm>
              <a:off x="280120" y="3245062"/>
              <a:ext cx="644785" cy="64478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C2A6"/>
              </a:solidFill>
            </p:spPr>
            <p:txBody>
              <a:bodyPr/>
              <a:lstStyle/>
              <a:p>
                <a:endParaRPr lang="sl-SI"/>
              </a:p>
            </p:txBody>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2905"/>
                  </a:lnSpc>
                </a:pPr>
                <a:endParaRPr/>
              </a:p>
            </p:txBody>
          </p:sp>
        </p:grpSp>
        <p:grpSp>
          <p:nvGrpSpPr>
            <p:cNvPr id="14" name="Group 14"/>
            <p:cNvGrpSpPr/>
            <p:nvPr/>
          </p:nvGrpSpPr>
          <p:grpSpPr>
            <a:xfrm>
              <a:off x="504001" y="5021768"/>
              <a:ext cx="3161124" cy="773667"/>
              <a:chOff x="0" y="0"/>
              <a:chExt cx="744767" cy="182277"/>
            </a:xfrm>
          </p:grpSpPr>
          <p:sp>
            <p:nvSpPr>
              <p:cNvPr id="15" name="Freeform 15"/>
              <p:cNvSpPr/>
              <p:nvPr/>
            </p:nvSpPr>
            <p:spPr>
              <a:xfrm>
                <a:off x="0" y="0"/>
                <a:ext cx="744767" cy="182277"/>
              </a:xfrm>
              <a:custGeom>
                <a:avLst/>
                <a:gdLst/>
                <a:ahLst/>
                <a:cxnLst/>
                <a:rect l="l" t="t" r="r" b="b"/>
                <a:pathLst>
                  <a:path w="744767" h="182277">
                    <a:moveTo>
                      <a:pt x="91139" y="0"/>
                    </a:moveTo>
                    <a:lnTo>
                      <a:pt x="653628" y="0"/>
                    </a:lnTo>
                    <a:cubicBezTo>
                      <a:pt x="703963" y="0"/>
                      <a:pt x="744767" y="40804"/>
                      <a:pt x="744767" y="91139"/>
                    </a:cubicBezTo>
                    <a:lnTo>
                      <a:pt x="744767" y="91139"/>
                    </a:lnTo>
                    <a:cubicBezTo>
                      <a:pt x="744767" y="141473"/>
                      <a:pt x="703963" y="182277"/>
                      <a:pt x="653628" y="182277"/>
                    </a:cubicBezTo>
                    <a:lnTo>
                      <a:pt x="91139" y="182277"/>
                    </a:lnTo>
                    <a:cubicBezTo>
                      <a:pt x="40804" y="182277"/>
                      <a:pt x="0" y="141473"/>
                      <a:pt x="0" y="91139"/>
                    </a:cubicBezTo>
                    <a:lnTo>
                      <a:pt x="0" y="91139"/>
                    </a:lnTo>
                    <a:cubicBezTo>
                      <a:pt x="0" y="40804"/>
                      <a:pt x="40804" y="0"/>
                      <a:pt x="91139" y="0"/>
                    </a:cubicBezTo>
                    <a:close/>
                  </a:path>
                </a:pathLst>
              </a:custGeom>
              <a:gradFill rotWithShape="1">
                <a:gsLst>
                  <a:gs pos="0">
                    <a:srgbClr val="737373">
                      <a:alpha val="100000"/>
                    </a:srgbClr>
                  </a:gs>
                  <a:gs pos="100000">
                    <a:srgbClr val="484545">
                      <a:alpha val="100000"/>
                    </a:srgbClr>
                  </a:gs>
                </a:gsLst>
                <a:path path="circle">
                  <a:fillToRect l="50000" t="50000" r="50000" b="50000"/>
                </a:path>
              </a:gradFill>
            </p:spPr>
            <p:txBody>
              <a:bodyPr/>
              <a:lstStyle/>
              <a:p>
                <a:endParaRPr lang="sl-SI"/>
              </a:p>
            </p:txBody>
          </p:sp>
          <p:sp>
            <p:nvSpPr>
              <p:cNvPr id="16" name="TextBox 16"/>
              <p:cNvSpPr txBox="1"/>
              <p:nvPr/>
            </p:nvSpPr>
            <p:spPr>
              <a:xfrm>
                <a:off x="0" y="-57150"/>
                <a:ext cx="744767" cy="239427"/>
              </a:xfrm>
              <a:prstGeom prst="rect">
                <a:avLst/>
              </a:prstGeom>
            </p:spPr>
            <p:txBody>
              <a:bodyPr lIns="53669" tIns="53669" rIns="53669" bIns="53669" rtlCol="0" anchor="ctr"/>
              <a:lstStyle/>
              <a:p>
                <a:pPr algn="ctr">
                  <a:lnSpc>
                    <a:spcPts val="2905"/>
                  </a:lnSpc>
                </a:pPr>
                <a:endParaRPr/>
              </a:p>
            </p:txBody>
          </p:sp>
        </p:grpSp>
        <p:sp>
          <p:nvSpPr>
            <p:cNvPr id="17" name="TextBox 17"/>
            <p:cNvSpPr txBox="1"/>
            <p:nvPr/>
          </p:nvSpPr>
          <p:spPr>
            <a:xfrm>
              <a:off x="1300217" y="5136656"/>
              <a:ext cx="1835865" cy="458165"/>
            </a:xfrm>
            <a:prstGeom prst="rect">
              <a:avLst/>
            </a:prstGeom>
          </p:spPr>
          <p:txBody>
            <a:bodyPr lIns="0" tIns="0" rIns="0" bIns="0" rtlCol="0" anchor="t">
              <a:spAutoFit/>
            </a:bodyPr>
            <a:lstStyle/>
            <a:p>
              <a:pPr algn="l">
                <a:lnSpc>
                  <a:spcPts val="3132"/>
                </a:lnSpc>
              </a:pPr>
              <a:r>
                <a:rPr lang="en-US" sz="1875" b="1" spc="37">
                  <a:solidFill>
                    <a:srgbClr val="F9F9F9"/>
                  </a:solidFill>
                  <a:latin typeface="Montserrat Bold"/>
                  <a:ea typeface="Montserrat Bold"/>
                  <a:cs typeface="Montserrat Bold"/>
                  <a:sym typeface="Montserrat Bold"/>
                </a:rPr>
                <a:t>31.12.2029</a:t>
              </a:r>
            </a:p>
          </p:txBody>
        </p:sp>
        <p:sp>
          <p:nvSpPr>
            <p:cNvPr id="18" name="TextBox 18"/>
            <p:cNvSpPr txBox="1"/>
            <p:nvPr/>
          </p:nvSpPr>
          <p:spPr>
            <a:xfrm>
              <a:off x="1000978" y="5861935"/>
              <a:ext cx="4007524" cy="1037830"/>
            </a:xfrm>
            <a:prstGeom prst="rect">
              <a:avLst/>
            </a:prstGeom>
          </p:spPr>
          <p:txBody>
            <a:bodyPr lIns="0" tIns="0" rIns="0" bIns="0" rtlCol="0" anchor="t">
              <a:spAutoFit/>
            </a:bodyPr>
            <a:lstStyle/>
            <a:p>
              <a:pPr algn="l">
                <a:lnSpc>
                  <a:spcPts val="3166"/>
                </a:lnSpc>
              </a:pPr>
              <a:r>
                <a:rPr lang="en-US" sz="2261" b="1">
                  <a:solidFill>
                    <a:srgbClr val="9EC2A6"/>
                  </a:solidFill>
                  <a:latin typeface="Rubik Bold"/>
                  <a:ea typeface="Rubik Bold"/>
                  <a:cs typeface="Rubik Bold"/>
                  <a:sym typeface="Rubik Bold"/>
                </a:rPr>
                <a:t>Skrajni rok za dokončanje projekta</a:t>
              </a:r>
            </a:p>
          </p:txBody>
        </p:sp>
      </p:grpSp>
      <p:grpSp>
        <p:nvGrpSpPr>
          <p:cNvPr id="19" name="Group 19"/>
          <p:cNvGrpSpPr/>
          <p:nvPr/>
        </p:nvGrpSpPr>
        <p:grpSpPr>
          <a:xfrm>
            <a:off x="8801362" y="3075751"/>
            <a:ext cx="4362900" cy="5087908"/>
            <a:chOff x="0" y="115888"/>
            <a:chExt cx="5817200" cy="6783877"/>
          </a:xfrm>
        </p:grpSpPr>
        <p:sp>
          <p:nvSpPr>
            <p:cNvPr id="20" name="Freeform 20"/>
            <p:cNvSpPr/>
            <p:nvPr/>
          </p:nvSpPr>
          <p:spPr>
            <a:xfrm rot="316593" flipH="1">
              <a:off x="2162994" y="115888"/>
              <a:ext cx="2640168" cy="2601273"/>
            </a:xfrm>
            <a:custGeom>
              <a:avLst/>
              <a:gdLst/>
              <a:ahLst/>
              <a:cxnLst/>
              <a:rect l="l" t="t" r="r" b="b"/>
              <a:pathLst>
                <a:path w="2640168" h="2601273">
                  <a:moveTo>
                    <a:pt x="2640169" y="0"/>
                  </a:moveTo>
                  <a:lnTo>
                    <a:pt x="0" y="0"/>
                  </a:lnTo>
                  <a:lnTo>
                    <a:pt x="0" y="2601273"/>
                  </a:lnTo>
                  <a:lnTo>
                    <a:pt x="2640169" y="2601273"/>
                  </a:lnTo>
                  <a:lnTo>
                    <a:pt x="2640169" y="0"/>
                  </a:lnTo>
                  <a:close/>
                </a:path>
              </a:pathLst>
            </a:custGeom>
            <a:blipFill>
              <a:blip>
                <a:extLst>
                  <a:ext uri="{96DAC541-7B7A-43D3-8B79-37D633B846F1}">
                    <asvg:svgBlip xmlns:asvg="http://schemas.microsoft.com/office/drawing/2016/SVG/main" r:embed="rId4"/>
                  </a:ext>
                </a:extLst>
              </a:blip>
              <a:stretch>
                <a:fillRect r="-90299" b="-93144"/>
              </a:stretch>
            </a:blipFill>
          </p:spPr>
          <p:txBody>
            <a:bodyPr/>
            <a:lstStyle/>
            <a:p>
              <a:endParaRPr lang="sl-SI"/>
            </a:p>
          </p:txBody>
        </p:sp>
        <p:sp>
          <p:nvSpPr>
            <p:cNvPr id="21" name="Freeform 21"/>
            <p:cNvSpPr/>
            <p:nvPr/>
          </p:nvSpPr>
          <p:spPr>
            <a:xfrm>
              <a:off x="0" y="140787"/>
              <a:ext cx="4358144" cy="4358144"/>
            </a:xfrm>
            <a:custGeom>
              <a:avLst/>
              <a:gdLst/>
              <a:ahLst/>
              <a:cxnLst/>
              <a:rect l="l" t="t" r="r" b="b"/>
              <a:pathLst>
                <a:path w="4358144" h="4358144">
                  <a:moveTo>
                    <a:pt x="0" y="0"/>
                  </a:moveTo>
                  <a:lnTo>
                    <a:pt x="4358144" y="0"/>
                  </a:lnTo>
                  <a:lnTo>
                    <a:pt x="4358144" y="4358144"/>
                  </a:lnTo>
                  <a:lnTo>
                    <a:pt x="0" y="4358144"/>
                  </a:lnTo>
                  <a:lnTo>
                    <a:pt x="0" y="0"/>
                  </a:lnTo>
                  <a:close/>
                </a:path>
              </a:pathLst>
            </a:custGeom>
            <a:blipFill>
              <a:blip r:embed="rId3">
                <a:alphaModFix amt="8999"/>
              </a:blip>
              <a:stretch>
                <a:fillRect/>
              </a:stretch>
            </a:blipFill>
          </p:spPr>
          <p:txBody>
            <a:bodyPr/>
            <a:lstStyle/>
            <a:p>
              <a:endParaRPr lang="sl-SI"/>
            </a:p>
          </p:txBody>
        </p:sp>
        <p:grpSp>
          <p:nvGrpSpPr>
            <p:cNvPr id="22" name="Group 22"/>
            <p:cNvGrpSpPr/>
            <p:nvPr/>
          </p:nvGrpSpPr>
          <p:grpSpPr>
            <a:xfrm>
              <a:off x="295707" y="329906"/>
              <a:ext cx="3913143" cy="3913143"/>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187" r="-25187"/>
                </a:stretch>
              </a:blipFill>
              <a:ln w="171450" cap="sq">
                <a:solidFill>
                  <a:srgbClr val="EAEDE9"/>
                </a:solidFill>
                <a:prstDash val="solid"/>
                <a:miter/>
              </a:ln>
            </p:spPr>
            <p:txBody>
              <a:bodyPr/>
              <a:lstStyle/>
              <a:p>
                <a:endParaRPr lang="sl-SI"/>
              </a:p>
            </p:txBody>
          </p:sp>
        </p:grpSp>
        <p:grpSp>
          <p:nvGrpSpPr>
            <p:cNvPr id="24" name="Group 24"/>
            <p:cNvGrpSpPr/>
            <p:nvPr/>
          </p:nvGrpSpPr>
          <p:grpSpPr>
            <a:xfrm>
              <a:off x="432100" y="3245062"/>
              <a:ext cx="644785" cy="644785"/>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BBA6"/>
              </a:solidFill>
            </p:spPr>
            <p:txBody>
              <a:bodyPr/>
              <a:lstStyle/>
              <a:p>
                <a:endParaRPr lang="sl-SI"/>
              </a:p>
            </p:txBody>
          </p:sp>
          <p:sp>
            <p:nvSpPr>
              <p:cNvPr id="26" name="TextBox 26"/>
              <p:cNvSpPr txBox="1"/>
              <p:nvPr/>
            </p:nvSpPr>
            <p:spPr>
              <a:xfrm>
                <a:off x="76200" y="19050"/>
                <a:ext cx="660400" cy="717550"/>
              </a:xfrm>
              <a:prstGeom prst="rect">
                <a:avLst/>
              </a:prstGeom>
            </p:spPr>
            <p:txBody>
              <a:bodyPr lIns="50800" tIns="50800" rIns="50800" bIns="50800" rtlCol="0" anchor="ctr"/>
              <a:lstStyle/>
              <a:p>
                <a:pPr algn="ctr">
                  <a:lnSpc>
                    <a:spcPts val="2905"/>
                  </a:lnSpc>
                </a:pPr>
                <a:endParaRPr/>
              </a:p>
            </p:txBody>
          </p:sp>
        </p:grpSp>
        <p:grpSp>
          <p:nvGrpSpPr>
            <p:cNvPr id="27" name="Group 27"/>
            <p:cNvGrpSpPr/>
            <p:nvPr/>
          </p:nvGrpSpPr>
          <p:grpSpPr>
            <a:xfrm>
              <a:off x="833997" y="5021768"/>
              <a:ext cx="3161124" cy="773667"/>
              <a:chOff x="0" y="0"/>
              <a:chExt cx="744767" cy="182277"/>
            </a:xfrm>
          </p:grpSpPr>
          <p:sp>
            <p:nvSpPr>
              <p:cNvPr id="28" name="Freeform 28"/>
              <p:cNvSpPr/>
              <p:nvPr/>
            </p:nvSpPr>
            <p:spPr>
              <a:xfrm>
                <a:off x="0" y="0"/>
                <a:ext cx="744767" cy="182277"/>
              </a:xfrm>
              <a:custGeom>
                <a:avLst/>
                <a:gdLst/>
                <a:ahLst/>
                <a:cxnLst/>
                <a:rect l="l" t="t" r="r" b="b"/>
                <a:pathLst>
                  <a:path w="744767" h="182277">
                    <a:moveTo>
                      <a:pt x="91139" y="0"/>
                    </a:moveTo>
                    <a:lnTo>
                      <a:pt x="653628" y="0"/>
                    </a:lnTo>
                    <a:cubicBezTo>
                      <a:pt x="703963" y="0"/>
                      <a:pt x="744767" y="40804"/>
                      <a:pt x="744767" y="91139"/>
                    </a:cubicBezTo>
                    <a:lnTo>
                      <a:pt x="744767" y="91139"/>
                    </a:lnTo>
                    <a:cubicBezTo>
                      <a:pt x="744767" y="141473"/>
                      <a:pt x="703963" y="182277"/>
                      <a:pt x="653628" y="182277"/>
                    </a:cubicBezTo>
                    <a:lnTo>
                      <a:pt x="91139" y="182277"/>
                    </a:lnTo>
                    <a:cubicBezTo>
                      <a:pt x="40804" y="182277"/>
                      <a:pt x="0" y="141473"/>
                      <a:pt x="0" y="91139"/>
                    </a:cubicBezTo>
                    <a:lnTo>
                      <a:pt x="0" y="91139"/>
                    </a:lnTo>
                    <a:cubicBezTo>
                      <a:pt x="0" y="40804"/>
                      <a:pt x="40804" y="0"/>
                      <a:pt x="91139" y="0"/>
                    </a:cubicBezTo>
                    <a:close/>
                  </a:path>
                </a:pathLst>
              </a:custGeom>
              <a:gradFill rotWithShape="1">
                <a:gsLst>
                  <a:gs pos="0">
                    <a:srgbClr val="737373">
                      <a:alpha val="100000"/>
                    </a:srgbClr>
                  </a:gs>
                  <a:gs pos="100000">
                    <a:srgbClr val="484545">
                      <a:alpha val="100000"/>
                    </a:srgbClr>
                  </a:gs>
                </a:gsLst>
                <a:path path="circle">
                  <a:fillToRect l="50000" t="50000" r="50000" b="50000"/>
                </a:path>
              </a:gradFill>
            </p:spPr>
            <p:txBody>
              <a:bodyPr/>
              <a:lstStyle/>
              <a:p>
                <a:endParaRPr lang="sl-SI"/>
              </a:p>
            </p:txBody>
          </p:sp>
          <p:sp>
            <p:nvSpPr>
              <p:cNvPr id="29" name="TextBox 29"/>
              <p:cNvSpPr txBox="1"/>
              <p:nvPr/>
            </p:nvSpPr>
            <p:spPr>
              <a:xfrm>
                <a:off x="0" y="-57150"/>
                <a:ext cx="744767" cy="239427"/>
              </a:xfrm>
              <a:prstGeom prst="rect">
                <a:avLst/>
              </a:prstGeom>
            </p:spPr>
            <p:txBody>
              <a:bodyPr lIns="53669" tIns="53669" rIns="53669" bIns="53669" rtlCol="0" anchor="ctr"/>
              <a:lstStyle/>
              <a:p>
                <a:pPr algn="ctr">
                  <a:lnSpc>
                    <a:spcPts val="2905"/>
                  </a:lnSpc>
                </a:pPr>
                <a:endParaRPr/>
              </a:p>
            </p:txBody>
          </p:sp>
        </p:grpSp>
        <p:sp>
          <p:nvSpPr>
            <p:cNvPr id="30" name="TextBox 30"/>
            <p:cNvSpPr txBox="1"/>
            <p:nvPr/>
          </p:nvSpPr>
          <p:spPr>
            <a:xfrm>
              <a:off x="1453619" y="5136656"/>
              <a:ext cx="2254431" cy="476712"/>
            </a:xfrm>
            <a:prstGeom prst="rect">
              <a:avLst/>
            </a:prstGeom>
          </p:spPr>
          <p:txBody>
            <a:bodyPr wrap="square" lIns="0" tIns="0" rIns="0" bIns="0" rtlCol="0" anchor="t">
              <a:spAutoFit/>
            </a:bodyPr>
            <a:lstStyle/>
            <a:p>
              <a:pPr algn="l">
                <a:lnSpc>
                  <a:spcPts val="3132"/>
                </a:lnSpc>
              </a:pPr>
              <a:r>
                <a:rPr lang="en-US" sz="1875" b="1" spc="37">
                  <a:solidFill>
                    <a:srgbClr val="F9F9F9"/>
                  </a:solidFill>
                  <a:latin typeface="Montserrat Bold"/>
                  <a:ea typeface="Montserrat Bold"/>
                  <a:cs typeface="Montserrat Bold"/>
                  <a:sym typeface="Montserrat Bold"/>
                </a:rPr>
                <a:t>+ 2</a:t>
              </a:r>
              <a:r>
                <a:rPr lang="sl-SI" sz="1875" b="1" spc="37">
                  <a:solidFill>
                    <a:srgbClr val="F9F9F9"/>
                  </a:solidFill>
                  <a:latin typeface="Montserrat Bold"/>
                  <a:ea typeface="Montserrat Bold"/>
                  <a:cs typeface="Montserrat Bold"/>
                  <a:sym typeface="Montserrat Bold"/>
                </a:rPr>
                <a:t> </a:t>
              </a:r>
              <a:r>
                <a:rPr lang="en-US" sz="1875" b="1" spc="37">
                  <a:solidFill>
                    <a:srgbClr val="F9F9F9"/>
                  </a:solidFill>
                  <a:latin typeface="Montserrat Bold"/>
                  <a:ea typeface="Montserrat Bold"/>
                  <a:cs typeface="Montserrat Bold"/>
                  <a:sym typeface="Montserrat Bold"/>
                </a:rPr>
                <a:t>MESECA</a:t>
              </a:r>
            </a:p>
          </p:txBody>
        </p:sp>
        <p:sp>
          <p:nvSpPr>
            <p:cNvPr id="31" name="TextBox 31"/>
            <p:cNvSpPr txBox="1"/>
            <p:nvPr/>
          </p:nvSpPr>
          <p:spPr>
            <a:xfrm>
              <a:off x="1477565" y="5861934"/>
              <a:ext cx="4339635" cy="1037831"/>
            </a:xfrm>
            <a:prstGeom prst="rect">
              <a:avLst/>
            </a:prstGeom>
          </p:spPr>
          <p:txBody>
            <a:bodyPr lIns="0" tIns="0" rIns="0" bIns="0" rtlCol="0" anchor="t">
              <a:spAutoFit/>
            </a:bodyPr>
            <a:lstStyle/>
            <a:p>
              <a:pPr algn="l">
                <a:lnSpc>
                  <a:spcPts val="3166"/>
                </a:lnSpc>
              </a:pPr>
              <a:r>
                <a:rPr lang="en-US" sz="2261" b="1" err="1">
                  <a:solidFill>
                    <a:srgbClr val="84BBA6"/>
                  </a:solidFill>
                  <a:latin typeface="Rubik Bold"/>
                  <a:ea typeface="Rubik Bold"/>
                  <a:cs typeface="Rubik Bold"/>
                  <a:sym typeface="Rubik Bold"/>
                </a:rPr>
                <a:t>Črpanje</a:t>
              </a:r>
              <a:r>
                <a:rPr lang="en-US" sz="2261" b="1">
                  <a:solidFill>
                    <a:srgbClr val="84BBA6"/>
                  </a:solidFill>
                  <a:latin typeface="Rubik Bold"/>
                  <a:ea typeface="Rubik Bold"/>
                  <a:cs typeface="Rubik Bold"/>
                  <a:sym typeface="Rubik Bold"/>
                </a:rPr>
                <a:t> </a:t>
              </a:r>
              <a:r>
                <a:rPr lang="en-US" sz="2261" b="1" err="1">
                  <a:solidFill>
                    <a:srgbClr val="84BBA6"/>
                  </a:solidFill>
                  <a:latin typeface="Rubik Bold"/>
                  <a:ea typeface="Rubik Bold"/>
                  <a:cs typeface="Rubik Bold"/>
                  <a:sym typeface="Rubik Bold"/>
                </a:rPr>
                <a:t>posojila</a:t>
              </a:r>
              <a:r>
                <a:rPr lang="en-US" sz="2261" b="1">
                  <a:solidFill>
                    <a:srgbClr val="84BBA6"/>
                  </a:solidFill>
                  <a:latin typeface="Rubik Bold"/>
                  <a:ea typeface="Rubik Bold"/>
                  <a:cs typeface="Rubik Bold"/>
                  <a:sym typeface="Rubik Bold"/>
                </a:rPr>
                <a:t> v </a:t>
              </a:r>
              <a:r>
                <a:rPr lang="en-US" sz="2261" b="1" err="1">
                  <a:solidFill>
                    <a:srgbClr val="84BBA6"/>
                  </a:solidFill>
                  <a:latin typeface="Rubik Bold"/>
                  <a:ea typeface="Rubik Bold"/>
                  <a:cs typeface="Rubik Bold"/>
                  <a:sym typeface="Rubik Bold"/>
                </a:rPr>
                <a:t>več</a:t>
              </a:r>
              <a:r>
                <a:rPr lang="en-US" sz="2261" b="1">
                  <a:solidFill>
                    <a:srgbClr val="84BBA6"/>
                  </a:solidFill>
                  <a:latin typeface="Rubik Bold"/>
                  <a:ea typeface="Rubik Bold"/>
                  <a:cs typeface="Rubik Bold"/>
                  <a:sym typeface="Rubik Bold"/>
                </a:rPr>
                <a:t> </a:t>
              </a:r>
              <a:r>
                <a:rPr lang="en-US" sz="2261" b="1" err="1">
                  <a:solidFill>
                    <a:srgbClr val="84BBA6"/>
                  </a:solidFill>
                  <a:latin typeface="Rubik Bold"/>
                  <a:ea typeface="Rubik Bold"/>
                  <a:cs typeface="Rubik Bold"/>
                  <a:sym typeface="Rubik Bold"/>
                </a:rPr>
                <a:t>tranšah</a:t>
              </a:r>
              <a:endParaRPr lang="en-US" sz="2261" b="1">
                <a:solidFill>
                  <a:srgbClr val="84BBA6"/>
                </a:solidFill>
                <a:latin typeface="Rubik Bold"/>
                <a:ea typeface="Rubik Bold"/>
                <a:cs typeface="Rubik Bold"/>
                <a:sym typeface="Rubik Bold"/>
              </a:endParaRPr>
            </a:p>
          </p:txBody>
        </p:sp>
      </p:grpSp>
      <p:grpSp>
        <p:nvGrpSpPr>
          <p:cNvPr id="32" name="Group 32"/>
          <p:cNvGrpSpPr/>
          <p:nvPr/>
        </p:nvGrpSpPr>
        <p:grpSpPr>
          <a:xfrm>
            <a:off x="13674669" y="2988835"/>
            <a:ext cx="3687885" cy="5174824"/>
            <a:chOff x="0" y="0"/>
            <a:chExt cx="4917179" cy="6899765"/>
          </a:xfrm>
        </p:grpSpPr>
        <p:sp>
          <p:nvSpPr>
            <p:cNvPr id="33" name="Freeform 33"/>
            <p:cNvSpPr/>
            <p:nvPr/>
          </p:nvSpPr>
          <p:spPr>
            <a:xfrm rot="316593" flipH="1">
              <a:off x="2162994" y="115888"/>
              <a:ext cx="2640168" cy="2601273"/>
            </a:xfrm>
            <a:custGeom>
              <a:avLst/>
              <a:gdLst/>
              <a:ahLst/>
              <a:cxnLst/>
              <a:rect l="l" t="t" r="r" b="b"/>
              <a:pathLst>
                <a:path w="2640168" h="2601273">
                  <a:moveTo>
                    <a:pt x="2640169" y="0"/>
                  </a:moveTo>
                  <a:lnTo>
                    <a:pt x="0" y="0"/>
                  </a:lnTo>
                  <a:lnTo>
                    <a:pt x="0" y="2601273"/>
                  </a:lnTo>
                  <a:lnTo>
                    <a:pt x="2640169" y="2601273"/>
                  </a:lnTo>
                  <a:lnTo>
                    <a:pt x="2640169" y="0"/>
                  </a:lnTo>
                  <a:close/>
                </a:path>
              </a:pathLst>
            </a:custGeom>
            <a:blipFill>
              <a:blip>
                <a:extLst>
                  <a:ext uri="{96DAC541-7B7A-43D3-8B79-37D633B846F1}">
                    <asvg:svgBlip xmlns:asvg="http://schemas.microsoft.com/office/drawing/2016/SVG/main" r:embed="rId4"/>
                  </a:ext>
                </a:extLst>
              </a:blip>
              <a:stretch>
                <a:fillRect r="-90299" b="-93144"/>
              </a:stretch>
            </a:blipFill>
          </p:spPr>
          <p:txBody>
            <a:bodyPr/>
            <a:lstStyle/>
            <a:p>
              <a:endParaRPr lang="sl-SI"/>
            </a:p>
          </p:txBody>
        </p:sp>
        <p:sp>
          <p:nvSpPr>
            <p:cNvPr id="34" name="Freeform 34"/>
            <p:cNvSpPr/>
            <p:nvPr/>
          </p:nvSpPr>
          <p:spPr>
            <a:xfrm>
              <a:off x="0" y="140787"/>
              <a:ext cx="4358144" cy="4358144"/>
            </a:xfrm>
            <a:custGeom>
              <a:avLst/>
              <a:gdLst/>
              <a:ahLst/>
              <a:cxnLst/>
              <a:rect l="l" t="t" r="r" b="b"/>
              <a:pathLst>
                <a:path w="4358144" h="4358144">
                  <a:moveTo>
                    <a:pt x="0" y="0"/>
                  </a:moveTo>
                  <a:lnTo>
                    <a:pt x="4358144" y="0"/>
                  </a:lnTo>
                  <a:lnTo>
                    <a:pt x="4358144" y="4358144"/>
                  </a:lnTo>
                  <a:lnTo>
                    <a:pt x="0" y="4358144"/>
                  </a:lnTo>
                  <a:lnTo>
                    <a:pt x="0" y="0"/>
                  </a:lnTo>
                  <a:close/>
                </a:path>
              </a:pathLst>
            </a:custGeom>
            <a:blipFill>
              <a:blip r:embed="rId3">
                <a:alphaModFix amt="8999"/>
              </a:blip>
              <a:stretch>
                <a:fillRect/>
              </a:stretch>
            </a:blipFill>
          </p:spPr>
          <p:txBody>
            <a:bodyPr/>
            <a:lstStyle/>
            <a:p>
              <a:endParaRPr lang="sl-SI"/>
            </a:p>
          </p:txBody>
        </p:sp>
        <p:grpSp>
          <p:nvGrpSpPr>
            <p:cNvPr id="35" name="Group 35"/>
            <p:cNvGrpSpPr/>
            <p:nvPr/>
          </p:nvGrpSpPr>
          <p:grpSpPr>
            <a:xfrm>
              <a:off x="295707" y="329906"/>
              <a:ext cx="3913143" cy="3913143"/>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046" r="-25046"/>
                </a:stretch>
              </a:blipFill>
              <a:ln w="171450" cap="sq">
                <a:solidFill>
                  <a:srgbClr val="EAEDE9"/>
                </a:solidFill>
                <a:prstDash val="solid"/>
                <a:miter/>
              </a:ln>
            </p:spPr>
            <p:txBody>
              <a:bodyPr/>
              <a:lstStyle/>
              <a:p>
                <a:endParaRPr lang="sl-SI"/>
              </a:p>
            </p:txBody>
          </p:sp>
        </p:grpSp>
        <p:grpSp>
          <p:nvGrpSpPr>
            <p:cNvPr id="37" name="Group 37"/>
            <p:cNvGrpSpPr/>
            <p:nvPr/>
          </p:nvGrpSpPr>
          <p:grpSpPr>
            <a:xfrm>
              <a:off x="432100" y="3245062"/>
              <a:ext cx="644785" cy="644785"/>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49981"/>
              </a:solidFill>
            </p:spPr>
            <p:txBody>
              <a:bodyPr/>
              <a:lstStyle/>
              <a:p>
                <a:endParaRPr lang="sl-SI"/>
              </a:p>
            </p:txBody>
          </p:sp>
          <p:sp>
            <p:nvSpPr>
              <p:cNvPr id="39" name="TextBox 39"/>
              <p:cNvSpPr txBox="1"/>
              <p:nvPr/>
            </p:nvSpPr>
            <p:spPr>
              <a:xfrm>
                <a:off x="76200" y="19050"/>
                <a:ext cx="660400" cy="717550"/>
              </a:xfrm>
              <a:prstGeom prst="rect">
                <a:avLst/>
              </a:prstGeom>
            </p:spPr>
            <p:txBody>
              <a:bodyPr lIns="50800" tIns="50800" rIns="50800" bIns="50800" rtlCol="0" anchor="ctr"/>
              <a:lstStyle/>
              <a:p>
                <a:pPr algn="ctr">
                  <a:lnSpc>
                    <a:spcPts val="2905"/>
                  </a:lnSpc>
                </a:pPr>
                <a:endParaRPr/>
              </a:p>
            </p:txBody>
          </p:sp>
        </p:grpSp>
        <p:grpSp>
          <p:nvGrpSpPr>
            <p:cNvPr id="40" name="Group 40"/>
            <p:cNvGrpSpPr/>
            <p:nvPr/>
          </p:nvGrpSpPr>
          <p:grpSpPr>
            <a:xfrm>
              <a:off x="833997" y="5021768"/>
              <a:ext cx="3161124" cy="773667"/>
              <a:chOff x="0" y="0"/>
              <a:chExt cx="744767" cy="182277"/>
            </a:xfrm>
          </p:grpSpPr>
          <p:sp>
            <p:nvSpPr>
              <p:cNvPr id="41" name="Freeform 41"/>
              <p:cNvSpPr/>
              <p:nvPr/>
            </p:nvSpPr>
            <p:spPr>
              <a:xfrm>
                <a:off x="0" y="0"/>
                <a:ext cx="744767" cy="182277"/>
              </a:xfrm>
              <a:custGeom>
                <a:avLst/>
                <a:gdLst/>
                <a:ahLst/>
                <a:cxnLst/>
                <a:rect l="l" t="t" r="r" b="b"/>
                <a:pathLst>
                  <a:path w="744767" h="182277">
                    <a:moveTo>
                      <a:pt x="91139" y="0"/>
                    </a:moveTo>
                    <a:lnTo>
                      <a:pt x="653628" y="0"/>
                    </a:lnTo>
                    <a:cubicBezTo>
                      <a:pt x="703963" y="0"/>
                      <a:pt x="744767" y="40804"/>
                      <a:pt x="744767" y="91139"/>
                    </a:cubicBezTo>
                    <a:lnTo>
                      <a:pt x="744767" y="91139"/>
                    </a:lnTo>
                    <a:cubicBezTo>
                      <a:pt x="744767" y="141473"/>
                      <a:pt x="703963" y="182277"/>
                      <a:pt x="653628" y="182277"/>
                    </a:cubicBezTo>
                    <a:lnTo>
                      <a:pt x="91139" y="182277"/>
                    </a:lnTo>
                    <a:cubicBezTo>
                      <a:pt x="40804" y="182277"/>
                      <a:pt x="0" y="141473"/>
                      <a:pt x="0" y="91139"/>
                    </a:cubicBezTo>
                    <a:lnTo>
                      <a:pt x="0" y="91139"/>
                    </a:lnTo>
                    <a:cubicBezTo>
                      <a:pt x="0" y="40804"/>
                      <a:pt x="40804" y="0"/>
                      <a:pt x="91139" y="0"/>
                    </a:cubicBezTo>
                    <a:close/>
                  </a:path>
                </a:pathLst>
              </a:custGeom>
              <a:gradFill rotWithShape="1">
                <a:gsLst>
                  <a:gs pos="0">
                    <a:srgbClr val="737373">
                      <a:alpha val="100000"/>
                    </a:srgbClr>
                  </a:gs>
                  <a:gs pos="100000">
                    <a:srgbClr val="484545">
                      <a:alpha val="100000"/>
                    </a:srgbClr>
                  </a:gs>
                </a:gsLst>
                <a:path path="circle">
                  <a:fillToRect l="50000" t="50000" r="50000" b="50000"/>
                </a:path>
              </a:gradFill>
            </p:spPr>
            <p:txBody>
              <a:bodyPr/>
              <a:lstStyle/>
              <a:p>
                <a:endParaRPr lang="sl-SI"/>
              </a:p>
            </p:txBody>
          </p:sp>
          <p:sp>
            <p:nvSpPr>
              <p:cNvPr id="42" name="TextBox 42"/>
              <p:cNvSpPr txBox="1"/>
              <p:nvPr/>
            </p:nvSpPr>
            <p:spPr>
              <a:xfrm>
                <a:off x="0" y="-57150"/>
                <a:ext cx="744767" cy="239427"/>
              </a:xfrm>
              <a:prstGeom prst="rect">
                <a:avLst/>
              </a:prstGeom>
            </p:spPr>
            <p:txBody>
              <a:bodyPr lIns="53669" tIns="53669" rIns="53669" bIns="53669" rtlCol="0" anchor="ctr"/>
              <a:lstStyle/>
              <a:p>
                <a:pPr algn="ctr">
                  <a:lnSpc>
                    <a:spcPts val="2905"/>
                  </a:lnSpc>
                </a:pPr>
                <a:endParaRPr/>
              </a:p>
            </p:txBody>
          </p:sp>
        </p:grpSp>
        <p:sp>
          <p:nvSpPr>
            <p:cNvPr id="43" name="TextBox 43"/>
            <p:cNvSpPr txBox="1"/>
            <p:nvPr/>
          </p:nvSpPr>
          <p:spPr>
            <a:xfrm>
              <a:off x="1453620" y="5136656"/>
              <a:ext cx="2029458" cy="458165"/>
            </a:xfrm>
            <a:prstGeom prst="rect">
              <a:avLst/>
            </a:prstGeom>
          </p:spPr>
          <p:txBody>
            <a:bodyPr lIns="0" tIns="0" rIns="0" bIns="0" rtlCol="0" anchor="t">
              <a:spAutoFit/>
            </a:bodyPr>
            <a:lstStyle/>
            <a:p>
              <a:pPr algn="l">
                <a:lnSpc>
                  <a:spcPts val="3132"/>
                </a:lnSpc>
              </a:pPr>
              <a:r>
                <a:rPr lang="en-US" sz="1875" b="1" spc="37">
                  <a:solidFill>
                    <a:srgbClr val="F9F9F9"/>
                  </a:solidFill>
                  <a:latin typeface="Montserrat Bold"/>
                  <a:ea typeface="Montserrat Bold"/>
                  <a:cs typeface="Montserrat Bold"/>
                  <a:sym typeface="Montserrat Bold"/>
                </a:rPr>
                <a:t>+ 3 MESECE</a:t>
              </a:r>
            </a:p>
          </p:txBody>
        </p:sp>
        <p:sp>
          <p:nvSpPr>
            <p:cNvPr id="44" name="TextBox 44"/>
            <p:cNvSpPr txBox="1"/>
            <p:nvPr/>
          </p:nvSpPr>
          <p:spPr>
            <a:xfrm>
              <a:off x="1409268" y="5861935"/>
              <a:ext cx="3376226" cy="1037830"/>
            </a:xfrm>
            <a:prstGeom prst="rect">
              <a:avLst/>
            </a:prstGeom>
          </p:spPr>
          <p:txBody>
            <a:bodyPr lIns="0" tIns="0" rIns="0" bIns="0" rtlCol="0" anchor="t">
              <a:spAutoFit/>
            </a:bodyPr>
            <a:lstStyle/>
            <a:p>
              <a:pPr algn="l">
                <a:lnSpc>
                  <a:spcPts val="3166"/>
                </a:lnSpc>
              </a:pPr>
              <a:r>
                <a:rPr lang="en-US" sz="2261" b="1">
                  <a:solidFill>
                    <a:srgbClr val="649981"/>
                  </a:solidFill>
                  <a:latin typeface="Rubik Bold"/>
                  <a:ea typeface="Rubik Bold"/>
                  <a:cs typeface="Rubik Bold"/>
                  <a:sym typeface="Rubik Bold"/>
                </a:rPr>
                <a:t>Poročanje o realizaciji</a:t>
              </a:r>
            </a:p>
          </p:txBody>
        </p:sp>
      </p:grpSp>
      <p:grpSp>
        <p:nvGrpSpPr>
          <p:cNvPr id="45" name="Group 45"/>
          <p:cNvGrpSpPr/>
          <p:nvPr/>
        </p:nvGrpSpPr>
        <p:grpSpPr>
          <a:xfrm>
            <a:off x="489357" y="2988835"/>
            <a:ext cx="3534815" cy="4803497"/>
            <a:chOff x="0" y="0"/>
            <a:chExt cx="4713087" cy="6404662"/>
          </a:xfrm>
        </p:grpSpPr>
        <p:sp>
          <p:nvSpPr>
            <p:cNvPr id="46" name="Freeform 46"/>
            <p:cNvSpPr/>
            <p:nvPr/>
          </p:nvSpPr>
          <p:spPr>
            <a:xfrm flipH="1">
              <a:off x="2072919" y="0"/>
              <a:ext cx="2640168" cy="2601273"/>
            </a:xfrm>
            <a:custGeom>
              <a:avLst/>
              <a:gdLst/>
              <a:ahLst/>
              <a:cxnLst/>
              <a:rect l="l" t="t" r="r" b="b"/>
              <a:pathLst>
                <a:path w="2640168" h="2601273">
                  <a:moveTo>
                    <a:pt x="2640168" y="0"/>
                  </a:moveTo>
                  <a:lnTo>
                    <a:pt x="0" y="0"/>
                  </a:lnTo>
                  <a:lnTo>
                    <a:pt x="0" y="2601273"/>
                  </a:lnTo>
                  <a:lnTo>
                    <a:pt x="2640168" y="2601273"/>
                  </a:lnTo>
                  <a:lnTo>
                    <a:pt x="2640168" y="0"/>
                  </a:lnTo>
                  <a:close/>
                </a:path>
              </a:pathLst>
            </a:custGeom>
            <a:blipFill>
              <a:blip>
                <a:extLst>
                  <a:ext uri="{96DAC541-7B7A-43D3-8B79-37D633B846F1}">
                    <asvg:svgBlip xmlns:asvg="http://schemas.microsoft.com/office/drawing/2016/SVG/main" r:embed="rId4"/>
                  </a:ext>
                </a:extLst>
              </a:blip>
              <a:stretch>
                <a:fillRect r="-90299" b="-93144"/>
              </a:stretch>
            </a:blipFill>
          </p:spPr>
          <p:txBody>
            <a:bodyPr/>
            <a:lstStyle/>
            <a:p>
              <a:endParaRPr lang="sl-SI"/>
            </a:p>
          </p:txBody>
        </p:sp>
        <p:sp>
          <p:nvSpPr>
            <p:cNvPr id="47" name="Freeform 47"/>
            <p:cNvSpPr/>
            <p:nvPr/>
          </p:nvSpPr>
          <p:spPr>
            <a:xfrm>
              <a:off x="0" y="140787"/>
              <a:ext cx="4358144" cy="4358144"/>
            </a:xfrm>
            <a:custGeom>
              <a:avLst/>
              <a:gdLst/>
              <a:ahLst/>
              <a:cxnLst/>
              <a:rect l="l" t="t" r="r" b="b"/>
              <a:pathLst>
                <a:path w="4358144" h="4358144">
                  <a:moveTo>
                    <a:pt x="0" y="0"/>
                  </a:moveTo>
                  <a:lnTo>
                    <a:pt x="4358144" y="0"/>
                  </a:lnTo>
                  <a:lnTo>
                    <a:pt x="4358144" y="4358144"/>
                  </a:lnTo>
                  <a:lnTo>
                    <a:pt x="0" y="4358144"/>
                  </a:lnTo>
                  <a:lnTo>
                    <a:pt x="0" y="0"/>
                  </a:lnTo>
                  <a:close/>
                </a:path>
              </a:pathLst>
            </a:custGeom>
            <a:blipFill>
              <a:blip r:embed="rId3">
                <a:alphaModFix amt="8999"/>
              </a:blip>
              <a:stretch>
                <a:fillRect/>
              </a:stretch>
            </a:blipFill>
          </p:spPr>
          <p:txBody>
            <a:bodyPr/>
            <a:lstStyle/>
            <a:p>
              <a:endParaRPr lang="sl-SI"/>
            </a:p>
          </p:txBody>
        </p:sp>
        <p:grpSp>
          <p:nvGrpSpPr>
            <p:cNvPr id="48" name="Group 48"/>
            <p:cNvGrpSpPr/>
            <p:nvPr/>
          </p:nvGrpSpPr>
          <p:grpSpPr>
            <a:xfrm>
              <a:off x="185612" y="329906"/>
              <a:ext cx="3913143" cy="3913143"/>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8709" r="-38709"/>
                </a:stretch>
              </a:blipFill>
              <a:ln w="171450" cap="sq">
                <a:solidFill>
                  <a:srgbClr val="EAEDE9"/>
                </a:solidFill>
                <a:prstDash val="solid"/>
                <a:miter/>
              </a:ln>
            </p:spPr>
            <p:txBody>
              <a:bodyPr/>
              <a:lstStyle/>
              <a:p>
                <a:endParaRPr lang="sl-SI"/>
              </a:p>
            </p:txBody>
          </p:sp>
        </p:grpSp>
        <p:grpSp>
          <p:nvGrpSpPr>
            <p:cNvPr id="50" name="Group 50"/>
            <p:cNvGrpSpPr/>
            <p:nvPr/>
          </p:nvGrpSpPr>
          <p:grpSpPr>
            <a:xfrm>
              <a:off x="468917" y="3245062"/>
              <a:ext cx="631947" cy="631947"/>
              <a:chOff x="0" y="0"/>
              <a:chExt cx="812800" cy="812800"/>
            </a:xfrm>
          </p:grpSpPr>
          <p:sp>
            <p:nvSpPr>
              <p:cNvPr id="51" name="Freeform 5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7781"/>
              </a:solidFill>
            </p:spPr>
            <p:txBody>
              <a:bodyPr/>
              <a:lstStyle/>
              <a:p>
                <a:endParaRPr lang="sl-SI"/>
              </a:p>
            </p:txBody>
          </p:sp>
          <p:sp>
            <p:nvSpPr>
              <p:cNvPr id="52" name="TextBox 52"/>
              <p:cNvSpPr txBox="1"/>
              <p:nvPr/>
            </p:nvSpPr>
            <p:spPr>
              <a:xfrm>
                <a:off x="76200" y="19050"/>
                <a:ext cx="660400" cy="717550"/>
              </a:xfrm>
              <a:prstGeom prst="rect">
                <a:avLst/>
              </a:prstGeom>
            </p:spPr>
            <p:txBody>
              <a:bodyPr lIns="38650" tIns="38650" rIns="38650" bIns="38650" rtlCol="0" anchor="ctr"/>
              <a:lstStyle/>
              <a:p>
                <a:pPr algn="ctr">
                  <a:lnSpc>
                    <a:spcPts val="2905"/>
                  </a:lnSpc>
                </a:pPr>
                <a:endParaRPr/>
              </a:p>
            </p:txBody>
          </p:sp>
        </p:grpSp>
        <p:grpSp>
          <p:nvGrpSpPr>
            <p:cNvPr id="53" name="Group 53"/>
            <p:cNvGrpSpPr/>
            <p:nvPr/>
          </p:nvGrpSpPr>
          <p:grpSpPr>
            <a:xfrm>
              <a:off x="692931" y="5021768"/>
              <a:ext cx="3161124" cy="773667"/>
              <a:chOff x="0" y="0"/>
              <a:chExt cx="744767" cy="182277"/>
            </a:xfrm>
          </p:grpSpPr>
          <p:sp>
            <p:nvSpPr>
              <p:cNvPr id="54" name="Freeform 54"/>
              <p:cNvSpPr/>
              <p:nvPr/>
            </p:nvSpPr>
            <p:spPr>
              <a:xfrm>
                <a:off x="0" y="0"/>
                <a:ext cx="744767" cy="182277"/>
              </a:xfrm>
              <a:custGeom>
                <a:avLst/>
                <a:gdLst/>
                <a:ahLst/>
                <a:cxnLst/>
                <a:rect l="l" t="t" r="r" b="b"/>
                <a:pathLst>
                  <a:path w="744767" h="182277">
                    <a:moveTo>
                      <a:pt x="91139" y="0"/>
                    </a:moveTo>
                    <a:lnTo>
                      <a:pt x="653628" y="0"/>
                    </a:lnTo>
                    <a:cubicBezTo>
                      <a:pt x="703963" y="0"/>
                      <a:pt x="744767" y="40804"/>
                      <a:pt x="744767" y="91139"/>
                    </a:cubicBezTo>
                    <a:lnTo>
                      <a:pt x="744767" y="91139"/>
                    </a:lnTo>
                    <a:cubicBezTo>
                      <a:pt x="744767" y="141473"/>
                      <a:pt x="703963" y="182277"/>
                      <a:pt x="653628" y="182277"/>
                    </a:cubicBezTo>
                    <a:lnTo>
                      <a:pt x="91139" y="182277"/>
                    </a:lnTo>
                    <a:cubicBezTo>
                      <a:pt x="40804" y="182277"/>
                      <a:pt x="0" y="141473"/>
                      <a:pt x="0" y="91139"/>
                    </a:cubicBezTo>
                    <a:lnTo>
                      <a:pt x="0" y="91139"/>
                    </a:lnTo>
                    <a:cubicBezTo>
                      <a:pt x="0" y="40804"/>
                      <a:pt x="40804" y="0"/>
                      <a:pt x="91139" y="0"/>
                    </a:cubicBezTo>
                    <a:close/>
                  </a:path>
                </a:pathLst>
              </a:custGeom>
              <a:gradFill rotWithShape="1">
                <a:gsLst>
                  <a:gs pos="0">
                    <a:srgbClr val="737373">
                      <a:alpha val="100000"/>
                    </a:srgbClr>
                  </a:gs>
                  <a:gs pos="100000">
                    <a:srgbClr val="484545">
                      <a:alpha val="100000"/>
                    </a:srgbClr>
                  </a:gs>
                </a:gsLst>
                <a:path path="circle">
                  <a:fillToRect l="50000" t="50000" r="50000" b="50000"/>
                </a:path>
              </a:gradFill>
            </p:spPr>
            <p:txBody>
              <a:bodyPr/>
              <a:lstStyle/>
              <a:p>
                <a:endParaRPr lang="sl-SI"/>
              </a:p>
            </p:txBody>
          </p:sp>
          <p:sp>
            <p:nvSpPr>
              <p:cNvPr id="55" name="TextBox 55"/>
              <p:cNvSpPr txBox="1"/>
              <p:nvPr/>
            </p:nvSpPr>
            <p:spPr>
              <a:xfrm>
                <a:off x="0" y="-57150"/>
                <a:ext cx="744767" cy="239427"/>
              </a:xfrm>
              <a:prstGeom prst="rect">
                <a:avLst/>
              </a:prstGeom>
            </p:spPr>
            <p:txBody>
              <a:bodyPr lIns="41662" tIns="41662" rIns="41662" bIns="41662" rtlCol="0" anchor="ctr"/>
              <a:lstStyle/>
              <a:p>
                <a:pPr algn="ctr">
                  <a:lnSpc>
                    <a:spcPts val="2905"/>
                  </a:lnSpc>
                </a:pPr>
                <a:endParaRPr/>
              </a:p>
            </p:txBody>
          </p:sp>
        </p:grpSp>
        <p:sp>
          <p:nvSpPr>
            <p:cNvPr id="56" name="TextBox 56"/>
            <p:cNvSpPr txBox="1"/>
            <p:nvPr/>
          </p:nvSpPr>
          <p:spPr>
            <a:xfrm>
              <a:off x="1661169" y="5136655"/>
              <a:ext cx="1731833" cy="476712"/>
            </a:xfrm>
            <a:prstGeom prst="rect">
              <a:avLst/>
            </a:prstGeom>
          </p:spPr>
          <p:txBody>
            <a:bodyPr lIns="0" tIns="0" rIns="0" bIns="0" rtlCol="0" anchor="t">
              <a:spAutoFit/>
            </a:bodyPr>
            <a:lstStyle/>
            <a:p>
              <a:pPr algn="l">
                <a:lnSpc>
                  <a:spcPts val="3132"/>
                </a:lnSpc>
              </a:pPr>
              <a:r>
                <a:rPr lang="en-US" sz="1875" b="1" spc="37">
                  <a:solidFill>
                    <a:srgbClr val="F9F9F9"/>
                  </a:solidFill>
                  <a:latin typeface="Montserrat Bold"/>
                  <a:ea typeface="Montserrat Bold"/>
                  <a:cs typeface="Montserrat Bold"/>
                  <a:sym typeface="Montserrat Bold"/>
                </a:rPr>
                <a:t>1.1.202</a:t>
              </a:r>
              <a:r>
                <a:rPr lang="sl-SI" sz="1875" b="1" spc="37">
                  <a:solidFill>
                    <a:srgbClr val="F9F9F9"/>
                  </a:solidFill>
                  <a:latin typeface="Montserrat Bold"/>
                  <a:ea typeface="Montserrat Bold"/>
                  <a:cs typeface="Montserrat Bold"/>
                  <a:sym typeface="Montserrat Bold"/>
                </a:rPr>
                <a:t>5</a:t>
              </a:r>
              <a:endParaRPr lang="en-US" sz="1875" b="1" spc="37">
                <a:solidFill>
                  <a:srgbClr val="F9F9F9"/>
                </a:solidFill>
                <a:latin typeface="Montserrat Bold"/>
                <a:ea typeface="Montserrat Bold"/>
                <a:cs typeface="Montserrat Bold"/>
                <a:sym typeface="Montserrat Bold"/>
              </a:endParaRPr>
            </a:p>
          </p:txBody>
        </p:sp>
        <p:sp>
          <p:nvSpPr>
            <p:cNvPr id="57" name="TextBox 57"/>
            <p:cNvSpPr txBox="1"/>
            <p:nvPr/>
          </p:nvSpPr>
          <p:spPr>
            <a:xfrm>
              <a:off x="1230685" y="5900232"/>
              <a:ext cx="3342107" cy="504430"/>
            </a:xfrm>
            <a:prstGeom prst="rect">
              <a:avLst/>
            </a:prstGeom>
          </p:spPr>
          <p:txBody>
            <a:bodyPr lIns="0" tIns="0" rIns="0" bIns="0" rtlCol="0" anchor="t">
              <a:spAutoFit/>
            </a:bodyPr>
            <a:lstStyle/>
            <a:p>
              <a:pPr algn="ctr">
                <a:lnSpc>
                  <a:spcPts val="3166"/>
                </a:lnSpc>
              </a:pPr>
              <a:r>
                <a:rPr lang="en-US" sz="2261" b="1">
                  <a:solidFill>
                    <a:srgbClr val="627781"/>
                  </a:solidFill>
                  <a:latin typeface="Rubik Bold"/>
                  <a:ea typeface="Rubik Bold"/>
                  <a:cs typeface="Rubik Bold"/>
                  <a:sym typeface="Rubik Bold"/>
                </a:rPr>
                <a:t>Začetek projekta</a:t>
              </a:r>
            </a:p>
          </p:txBody>
        </p:sp>
      </p:grpSp>
      <p:sp>
        <p:nvSpPr>
          <p:cNvPr id="58" name="Freeform 58"/>
          <p:cNvSpPr/>
          <p:nvPr/>
        </p:nvSpPr>
        <p:spPr>
          <a:xfrm rot="-5400000">
            <a:off x="4098924" y="4733516"/>
            <a:ext cx="670630" cy="7889765"/>
          </a:xfrm>
          <a:custGeom>
            <a:avLst/>
            <a:gdLst/>
            <a:ahLst/>
            <a:cxnLst/>
            <a:rect l="l" t="t" r="r" b="b"/>
            <a:pathLst>
              <a:path w="670630" h="7889765">
                <a:moveTo>
                  <a:pt x="0" y="0"/>
                </a:moveTo>
                <a:lnTo>
                  <a:pt x="670630" y="0"/>
                </a:lnTo>
                <a:lnTo>
                  <a:pt x="670630" y="7889765"/>
                </a:lnTo>
                <a:lnTo>
                  <a:pt x="0" y="78897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sl-SI"/>
          </a:p>
        </p:txBody>
      </p:sp>
      <p:sp>
        <p:nvSpPr>
          <p:cNvPr id="59" name="TextBox 59"/>
          <p:cNvSpPr txBox="1"/>
          <p:nvPr/>
        </p:nvSpPr>
        <p:spPr>
          <a:xfrm>
            <a:off x="614354" y="579221"/>
            <a:ext cx="8311601" cy="765608"/>
          </a:xfrm>
          <a:prstGeom prst="rect">
            <a:avLst/>
          </a:prstGeom>
        </p:spPr>
        <p:txBody>
          <a:bodyPr lIns="0" tIns="0" rIns="0" bIns="0" rtlCol="0" anchor="t">
            <a:spAutoFit/>
          </a:bodyPr>
          <a:lstStyle/>
          <a:p>
            <a:pPr algn="l">
              <a:lnSpc>
                <a:spcPts val="6316"/>
              </a:lnSpc>
            </a:pPr>
            <a:r>
              <a:rPr lang="en-US" sz="4150" b="1">
                <a:solidFill>
                  <a:srgbClr val="649981"/>
                </a:solidFill>
                <a:latin typeface="Rubik Semi-Bold"/>
                <a:ea typeface="Rubik Semi-Bold"/>
                <a:cs typeface="Rubik Semi-Bold"/>
                <a:sym typeface="Rubik Semi-Bold"/>
              </a:rPr>
              <a:t>ČASOVNICA PROJEKTA</a:t>
            </a:r>
          </a:p>
        </p:txBody>
      </p:sp>
      <p:sp>
        <p:nvSpPr>
          <p:cNvPr id="60" name="TextBox 60"/>
          <p:cNvSpPr txBox="1"/>
          <p:nvPr/>
        </p:nvSpPr>
        <p:spPr>
          <a:xfrm>
            <a:off x="1753538" y="9155979"/>
            <a:ext cx="5147614" cy="547370"/>
          </a:xfrm>
          <a:prstGeom prst="rect">
            <a:avLst/>
          </a:prstGeom>
        </p:spPr>
        <p:txBody>
          <a:bodyPr wrap="square" lIns="0" tIns="0" rIns="0" bIns="0" rtlCol="0" anchor="t">
            <a:spAutoFit/>
          </a:bodyPr>
          <a:lstStyle/>
          <a:p>
            <a:pPr algn="ctr">
              <a:lnSpc>
                <a:spcPts val="4480"/>
              </a:lnSpc>
            </a:pPr>
            <a:r>
              <a:rPr lang="en-US" sz="3200" err="1">
                <a:solidFill>
                  <a:srgbClr val="464646"/>
                </a:solidFill>
                <a:latin typeface="Rubik"/>
                <a:ea typeface="Rubik"/>
                <a:cs typeface="Rubik"/>
                <a:sym typeface="Rubik"/>
              </a:rPr>
              <a:t>Maksimalno</a:t>
            </a:r>
            <a:r>
              <a:rPr lang="en-US" sz="3200">
                <a:solidFill>
                  <a:srgbClr val="464646"/>
                </a:solidFill>
                <a:latin typeface="Rubik"/>
                <a:ea typeface="Rubik"/>
                <a:cs typeface="Rubik"/>
                <a:sym typeface="Rubik"/>
              </a:rPr>
              <a:t> </a:t>
            </a:r>
            <a:r>
              <a:rPr lang="en-US" sz="3200" err="1">
                <a:solidFill>
                  <a:srgbClr val="464646"/>
                </a:solidFill>
                <a:latin typeface="Rubik"/>
                <a:ea typeface="Rubik"/>
                <a:cs typeface="Rubik"/>
                <a:sym typeface="Rubik"/>
              </a:rPr>
              <a:t>trajanje</a:t>
            </a:r>
            <a:r>
              <a:rPr lang="en-US" sz="3200" b="1">
                <a:solidFill>
                  <a:srgbClr val="464646"/>
                </a:solidFill>
                <a:latin typeface="Rubik Bold"/>
                <a:ea typeface="Rubik Bold"/>
                <a:cs typeface="Rubik Bold"/>
                <a:sym typeface="Rubik Bold"/>
              </a:rPr>
              <a:t> </a:t>
            </a:r>
            <a:r>
              <a:rPr lang="en-US" sz="3200" b="1">
                <a:solidFill>
                  <a:srgbClr val="649981"/>
                </a:solidFill>
                <a:latin typeface="Rubik Bold"/>
                <a:ea typeface="Rubik Bold"/>
                <a:cs typeface="Rubik Bold"/>
                <a:sym typeface="Rubik Bold"/>
              </a:rPr>
              <a:t>3 </a:t>
            </a:r>
            <a:r>
              <a:rPr lang="en-US" sz="3200" b="1" err="1">
                <a:solidFill>
                  <a:srgbClr val="649981"/>
                </a:solidFill>
                <a:latin typeface="Rubik Bold"/>
                <a:ea typeface="Rubik Bold"/>
                <a:cs typeface="Rubik Bold"/>
                <a:sym typeface="Rubik Bold"/>
              </a:rPr>
              <a:t>leta</a:t>
            </a:r>
            <a:endParaRPr lang="en-US" sz="3200" b="1">
              <a:solidFill>
                <a:srgbClr val="649981"/>
              </a:solidFill>
              <a:latin typeface="Rubik Bold"/>
              <a:ea typeface="Rubik Bold"/>
              <a:cs typeface="Rubik Bold"/>
              <a:sym typeface="Rubik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111" b="-5111"/>
            </a:stretch>
          </a:blipFill>
        </p:spPr>
        <p:txBody>
          <a:bodyPr/>
          <a:lstStyle/>
          <a:p>
            <a:endParaRPr lang="sl-SI"/>
          </a:p>
        </p:txBody>
      </p:sp>
      <p:grpSp>
        <p:nvGrpSpPr>
          <p:cNvPr id="3" name="Group 3"/>
          <p:cNvGrpSpPr/>
          <p:nvPr/>
        </p:nvGrpSpPr>
        <p:grpSpPr>
          <a:xfrm>
            <a:off x="3108704" y="-521462"/>
            <a:ext cx="21018405" cy="10808462"/>
            <a:chOff x="0" y="0"/>
            <a:chExt cx="726192" cy="373435"/>
          </a:xfrm>
        </p:grpSpPr>
        <p:sp>
          <p:nvSpPr>
            <p:cNvPr id="4" name="Freeform 4"/>
            <p:cNvSpPr/>
            <p:nvPr/>
          </p:nvSpPr>
          <p:spPr>
            <a:xfrm>
              <a:off x="0" y="0"/>
              <a:ext cx="726192" cy="373435"/>
            </a:xfrm>
            <a:custGeom>
              <a:avLst/>
              <a:gdLst/>
              <a:ahLst/>
              <a:cxnLst/>
              <a:rect l="l" t="t" r="r" b="b"/>
              <a:pathLst>
                <a:path w="726192" h="373435">
                  <a:moveTo>
                    <a:pt x="522992" y="0"/>
                  </a:moveTo>
                  <a:lnTo>
                    <a:pt x="0" y="0"/>
                  </a:lnTo>
                  <a:lnTo>
                    <a:pt x="203200" y="373435"/>
                  </a:lnTo>
                  <a:lnTo>
                    <a:pt x="726192" y="373435"/>
                  </a:lnTo>
                  <a:lnTo>
                    <a:pt x="522992" y="0"/>
                  </a:lnTo>
                  <a:close/>
                </a:path>
              </a:pathLst>
            </a:custGeom>
            <a:solidFill>
              <a:srgbClr val="FFFFFF"/>
            </a:solidFill>
            <a:ln cap="sq">
              <a:noFill/>
              <a:prstDash val="solid"/>
              <a:miter/>
            </a:ln>
          </p:spPr>
          <p:txBody>
            <a:bodyPr/>
            <a:lstStyle/>
            <a:p>
              <a:endParaRPr lang="sl-SI"/>
            </a:p>
          </p:txBody>
        </p:sp>
        <p:sp>
          <p:nvSpPr>
            <p:cNvPr id="5" name="TextBox 5"/>
            <p:cNvSpPr txBox="1"/>
            <p:nvPr/>
          </p:nvSpPr>
          <p:spPr>
            <a:xfrm>
              <a:off x="101600" y="-38100"/>
              <a:ext cx="522992" cy="411535"/>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3108704" y="575891"/>
            <a:ext cx="15710275" cy="3808648"/>
            <a:chOff x="0" y="0"/>
            <a:chExt cx="20947034" cy="5078198"/>
          </a:xfrm>
        </p:grpSpPr>
        <p:grpSp>
          <p:nvGrpSpPr>
            <p:cNvPr id="7" name="Group 7"/>
            <p:cNvGrpSpPr/>
            <p:nvPr/>
          </p:nvGrpSpPr>
          <p:grpSpPr>
            <a:xfrm>
              <a:off x="0" y="0"/>
              <a:ext cx="5078198" cy="507819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49981">
                  <a:alpha val="89804"/>
                </a:srgbClr>
              </a:solidFill>
            </p:spPr>
            <p:txBody>
              <a:bodyPr/>
              <a:lstStyle/>
              <a:p>
                <a:endParaRPr lang="sl-SI"/>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80925" y="380934"/>
              <a:ext cx="4316347" cy="4316330"/>
              <a:chOff x="0" y="0"/>
              <a:chExt cx="6350000" cy="6349975"/>
            </a:xfrm>
          </p:grpSpPr>
          <p:sp>
            <p:nvSpPr>
              <p:cNvPr id="11" name="Freeform 11"/>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41119" r="-44130" b="-23500"/>
                </a:stretch>
              </a:blipFill>
            </p:spPr>
            <p:txBody>
              <a:bodyPr/>
              <a:lstStyle/>
              <a:p>
                <a:endParaRPr lang="sl-SI"/>
              </a:p>
            </p:txBody>
          </p:sp>
        </p:grpSp>
        <p:sp>
          <p:nvSpPr>
            <p:cNvPr id="12" name="TextBox 12"/>
            <p:cNvSpPr txBox="1"/>
            <p:nvPr/>
          </p:nvSpPr>
          <p:spPr>
            <a:xfrm>
              <a:off x="6138912" y="626645"/>
              <a:ext cx="14808121" cy="2028737"/>
            </a:xfrm>
            <a:prstGeom prst="rect">
              <a:avLst/>
            </a:prstGeom>
          </p:spPr>
          <p:txBody>
            <a:bodyPr lIns="0" tIns="0" rIns="0" bIns="0" rtlCol="0" anchor="t">
              <a:spAutoFit/>
            </a:bodyPr>
            <a:lstStyle/>
            <a:p>
              <a:pPr algn="l">
                <a:lnSpc>
                  <a:spcPts val="6176"/>
                </a:lnSpc>
              </a:pPr>
              <a:r>
                <a:rPr lang="en-US" sz="5147" b="1">
                  <a:solidFill>
                    <a:srgbClr val="464646"/>
                  </a:solidFill>
                  <a:latin typeface="Rubik Bold"/>
                  <a:ea typeface="Rubik Bold"/>
                  <a:cs typeface="Rubik Bold"/>
                  <a:sym typeface="Rubik Bold"/>
                </a:rPr>
                <a:t>e-ODDAJA VLOGE</a:t>
              </a:r>
            </a:p>
            <a:p>
              <a:pPr marL="0" lvl="0" indent="0" algn="l">
                <a:lnSpc>
                  <a:spcPts val="5816"/>
                </a:lnSpc>
                <a:spcBef>
                  <a:spcPct val="0"/>
                </a:spcBef>
              </a:pPr>
              <a:r>
                <a:rPr lang="en-US" sz="4847">
                  <a:solidFill>
                    <a:srgbClr val="464646"/>
                  </a:solidFill>
                  <a:latin typeface="Rubik"/>
                  <a:ea typeface="Rubik"/>
                  <a:cs typeface="Rubik"/>
                  <a:sym typeface="Rubik"/>
                </a:rPr>
                <a:t>Aplikacija: </a:t>
              </a:r>
              <a:r>
                <a:rPr lang="en-US" sz="4847" b="1">
                  <a:solidFill>
                    <a:srgbClr val="649981"/>
                  </a:solidFill>
                  <a:latin typeface="Rubik Bold"/>
                  <a:ea typeface="Rubik Bold"/>
                  <a:cs typeface="Rubik Bold"/>
                  <a:sym typeface="Rubik Bold"/>
                </a:rPr>
                <a:t>Rsklad</a:t>
              </a:r>
            </a:p>
          </p:txBody>
        </p:sp>
      </p:grpSp>
      <p:grpSp>
        <p:nvGrpSpPr>
          <p:cNvPr id="13" name="Group 13"/>
          <p:cNvGrpSpPr/>
          <p:nvPr/>
        </p:nvGrpSpPr>
        <p:grpSpPr>
          <a:xfrm>
            <a:off x="9026175" y="3684948"/>
            <a:ext cx="1197821" cy="1197821"/>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D67"/>
            </a:solidFill>
          </p:spPr>
          <p:txBody>
            <a:bodyPr/>
            <a:lstStyle/>
            <a:p>
              <a:endParaRPr lang="sl-SI"/>
            </a:p>
          </p:txBody>
        </p:sp>
        <p:sp>
          <p:nvSpPr>
            <p:cNvPr id="15" name="TextBox 15"/>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16" name="Freeform 16"/>
          <p:cNvSpPr/>
          <p:nvPr/>
        </p:nvSpPr>
        <p:spPr>
          <a:xfrm>
            <a:off x="9208872" y="3867644"/>
            <a:ext cx="832429" cy="832429"/>
          </a:xfrm>
          <a:custGeom>
            <a:avLst/>
            <a:gdLst/>
            <a:ahLst/>
            <a:cxnLst/>
            <a:rect l="l" t="t" r="r" b="b"/>
            <a:pathLst>
              <a:path w="832429" h="832429">
                <a:moveTo>
                  <a:pt x="0" y="0"/>
                </a:moveTo>
                <a:lnTo>
                  <a:pt x="832428" y="0"/>
                </a:lnTo>
                <a:lnTo>
                  <a:pt x="832428" y="832429"/>
                </a:lnTo>
                <a:lnTo>
                  <a:pt x="0" y="8324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grpSp>
        <p:nvGrpSpPr>
          <p:cNvPr id="17" name="Group 17"/>
          <p:cNvGrpSpPr/>
          <p:nvPr/>
        </p:nvGrpSpPr>
        <p:grpSpPr>
          <a:xfrm>
            <a:off x="9026175" y="5746945"/>
            <a:ext cx="5196859" cy="1197821"/>
            <a:chOff x="0" y="0"/>
            <a:chExt cx="6929145" cy="1597095"/>
          </a:xfrm>
        </p:grpSpPr>
        <p:grpSp>
          <p:nvGrpSpPr>
            <p:cNvPr id="18" name="Group 18"/>
            <p:cNvGrpSpPr/>
            <p:nvPr/>
          </p:nvGrpSpPr>
          <p:grpSpPr>
            <a:xfrm>
              <a:off x="0" y="0"/>
              <a:ext cx="1597095" cy="1597095"/>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8C47"/>
              </a:solidFill>
            </p:spPr>
            <p:txBody>
              <a:bodyPr/>
              <a:lstStyle/>
              <a:p>
                <a:endParaRPr lang="sl-SI"/>
              </a:p>
            </p:txBody>
          </p:sp>
          <p:sp>
            <p:nvSpPr>
              <p:cNvPr id="20" name="TextBox 20"/>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21" name="Freeform 21"/>
            <p:cNvSpPr/>
            <p:nvPr/>
          </p:nvSpPr>
          <p:spPr>
            <a:xfrm>
              <a:off x="243595" y="243595"/>
              <a:ext cx="1109905" cy="1109905"/>
            </a:xfrm>
            <a:custGeom>
              <a:avLst/>
              <a:gdLst/>
              <a:ahLst/>
              <a:cxnLst/>
              <a:rect l="l" t="t" r="r" b="b"/>
              <a:pathLst>
                <a:path w="1109905" h="1109905">
                  <a:moveTo>
                    <a:pt x="0" y="0"/>
                  </a:moveTo>
                  <a:lnTo>
                    <a:pt x="1109905" y="0"/>
                  </a:lnTo>
                  <a:lnTo>
                    <a:pt x="1109905" y="1109905"/>
                  </a:lnTo>
                  <a:lnTo>
                    <a:pt x="0" y="110990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22" name="TextBox 22"/>
            <p:cNvSpPr txBox="1"/>
            <p:nvPr/>
          </p:nvSpPr>
          <p:spPr>
            <a:xfrm>
              <a:off x="2005337" y="329419"/>
              <a:ext cx="4923808" cy="899805"/>
            </a:xfrm>
            <a:prstGeom prst="rect">
              <a:avLst/>
            </a:prstGeom>
          </p:spPr>
          <p:txBody>
            <a:bodyPr lIns="0" tIns="0" rIns="0" bIns="0" rtlCol="0" anchor="t">
              <a:spAutoFit/>
            </a:bodyPr>
            <a:lstStyle/>
            <a:p>
              <a:pPr marL="0" lvl="0" indent="0" algn="l">
                <a:lnSpc>
                  <a:spcPts val="5534"/>
                </a:lnSpc>
                <a:spcBef>
                  <a:spcPct val="0"/>
                </a:spcBef>
              </a:pPr>
              <a:r>
                <a:rPr lang="en-US" sz="4010" b="1" spc="393">
                  <a:solidFill>
                    <a:srgbClr val="464646"/>
                  </a:solidFill>
                  <a:latin typeface="Montserrat Light Bold"/>
                  <a:ea typeface="Montserrat Light Bold"/>
                  <a:cs typeface="Montserrat Light Bold"/>
                  <a:sym typeface="Montserrat Light Bold"/>
                </a:rPr>
                <a:t>Enostavno</a:t>
              </a:r>
            </a:p>
          </p:txBody>
        </p:sp>
      </p:grpSp>
      <p:sp>
        <p:nvSpPr>
          <p:cNvPr id="23" name="Freeform 23"/>
          <p:cNvSpPr/>
          <p:nvPr/>
        </p:nvSpPr>
        <p:spPr>
          <a:xfrm>
            <a:off x="9144000" y="8006758"/>
            <a:ext cx="1148010" cy="1148010"/>
          </a:xfrm>
          <a:custGeom>
            <a:avLst/>
            <a:gdLst/>
            <a:ahLst/>
            <a:cxnLst/>
            <a:rect l="l" t="t" r="r" b="b"/>
            <a:pathLst>
              <a:path w="1148010" h="1148010">
                <a:moveTo>
                  <a:pt x="0" y="0"/>
                </a:moveTo>
                <a:lnTo>
                  <a:pt x="1148010" y="0"/>
                </a:lnTo>
                <a:lnTo>
                  <a:pt x="1148010" y="1148011"/>
                </a:lnTo>
                <a:lnTo>
                  <a:pt x="0" y="11480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l-SI"/>
          </a:p>
        </p:txBody>
      </p:sp>
      <p:pic>
        <p:nvPicPr>
          <p:cNvPr id="24" name="Picture 24"/>
          <p:cNvPicPr>
            <a:picLocks noChangeAspect="1"/>
          </p:cNvPicPr>
          <p:nvPr/>
        </p:nvPicPr>
        <p:blipFill>
          <a:blip r:embed="rId6"/>
          <a:stretch>
            <a:fillRect/>
          </a:stretch>
        </p:blipFill>
        <p:spPr>
          <a:xfrm>
            <a:off x="10415640" y="7417116"/>
            <a:ext cx="2417929" cy="2417929"/>
          </a:xfrm>
          <a:prstGeom prst="rect">
            <a:avLst/>
          </a:prstGeom>
        </p:spPr>
      </p:pic>
      <p:sp>
        <p:nvSpPr>
          <p:cNvPr id="25" name="TextBox 25"/>
          <p:cNvSpPr txBox="1"/>
          <p:nvPr/>
        </p:nvSpPr>
        <p:spPr>
          <a:xfrm>
            <a:off x="10530178" y="3915343"/>
            <a:ext cx="1932250" cy="691523"/>
          </a:xfrm>
          <a:prstGeom prst="rect">
            <a:avLst/>
          </a:prstGeom>
        </p:spPr>
        <p:txBody>
          <a:bodyPr lIns="0" tIns="0" rIns="0" bIns="0" rtlCol="0" anchor="t">
            <a:spAutoFit/>
          </a:bodyPr>
          <a:lstStyle/>
          <a:p>
            <a:pPr marL="0" lvl="0" indent="0" algn="l">
              <a:lnSpc>
                <a:spcPts val="5534"/>
              </a:lnSpc>
              <a:spcBef>
                <a:spcPct val="0"/>
              </a:spcBef>
            </a:pPr>
            <a:r>
              <a:rPr lang="en-US" sz="4010" b="1" spc="393">
                <a:solidFill>
                  <a:srgbClr val="464646"/>
                </a:solidFill>
                <a:latin typeface="Montserrat Light Bold"/>
                <a:ea typeface="Montserrat Light Bold"/>
                <a:cs typeface="Montserrat Light Bold"/>
                <a:sym typeface="Montserrat Light Bold"/>
              </a:rPr>
              <a:t>Hitro</a:t>
            </a:r>
          </a:p>
        </p:txBody>
      </p:sp>
      <p:sp>
        <p:nvSpPr>
          <p:cNvPr id="26" name="TextBox 26"/>
          <p:cNvSpPr txBox="1"/>
          <p:nvPr/>
        </p:nvSpPr>
        <p:spPr>
          <a:xfrm>
            <a:off x="10617134" y="9614501"/>
            <a:ext cx="2014941" cy="226113"/>
          </a:xfrm>
          <a:prstGeom prst="rect">
            <a:avLst/>
          </a:prstGeom>
        </p:spPr>
        <p:txBody>
          <a:bodyPr lIns="0" tIns="0" rIns="0" bIns="0" rtlCol="0" anchor="t">
            <a:spAutoFit/>
          </a:bodyPr>
          <a:lstStyle/>
          <a:p>
            <a:pPr marL="0" lvl="0" indent="0" algn="r">
              <a:lnSpc>
                <a:spcPts val="1875"/>
              </a:lnSpc>
              <a:spcBef>
                <a:spcPct val="0"/>
              </a:spcBef>
            </a:pPr>
            <a:r>
              <a:rPr lang="en-US" sz="1358" b="1" spc="133">
                <a:solidFill>
                  <a:srgbClr val="464646"/>
                </a:solidFill>
                <a:latin typeface="Montserrat Light Bold"/>
                <a:ea typeface="Montserrat Light Bold"/>
                <a:cs typeface="Montserrat Light Bold"/>
                <a:sym typeface="Montserrat Light Bold"/>
              </a:rPr>
              <a:t>www.r-sklad.si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2495" y="529545"/>
            <a:ext cx="8311601" cy="765608"/>
          </a:xfrm>
          <a:prstGeom prst="rect">
            <a:avLst/>
          </a:prstGeom>
        </p:spPr>
        <p:txBody>
          <a:bodyPr lIns="0" tIns="0" rIns="0" bIns="0" rtlCol="0" anchor="t">
            <a:spAutoFit/>
          </a:bodyPr>
          <a:lstStyle/>
          <a:p>
            <a:pPr algn="l">
              <a:lnSpc>
                <a:spcPts val="6316"/>
              </a:lnSpc>
            </a:pPr>
            <a:r>
              <a:rPr lang="en-US" sz="4183" b="1">
                <a:solidFill>
                  <a:srgbClr val="649981"/>
                </a:solidFill>
                <a:latin typeface="Rubik Bold"/>
                <a:ea typeface="Rubik Bold"/>
                <a:cs typeface="Rubik Bold"/>
                <a:sym typeface="Rubik Bold"/>
              </a:rPr>
              <a:t>POSTOPEK...</a:t>
            </a:r>
          </a:p>
        </p:txBody>
      </p:sp>
      <p:grpSp>
        <p:nvGrpSpPr>
          <p:cNvPr id="3" name="Group 3"/>
          <p:cNvGrpSpPr/>
          <p:nvPr/>
        </p:nvGrpSpPr>
        <p:grpSpPr>
          <a:xfrm>
            <a:off x="1357802" y="2425136"/>
            <a:ext cx="2764010" cy="3392424"/>
            <a:chOff x="0" y="0"/>
            <a:chExt cx="3685346" cy="4523231"/>
          </a:xfrm>
        </p:grpSpPr>
        <p:grpSp>
          <p:nvGrpSpPr>
            <p:cNvPr id="4" name="Group 4"/>
            <p:cNvGrpSpPr>
              <a:grpSpLocks noChangeAspect="1"/>
            </p:cNvGrpSpPr>
            <p:nvPr/>
          </p:nvGrpSpPr>
          <p:grpSpPr>
            <a:xfrm>
              <a:off x="0" y="837885"/>
              <a:ext cx="3685346" cy="3685346"/>
              <a:chOff x="0" y="0"/>
              <a:chExt cx="6350000" cy="6350000"/>
            </a:xfrm>
          </p:grpSpPr>
          <p:sp>
            <p:nvSpPr>
              <p:cNvPr id="5" name="Freeform 5"/>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F15B4E">
                  <a:alpha val="78824"/>
                </a:srgbClr>
              </a:solidFill>
            </p:spPr>
            <p:txBody>
              <a:bodyPr/>
              <a:lstStyle/>
              <a:p>
                <a:endParaRPr lang="sl-SI"/>
              </a:p>
            </p:txBody>
          </p:sp>
          <p:sp>
            <p:nvSpPr>
              <p:cNvPr id="6" name="Freeform 6"/>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solidFill>
                <a:srgbClr val="EAEDE9">
                  <a:alpha val="78824"/>
                </a:srgbClr>
              </a:solidFill>
            </p:spPr>
            <p:txBody>
              <a:bodyPr/>
              <a:lstStyle/>
              <a:p>
                <a:endParaRPr lang="sl-SI"/>
              </a:p>
            </p:txBody>
          </p:sp>
        </p:grpSp>
        <p:sp>
          <p:nvSpPr>
            <p:cNvPr id="7" name="Freeform 7"/>
            <p:cNvSpPr/>
            <p:nvPr/>
          </p:nvSpPr>
          <p:spPr>
            <a:xfrm>
              <a:off x="900008" y="2024228"/>
              <a:ext cx="1885330" cy="1312661"/>
            </a:xfrm>
            <a:custGeom>
              <a:avLst/>
              <a:gdLst/>
              <a:ahLst/>
              <a:cxnLst/>
              <a:rect l="l" t="t" r="r" b="b"/>
              <a:pathLst>
                <a:path w="1885330" h="1312661">
                  <a:moveTo>
                    <a:pt x="0" y="0"/>
                  </a:moveTo>
                  <a:lnTo>
                    <a:pt x="1885330" y="0"/>
                  </a:lnTo>
                  <a:lnTo>
                    <a:pt x="1885330" y="1312661"/>
                  </a:lnTo>
                  <a:lnTo>
                    <a:pt x="0" y="1312661"/>
                  </a:lnTo>
                  <a:lnTo>
                    <a:pt x="0" y="0"/>
                  </a:lnTo>
                  <a:close/>
                </a:path>
              </a:pathLst>
            </a:custGeom>
            <a:blipFill>
              <a:blip>
                <a:alphaModFix amt="80000"/>
                <a:extLst>
                  <a:ext uri="{96DAC541-7B7A-43D3-8B79-37D633B846F1}">
                    <asvg:svgBlip xmlns:asvg="http://schemas.microsoft.com/office/drawing/2016/SVG/main" r:embed="rId2"/>
                  </a:ext>
                </a:extLst>
              </a:blip>
              <a:stretch>
                <a:fillRect/>
              </a:stretch>
            </a:blipFill>
          </p:spPr>
          <p:txBody>
            <a:bodyPr/>
            <a:lstStyle/>
            <a:p>
              <a:endParaRPr lang="sl-SI"/>
            </a:p>
          </p:txBody>
        </p:sp>
        <p:sp>
          <p:nvSpPr>
            <p:cNvPr id="8" name="TextBox 8"/>
            <p:cNvSpPr txBox="1"/>
            <p:nvPr/>
          </p:nvSpPr>
          <p:spPr>
            <a:xfrm>
              <a:off x="518238" y="-38100"/>
              <a:ext cx="2648871" cy="555684"/>
            </a:xfrm>
            <a:prstGeom prst="rect">
              <a:avLst/>
            </a:prstGeom>
          </p:spPr>
          <p:txBody>
            <a:bodyPr lIns="0" tIns="0" rIns="0" bIns="0" rtlCol="0" anchor="t">
              <a:spAutoFit/>
            </a:bodyPr>
            <a:lstStyle/>
            <a:p>
              <a:pPr algn="ctr">
                <a:lnSpc>
                  <a:spcPts val="3591"/>
                </a:lnSpc>
              </a:pPr>
              <a:r>
                <a:rPr lang="en-US" sz="2602" spc="36">
                  <a:solidFill>
                    <a:srgbClr val="464646"/>
                  </a:solidFill>
                  <a:latin typeface="Montserrat Classic"/>
                  <a:ea typeface="Montserrat Classic"/>
                  <a:cs typeface="Montserrat Classic"/>
                  <a:sym typeface="Montserrat Classic"/>
                </a:rPr>
                <a:t>Oddaja</a:t>
              </a:r>
            </a:p>
          </p:txBody>
        </p:sp>
      </p:grpSp>
      <p:grpSp>
        <p:nvGrpSpPr>
          <p:cNvPr id="9" name="Group 9"/>
          <p:cNvGrpSpPr/>
          <p:nvPr/>
        </p:nvGrpSpPr>
        <p:grpSpPr>
          <a:xfrm>
            <a:off x="4258892" y="2425136"/>
            <a:ext cx="4405952" cy="4105789"/>
            <a:chOff x="0" y="0"/>
            <a:chExt cx="5874603" cy="5474386"/>
          </a:xfrm>
        </p:grpSpPr>
        <p:sp>
          <p:nvSpPr>
            <p:cNvPr id="10" name="Freeform 10"/>
            <p:cNvSpPr/>
            <p:nvPr/>
          </p:nvSpPr>
          <p:spPr>
            <a:xfrm>
              <a:off x="0" y="2497290"/>
              <a:ext cx="1469956" cy="183268"/>
            </a:xfrm>
            <a:custGeom>
              <a:avLst/>
              <a:gdLst/>
              <a:ahLst/>
              <a:cxnLst/>
              <a:rect l="l" t="t" r="r" b="b"/>
              <a:pathLst>
                <a:path w="1469956" h="183268">
                  <a:moveTo>
                    <a:pt x="0" y="0"/>
                  </a:moveTo>
                  <a:lnTo>
                    <a:pt x="1469956" y="0"/>
                  </a:lnTo>
                  <a:lnTo>
                    <a:pt x="1469956" y="183268"/>
                  </a:lnTo>
                  <a:lnTo>
                    <a:pt x="0" y="183268"/>
                  </a:lnTo>
                  <a:lnTo>
                    <a:pt x="0" y="0"/>
                  </a:lnTo>
                  <a:close/>
                </a:path>
              </a:pathLst>
            </a:custGeom>
            <a:blipFill>
              <a:blip>
                <a:extLst>
                  <a:ext uri="{96DAC541-7B7A-43D3-8B79-37D633B846F1}">
                    <asvg:svgBlip xmlns:asvg="http://schemas.microsoft.com/office/drawing/2016/SVG/main" r:embed="rId3"/>
                  </a:ext>
                </a:extLst>
              </a:blip>
              <a:stretch>
                <a:fillRect l="-76666" b="-649238"/>
              </a:stretch>
            </a:blipFill>
          </p:spPr>
          <p:txBody>
            <a:bodyPr/>
            <a:lstStyle/>
            <a:p>
              <a:endParaRPr lang="sl-SI"/>
            </a:p>
          </p:txBody>
        </p:sp>
        <p:grpSp>
          <p:nvGrpSpPr>
            <p:cNvPr id="11" name="Group 11"/>
            <p:cNvGrpSpPr>
              <a:grpSpLocks noChangeAspect="1"/>
            </p:cNvGrpSpPr>
            <p:nvPr/>
          </p:nvGrpSpPr>
          <p:grpSpPr>
            <a:xfrm>
              <a:off x="1711256" y="837885"/>
              <a:ext cx="3685346" cy="3685346"/>
              <a:chOff x="0" y="0"/>
              <a:chExt cx="6350000" cy="6350000"/>
            </a:xfrm>
          </p:grpSpPr>
          <p:sp>
            <p:nvSpPr>
              <p:cNvPr id="12" name="Freeform 12"/>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464646">
                  <a:alpha val="78824"/>
                </a:srgbClr>
              </a:solidFill>
            </p:spPr>
            <p:txBody>
              <a:bodyPr/>
              <a:lstStyle/>
              <a:p>
                <a:endParaRPr lang="sl-SI"/>
              </a:p>
            </p:txBody>
          </p:sp>
          <p:sp>
            <p:nvSpPr>
              <p:cNvPr id="13" name="Freeform 13"/>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solidFill>
                <a:srgbClr val="EAEDE9">
                  <a:alpha val="78824"/>
                </a:srgbClr>
              </a:solidFill>
            </p:spPr>
            <p:txBody>
              <a:bodyPr/>
              <a:lstStyle/>
              <a:p>
                <a:endParaRPr lang="sl-SI"/>
              </a:p>
            </p:txBody>
          </p:sp>
        </p:grpSp>
        <p:sp>
          <p:nvSpPr>
            <p:cNvPr id="14" name="Freeform 14"/>
            <p:cNvSpPr/>
            <p:nvPr/>
          </p:nvSpPr>
          <p:spPr>
            <a:xfrm>
              <a:off x="2726950" y="1728724"/>
              <a:ext cx="1657921" cy="1903668"/>
            </a:xfrm>
            <a:custGeom>
              <a:avLst/>
              <a:gdLst/>
              <a:ahLst/>
              <a:cxnLst/>
              <a:rect l="l" t="t" r="r" b="b"/>
              <a:pathLst>
                <a:path w="1657921" h="1903668">
                  <a:moveTo>
                    <a:pt x="0" y="0"/>
                  </a:moveTo>
                  <a:lnTo>
                    <a:pt x="1657921" y="0"/>
                  </a:lnTo>
                  <a:lnTo>
                    <a:pt x="1657921" y="1903668"/>
                  </a:lnTo>
                  <a:lnTo>
                    <a:pt x="0" y="1903668"/>
                  </a:lnTo>
                  <a:lnTo>
                    <a:pt x="0" y="0"/>
                  </a:lnTo>
                  <a:close/>
                </a:path>
              </a:pathLst>
            </a:custGeom>
            <a:blipFill>
              <a:blip>
                <a:alphaModFix amt="80000"/>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5" name="TextBox 15"/>
            <p:cNvSpPr txBox="1"/>
            <p:nvPr/>
          </p:nvSpPr>
          <p:spPr>
            <a:xfrm>
              <a:off x="2229493" y="-38100"/>
              <a:ext cx="2648871" cy="555684"/>
            </a:xfrm>
            <a:prstGeom prst="rect">
              <a:avLst/>
            </a:prstGeom>
          </p:spPr>
          <p:txBody>
            <a:bodyPr lIns="0" tIns="0" rIns="0" bIns="0" rtlCol="0" anchor="t">
              <a:spAutoFit/>
            </a:bodyPr>
            <a:lstStyle/>
            <a:p>
              <a:pPr algn="ctr">
                <a:lnSpc>
                  <a:spcPts val="3591"/>
                </a:lnSpc>
              </a:pPr>
              <a:r>
                <a:rPr lang="en-US" sz="2602" spc="36">
                  <a:solidFill>
                    <a:srgbClr val="464646"/>
                  </a:solidFill>
                  <a:latin typeface="Montserrat Classic"/>
                  <a:ea typeface="Montserrat Classic"/>
                  <a:cs typeface="Montserrat Classic"/>
                  <a:sym typeface="Montserrat Classic"/>
                </a:rPr>
                <a:t>Odpiranje</a:t>
              </a:r>
            </a:p>
          </p:txBody>
        </p:sp>
        <p:sp>
          <p:nvSpPr>
            <p:cNvPr id="16" name="TextBox 16"/>
            <p:cNvSpPr txBox="1"/>
            <p:nvPr/>
          </p:nvSpPr>
          <p:spPr>
            <a:xfrm>
              <a:off x="1873459" y="5159860"/>
              <a:ext cx="4001144" cy="314526"/>
            </a:xfrm>
            <a:prstGeom prst="rect">
              <a:avLst/>
            </a:prstGeom>
          </p:spPr>
          <p:txBody>
            <a:bodyPr lIns="0" tIns="0" rIns="0" bIns="0" rtlCol="0" anchor="t">
              <a:spAutoFit/>
            </a:bodyPr>
            <a:lstStyle/>
            <a:p>
              <a:pPr marL="313432" lvl="1" indent="-156716" algn="l">
                <a:lnSpc>
                  <a:spcPts val="2003"/>
                </a:lnSpc>
                <a:buFont typeface="Arial"/>
                <a:buChar char="•"/>
              </a:pPr>
              <a:r>
                <a:rPr lang="en-US" sz="1451" spc="142">
                  <a:solidFill>
                    <a:srgbClr val="464646"/>
                  </a:solidFill>
                  <a:latin typeface="Montserrat Light"/>
                  <a:ea typeface="Montserrat Light"/>
                  <a:cs typeface="Montserrat Light"/>
                  <a:sym typeface="Montserrat Light"/>
                </a:rPr>
                <a:t>tekoče, 1x tedensko</a:t>
              </a:r>
            </a:p>
          </p:txBody>
        </p:sp>
      </p:grpSp>
      <p:grpSp>
        <p:nvGrpSpPr>
          <p:cNvPr id="17" name="Group 17"/>
          <p:cNvGrpSpPr/>
          <p:nvPr/>
        </p:nvGrpSpPr>
        <p:grpSpPr>
          <a:xfrm>
            <a:off x="12721690" y="2425136"/>
            <a:ext cx="5330893" cy="3392424"/>
            <a:chOff x="0" y="0"/>
            <a:chExt cx="7107857" cy="4523231"/>
          </a:xfrm>
        </p:grpSpPr>
        <p:grpSp>
          <p:nvGrpSpPr>
            <p:cNvPr id="18" name="Group 18"/>
            <p:cNvGrpSpPr>
              <a:grpSpLocks noChangeAspect="1"/>
            </p:cNvGrpSpPr>
            <p:nvPr/>
          </p:nvGrpSpPr>
          <p:grpSpPr>
            <a:xfrm>
              <a:off x="1711256" y="837885"/>
              <a:ext cx="3685346" cy="3685346"/>
              <a:chOff x="0" y="0"/>
              <a:chExt cx="6350000" cy="6350000"/>
            </a:xfrm>
          </p:grpSpPr>
          <p:sp>
            <p:nvSpPr>
              <p:cNvPr id="19" name="Freeform 19"/>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464646">
                  <a:alpha val="78824"/>
                </a:srgbClr>
              </a:solidFill>
            </p:spPr>
            <p:txBody>
              <a:bodyPr/>
              <a:lstStyle/>
              <a:p>
                <a:endParaRPr lang="sl-SI"/>
              </a:p>
            </p:txBody>
          </p:sp>
          <p:sp>
            <p:nvSpPr>
              <p:cNvPr id="20" name="Freeform 20"/>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solidFill>
                <a:srgbClr val="EAEDE9">
                  <a:alpha val="78824"/>
                </a:srgbClr>
              </a:solidFill>
            </p:spPr>
            <p:txBody>
              <a:bodyPr/>
              <a:lstStyle/>
              <a:p>
                <a:endParaRPr lang="sl-SI"/>
              </a:p>
            </p:txBody>
          </p:sp>
        </p:grpSp>
        <p:sp>
          <p:nvSpPr>
            <p:cNvPr id="21" name="Freeform 21"/>
            <p:cNvSpPr/>
            <p:nvPr/>
          </p:nvSpPr>
          <p:spPr>
            <a:xfrm>
              <a:off x="0" y="2663636"/>
              <a:ext cx="1469956" cy="183268"/>
            </a:xfrm>
            <a:custGeom>
              <a:avLst/>
              <a:gdLst/>
              <a:ahLst/>
              <a:cxnLst/>
              <a:rect l="l" t="t" r="r" b="b"/>
              <a:pathLst>
                <a:path w="1469956" h="183268">
                  <a:moveTo>
                    <a:pt x="0" y="0"/>
                  </a:moveTo>
                  <a:lnTo>
                    <a:pt x="1469956" y="0"/>
                  </a:lnTo>
                  <a:lnTo>
                    <a:pt x="1469956" y="183269"/>
                  </a:lnTo>
                  <a:lnTo>
                    <a:pt x="0" y="183269"/>
                  </a:lnTo>
                  <a:lnTo>
                    <a:pt x="0" y="0"/>
                  </a:lnTo>
                  <a:close/>
                </a:path>
              </a:pathLst>
            </a:custGeom>
            <a:blipFill>
              <a:blip>
                <a:extLst>
                  <a:ext uri="{96DAC541-7B7A-43D3-8B79-37D633B846F1}">
                    <asvg:svgBlip xmlns:asvg="http://schemas.microsoft.com/office/drawing/2016/SVG/main" r:embed="rId3"/>
                  </a:ext>
                </a:extLst>
              </a:blip>
              <a:stretch>
                <a:fillRect l="-76666" b="-649238"/>
              </a:stretch>
            </a:blipFill>
          </p:spPr>
          <p:txBody>
            <a:bodyPr/>
            <a:lstStyle/>
            <a:p>
              <a:endParaRPr lang="sl-SI"/>
            </a:p>
          </p:txBody>
        </p:sp>
        <p:sp>
          <p:nvSpPr>
            <p:cNvPr id="22" name="TextBox 22"/>
            <p:cNvSpPr txBox="1"/>
            <p:nvPr/>
          </p:nvSpPr>
          <p:spPr>
            <a:xfrm>
              <a:off x="2081361" y="-38100"/>
              <a:ext cx="3017532" cy="555684"/>
            </a:xfrm>
            <a:prstGeom prst="rect">
              <a:avLst/>
            </a:prstGeom>
          </p:spPr>
          <p:txBody>
            <a:bodyPr lIns="0" tIns="0" rIns="0" bIns="0" rtlCol="0" anchor="t">
              <a:spAutoFit/>
            </a:bodyPr>
            <a:lstStyle/>
            <a:p>
              <a:pPr algn="ctr">
                <a:lnSpc>
                  <a:spcPts val="3591"/>
                </a:lnSpc>
              </a:pPr>
              <a:r>
                <a:rPr lang="en-US" sz="2602" spc="36">
                  <a:solidFill>
                    <a:srgbClr val="464646"/>
                  </a:solidFill>
                  <a:latin typeface="Montserrat Classic"/>
                  <a:ea typeface="Montserrat Classic"/>
                  <a:cs typeface="Montserrat Classic"/>
                  <a:sym typeface="Montserrat Classic"/>
                </a:rPr>
                <a:t>Ocenjevanje</a:t>
              </a:r>
            </a:p>
          </p:txBody>
        </p:sp>
        <p:sp>
          <p:nvSpPr>
            <p:cNvPr id="23" name="Freeform 23"/>
            <p:cNvSpPr/>
            <p:nvPr/>
          </p:nvSpPr>
          <p:spPr>
            <a:xfrm>
              <a:off x="5637902" y="2609884"/>
              <a:ext cx="1469956" cy="183268"/>
            </a:xfrm>
            <a:custGeom>
              <a:avLst/>
              <a:gdLst/>
              <a:ahLst/>
              <a:cxnLst/>
              <a:rect l="l" t="t" r="r" b="b"/>
              <a:pathLst>
                <a:path w="1469956" h="183268">
                  <a:moveTo>
                    <a:pt x="0" y="0"/>
                  </a:moveTo>
                  <a:lnTo>
                    <a:pt x="1469955" y="0"/>
                  </a:lnTo>
                  <a:lnTo>
                    <a:pt x="1469955" y="183269"/>
                  </a:lnTo>
                  <a:lnTo>
                    <a:pt x="0" y="183269"/>
                  </a:lnTo>
                  <a:lnTo>
                    <a:pt x="0" y="0"/>
                  </a:lnTo>
                  <a:close/>
                </a:path>
              </a:pathLst>
            </a:custGeom>
            <a:blipFill>
              <a:blip>
                <a:extLst>
                  <a:ext uri="{96DAC541-7B7A-43D3-8B79-37D633B846F1}">
                    <asvg:svgBlip xmlns:asvg="http://schemas.microsoft.com/office/drawing/2016/SVG/main" r:embed="rId3"/>
                  </a:ext>
                </a:extLst>
              </a:blip>
              <a:stretch>
                <a:fillRect l="-76666" b="-649238"/>
              </a:stretch>
            </a:blipFill>
          </p:spPr>
          <p:txBody>
            <a:bodyPr/>
            <a:lstStyle/>
            <a:p>
              <a:endParaRPr lang="sl-SI"/>
            </a:p>
          </p:txBody>
        </p:sp>
        <p:sp>
          <p:nvSpPr>
            <p:cNvPr id="24" name="Freeform 24"/>
            <p:cNvSpPr/>
            <p:nvPr/>
          </p:nvSpPr>
          <p:spPr>
            <a:xfrm>
              <a:off x="2727256" y="1869459"/>
              <a:ext cx="1725744" cy="1622199"/>
            </a:xfrm>
            <a:custGeom>
              <a:avLst/>
              <a:gdLst/>
              <a:ahLst/>
              <a:cxnLst/>
              <a:rect l="l" t="t" r="r" b="b"/>
              <a:pathLst>
                <a:path w="1725744" h="1622199">
                  <a:moveTo>
                    <a:pt x="0" y="0"/>
                  </a:moveTo>
                  <a:lnTo>
                    <a:pt x="1725743" y="0"/>
                  </a:lnTo>
                  <a:lnTo>
                    <a:pt x="1725743" y="1622199"/>
                  </a:lnTo>
                  <a:lnTo>
                    <a:pt x="0" y="1622199"/>
                  </a:lnTo>
                  <a:lnTo>
                    <a:pt x="0" y="0"/>
                  </a:lnTo>
                  <a:close/>
                </a:path>
              </a:pathLst>
            </a:custGeom>
            <a:blipFill>
              <a:blip>
                <a:alphaModFix amt="80000"/>
                <a:extLst>
                  <a:ext uri="{96DAC541-7B7A-43D3-8B79-37D633B846F1}">
                    <asvg:svgBlip xmlns:asvg="http://schemas.microsoft.com/office/drawing/2016/SVG/main" r:embed="rId5"/>
                  </a:ext>
                </a:extLst>
              </a:blip>
              <a:stretch>
                <a:fillRect/>
              </a:stretch>
            </a:blipFill>
          </p:spPr>
          <p:txBody>
            <a:bodyPr/>
            <a:lstStyle/>
            <a:p>
              <a:endParaRPr lang="sl-SI"/>
            </a:p>
          </p:txBody>
        </p:sp>
      </p:grpSp>
      <p:grpSp>
        <p:nvGrpSpPr>
          <p:cNvPr id="25" name="Group 25"/>
          <p:cNvGrpSpPr/>
          <p:nvPr/>
        </p:nvGrpSpPr>
        <p:grpSpPr>
          <a:xfrm>
            <a:off x="8490291" y="1977461"/>
            <a:ext cx="4050424" cy="3840099"/>
            <a:chOff x="0" y="0"/>
            <a:chExt cx="5400566" cy="5120131"/>
          </a:xfrm>
        </p:grpSpPr>
        <p:grpSp>
          <p:nvGrpSpPr>
            <p:cNvPr id="26" name="Group 26"/>
            <p:cNvGrpSpPr>
              <a:grpSpLocks noChangeAspect="1"/>
            </p:cNvGrpSpPr>
            <p:nvPr/>
          </p:nvGrpSpPr>
          <p:grpSpPr>
            <a:xfrm>
              <a:off x="1715219" y="1434785"/>
              <a:ext cx="3685346" cy="3685346"/>
              <a:chOff x="0" y="0"/>
              <a:chExt cx="6350000" cy="6350000"/>
            </a:xfrm>
          </p:grpSpPr>
          <p:sp>
            <p:nvSpPr>
              <p:cNvPr id="27" name="Freeform 27"/>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464646">
                  <a:alpha val="78824"/>
                </a:srgbClr>
              </a:solidFill>
            </p:spPr>
            <p:txBody>
              <a:bodyPr/>
              <a:lstStyle/>
              <a:p>
                <a:endParaRPr lang="sl-SI"/>
              </a:p>
            </p:txBody>
          </p:sp>
          <p:sp>
            <p:nvSpPr>
              <p:cNvPr id="28" name="Freeform 28"/>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solidFill>
                <a:srgbClr val="EAEDE9">
                  <a:alpha val="78824"/>
                </a:srgbClr>
              </a:solidFill>
            </p:spPr>
            <p:txBody>
              <a:bodyPr/>
              <a:lstStyle/>
              <a:p>
                <a:endParaRPr lang="sl-SI"/>
              </a:p>
            </p:txBody>
          </p:sp>
        </p:grpSp>
        <p:sp>
          <p:nvSpPr>
            <p:cNvPr id="29" name="Freeform 29"/>
            <p:cNvSpPr/>
            <p:nvPr/>
          </p:nvSpPr>
          <p:spPr>
            <a:xfrm>
              <a:off x="0" y="3168902"/>
              <a:ext cx="1469956" cy="183268"/>
            </a:xfrm>
            <a:custGeom>
              <a:avLst/>
              <a:gdLst/>
              <a:ahLst/>
              <a:cxnLst/>
              <a:rect l="l" t="t" r="r" b="b"/>
              <a:pathLst>
                <a:path w="1469956" h="183268">
                  <a:moveTo>
                    <a:pt x="0" y="0"/>
                  </a:moveTo>
                  <a:lnTo>
                    <a:pt x="1469956" y="0"/>
                  </a:lnTo>
                  <a:lnTo>
                    <a:pt x="1469956" y="183268"/>
                  </a:lnTo>
                  <a:lnTo>
                    <a:pt x="0" y="183268"/>
                  </a:lnTo>
                  <a:lnTo>
                    <a:pt x="0" y="0"/>
                  </a:lnTo>
                  <a:close/>
                </a:path>
              </a:pathLst>
            </a:custGeom>
            <a:blipFill>
              <a:blip>
                <a:extLst>
                  <a:ext uri="{96DAC541-7B7A-43D3-8B79-37D633B846F1}">
                    <asvg:svgBlip xmlns:asvg="http://schemas.microsoft.com/office/drawing/2016/SVG/main" r:embed="rId3"/>
                  </a:ext>
                </a:extLst>
              </a:blip>
              <a:stretch>
                <a:fillRect l="-76666" b="-649238"/>
              </a:stretch>
            </a:blipFill>
          </p:spPr>
          <p:txBody>
            <a:bodyPr/>
            <a:lstStyle/>
            <a:p>
              <a:endParaRPr lang="sl-SI"/>
            </a:p>
          </p:txBody>
        </p:sp>
        <p:sp>
          <p:nvSpPr>
            <p:cNvPr id="30" name="Freeform 30"/>
            <p:cNvSpPr/>
            <p:nvPr/>
          </p:nvSpPr>
          <p:spPr>
            <a:xfrm rot="-317186">
              <a:off x="2623496" y="1914794"/>
              <a:ext cx="1601282" cy="1681136"/>
            </a:xfrm>
            <a:custGeom>
              <a:avLst/>
              <a:gdLst/>
              <a:ahLst/>
              <a:cxnLst/>
              <a:rect l="l" t="t" r="r" b="b"/>
              <a:pathLst>
                <a:path w="1601282" h="1681136">
                  <a:moveTo>
                    <a:pt x="0" y="0"/>
                  </a:moveTo>
                  <a:lnTo>
                    <a:pt x="1601282" y="0"/>
                  </a:lnTo>
                  <a:lnTo>
                    <a:pt x="1601282" y="1681136"/>
                  </a:lnTo>
                  <a:lnTo>
                    <a:pt x="0" y="1681136"/>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sl-SI"/>
            </a:p>
          </p:txBody>
        </p:sp>
        <p:sp>
          <p:nvSpPr>
            <p:cNvPr id="31" name="TextBox 31"/>
            <p:cNvSpPr txBox="1"/>
            <p:nvPr/>
          </p:nvSpPr>
          <p:spPr>
            <a:xfrm>
              <a:off x="2028550" y="-38100"/>
              <a:ext cx="3058686" cy="1152584"/>
            </a:xfrm>
            <a:prstGeom prst="rect">
              <a:avLst/>
            </a:prstGeom>
          </p:spPr>
          <p:txBody>
            <a:bodyPr lIns="0" tIns="0" rIns="0" bIns="0" rtlCol="0" anchor="t">
              <a:spAutoFit/>
            </a:bodyPr>
            <a:lstStyle/>
            <a:p>
              <a:pPr algn="ctr">
                <a:lnSpc>
                  <a:spcPts val="3591"/>
                </a:lnSpc>
              </a:pPr>
              <a:r>
                <a:rPr lang="en-US" sz="2602" spc="36">
                  <a:solidFill>
                    <a:srgbClr val="464646"/>
                  </a:solidFill>
                  <a:latin typeface="Montserrat Classic"/>
                  <a:ea typeface="Montserrat Classic"/>
                  <a:cs typeface="Montserrat Classic"/>
                  <a:sym typeface="Montserrat Classic"/>
                </a:rPr>
                <a:t>Obravnava-Dopolnitve</a:t>
              </a:r>
            </a:p>
          </p:txBody>
        </p:sp>
        <p:sp>
          <p:nvSpPr>
            <p:cNvPr id="32" name="Freeform 32"/>
            <p:cNvSpPr/>
            <p:nvPr/>
          </p:nvSpPr>
          <p:spPr>
            <a:xfrm>
              <a:off x="3463887" y="3509205"/>
              <a:ext cx="1196083" cy="1158705"/>
            </a:xfrm>
            <a:custGeom>
              <a:avLst/>
              <a:gdLst/>
              <a:ahLst/>
              <a:cxnLst/>
              <a:rect l="l" t="t" r="r" b="b"/>
              <a:pathLst>
                <a:path w="1196083" h="1158705">
                  <a:moveTo>
                    <a:pt x="0" y="0"/>
                  </a:moveTo>
                  <a:lnTo>
                    <a:pt x="1196083" y="0"/>
                  </a:lnTo>
                  <a:lnTo>
                    <a:pt x="1196083" y="1158705"/>
                  </a:lnTo>
                  <a:lnTo>
                    <a:pt x="0" y="1158705"/>
                  </a:lnTo>
                  <a:lnTo>
                    <a:pt x="0" y="0"/>
                  </a:lnTo>
                  <a:close/>
                </a:path>
              </a:pathLst>
            </a:custGeom>
            <a:blipFill>
              <a:blip>
                <a:alphaModFix amt="80000"/>
                <a:extLst>
                  <a:ext uri="{96DAC541-7B7A-43D3-8B79-37D633B846F1}">
                    <asvg:svgBlip xmlns:asvg="http://schemas.microsoft.com/office/drawing/2016/SVG/main" r:embed="rId7"/>
                  </a:ext>
                </a:extLst>
              </a:blip>
              <a:stretch>
                <a:fillRect/>
              </a:stretch>
            </a:blipFill>
          </p:spPr>
          <p:txBody>
            <a:bodyPr/>
            <a:lstStyle/>
            <a:p>
              <a:endParaRPr lang="sl-SI"/>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455935"/>
            <a:ext cx="4047451" cy="3392424"/>
            <a:chOff x="0" y="0"/>
            <a:chExt cx="5396602" cy="4523231"/>
          </a:xfrm>
        </p:grpSpPr>
        <p:sp>
          <p:nvSpPr>
            <p:cNvPr id="3" name="Freeform 3"/>
            <p:cNvSpPr/>
            <p:nvPr/>
          </p:nvSpPr>
          <p:spPr>
            <a:xfrm>
              <a:off x="0" y="2497290"/>
              <a:ext cx="1469956" cy="183268"/>
            </a:xfrm>
            <a:custGeom>
              <a:avLst/>
              <a:gdLst/>
              <a:ahLst/>
              <a:cxnLst/>
              <a:rect l="l" t="t" r="r" b="b"/>
              <a:pathLst>
                <a:path w="1469956" h="183268">
                  <a:moveTo>
                    <a:pt x="0" y="0"/>
                  </a:moveTo>
                  <a:lnTo>
                    <a:pt x="1469956" y="0"/>
                  </a:lnTo>
                  <a:lnTo>
                    <a:pt x="1469956" y="183268"/>
                  </a:lnTo>
                  <a:lnTo>
                    <a:pt x="0" y="183268"/>
                  </a:lnTo>
                  <a:lnTo>
                    <a:pt x="0" y="0"/>
                  </a:lnTo>
                  <a:close/>
                </a:path>
              </a:pathLst>
            </a:custGeom>
            <a:blipFill>
              <a:blip>
                <a:extLst>
                  <a:ext uri="{96DAC541-7B7A-43D3-8B79-37D633B846F1}">
                    <asvg:svgBlip xmlns:asvg="http://schemas.microsoft.com/office/drawing/2016/SVG/main" r:embed="rId2"/>
                  </a:ext>
                </a:extLst>
              </a:blip>
              <a:stretch>
                <a:fillRect l="-76666" b="-649238"/>
              </a:stretch>
            </a:blipFill>
          </p:spPr>
          <p:txBody>
            <a:bodyPr/>
            <a:lstStyle/>
            <a:p>
              <a:endParaRPr lang="sl-SI"/>
            </a:p>
          </p:txBody>
        </p:sp>
        <p:grpSp>
          <p:nvGrpSpPr>
            <p:cNvPr id="4" name="Group 4"/>
            <p:cNvGrpSpPr>
              <a:grpSpLocks noChangeAspect="1"/>
            </p:cNvGrpSpPr>
            <p:nvPr/>
          </p:nvGrpSpPr>
          <p:grpSpPr>
            <a:xfrm>
              <a:off x="1711256" y="837885"/>
              <a:ext cx="3685346" cy="3685346"/>
              <a:chOff x="0" y="0"/>
              <a:chExt cx="6350000" cy="6350000"/>
            </a:xfrm>
          </p:grpSpPr>
          <p:sp>
            <p:nvSpPr>
              <p:cNvPr id="5" name="Freeform 5"/>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649981">
                  <a:alpha val="78824"/>
                </a:srgbClr>
              </a:solidFill>
            </p:spPr>
            <p:txBody>
              <a:bodyPr/>
              <a:lstStyle/>
              <a:p>
                <a:endParaRPr lang="sl-SI"/>
              </a:p>
            </p:txBody>
          </p:sp>
          <p:sp>
            <p:nvSpPr>
              <p:cNvPr id="6" name="Freeform 6"/>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solidFill>
                <a:srgbClr val="EAEDE9">
                  <a:alpha val="78824"/>
                </a:srgbClr>
              </a:solidFill>
            </p:spPr>
            <p:txBody>
              <a:bodyPr/>
              <a:lstStyle/>
              <a:p>
                <a:endParaRPr lang="sl-SI"/>
              </a:p>
            </p:txBody>
          </p:sp>
        </p:grpSp>
        <p:sp>
          <p:nvSpPr>
            <p:cNvPr id="7" name="TextBox 7"/>
            <p:cNvSpPr txBox="1"/>
            <p:nvPr/>
          </p:nvSpPr>
          <p:spPr>
            <a:xfrm>
              <a:off x="2229493" y="-38100"/>
              <a:ext cx="2648871" cy="555684"/>
            </a:xfrm>
            <a:prstGeom prst="rect">
              <a:avLst/>
            </a:prstGeom>
          </p:spPr>
          <p:txBody>
            <a:bodyPr lIns="0" tIns="0" rIns="0" bIns="0" rtlCol="0" anchor="t">
              <a:spAutoFit/>
            </a:bodyPr>
            <a:lstStyle/>
            <a:p>
              <a:pPr algn="ctr">
                <a:lnSpc>
                  <a:spcPts val="3591"/>
                </a:lnSpc>
              </a:pPr>
              <a:r>
                <a:rPr lang="en-US" sz="2602" spc="36">
                  <a:solidFill>
                    <a:srgbClr val="464646"/>
                  </a:solidFill>
                  <a:latin typeface="Montserrat Classic"/>
                  <a:ea typeface="Montserrat Classic"/>
                  <a:cs typeface="Montserrat Classic"/>
                  <a:sym typeface="Montserrat Classic"/>
                </a:rPr>
                <a:t>Odločba</a:t>
              </a:r>
            </a:p>
          </p:txBody>
        </p:sp>
        <p:sp>
          <p:nvSpPr>
            <p:cNvPr id="8" name="Freeform 8"/>
            <p:cNvSpPr/>
            <p:nvPr/>
          </p:nvSpPr>
          <p:spPr>
            <a:xfrm>
              <a:off x="2881175" y="1751636"/>
              <a:ext cx="1252775" cy="1648388"/>
            </a:xfrm>
            <a:custGeom>
              <a:avLst/>
              <a:gdLst/>
              <a:ahLst/>
              <a:cxnLst/>
              <a:rect l="l" t="t" r="r" b="b"/>
              <a:pathLst>
                <a:path w="1252775" h="1648388">
                  <a:moveTo>
                    <a:pt x="0" y="0"/>
                  </a:moveTo>
                  <a:lnTo>
                    <a:pt x="1252774" y="0"/>
                  </a:lnTo>
                  <a:lnTo>
                    <a:pt x="1252774" y="1648388"/>
                  </a:lnTo>
                  <a:lnTo>
                    <a:pt x="0" y="1648388"/>
                  </a:lnTo>
                  <a:lnTo>
                    <a:pt x="0" y="0"/>
                  </a:lnTo>
                  <a:close/>
                </a:path>
              </a:pathLst>
            </a:custGeom>
            <a:blipFill>
              <a:blip>
                <a:alphaModFix amt="80000"/>
                <a:extLst>
                  <a:ext uri="{96DAC541-7B7A-43D3-8B79-37D633B846F1}">
                    <asvg:svgBlip xmlns:asvg="http://schemas.microsoft.com/office/drawing/2016/SVG/main" r:embed="rId3"/>
                  </a:ext>
                </a:extLst>
              </a:blip>
              <a:stretch>
                <a:fillRect/>
              </a:stretch>
            </a:blipFill>
          </p:spPr>
          <p:txBody>
            <a:bodyPr/>
            <a:lstStyle/>
            <a:p>
              <a:endParaRPr lang="sl-SI"/>
            </a:p>
          </p:txBody>
        </p:sp>
      </p:grpSp>
      <p:sp>
        <p:nvSpPr>
          <p:cNvPr id="9" name="TextBox 9"/>
          <p:cNvSpPr txBox="1"/>
          <p:nvPr/>
        </p:nvSpPr>
        <p:spPr>
          <a:xfrm>
            <a:off x="862495" y="529545"/>
            <a:ext cx="8311601" cy="765608"/>
          </a:xfrm>
          <a:prstGeom prst="rect">
            <a:avLst/>
          </a:prstGeom>
        </p:spPr>
        <p:txBody>
          <a:bodyPr lIns="0" tIns="0" rIns="0" bIns="0" rtlCol="0" anchor="t">
            <a:spAutoFit/>
          </a:bodyPr>
          <a:lstStyle/>
          <a:p>
            <a:pPr algn="l">
              <a:lnSpc>
                <a:spcPts val="6316"/>
              </a:lnSpc>
            </a:pPr>
            <a:r>
              <a:rPr lang="en-US" sz="4183" b="1">
                <a:solidFill>
                  <a:srgbClr val="649981"/>
                </a:solidFill>
                <a:latin typeface="Rubik Bold"/>
                <a:ea typeface="Rubik Bold"/>
                <a:cs typeface="Rubik Bold"/>
                <a:sym typeface="Rubik Bold"/>
              </a:rPr>
              <a:t>POSTOPEK...</a:t>
            </a:r>
          </a:p>
        </p:txBody>
      </p:sp>
      <p:grpSp>
        <p:nvGrpSpPr>
          <p:cNvPr id="10" name="Group 10"/>
          <p:cNvGrpSpPr/>
          <p:nvPr/>
        </p:nvGrpSpPr>
        <p:grpSpPr>
          <a:xfrm>
            <a:off x="4231399" y="2455935"/>
            <a:ext cx="4391346" cy="5400196"/>
            <a:chOff x="0" y="0"/>
            <a:chExt cx="5855128" cy="7200261"/>
          </a:xfrm>
        </p:grpSpPr>
        <p:grpSp>
          <p:nvGrpSpPr>
            <p:cNvPr id="11" name="Group 11"/>
            <p:cNvGrpSpPr>
              <a:grpSpLocks noChangeAspect="1"/>
            </p:cNvGrpSpPr>
            <p:nvPr/>
          </p:nvGrpSpPr>
          <p:grpSpPr>
            <a:xfrm>
              <a:off x="1715219" y="837885"/>
              <a:ext cx="3685346" cy="3685346"/>
              <a:chOff x="0" y="0"/>
              <a:chExt cx="6350000" cy="6350000"/>
            </a:xfrm>
          </p:grpSpPr>
          <p:sp>
            <p:nvSpPr>
              <p:cNvPr id="12" name="Freeform 12"/>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FFCD67">
                  <a:alpha val="78824"/>
                </a:srgbClr>
              </a:solidFill>
            </p:spPr>
            <p:txBody>
              <a:bodyPr/>
              <a:lstStyle/>
              <a:p>
                <a:endParaRPr lang="sl-SI"/>
              </a:p>
            </p:txBody>
          </p:sp>
          <p:sp>
            <p:nvSpPr>
              <p:cNvPr id="13" name="Freeform 13"/>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solidFill>
                <a:srgbClr val="EAEDE9">
                  <a:alpha val="78824"/>
                </a:srgbClr>
              </a:solidFill>
            </p:spPr>
            <p:txBody>
              <a:bodyPr/>
              <a:lstStyle/>
              <a:p>
                <a:endParaRPr lang="sl-SI"/>
              </a:p>
            </p:txBody>
          </p:sp>
        </p:grpSp>
        <p:sp>
          <p:nvSpPr>
            <p:cNvPr id="14" name="Freeform 14"/>
            <p:cNvSpPr/>
            <p:nvPr/>
          </p:nvSpPr>
          <p:spPr>
            <a:xfrm>
              <a:off x="0" y="2572002"/>
              <a:ext cx="1469956" cy="183268"/>
            </a:xfrm>
            <a:custGeom>
              <a:avLst/>
              <a:gdLst/>
              <a:ahLst/>
              <a:cxnLst/>
              <a:rect l="l" t="t" r="r" b="b"/>
              <a:pathLst>
                <a:path w="1469956" h="183268">
                  <a:moveTo>
                    <a:pt x="0" y="0"/>
                  </a:moveTo>
                  <a:lnTo>
                    <a:pt x="1469956" y="0"/>
                  </a:lnTo>
                  <a:lnTo>
                    <a:pt x="1469956" y="183268"/>
                  </a:lnTo>
                  <a:lnTo>
                    <a:pt x="0" y="183268"/>
                  </a:lnTo>
                  <a:lnTo>
                    <a:pt x="0" y="0"/>
                  </a:lnTo>
                  <a:close/>
                </a:path>
              </a:pathLst>
            </a:custGeom>
            <a:blipFill>
              <a:blip>
                <a:extLst>
                  <a:ext uri="{96DAC541-7B7A-43D3-8B79-37D633B846F1}">
                    <asvg:svgBlip xmlns:asvg="http://schemas.microsoft.com/office/drawing/2016/SVG/main" r:embed="rId2"/>
                  </a:ext>
                </a:extLst>
              </a:blip>
              <a:stretch>
                <a:fillRect l="-76666" b="-649238"/>
              </a:stretch>
            </a:blipFill>
          </p:spPr>
          <p:txBody>
            <a:bodyPr/>
            <a:lstStyle/>
            <a:p>
              <a:endParaRPr lang="sl-SI"/>
            </a:p>
          </p:txBody>
        </p:sp>
        <p:sp>
          <p:nvSpPr>
            <p:cNvPr id="15" name="TextBox 15"/>
            <p:cNvSpPr txBox="1"/>
            <p:nvPr/>
          </p:nvSpPr>
          <p:spPr>
            <a:xfrm>
              <a:off x="2099374" y="-38100"/>
              <a:ext cx="3058686" cy="555684"/>
            </a:xfrm>
            <a:prstGeom prst="rect">
              <a:avLst/>
            </a:prstGeom>
          </p:spPr>
          <p:txBody>
            <a:bodyPr lIns="0" tIns="0" rIns="0" bIns="0" rtlCol="0" anchor="t">
              <a:spAutoFit/>
            </a:bodyPr>
            <a:lstStyle/>
            <a:p>
              <a:pPr algn="ctr">
                <a:lnSpc>
                  <a:spcPts val="3591"/>
                </a:lnSpc>
              </a:pPr>
              <a:r>
                <a:rPr lang="en-US" sz="2602" spc="36">
                  <a:solidFill>
                    <a:srgbClr val="464646"/>
                  </a:solidFill>
                  <a:latin typeface="Montserrat Classic"/>
                  <a:ea typeface="Montserrat Classic"/>
                  <a:cs typeface="Montserrat Classic"/>
                  <a:sym typeface="Montserrat Classic"/>
                </a:rPr>
                <a:t>Pogodba</a:t>
              </a:r>
            </a:p>
          </p:txBody>
        </p:sp>
        <p:sp>
          <p:nvSpPr>
            <p:cNvPr id="16" name="Freeform 16"/>
            <p:cNvSpPr/>
            <p:nvPr/>
          </p:nvSpPr>
          <p:spPr>
            <a:xfrm>
              <a:off x="2772035" y="1910140"/>
              <a:ext cx="1571714" cy="1357568"/>
            </a:xfrm>
            <a:custGeom>
              <a:avLst/>
              <a:gdLst/>
              <a:ahLst/>
              <a:cxnLst/>
              <a:rect l="l" t="t" r="r" b="b"/>
              <a:pathLst>
                <a:path w="1571714" h="1357568">
                  <a:moveTo>
                    <a:pt x="0" y="0"/>
                  </a:moveTo>
                  <a:lnTo>
                    <a:pt x="1571714" y="0"/>
                  </a:lnTo>
                  <a:lnTo>
                    <a:pt x="1571714" y="1357568"/>
                  </a:lnTo>
                  <a:lnTo>
                    <a:pt x="0" y="1357568"/>
                  </a:lnTo>
                  <a:lnTo>
                    <a:pt x="0" y="0"/>
                  </a:lnTo>
                  <a:close/>
                </a:path>
              </a:pathLst>
            </a:custGeom>
            <a:blipFill>
              <a:blip>
                <a:alphaModFix amt="81000"/>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7" name="TextBox 17"/>
            <p:cNvSpPr txBox="1"/>
            <p:nvPr/>
          </p:nvSpPr>
          <p:spPr>
            <a:xfrm>
              <a:off x="867866" y="4744667"/>
              <a:ext cx="4987262" cy="2455594"/>
            </a:xfrm>
            <a:prstGeom prst="rect">
              <a:avLst/>
            </a:prstGeom>
          </p:spPr>
          <p:txBody>
            <a:bodyPr lIns="0" tIns="0" rIns="0" bIns="0" rtlCol="0" anchor="t">
              <a:spAutoFit/>
            </a:bodyPr>
            <a:lstStyle/>
            <a:p>
              <a:pPr algn="l">
                <a:lnSpc>
                  <a:spcPts val="2540"/>
                </a:lnSpc>
              </a:pPr>
              <a:endParaRPr/>
            </a:p>
            <a:p>
              <a:pPr marL="313432" lvl="1" indent="-156716" algn="l">
                <a:lnSpc>
                  <a:spcPts val="2540"/>
                </a:lnSpc>
                <a:buFont typeface="Arial"/>
                <a:buChar char="•"/>
              </a:pPr>
              <a:r>
                <a:rPr lang="en-US" sz="1451" spc="142">
                  <a:solidFill>
                    <a:srgbClr val="040506"/>
                  </a:solidFill>
                  <a:latin typeface="Montserrat Light"/>
                  <a:ea typeface="Montserrat Light"/>
                  <a:cs typeface="Montserrat Light"/>
                  <a:sym typeface="Montserrat Light"/>
                </a:rPr>
                <a:t>Organizacija podpisa pogodbe</a:t>
              </a:r>
            </a:p>
            <a:p>
              <a:pPr marL="313432" lvl="1" indent="-156716" algn="l">
                <a:lnSpc>
                  <a:spcPts val="2540"/>
                </a:lnSpc>
                <a:buFont typeface="Arial"/>
                <a:buChar char="•"/>
              </a:pPr>
              <a:r>
                <a:rPr lang="en-US" sz="1451" spc="142">
                  <a:solidFill>
                    <a:srgbClr val="040506"/>
                  </a:solidFill>
                  <a:latin typeface="Montserrat Light"/>
                  <a:ea typeface="Montserrat Light"/>
                  <a:cs typeface="Montserrat Light"/>
                  <a:sym typeface="Montserrat Light"/>
                </a:rPr>
                <a:t>Osnutek pogodbe ter info AN</a:t>
              </a:r>
            </a:p>
            <a:p>
              <a:pPr marL="313432" lvl="1" indent="-156716" algn="l">
                <a:lnSpc>
                  <a:spcPts val="2540"/>
                </a:lnSpc>
                <a:buFont typeface="Arial"/>
                <a:buChar char="•"/>
              </a:pPr>
              <a:r>
                <a:rPr lang="en-US" sz="1451" spc="142">
                  <a:solidFill>
                    <a:srgbClr val="040506"/>
                  </a:solidFill>
                  <a:latin typeface="Montserrat Light"/>
                  <a:ea typeface="Montserrat Light"/>
                  <a:cs typeface="Montserrat Light"/>
                  <a:sym typeface="Montserrat Light"/>
                </a:rPr>
                <a:t>Posojilna pogodba: notarsko overjena</a:t>
              </a:r>
            </a:p>
            <a:p>
              <a:pPr algn="l">
                <a:lnSpc>
                  <a:spcPts val="2540"/>
                </a:lnSpc>
              </a:pPr>
              <a:endParaRPr lang="en-US" sz="1451" spc="142">
                <a:solidFill>
                  <a:srgbClr val="040506"/>
                </a:solidFill>
                <a:latin typeface="Montserrat Light"/>
                <a:ea typeface="Montserrat Light"/>
                <a:cs typeface="Montserrat Light"/>
                <a:sym typeface="Montserrat Light"/>
              </a:endParaRPr>
            </a:p>
          </p:txBody>
        </p:sp>
      </p:grpSp>
      <p:grpSp>
        <p:nvGrpSpPr>
          <p:cNvPr id="18" name="Group 18"/>
          <p:cNvGrpSpPr/>
          <p:nvPr/>
        </p:nvGrpSpPr>
        <p:grpSpPr>
          <a:xfrm>
            <a:off x="8462798" y="2455935"/>
            <a:ext cx="4676963" cy="5863439"/>
            <a:chOff x="0" y="0"/>
            <a:chExt cx="6235951" cy="7817919"/>
          </a:xfrm>
        </p:grpSpPr>
        <p:grpSp>
          <p:nvGrpSpPr>
            <p:cNvPr id="19" name="Group 19"/>
            <p:cNvGrpSpPr>
              <a:grpSpLocks noChangeAspect="1"/>
            </p:cNvGrpSpPr>
            <p:nvPr/>
          </p:nvGrpSpPr>
          <p:grpSpPr>
            <a:xfrm>
              <a:off x="1711256" y="837885"/>
              <a:ext cx="3685346" cy="3685346"/>
              <a:chOff x="0" y="0"/>
              <a:chExt cx="6350000" cy="6350000"/>
            </a:xfrm>
          </p:grpSpPr>
          <p:sp>
            <p:nvSpPr>
              <p:cNvPr id="20" name="Freeform 20"/>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F68C47">
                  <a:alpha val="78824"/>
                </a:srgbClr>
              </a:solidFill>
            </p:spPr>
            <p:txBody>
              <a:bodyPr/>
              <a:lstStyle/>
              <a:p>
                <a:endParaRPr lang="sl-SI"/>
              </a:p>
            </p:txBody>
          </p:sp>
          <p:sp>
            <p:nvSpPr>
              <p:cNvPr id="21" name="Freeform 21"/>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solidFill>
                <a:srgbClr val="EAEDE9">
                  <a:alpha val="78824"/>
                </a:srgbClr>
              </a:solidFill>
            </p:spPr>
            <p:txBody>
              <a:bodyPr/>
              <a:lstStyle/>
              <a:p>
                <a:endParaRPr lang="sl-SI"/>
              </a:p>
            </p:txBody>
          </p:sp>
        </p:grpSp>
        <p:sp>
          <p:nvSpPr>
            <p:cNvPr id="22" name="Freeform 22"/>
            <p:cNvSpPr/>
            <p:nvPr/>
          </p:nvSpPr>
          <p:spPr>
            <a:xfrm>
              <a:off x="0" y="2663636"/>
              <a:ext cx="1469956" cy="183268"/>
            </a:xfrm>
            <a:custGeom>
              <a:avLst/>
              <a:gdLst/>
              <a:ahLst/>
              <a:cxnLst/>
              <a:rect l="l" t="t" r="r" b="b"/>
              <a:pathLst>
                <a:path w="1469956" h="183268">
                  <a:moveTo>
                    <a:pt x="0" y="0"/>
                  </a:moveTo>
                  <a:lnTo>
                    <a:pt x="1469956" y="0"/>
                  </a:lnTo>
                  <a:lnTo>
                    <a:pt x="1469956" y="183269"/>
                  </a:lnTo>
                  <a:lnTo>
                    <a:pt x="0" y="183269"/>
                  </a:lnTo>
                  <a:lnTo>
                    <a:pt x="0" y="0"/>
                  </a:lnTo>
                  <a:close/>
                </a:path>
              </a:pathLst>
            </a:custGeom>
            <a:blipFill>
              <a:blip>
                <a:extLst>
                  <a:ext uri="{96DAC541-7B7A-43D3-8B79-37D633B846F1}">
                    <asvg:svgBlip xmlns:asvg="http://schemas.microsoft.com/office/drawing/2016/SVG/main" r:embed="rId2"/>
                  </a:ext>
                </a:extLst>
              </a:blip>
              <a:stretch>
                <a:fillRect l="-76666" b="-649238"/>
              </a:stretch>
            </a:blipFill>
          </p:spPr>
          <p:txBody>
            <a:bodyPr/>
            <a:lstStyle/>
            <a:p>
              <a:endParaRPr lang="sl-SI"/>
            </a:p>
          </p:txBody>
        </p:sp>
        <p:sp>
          <p:nvSpPr>
            <p:cNvPr id="23" name="TextBox 23"/>
            <p:cNvSpPr txBox="1"/>
            <p:nvPr/>
          </p:nvSpPr>
          <p:spPr>
            <a:xfrm>
              <a:off x="2373694" y="-38100"/>
              <a:ext cx="2648871" cy="555684"/>
            </a:xfrm>
            <a:prstGeom prst="rect">
              <a:avLst/>
            </a:prstGeom>
          </p:spPr>
          <p:txBody>
            <a:bodyPr lIns="0" tIns="0" rIns="0" bIns="0" rtlCol="0" anchor="t">
              <a:spAutoFit/>
            </a:bodyPr>
            <a:lstStyle/>
            <a:p>
              <a:pPr algn="ctr">
                <a:lnSpc>
                  <a:spcPts val="3591"/>
                </a:lnSpc>
              </a:pPr>
              <a:r>
                <a:rPr lang="en-US" sz="2602" spc="36">
                  <a:solidFill>
                    <a:srgbClr val="464646"/>
                  </a:solidFill>
                  <a:latin typeface="Montserrat Classic"/>
                  <a:ea typeface="Montserrat Classic"/>
                  <a:cs typeface="Montserrat Classic"/>
                  <a:sym typeface="Montserrat Classic"/>
                </a:rPr>
                <a:t>Črpanje</a:t>
              </a:r>
            </a:p>
          </p:txBody>
        </p:sp>
        <p:sp>
          <p:nvSpPr>
            <p:cNvPr id="24" name="Freeform 24"/>
            <p:cNvSpPr/>
            <p:nvPr/>
          </p:nvSpPr>
          <p:spPr>
            <a:xfrm>
              <a:off x="3028335" y="2079851"/>
              <a:ext cx="1051187" cy="1320172"/>
            </a:xfrm>
            <a:custGeom>
              <a:avLst/>
              <a:gdLst/>
              <a:ahLst/>
              <a:cxnLst/>
              <a:rect l="l" t="t" r="r" b="b"/>
              <a:pathLst>
                <a:path w="1051187" h="1320172">
                  <a:moveTo>
                    <a:pt x="0" y="0"/>
                  </a:moveTo>
                  <a:lnTo>
                    <a:pt x="1051187" y="0"/>
                  </a:lnTo>
                  <a:lnTo>
                    <a:pt x="1051187" y="1320173"/>
                  </a:lnTo>
                  <a:lnTo>
                    <a:pt x="0" y="1320173"/>
                  </a:lnTo>
                  <a:lnTo>
                    <a:pt x="0" y="0"/>
                  </a:lnTo>
                  <a:close/>
                </a:path>
              </a:pathLst>
            </a:custGeom>
            <a:blipFill>
              <a:blip>
                <a:alphaModFix amt="80000"/>
                <a:extLst>
                  <a:ext uri="{96DAC541-7B7A-43D3-8B79-37D633B846F1}">
                    <asvg:svgBlip xmlns:asvg="http://schemas.microsoft.com/office/drawing/2016/SVG/main" r:embed="rId5"/>
                  </a:ext>
                </a:extLst>
              </a:blip>
              <a:stretch>
                <a:fillRect/>
              </a:stretch>
            </a:blipFill>
          </p:spPr>
          <p:txBody>
            <a:bodyPr/>
            <a:lstStyle/>
            <a:p>
              <a:endParaRPr lang="sl-SI"/>
            </a:p>
          </p:txBody>
        </p:sp>
        <p:sp>
          <p:nvSpPr>
            <p:cNvPr id="25" name="TextBox 25"/>
            <p:cNvSpPr txBox="1"/>
            <p:nvPr/>
          </p:nvSpPr>
          <p:spPr>
            <a:xfrm>
              <a:off x="1075175" y="4792292"/>
              <a:ext cx="5160775" cy="3025627"/>
            </a:xfrm>
            <a:prstGeom prst="rect">
              <a:avLst/>
            </a:prstGeom>
          </p:spPr>
          <p:txBody>
            <a:bodyPr lIns="0" tIns="0" rIns="0" bIns="0" rtlCol="0" anchor="t">
              <a:spAutoFit/>
            </a:bodyPr>
            <a:lstStyle/>
            <a:p>
              <a:pPr algn="l">
                <a:lnSpc>
                  <a:spcPts val="1910"/>
                </a:lnSpc>
              </a:pPr>
              <a:endParaRPr/>
            </a:p>
            <a:p>
              <a:pPr marL="298834" lvl="1" indent="-149417" algn="l">
                <a:lnSpc>
                  <a:spcPts val="2422"/>
                </a:lnSpc>
                <a:buFont typeface="Arial"/>
                <a:buChar char="•"/>
              </a:pPr>
              <a:r>
                <a:rPr lang="en-US" sz="1384" spc="135">
                  <a:solidFill>
                    <a:srgbClr val="040506"/>
                  </a:solidFill>
                  <a:latin typeface="Montserrat Light"/>
                  <a:ea typeface="Montserrat Light"/>
                  <a:cs typeface="Montserrat Light"/>
                  <a:sym typeface="Montserrat Light"/>
                </a:rPr>
                <a:t>Obr.Zahtevek &gt; spletna stran SRRS</a:t>
              </a:r>
            </a:p>
            <a:p>
              <a:pPr marL="298834" lvl="1" indent="-149417" algn="l">
                <a:lnSpc>
                  <a:spcPts val="2422"/>
                </a:lnSpc>
                <a:buFont typeface="Arial"/>
                <a:buChar char="•"/>
              </a:pPr>
              <a:r>
                <a:rPr lang="en-US" sz="1384" b="1" spc="135">
                  <a:solidFill>
                    <a:srgbClr val="040506"/>
                  </a:solidFill>
                  <a:latin typeface="Montserrat Light Bold"/>
                  <a:ea typeface="Montserrat Light Bold"/>
                  <a:cs typeface="Montserrat Light Bold"/>
                  <a:sym typeface="Montserrat Light Bold"/>
                </a:rPr>
                <a:t>5 dni ped predvidenim črpanjem</a:t>
              </a:r>
              <a:r>
                <a:rPr lang="en-US" sz="1384" spc="135">
                  <a:solidFill>
                    <a:srgbClr val="040506"/>
                  </a:solidFill>
                  <a:latin typeface="Montserrat Light"/>
                  <a:ea typeface="Montserrat Light"/>
                  <a:cs typeface="Montserrat Light"/>
                  <a:sym typeface="Montserrat Light"/>
                </a:rPr>
                <a:t> </a:t>
              </a:r>
            </a:p>
            <a:p>
              <a:pPr marL="298834" lvl="1" indent="-149417" algn="l">
                <a:lnSpc>
                  <a:spcPts val="2422"/>
                </a:lnSpc>
                <a:buFont typeface="Arial"/>
                <a:buChar char="•"/>
              </a:pPr>
              <a:r>
                <a:rPr lang="en-US" sz="1384" spc="135">
                  <a:solidFill>
                    <a:srgbClr val="040506"/>
                  </a:solidFill>
                  <a:latin typeface="Montserrat Light"/>
                  <a:ea typeface="Montserrat Light"/>
                  <a:cs typeface="Montserrat Light"/>
                  <a:sym typeface="Montserrat Light"/>
                </a:rPr>
                <a:t>Poslati na: info@srrs.si</a:t>
              </a:r>
            </a:p>
            <a:p>
              <a:pPr marL="298834" lvl="1" indent="-149417" algn="l">
                <a:lnSpc>
                  <a:spcPts val="2422"/>
                </a:lnSpc>
                <a:buFont typeface="Arial"/>
                <a:buChar char="•"/>
              </a:pPr>
              <a:r>
                <a:rPr lang="en-US" sz="1384" spc="135">
                  <a:solidFill>
                    <a:srgbClr val="040506"/>
                  </a:solidFill>
                  <a:latin typeface="Montserrat Light"/>
                  <a:ea typeface="Montserrat Light"/>
                  <a:cs typeface="Montserrat Light"/>
                  <a:sym typeface="Montserrat Light"/>
                </a:rPr>
                <a:t>Investicija-podpisan zahtevek s popisom stroškov ter kopije dokazil</a:t>
              </a:r>
            </a:p>
            <a:p>
              <a:pPr algn="l">
                <a:lnSpc>
                  <a:spcPts val="1910"/>
                </a:lnSpc>
              </a:pPr>
              <a:endParaRPr lang="en-US" sz="1384" spc="135">
                <a:solidFill>
                  <a:srgbClr val="040506"/>
                </a:solidFill>
                <a:latin typeface="Montserrat Light"/>
                <a:ea typeface="Montserrat Light"/>
                <a:cs typeface="Montserrat Light"/>
                <a:sym typeface="Montserrat Light"/>
              </a:endParaRPr>
            </a:p>
          </p:txBody>
        </p:sp>
      </p:grpSp>
      <p:grpSp>
        <p:nvGrpSpPr>
          <p:cNvPr id="26" name="Group 26"/>
          <p:cNvGrpSpPr/>
          <p:nvPr/>
        </p:nvGrpSpPr>
        <p:grpSpPr>
          <a:xfrm>
            <a:off x="12790330" y="2038004"/>
            <a:ext cx="5050792" cy="7179347"/>
            <a:chOff x="0" y="0"/>
            <a:chExt cx="6734390" cy="9572462"/>
          </a:xfrm>
        </p:grpSpPr>
        <p:sp>
          <p:nvSpPr>
            <p:cNvPr id="27" name="Freeform 27"/>
            <p:cNvSpPr/>
            <p:nvPr/>
          </p:nvSpPr>
          <p:spPr>
            <a:xfrm>
              <a:off x="0" y="3146264"/>
              <a:ext cx="1469956" cy="183268"/>
            </a:xfrm>
            <a:custGeom>
              <a:avLst/>
              <a:gdLst/>
              <a:ahLst/>
              <a:cxnLst/>
              <a:rect l="l" t="t" r="r" b="b"/>
              <a:pathLst>
                <a:path w="1469956" h="183268">
                  <a:moveTo>
                    <a:pt x="0" y="0"/>
                  </a:moveTo>
                  <a:lnTo>
                    <a:pt x="1469956" y="0"/>
                  </a:lnTo>
                  <a:lnTo>
                    <a:pt x="1469956" y="183269"/>
                  </a:lnTo>
                  <a:lnTo>
                    <a:pt x="0" y="183269"/>
                  </a:lnTo>
                  <a:lnTo>
                    <a:pt x="0" y="0"/>
                  </a:lnTo>
                  <a:close/>
                </a:path>
              </a:pathLst>
            </a:custGeom>
            <a:blipFill>
              <a:blip>
                <a:extLst>
                  <a:ext uri="{96DAC541-7B7A-43D3-8B79-37D633B846F1}">
                    <asvg:svgBlip xmlns:asvg="http://schemas.microsoft.com/office/drawing/2016/SVG/main" r:embed="rId2"/>
                  </a:ext>
                </a:extLst>
              </a:blip>
              <a:stretch>
                <a:fillRect l="-76666" b="-649238"/>
              </a:stretch>
            </a:blipFill>
          </p:spPr>
          <p:txBody>
            <a:bodyPr/>
            <a:lstStyle/>
            <a:p>
              <a:endParaRPr lang="sl-SI"/>
            </a:p>
          </p:txBody>
        </p:sp>
        <p:grpSp>
          <p:nvGrpSpPr>
            <p:cNvPr id="28" name="Group 28"/>
            <p:cNvGrpSpPr>
              <a:grpSpLocks noChangeAspect="1"/>
            </p:cNvGrpSpPr>
            <p:nvPr/>
          </p:nvGrpSpPr>
          <p:grpSpPr>
            <a:xfrm>
              <a:off x="1838256" y="1395127"/>
              <a:ext cx="3685346" cy="3685346"/>
              <a:chOff x="0" y="0"/>
              <a:chExt cx="6350000" cy="6350000"/>
            </a:xfrm>
          </p:grpSpPr>
          <p:sp>
            <p:nvSpPr>
              <p:cNvPr id="29" name="Freeform 29"/>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F15B4E">
                  <a:alpha val="78824"/>
                </a:srgbClr>
              </a:solidFill>
            </p:spPr>
            <p:txBody>
              <a:bodyPr/>
              <a:lstStyle/>
              <a:p>
                <a:endParaRPr lang="sl-SI"/>
              </a:p>
            </p:txBody>
          </p:sp>
          <p:sp>
            <p:nvSpPr>
              <p:cNvPr id="30" name="Freeform 30"/>
              <p:cNvSpPr/>
              <p:nvPr/>
            </p:nvSpPr>
            <p:spPr>
              <a:xfrm>
                <a:off x="519009" y="530833"/>
                <a:ext cx="5311983" cy="5288333"/>
              </a:xfrm>
              <a:custGeom>
                <a:avLst/>
                <a:gdLst/>
                <a:ahLst/>
                <a:cxnLst/>
                <a:rect l="l" t="t" r="r" b="b"/>
                <a:pathLst>
                  <a:path w="5311983" h="5288333">
                    <a:moveTo>
                      <a:pt x="2655991" y="27"/>
                    </a:moveTo>
                    <a:cubicBezTo>
                      <a:pt x="1708514" y="-4210"/>
                      <a:pt x="831190" y="498831"/>
                      <a:pt x="356224" y="1318672"/>
                    </a:cubicBezTo>
                    <a:cubicBezTo>
                      <a:pt x="-118742" y="2138512"/>
                      <a:pt x="-118742" y="3149822"/>
                      <a:pt x="356224" y="3969662"/>
                    </a:cubicBezTo>
                    <a:cubicBezTo>
                      <a:pt x="831190" y="4789503"/>
                      <a:pt x="1708514" y="5292544"/>
                      <a:pt x="2655991" y="5288307"/>
                    </a:cubicBezTo>
                    <a:cubicBezTo>
                      <a:pt x="3603468" y="5292544"/>
                      <a:pt x="4480792" y="4789503"/>
                      <a:pt x="4955758" y="3969662"/>
                    </a:cubicBezTo>
                    <a:cubicBezTo>
                      <a:pt x="5430724" y="3149822"/>
                      <a:pt x="5430724" y="2138512"/>
                      <a:pt x="4955758" y="1318672"/>
                    </a:cubicBezTo>
                    <a:cubicBezTo>
                      <a:pt x="4480792" y="498831"/>
                      <a:pt x="3603468" y="-4210"/>
                      <a:pt x="2655991" y="27"/>
                    </a:cubicBezTo>
                    <a:close/>
                  </a:path>
                </a:pathLst>
              </a:custGeom>
              <a:solidFill>
                <a:srgbClr val="EAEDE9">
                  <a:alpha val="78824"/>
                </a:srgbClr>
              </a:solidFill>
            </p:spPr>
            <p:txBody>
              <a:bodyPr/>
              <a:lstStyle/>
              <a:p>
                <a:endParaRPr lang="sl-SI"/>
              </a:p>
            </p:txBody>
          </p:sp>
        </p:grpSp>
        <p:sp>
          <p:nvSpPr>
            <p:cNvPr id="31" name="Freeform 31"/>
            <p:cNvSpPr/>
            <p:nvPr/>
          </p:nvSpPr>
          <p:spPr>
            <a:xfrm>
              <a:off x="2919055" y="2387825"/>
              <a:ext cx="1892401" cy="1752836"/>
            </a:xfrm>
            <a:custGeom>
              <a:avLst/>
              <a:gdLst/>
              <a:ahLst/>
              <a:cxnLst/>
              <a:rect l="l" t="t" r="r" b="b"/>
              <a:pathLst>
                <a:path w="1892401" h="1752836">
                  <a:moveTo>
                    <a:pt x="0" y="0"/>
                  </a:moveTo>
                  <a:lnTo>
                    <a:pt x="1892400" y="0"/>
                  </a:lnTo>
                  <a:lnTo>
                    <a:pt x="1892400" y="1752837"/>
                  </a:lnTo>
                  <a:lnTo>
                    <a:pt x="0" y="1752837"/>
                  </a:lnTo>
                  <a:lnTo>
                    <a:pt x="0" y="0"/>
                  </a:lnTo>
                  <a:close/>
                </a:path>
              </a:pathLst>
            </a:custGeom>
            <a:blipFill>
              <a:blip>
                <a:alphaModFix amt="80000"/>
                <a:extLst>
                  <a:ext uri="{96DAC541-7B7A-43D3-8B79-37D633B846F1}">
                    <asvg:svgBlip xmlns:asvg="http://schemas.microsoft.com/office/drawing/2016/SVG/main" r:embed="rId6"/>
                  </a:ext>
                </a:extLst>
              </a:blip>
              <a:stretch>
                <a:fillRect/>
              </a:stretch>
            </a:blipFill>
          </p:spPr>
          <p:txBody>
            <a:bodyPr/>
            <a:lstStyle/>
            <a:p>
              <a:endParaRPr lang="sl-SI"/>
            </a:p>
          </p:txBody>
        </p:sp>
        <p:sp>
          <p:nvSpPr>
            <p:cNvPr id="32" name="TextBox 32"/>
            <p:cNvSpPr txBox="1"/>
            <p:nvPr/>
          </p:nvSpPr>
          <p:spPr>
            <a:xfrm>
              <a:off x="2472567" y="-38100"/>
              <a:ext cx="2785375" cy="1152584"/>
            </a:xfrm>
            <a:prstGeom prst="rect">
              <a:avLst/>
            </a:prstGeom>
          </p:spPr>
          <p:txBody>
            <a:bodyPr lIns="0" tIns="0" rIns="0" bIns="0" rtlCol="0" anchor="t">
              <a:spAutoFit/>
            </a:bodyPr>
            <a:lstStyle/>
            <a:p>
              <a:pPr algn="ctr">
                <a:lnSpc>
                  <a:spcPts val="3591"/>
                </a:lnSpc>
              </a:pPr>
              <a:r>
                <a:rPr lang="en-US" sz="2602" spc="36">
                  <a:solidFill>
                    <a:srgbClr val="464646"/>
                  </a:solidFill>
                  <a:latin typeface="Montserrat Classic"/>
                  <a:ea typeface="Montserrat Classic"/>
                  <a:cs typeface="Montserrat Classic"/>
                  <a:sym typeface="Montserrat Classic"/>
                </a:rPr>
                <a:t>Poročilo o zaključku</a:t>
              </a:r>
            </a:p>
          </p:txBody>
        </p:sp>
        <p:sp>
          <p:nvSpPr>
            <p:cNvPr id="33" name="TextBox 33"/>
            <p:cNvSpPr txBox="1"/>
            <p:nvPr/>
          </p:nvSpPr>
          <p:spPr>
            <a:xfrm>
              <a:off x="1327822" y="5331299"/>
              <a:ext cx="5406568" cy="4241164"/>
            </a:xfrm>
            <a:prstGeom prst="rect">
              <a:avLst/>
            </a:prstGeom>
          </p:spPr>
          <p:txBody>
            <a:bodyPr lIns="0" tIns="0" rIns="0" bIns="0" rtlCol="0" anchor="t">
              <a:spAutoFit/>
            </a:bodyPr>
            <a:lstStyle/>
            <a:p>
              <a:pPr algn="l">
                <a:lnSpc>
                  <a:spcPts val="1912"/>
                </a:lnSpc>
              </a:pPr>
              <a:endParaRPr/>
            </a:p>
            <a:p>
              <a:pPr marL="299167" lvl="1" indent="-149584" algn="l">
                <a:lnSpc>
                  <a:spcPts val="2424"/>
                </a:lnSpc>
                <a:buFont typeface="Arial"/>
                <a:buChar char="•"/>
              </a:pPr>
              <a:r>
                <a:rPr lang="en-US" sz="1385" spc="135">
                  <a:solidFill>
                    <a:srgbClr val="040506"/>
                  </a:solidFill>
                  <a:latin typeface="Montserrat Light"/>
                  <a:ea typeface="Montserrat Light"/>
                  <a:cs typeface="Montserrat Light"/>
                  <a:sym typeface="Montserrat Light"/>
                </a:rPr>
                <a:t>Obr. Poročilo &gt; spletna stran SRRS</a:t>
              </a:r>
            </a:p>
            <a:p>
              <a:pPr marL="299167" lvl="1" indent="-149584" algn="l">
                <a:lnSpc>
                  <a:spcPts val="2424"/>
                </a:lnSpc>
                <a:buFont typeface="Arial"/>
                <a:buChar char="•"/>
              </a:pPr>
              <a:r>
                <a:rPr lang="en-US" sz="1385" b="1" spc="135">
                  <a:solidFill>
                    <a:srgbClr val="040506"/>
                  </a:solidFill>
                  <a:latin typeface="Montserrat Light Bold"/>
                  <a:ea typeface="Montserrat Light Bold"/>
                  <a:cs typeface="Montserrat Light Bold"/>
                  <a:sym typeface="Montserrat Light Bold"/>
                </a:rPr>
                <a:t>3 mesece po zaključku projekta</a:t>
              </a:r>
              <a:r>
                <a:rPr lang="en-US" sz="1385" spc="135">
                  <a:solidFill>
                    <a:srgbClr val="040506"/>
                  </a:solidFill>
                  <a:latin typeface="Montserrat Light"/>
                  <a:ea typeface="Montserrat Light"/>
                  <a:cs typeface="Montserrat Light"/>
                  <a:sym typeface="Montserrat Light"/>
                </a:rPr>
                <a:t> </a:t>
              </a:r>
            </a:p>
            <a:p>
              <a:pPr marL="299167" lvl="1" indent="-149584" algn="l">
                <a:lnSpc>
                  <a:spcPts val="2424"/>
                </a:lnSpc>
                <a:buFont typeface="Arial"/>
                <a:buChar char="•"/>
              </a:pPr>
              <a:r>
                <a:rPr lang="en-US" sz="1385" spc="135">
                  <a:solidFill>
                    <a:srgbClr val="040506"/>
                  </a:solidFill>
                  <a:latin typeface="Montserrat Light"/>
                  <a:ea typeface="Montserrat Light"/>
                  <a:cs typeface="Montserrat Light"/>
                  <a:sym typeface="Montserrat Light"/>
                </a:rPr>
                <a:t>Poslati na: info@srrs.si</a:t>
              </a:r>
            </a:p>
            <a:p>
              <a:pPr marL="299167" lvl="1" indent="-149584" algn="l">
                <a:lnSpc>
                  <a:spcPts val="2424"/>
                </a:lnSpc>
                <a:buFont typeface="Arial"/>
                <a:buChar char="•"/>
              </a:pPr>
              <a:r>
                <a:rPr lang="en-US" sz="1385" spc="135">
                  <a:solidFill>
                    <a:srgbClr val="040506"/>
                  </a:solidFill>
                  <a:latin typeface="Montserrat Light"/>
                  <a:ea typeface="Montserrat Light"/>
                  <a:cs typeface="Montserrat Light"/>
                  <a:sym typeface="Montserrat Light"/>
                </a:rPr>
                <a:t>Zaključek projekta &gt; v pogodbi</a:t>
              </a:r>
            </a:p>
            <a:p>
              <a:pPr marL="299167" lvl="1" indent="-149584" algn="l">
                <a:lnSpc>
                  <a:spcPts val="2424"/>
                </a:lnSpc>
                <a:buFont typeface="Arial"/>
                <a:buChar char="•"/>
              </a:pPr>
              <a:r>
                <a:rPr lang="en-US" sz="1385" spc="135">
                  <a:solidFill>
                    <a:srgbClr val="040506"/>
                  </a:solidFill>
                  <a:latin typeface="Montserrat Light"/>
                  <a:ea typeface="Montserrat Light"/>
                  <a:cs typeface="Montserrat Light"/>
                  <a:sym typeface="Montserrat Light"/>
                </a:rPr>
                <a:t>Investicija-poročilo s popisom dokazil ter priloge (slike, dovoljenja)</a:t>
              </a:r>
            </a:p>
            <a:p>
              <a:pPr marL="299167" lvl="1" indent="-149584" algn="l">
                <a:lnSpc>
                  <a:spcPts val="2424"/>
                </a:lnSpc>
                <a:buFont typeface="Arial"/>
                <a:buChar char="•"/>
              </a:pPr>
              <a:r>
                <a:rPr lang="en-US" sz="1385" b="1" spc="135">
                  <a:solidFill>
                    <a:srgbClr val="F15B4E"/>
                  </a:solidFill>
                  <a:latin typeface="Montserrat Light Bold"/>
                  <a:ea typeface="Montserrat Light Bold"/>
                  <a:cs typeface="Montserrat Light Bold"/>
                  <a:sym typeface="Montserrat Light Bold"/>
                </a:rPr>
                <a:t>!</a:t>
              </a:r>
              <a:r>
                <a:rPr lang="en-US" sz="1385" b="1" spc="135">
                  <a:solidFill>
                    <a:srgbClr val="040506"/>
                  </a:solidFill>
                  <a:latin typeface="Montserrat Light Bold"/>
                  <a:ea typeface="Montserrat Light Bold"/>
                  <a:cs typeface="Montserrat Light Bold"/>
                  <a:sym typeface="Montserrat Light Bold"/>
                </a:rPr>
                <a:t> Realizacija ciljev</a:t>
              </a:r>
              <a:r>
                <a:rPr lang="en-US" sz="1385" spc="135">
                  <a:solidFill>
                    <a:srgbClr val="040506"/>
                  </a:solidFill>
                  <a:latin typeface="Montserrat Light"/>
                  <a:ea typeface="Montserrat Light"/>
                  <a:cs typeface="Montserrat Light"/>
                  <a:sym typeface="Montserrat Light"/>
                </a:rPr>
                <a:t> ob zaključku projekta glede na izhodiščno vrednost</a:t>
              </a:r>
            </a:p>
            <a:p>
              <a:pPr algn="l">
                <a:lnSpc>
                  <a:spcPts val="1912"/>
                </a:lnSpc>
              </a:pPr>
              <a:endParaRPr lang="en-US" sz="1385" spc="135">
                <a:solidFill>
                  <a:srgbClr val="040506"/>
                </a:solidFill>
                <a:latin typeface="Montserrat Light"/>
                <a:ea typeface="Montserrat Light"/>
                <a:cs typeface="Montserrat Light"/>
                <a:sym typeface="Montserrat Ligh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555" b="-2555"/>
            </a:stretch>
          </a:blipFill>
        </p:spPr>
        <p:txBody>
          <a:bodyPr/>
          <a:lstStyle/>
          <a:p>
            <a:endParaRPr lang="sl-SI"/>
          </a:p>
        </p:txBody>
      </p:sp>
      <p:grpSp>
        <p:nvGrpSpPr>
          <p:cNvPr id="3" name="Group 3"/>
          <p:cNvGrpSpPr/>
          <p:nvPr/>
        </p:nvGrpSpPr>
        <p:grpSpPr>
          <a:xfrm>
            <a:off x="1357312" y="1028700"/>
            <a:ext cx="15591759" cy="8229600"/>
            <a:chOff x="0" y="0"/>
            <a:chExt cx="4106471" cy="2167467"/>
          </a:xfrm>
        </p:grpSpPr>
        <p:sp>
          <p:nvSpPr>
            <p:cNvPr id="4" name="Freeform 4"/>
            <p:cNvSpPr/>
            <p:nvPr/>
          </p:nvSpPr>
          <p:spPr>
            <a:xfrm>
              <a:off x="0" y="0"/>
              <a:ext cx="4106471" cy="2167467"/>
            </a:xfrm>
            <a:custGeom>
              <a:avLst/>
              <a:gdLst/>
              <a:ahLst/>
              <a:cxnLst/>
              <a:rect l="l" t="t" r="r" b="b"/>
              <a:pathLst>
                <a:path w="4106471" h="2167467">
                  <a:moveTo>
                    <a:pt x="12413" y="0"/>
                  </a:moveTo>
                  <a:lnTo>
                    <a:pt x="4094058" y="0"/>
                  </a:lnTo>
                  <a:cubicBezTo>
                    <a:pt x="4100914" y="0"/>
                    <a:pt x="4106471" y="5558"/>
                    <a:pt x="4106471" y="12413"/>
                  </a:cubicBezTo>
                  <a:lnTo>
                    <a:pt x="4106471" y="2155053"/>
                  </a:lnTo>
                  <a:cubicBezTo>
                    <a:pt x="4106471" y="2158346"/>
                    <a:pt x="4105164" y="2161503"/>
                    <a:pt x="4102836" y="2163831"/>
                  </a:cubicBezTo>
                  <a:cubicBezTo>
                    <a:pt x="4100507" y="2166159"/>
                    <a:pt x="4097350" y="2167467"/>
                    <a:pt x="4094058" y="2167467"/>
                  </a:cubicBezTo>
                  <a:lnTo>
                    <a:pt x="12413" y="2167467"/>
                  </a:lnTo>
                  <a:cubicBezTo>
                    <a:pt x="9121" y="2167467"/>
                    <a:pt x="5964" y="2166159"/>
                    <a:pt x="3636" y="2163831"/>
                  </a:cubicBezTo>
                  <a:cubicBezTo>
                    <a:pt x="1308" y="2161503"/>
                    <a:pt x="0" y="2158346"/>
                    <a:pt x="0" y="2155053"/>
                  </a:cubicBezTo>
                  <a:lnTo>
                    <a:pt x="0" y="12413"/>
                  </a:lnTo>
                  <a:cubicBezTo>
                    <a:pt x="0" y="9121"/>
                    <a:pt x="1308" y="5964"/>
                    <a:pt x="3636" y="3636"/>
                  </a:cubicBezTo>
                  <a:cubicBezTo>
                    <a:pt x="5964" y="1308"/>
                    <a:pt x="9121" y="0"/>
                    <a:pt x="12413" y="0"/>
                  </a:cubicBezTo>
                  <a:close/>
                </a:path>
              </a:pathLst>
            </a:custGeom>
            <a:solidFill>
              <a:srgbClr val="FFFBFB">
                <a:alpha val="86667"/>
              </a:srgbClr>
            </a:solidFill>
          </p:spPr>
          <p:txBody>
            <a:bodyPr/>
            <a:lstStyle/>
            <a:p>
              <a:endParaRPr lang="sl-SI"/>
            </a:p>
          </p:txBody>
        </p:sp>
        <p:sp>
          <p:nvSpPr>
            <p:cNvPr id="5" name="TextBox 5"/>
            <p:cNvSpPr txBox="1"/>
            <p:nvPr/>
          </p:nvSpPr>
          <p:spPr>
            <a:xfrm>
              <a:off x="0" y="-19050"/>
              <a:ext cx="4106471" cy="2186517"/>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12770384" y="8677976"/>
            <a:ext cx="943289" cy="943289"/>
          </a:xfrm>
          <a:custGeom>
            <a:avLst/>
            <a:gdLst/>
            <a:ahLst/>
            <a:cxnLst/>
            <a:rect l="l" t="t" r="r" b="b"/>
            <a:pathLst>
              <a:path w="943289" h="943289">
                <a:moveTo>
                  <a:pt x="0" y="0"/>
                </a:moveTo>
                <a:lnTo>
                  <a:pt x="943288" y="0"/>
                </a:lnTo>
                <a:lnTo>
                  <a:pt x="943288" y="943288"/>
                </a:lnTo>
                <a:lnTo>
                  <a:pt x="0" y="9432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7" name="Freeform 7"/>
          <p:cNvSpPr/>
          <p:nvPr/>
        </p:nvSpPr>
        <p:spPr>
          <a:xfrm>
            <a:off x="1994014" y="2744597"/>
            <a:ext cx="741711" cy="741711"/>
          </a:xfrm>
          <a:custGeom>
            <a:avLst/>
            <a:gdLst/>
            <a:ahLst/>
            <a:cxnLst/>
            <a:rect l="l" t="t" r="r" b="b"/>
            <a:pathLst>
              <a:path w="741711" h="741711">
                <a:moveTo>
                  <a:pt x="0" y="0"/>
                </a:moveTo>
                <a:lnTo>
                  <a:pt x="741711" y="0"/>
                </a:lnTo>
                <a:lnTo>
                  <a:pt x="741711" y="741711"/>
                </a:lnTo>
                <a:lnTo>
                  <a:pt x="0" y="7417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8" name="TextBox 8"/>
          <p:cNvSpPr txBox="1"/>
          <p:nvPr/>
        </p:nvSpPr>
        <p:spPr>
          <a:xfrm>
            <a:off x="13801421" y="8747291"/>
            <a:ext cx="3981019" cy="402329"/>
          </a:xfrm>
          <a:prstGeom prst="rect">
            <a:avLst/>
          </a:prstGeom>
        </p:spPr>
        <p:txBody>
          <a:bodyPr lIns="0" tIns="0" rIns="0" bIns="0" rtlCol="0" anchor="t">
            <a:spAutoFit/>
          </a:bodyPr>
          <a:lstStyle/>
          <a:p>
            <a:pPr algn="l">
              <a:lnSpc>
                <a:spcPts val="3195"/>
              </a:lnSpc>
            </a:pPr>
            <a:r>
              <a:rPr lang="en-US" sz="2803" b="1">
                <a:solidFill>
                  <a:srgbClr val="464646"/>
                </a:solidFill>
                <a:latin typeface="Rubik Semi-Bold"/>
                <a:ea typeface="Rubik Semi-Bold"/>
                <a:cs typeface="Rubik Semi-Bold"/>
                <a:sym typeface="Rubik Semi-Bold"/>
              </a:rPr>
              <a:t>www.srrs.si</a:t>
            </a:r>
          </a:p>
        </p:txBody>
      </p:sp>
      <p:sp>
        <p:nvSpPr>
          <p:cNvPr id="9" name="TextBox 9"/>
          <p:cNvSpPr txBox="1"/>
          <p:nvPr/>
        </p:nvSpPr>
        <p:spPr>
          <a:xfrm>
            <a:off x="13885987" y="8918210"/>
            <a:ext cx="3451663" cy="231410"/>
          </a:xfrm>
          <a:prstGeom prst="rect">
            <a:avLst/>
          </a:prstGeom>
        </p:spPr>
        <p:txBody>
          <a:bodyPr lIns="0" tIns="0" rIns="0" bIns="0" rtlCol="0" anchor="t">
            <a:spAutoFit/>
          </a:bodyPr>
          <a:lstStyle/>
          <a:p>
            <a:pPr algn="l">
              <a:lnSpc>
                <a:spcPts val="1855"/>
              </a:lnSpc>
            </a:pPr>
            <a:endParaRPr/>
          </a:p>
        </p:txBody>
      </p:sp>
      <p:sp>
        <p:nvSpPr>
          <p:cNvPr id="10" name="TextBox 10"/>
          <p:cNvSpPr txBox="1"/>
          <p:nvPr/>
        </p:nvSpPr>
        <p:spPr>
          <a:xfrm>
            <a:off x="3285457" y="1237848"/>
            <a:ext cx="11085779" cy="822680"/>
          </a:xfrm>
          <a:prstGeom prst="rect">
            <a:avLst/>
          </a:prstGeom>
        </p:spPr>
        <p:txBody>
          <a:bodyPr lIns="0" tIns="0" rIns="0" bIns="0" rtlCol="0" anchor="t">
            <a:spAutoFit/>
          </a:bodyPr>
          <a:lstStyle/>
          <a:p>
            <a:pPr marL="0" lvl="0" indent="0" algn="ctr">
              <a:lnSpc>
                <a:spcPts val="6686"/>
              </a:lnSpc>
              <a:spcBef>
                <a:spcPct val="0"/>
              </a:spcBef>
            </a:pPr>
            <a:r>
              <a:rPr lang="en-US" sz="4845" spc="38">
                <a:solidFill>
                  <a:srgbClr val="464646"/>
                </a:solidFill>
                <a:latin typeface="Rubik"/>
                <a:ea typeface="Rubik"/>
                <a:cs typeface="Rubik"/>
                <a:sym typeface="Rubik"/>
              </a:rPr>
              <a:t>Končni pregled in naslednji koraki</a:t>
            </a:r>
          </a:p>
        </p:txBody>
      </p:sp>
      <p:sp>
        <p:nvSpPr>
          <p:cNvPr id="11" name="Freeform 11"/>
          <p:cNvSpPr/>
          <p:nvPr/>
        </p:nvSpPr>
        <p:spPr>
          <a:xfrm>
            <a:off x="1994014" y="3900551"/>
            <a:ext cx="741711" cy="741711"/>
          </a:xfrm>
          <a:custGeom>
            <a:avLst/>
            <a:gdLst/>
            <a:ahLst/>
            <a:cxnLst/>
            <a:rect l="l" t="t" r="r" b="b"/>
            <a:pathLst>
              <a:path w="741711" h="741711">
                <a:moveTo>
                  <a:pt x="0" y="0"/>
                </a:moveTo>
                <a:lnTo>
                  <a:pt x="741711" y="0"/>
                </a:lnTo>
                <a:lnTo>
                  <a:pt x="741711" y="741711"/>
                </a:lnTo>
                <a:lnTo>
                  <a:pt x="0" y="7417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2" name="Freeform 12"/>
          <p:cNvSpPr/>
          <p:nvPr/>
        </p:nvSpPr>
        <p:spPr>
          <a:xfrm>
            <a:off x="1994014" y="5056505"/>
            <a:ext cx="741711" cy="741711"/>
          </a:xfrm>
          <a:custGeom>
            <a:avLst/>
            <a:gdLst/>
            <a:ahLst/>
            <a:cxnLst/>
            <a:rect l="l" t="t" r="r" b="b"/>
            <a:pathLst>
              <a:path w="741711" h="741711">
                <a:moveTo>
                  <a:pt x="0" y="0"/>
                </a:moveTo>
                <a:lnTo>
                  <a:pt x="741711" y="0"/>
                </a:lnTo>
                <a:lnTo>
                  <a:pt x="741711" y="741711"/>
                </a:lnTo>
                <a:lnTo>
                  <a:pt x="0" y="7417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3" name="Freeform 13"/>
          <p:cNvSpPr/>
          <p:nvPr/>
        </p:nvSpPr>
        <p:spPr>
          <a:xfrm>
            <a:off x="1994014" y="6212460"/>
            <a:ext cx="741711" cy="741711"/>
          </a:xfrm>
          <a:custGeom>
            <a:avLst/>
            <a:gdLst/>
            <a:ahLst/>
            <a:cxnLst/>
            <a:rect l="l" t="t" r="r" b="b"/>
            <a:pathLst>
              <a:path w="741711" h="741711">
                <a:moveTo>
                  <a:pt x="0" y="0"/>
                </a:moveTo>
                <a:lnTo>
                  <a:pt x="741711" y="0"/>
                </a:lnTo>
                <a:lnTo>
                  <a:pt x="741711" y="741710"/>
                </a:lnTo>
                <a:lnTo>
                  <a:pt x="0" y="7417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4" name="Freeform 14"/>
          <p:cNvSpPr/>
          <p:nvPr/>
        </p:nvSpPr>
        <p:spPr>
          <a:xfrm>
            <a:off x="1994014" y="7368414"/>
            <a:ext cx="741711" cy="741711"/>
          </a:xfrm>
          <a:custGeom>
            <a:avLst/>
            <a:gdLst/>
            <a:ahLst/>
            <a:cxnLst/>
            <a:rect l="l" t="t" r="r" b="b"/>
            <a:pathLst>
              <a:path w="741711" h="741711">
                <a:moveTo>
                  <a:pt x="0" y="0"/>
                </a:moveTo>
                <a:lnTo>
                  <a:pt x="741711" y="0"/>
                </a:lnTo>
                <a:lnTo>
                  <a:pt x="741711" y="741711"/>
                </a:lnTo>
                <a:lnTo>
                  <a:pt x="0" y="7417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sp>
        <p:nvSpPr>
          <p:cNvPr id="15" name="TextBox 15"/>
          <p:cNvSpPr txBox="1"/>
          <p:nvPr/>
        </p:nvSpPr>
        <p:spPr>
          <a:xfrm>
            <a:off x="2957147" y="2879233"/>
            <a:ext cx="13155051" cy="415290"/>
          </a:xfrm>
          <a:prstGeom prst="rect">
            <a:avLst/>
          </a:prstGeom>
        </p:spPr>
        <p:txBody>
          <a:bodyPr lIns="0" tIns="0" rIns="0" bIns="0" rtlCol="0" anchor="t">
            <a:spAutoFit/>
          </a:bodyPr>
          <a:lstStyle/>
          <a:p>
            <a:pPr algn="ctr">
              <a:lnSpc>
                <a:spcPts val="3359"/>
              </a:lnSpc>
            </a:pPr>
            <a:r>
              <a:rPr lang="en-US" sz="2400">
                <a:solidFill>
                  <a:srgbClr val="464646"/>
                </a:solidFill>
                <a:latin typeface="Rubik"/>
                <a:ea typeface="Rubik"/>
                <a:cs typeface="Rubik"/>
                <a:sym typeface="Rubik"/>
              </a:rPr>
              <a:t>Projektna dokumentacija natančno utemeljuje izbrani “10R” princip in merljive kazalnike (KPI)</a:t>
            </a:r>
          </a:p>
        </p:txBody>
      </p:sp>
      <p:sp>
        <p:nvSpPr>
          <p:cNvPr id="16" name="TextBox 16"/>
          <p:cNvSpPr txBox="1"/>
          <p:nvPr/>
        </p:nvSpPr>
        <p:spPr>
          <a:xfrm>
            <a:off x="2957147" y="3987240"/>
            <a:ext cx="13155051" cy="415290"/>
          </a:xfrm>
          <a:prstGeom prst="rect">
            <a:avLst/>
          </a:prstGeom>
        </p:spPr>
        <p:txBody>
          <a:bodyPr lIns="0" tIns="0" rIns="0" bIns="0" rtlCol="0" anchor="t">
            <a:spAutoFit/>
          </a:bodyPr>
          <a:lstStyle/>
          <a:p>
            <a:pPr algn="l">
              <a:lnSpc>
                <a:spcPts val="3359"/>
              </a:lnSpc>
            </a:pPr>
            <a:r>
              <a:rPr lang="en-US" sz="2400">
                <a:solidFill>
                  <a:srgbClr val="464646"/>
                </a:solidFill>
                <a:latin typeface="Rubik"/>
                <a:ea typeface="Rubik"/>
                <a:cs typeface="Rubik"/>
                <a:sym typeface="Rubik"/>
              </a:rPr>
              <a:t>Zaprta finančna konstrukcija z dokazili (za razliko do 100 % investicije)</a:t>
            </a:r>
          </a:p>
        </p:txBody>
      </p:sp>
      <p:sp>
        <p:nvSpPr>
          <p:cNvPr id="17" name="TextBox 17"/>
          <p:cNvSpPr txBox="1"/>
          <p:nvPr/>
        </p:nvSpPr>
        <p:spPr>
          <a:xfrm>
            <a:off x="2957147" y="5145637"/>
            <a:ext cx="13155051" cy="415290"/>
          </a:xfrm>
          <a:prstGeom prst="rect">
            <a:avLst/>
          </a:prstGeom>
        </p:spPr>
        <p:txBody>
          <a:bodyPr lIns="0" tIns="0" rIns="0" bIns="0" rtlCol="0" anchor="t">
            <a:spAutoFit/>
          </a:bodyPr>
          <a:lstStyle/>
          <a:p>
            <a:pPr algn="l">
              <a:lnSpc>
                <a:spcPts val="3359"/>
              </a:lnSpc>
            </a:pPr>
            <a:r>
              <a:rPr lang="en-US" sz="2400">
                <a:solidFill>
                  <a:srgbClr val="464646"/>
                </a:solidFill>
                <a:latin typeface="Rubik"/>
                <a:ea typeface="Rubik"/>
                <a:cs typeface="Rubik"/>
                <a:sym typeface="Rubik"/>
              </a:rPr>
              <a:t>Priloženi finančni izkazi (E.bonitete / SISBIZ) in Poslovno-finančna priloga</a:t>
            </a:r>
          </a:p>
        </p:txBody>
      </p:sp>
      <p:sp>
        <p:nvSpPr>
          <p:cNvPr id="18" name="TextBox 18"/>
          <p:cNvSpPr txBox="1"/>
          <p:nvPr/>
        </p:nvSpPr>
        <p:spPr>
          <a:xfrm>
            <a:off x="2957147" y="6304033"/>
            <a:ext cx="13155051" cy="415290"/>
          </a:xfrm>
          <a:prstGeom prst="rect">
            <a:avLst/>
          </a:prstGeom>
        </p:spPr>
        <p:txBody>
          <a:bodyPr lIns="0" tIns="0" rIns="0" bIns="0" rtlCol="0" anchor="t">
            <a:spAutoFit/>
          </a:bodyPr>
          <a:lstStyle/>
          <a:p>
            <a:pPr algn="l">
              <a:lnSpc>
                <a:spcPts val="3359"/>
              </a:lnSpc>
            </a:pPr>
            <a:r>
              <a:rPr lang="en-US" sz="2400">
                <a:solidFill>
                  <a:srgbClr val="464646"/>
                </a:solidFill>
                <a:latin typeface="Rubik"/>
                <a:ea typeface="Rubik"/>
                <a:cs typeface="Rubik"/>
                <a:sym typeface="Rubik"/>
              </a:rPr>
              <a:t>Ustrezna dejavnost projekta (preverjen izključitveni SKD seznam)</a:t>
            </a:r>
          </a:p>
        </p:txBody>
      </p:sp>
      <p:sp>
        <p:nvSpPr>
          <p:cNvPr id="19" name="TextBox 19"/>
          <p:cNvSpPr txBox="1"/>
          <p:nvPr/>
        </p:nvSpPr>
        <p:spPr>
          <a:xfrm>
            <a:off x="2957147" y="7311264"/>
            <a:ext cx="13155051" cy="834390"/>
          </a:xfrm>
          <a:prstGeom prst="rect">
            <a:avLst/>
          </a:prstGeom>
        </p:spPr>
        <p:txBody>
          <a:bodyPr lIns="0" tIns="0" rIns="0" bIns="0" rtlCol="0" anchor="t">
            <a:spAutoFit/>
          </a:bodyPr>
          <a:lstStyle/>
          <a:p>
            <a:pPr algn="l">
              <a:lnSpc>
                <a:spcPts val="3359"/>
              </a:lnSpc>
            </a:pPr>
            <a:r>
              <a:rPr lang="en-US" sz="2400">
                <a:solidFill>
                  <a:srgbClr val="464646"/>
                </a:solidFill>
                <a:latin typeface="Rubik"/>
                <a:ea typeface="Rubik"/>
                <a:cs typeface="Rubik"/>
                <a:sym typeface="Rubik"/>
              </a:rPr>
              <a:t>Dolgoročna najemna pogodba/soglasje (če nepremičnina ni v lasti vlagatelja) ali gradbeno dovoljenje (če gre za gradnjo).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555" b="-2555"/>
            </a:stretch>
          </a:blipFill>
        </p:spPr>
        <p:txBody>
          <a:bodyPr/>
          <a:lstStyle/>
          <a:p>
            <a:endParaRPr lang="sl-SI"/>
          </a:p>
        </p:txBody>
      </p:sp>
      <p:grpSp>
        <p:nvGrpSpPr>
          <p:cNvPr id="3" name="Group 3"/>
          <p:cNvGrpSpPr/>
          <p:nvPr/>
        </p:nvGrpSpPr>
        <p:grpSpPr>
          <a:xfrm>
            <a:off x="1357312" y="1028700"/>
            <a:ext cx="15591759" cy="8229600"/>
            <a:chOff x="0" y="0"/>
            <a:chExt cx="4106471" cy="2167467"/>
          </a:xfrm>
        </p:grpSpPr>
        <p:sp>
          <p:nvSpPr>
            <p:cNvPr id="4" name="Freeform 4"/>
            <p:cNvSpPr/>
            <p:nvPr/>
          </p:nvSpPr>
          <p:spPr>
            <a:xfrm>
              <a:off x="0" y="0"/>
              <a:ext cx="4106471" cy="2167467"/>
            </a:xfrm>
            <a:custGeom>
              <a:avLst/>
              <a:gdLst/>
              <a:ahLst/>
              <a:cxnLst/>
              <a:rect l="l" t="t" r="r" b="b"/>
              <a:pathLst>
                <a:path w="4106471" h="2167467">
                  <a:moveTo>
                    <a:pt x="12413" y="0"/>
                  </a:moveTo>
                  <a:lnTo>
                    <a:pt x="4094058" y="0"/>
                  </a:lnTo>
                  <a:cubicBezTo>
                    <a:pt x="4100914" y="0"/>
                    <a:pt x="4106471" y="5558"/>
                    <a:pt x="4106471" y="12413"/>
                  </a:cubicBezTo>
                  <a:lnTo>
                    <a:pt x="4106471" y="2155053"/>
                  </a:lnTo>
                  <a:cubicBezTo>
                    <a:pt x="4106471" y="2158346"/>
                    <a:pt x="4105164" y="2161503"/>
                    <a:pt x="4102836" y="2163831"/>
                  </a:cubicBezTo>
                  <a:cubicBezTo>
                    <a:pt x="4100507" y="2166159"/>
                    <a:pt x="4097350" y="2167467"/>
                    <a:pt x="4094058" y="2167467"/>
                  </a:cubicBezTo>
                  <a:lnTo>
                    <a:pt x="12413" y="2167467"/>
                  </a:lnTo>
                  <a:cubicBezTo>
                    <a:pt x="9121" y="2167467"/>
                    <a:pt x="5964" y="2166159"/>
                    <a:pt x="3636" y="2163831"/>
                  </a:cubicBezTo>
                  <a:cubicBezTo>
                    <a:pt x="1308" y="2161503"/>
                    <a:pt x="0" y="2158346"/>
                    <a:pt x="0" y="2155053"/>
                  </a:cubicBezTo>
                  <a:lnTo>
                    <a:pt x="0" y="12413"/>
                  </a:lnTo>
                  <a:cubicBezTo>
                    <a:pt x="0" y="9121"/>
                    <a:pt x="1308" y="5964"/>
                    <a:pt x="3636" y="3636"/>
                  </a:cubicBezTo>
                  <a:cubicBezTo>
                    <a:pt x="5964" y="1308"/>
                    <a:pt x="9121" y="0"/>
                    <a:pt x="12413" y="0"/>
                  </a:cubicBezTo>
                  <a:close/>
                </a:path>
              </a:pathLst>
            </a:custGeom>
            <a:solidFill>
              <a:srgbClr val="FFFBFB">
                <a:alpha val="86667"/>
              </a:srgbClr>
            </a:solidFill>
          </p:spPr>
          <p:txBody>
            <a:bodyPr/>
            <a:lstStyle/>
            <a:p>
              <a:endParaRPr lang="sl-SI"/>
            </a:p>
          </p:txBody>
        </p:sp>
        <p:sp>
          <p:nvSpPr>
            <p:cNvPr id="5" name="TextBox 5"/>
            <p:cNvSpPr txBox="1"/>
            <p:nvPr/>
          </p:nvSpPr>
          <p:spPr>
            <a:xfrm>
              <a:off x="0" y="-19050"/>
              <a:ext cx="4106471" cy="2186517"/>
            </a:xfrm>
            <a:prstGeom prst="rect">
              <a:avLst/>
            </a:prstGeom>
          </p:spPr>
          <p:txBody>
            <a:bodyPr lIns="50800" tIns="50800" rIns="50800" bIns="50800" rtlCol="0" anchor="ctr"/>
            <a:lstStyle/>
            <a:p>
              <a:pPr algn="ctr">
                <a:lnSpc>
                  <a:spcPts val="2859"/>
                </a:lnSpc>
              </a:pPr>
              <a:endParaRPr/>
            </a:p>
          </p:txBody>
        </p:sp>
      </p:grpSp>
      <p:sp>
        <p:nvSpPr>
          <p:cNvPr id="6" name="Freeform 6"/>
          <p:cNvSpPr/>
          <p:nvPr/>
        </p:nvSpPr>
        <p:spPr>
          <a:xfrm>
            <a:off x="12770384" y="8677976"/>
            <a:ext cx="943289" cy="943289"/>
          </a:xfrm>
          <a:custGeom>
            <a:avLst/>
            <a:gdLst/>
            <a:ahLst/>
            <a:cxnLst/>
            <a:rect l="l" t="t" r="r" b="b"/>
            <a:pathLst>
              <a:path w="943289" h="943289">
                <a:moveTo>
                  <a:pt x="0" y="0"/>
                </a:moveTo>
                <a:lnTo>
                  <a:pt x="943288" y="0"/>
                </a:lnTo>
                <a:lnTo>
                  <a:pt x="943288" y="943288"/>
                </a:lnTo>
                <a:lnTo>
                  <a:pt x="0" y="9432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7" name="TextBox 7"/>
          <p:cNvSpPr txBox="1"/>
          <p:nvPr/>
        </p:nvSpPr>
        <p:spPr>
          <a:xfrm>
            <a:off x="2326655" y="1546776"/>
            <a:ext cx="14077759" cy="822680"/>
          </a:xfrm>
          <a:prstGeom prst="rect">
            <a:avLst/>
          </a:prstGeom>
        </p:spPr>
        <p:txBody>
          <a:bodyPr lIns="0" tIns="0" rIns="0" bIns="0" rtlCol="0" anchor="t">
            <a:spAutoFit/>
          </a:bodyPr>
          <a:lstStyle/>
          <a:p>
            <a:pPr marL="0" lvl="0" indent="0" algn="ctr">
              <a:lnSpc>
                <a:spcPts val="6686"/>
              </a:lnSpc>
              <a:spcBef>
                <a:spcPct val="0"/>
              </a:spcBef>
            </a:pPr>
            <a:r>
              <a:rPr lang="en-US" sz="4845" spc="38">
                <a:solidFill>
                  <a:srgbClr val="464646"/>
                </a:solidFill>
                <a:latin typeface="Rubik"/>
                <a:ea typeface="Rubik"/>
                <a:cs typeface="Rubik"/>
                <a:sym typeface="Rubik"/>
              </a:rPr>
              <a:t>Najava javnega razpisa </a:t>
            </a:r>
            <a:r>
              <a:rPr lang="en-US" sz="4845" b="1" spc="38">
                <a:solidFill>
                  <a:srgbClr val="659880"/>
                </a:solidFill>
                <a:latin typeface="Rubik Bold"/>
                <a:ea typeface="Rubik Bold"/>
                <a:cs typeface="Rubik Bold"/>
                <a:sym typeface="Rubik Bold"/>
              </a:rPr>
              <a:t>BIZI Krožno Obmejna</a:t>
            </a:r>
          </a:p>
        </p:txBody>
      </p:sp>
      <p:sp>
        <p:nvSpPr>
          <p:cNvPr id="8" name="TextBox 8"/>
          <p:cNvSpPr txBox="1"/>
          <p:nvPr/>
        </p:nvSpPr>
        <p:spPr>
          <a:xfrm>
            <a:off x="13801421" y="8747291"/>
            <a:ext cx="3981019" cy="402329"/>
          </a:xfrm>
          <a:prstGeom prst="rect">
            <a:avLst/>
          </a:prstGeom>
        </p:spPr>
        <p:txBody>
          <a:bodyPr lIns="0" tIns="0" rIns="0" bIns="0" rtlCol="0" anchor="t">
            <a:spAutoFit/>
          </a:bodyPr>
          <a:lstStyle/>
          <a:p>
            <a:pPr algn="l">
              <a:lnSpc>
                <a:spcPts val="3195"/>
              </a:lnSpc>
            </a:pPr>
            <a:r>
              <a:rPr lang="en-US" sz="2803" b="1">
                <a:solidFill>
                  <a:srgbClr val="464646"/>
                </a:solidFill>
                <a:latin typeface="Rubik Semi-Bold"/>
                <a:ea typeface="Rubik Semi-Bold"/>
                <a:cs typeface="Rubik Semi-Bold"/>
                <a:sym typeface="Rubik Semi-Bold"/>
              </a:rPr>
              <a:t>www.srrs.si</a:t>
            </a:r>
          </a:p>
        </p:txBody>
      </p:sp>
      <p:sp>
        <p:nvSpPr>
          <p:cNvPr id="9" name="TextBox 9"/>
          <p:cNvSpPr txBox="1"/>
          <p:nvPr/>
        </p:nvSpPr>
        <p:spPr>
          <a:xfrm>
            <a:off x="13885987" y="8918210"/>
            <a:ext cx="3451663" cy="231410"/>
          </a:xfrm>
          <a:prstGeom prst="rect">
            <a:avLst/>
          </a:prstGeom>
        </p:spPr>
        <p:txBody>
          <a:bodyPr lIns="0" tIns="0" rIns="0" bIns="0" rtlCol="0" anchor="t">
            <a:spAutoFit/>
          </a:bodyPr>
          <a:lstStyle/>
          <a:p>
            <a:pPr algn="l">
              <a:lnSpc>
                <a:spcPts val="1855"/>
              </a:lnSpc>
            </a:pPr>
            <a:endParaRPr/>
          </a:p>
        </p:txBody>
      </p:sp>
      <p:sp>
        <p:nvSpPr>
          <p:cNvPr id="10" name="TextBox 10"/>
          <p:cNvSpPr txBox="1"/>
          <p:nvPr/>
        </p:nvSpPr>
        <p:spPr>
          <a:xfrm>
            <a:off x="2326655" y="3099621"/>
            <a:ext cx="14077759" cy="4006866"/>
          </a:xfrm>
          <a:prstGeom prst="rect">
            <a:avLst/>
          </a:prstGeom>
        </p:spPr>
        <p:txBody>
          <a:bodyPr lIns="0" tIns="0" rIns="0" bIns="0" rtlCol="0" anchor="t">
            <a:spAutoFit/>
          </a:bodyPr>
          <a:lstStyle/>
          <a:p>
            <a:pPr algn="just">
              <a:lnSpc>
                <a:spcPts val="3499"/>
              </a:lnSpc>
            </a:pPr>
            <a:r>
              <a:rPr lang="en-US" sz="2499">
                <a:solidFill>
                  <a:srgbClr val="000000"/>
                </a:solidFill>
                <a:latin typeface="Rubik"/>
                <a:ea typeface="Rubik"/>
                <a:cs typeface="Rubik"/>
                <a:sym typeface="Rubik"/>
              </a:rPr>
              <a:t>Sofinanciranje proizvodnih projektov (predelovalne dejavnosti) za prehod iz linearnega v krožno gospodarstvo</a:t>
            </a:r>
          </a:p>
          <a:p>
            <a:pPr algn="just">
              <a:lnSpc>
                <a:spcPts val="3499"/>
              </a:lnSpc>
            </a:pPr>
            <a:endParaRPr lang="en-US" sz="2499">
              <a:solidFill>
                <a:srgbClr val="000000"/>
              </a:solidFill>
              <a:latin typeface="Rubik"/>
              <a:ea typeface="Rubik"/>
              <a:cs typeface="Rubik"/>
              <a:sym typeface="Rubik"/>
            </a:endParaRPr>
          </a:p>
          <a:p>
            <a:pPr algn="just">
              <a:lnSpc>
                <a:spcPts val="3499"/>
              </a:lnSpc>
            </a:pPr>
            <a:r>
              <a:rPr lang="en-US" sz="2450" b="1" err="1">
                <a:solidFill>
                  <a:srgbClr val="649981"/>
                </a:solidFill>
                <a:latin typeface="Rubik Bold"/>
                <a:ea typeface="Rubik Bold"/>
                <a:cs typeface="Rubik Bold"/>
                <a:sym typeface="Rubik Bold"/>
              </a:rPr>
              <a:t>Ugodna</a:t>
            </a:r>
            <a:r>
              <a:rPr lang="en-US" sz="2450" b="1">
                <a:solidFill>
                  <a:srgbClr val="649981"/>
                </a:solidFill>
                <a:latin typeface="Rubik Bold"/>
                <a:ea typeface="Rubik Bold"/>
                <a:cs typeface="Rubik Bold"/>
                <a:sym typeface="Rubik Bold"/>
              </a:rPr>
              <a:t> </a:t>
            </a:r>
            <a:r>
              <a:rPr lang="en-US" sz="2450" b="1" err="1">
                <a:solidFill>
                  <a:srgbClr val="649981"/>
                </a:solidFill>
                <a:latin typeface="Rubik Bold"/>
                <a:ea typeface="Rubik Bold"/>
                <a:cs typeface="Rubik Bold"/>
                <a:sym typeface="Rubik Bold"/>
              </a:rPr>
              <a:t>posojila</a:t>
            </a:r>
            <a:r>
              <a:rPr lang="en-US" sz="2450" b="1">
                <a:solidFill>
                  <a:srgbClr val="649981"/>
                </a:solidFill>
                <a:latin typeface="Rubik Bold"/>
                <a:ea typeface="Rubik Bold"/>
                <a:cs typeface="Rubik Bold"/>
                <a:sym typeface="Rubik Bold"/>
              </a:rPr>
              <a:t> SRRS</a:t>
            </a:r>
            <a:r>
              <a:rPr lang="en-US" sz="2450">
                <a:solidFill>
                  <a:srgbClr val="000000"/>
                </a:solidFill>
                <a:latin typeface="Rubik"/>
                <a:ea typeface="Rubik"/>
                <a:cs typeface="Rubik"/>
                <a:sym typeface="Rubik"/>
              </a:rPr>
              <a:t>: </a:t>
            </a:r>
            <a:r>
              <a:rPr lang="en-US" sz="2450" err="1">
                <a:solidFill>
                  <a:srgbClr val="000000"/>
                </a:solidFill>
                <a:latin typeface="Rubik"/>
                <a:ea typeface="Rubik"/>
                <a:cs typeface="Rubik"/>
                <a:sym typeface="Rubik"/>
              </a:rPr>
              <a:t>skupno</a:t>
            </a:r>
            <a:r>
              <a:rPr lang="en-US" sz="2450">
                <a:solidFill>
                  <a:srgbClr val="000000"/>
                </a:solidFill>
                <a:latin typeface="Rubik"/>
                <a:ea typeface="Rubik"/>
                <a:cs typeface="Rubik"/>
                <a:sym typeface="Rubik"/>
              </a:rPr>
              <a:t> 10.000.000,00 €, od 100.000 € do 3.000.000 € </a:t>
            </a:r>
            <a:r>
              <a:rPr lang="en-US" sz="2450" err="1">
                <a:solidFill>
                  <a:srgbClr val="000000"/>
                </a:solidFill>
                <a:latin typeface="Rubik"/>
                <a:ea typeface="Rubik"/>
                <a:cs typeface="Rubik"/>
                <a:sym typeface="Rubik"/>
              </a:rPr>
              <a:t>na</a:t>
            </a:r>
            <a:r>
              <a:rPr lang="en-US" sz="2450">
                <a:solidFill>
                  <a:srgbClr val="000000"/>
                </a:solidFill>
                <a:latin typeface="Rubik"/>
                <a:ea typeface="Rubik"/>
                <a:cs typeface="Rubik"/>
                <a:sym typeface="Rubik"/>
              </a:rPr>
              <a:t> </a:t>
            </a:r>
            <a:r>
              <a:rPr lang="en-US" sz="2450" err="1">
                <a:solidFill>
                  <a:srgbClr val="000000"/>
                </a:solidFill>
                <a:latin typeface="Rubik"/>
                <a:ea typeface="Rubik"/>
                <a:cs typeface="Rubik"/>
                <a:sym typeface="Rubik"/>
              </a:rPr>
              <a:t>projekt</a:t>
            </a:r>
            <a:endParaRPr lang="en-US" sz="2450" err="1">
              <a:solidFill>
                <a:srgbClr val="000000"/>
              </a:solidFill>
              <a:latin typeface="Rubik"/>
              <a:ea typeface="Rubik"/>
              <a:cs typeface="Rubik"/>
            </a:endParaRPr>
          </a:p>
          <a:p>
            <a:pPr algn="just">
              <a:lnSpc>
                <a:spcPts val="3499"/>
              </a:lnSpc>
            </a:pPr>
            <a:endParaRPr lang="en-US" sz="2499">
              <a:solidFill>
                <a:srgbClr val="000000"/>
              </a:solidFill>
              <a:latin typeface="Rubik"/>
              <a:ea typeface="Rubik"/>
              <a:cs typeface="Rubik"/>
              <a:sym typeface="Rubik"/>
            </a:endParaRPr>
          </a:p>
          <a:p>
            <a:pPr algn="just">
              <a:lnSpc>
                <a:spcPts val="3499"/>
              </a:lnSpc>
            </a:pPr>
            <a:r>
              <a:rPr lang="en-US" sz="2450" b="1" err="1">
                <a:solidFill>
                  <a:srgbClr val="649981"/>
                </a:solidFill>
                <a:latin typeface="Rubik Bold"/>
                <a:ea typeface="Rubik Bold"/>
                <a:cs typeface="Rubik Bold"/>
                <a:sym typeface="Rubik Bold"/>
              </a:rPr>
              <a:t>Nepovratna</a:t>
            </a:r>
            <a:r>
              <a:rPr lang="en-US" sz="2450" b="1">
                <a:solidFill>
                  <a:srgbClr val="649981"/>
                </a:solidFill>
                <a:latin typeface="Rubik Bold"/>
                <a:ea typeface="Rubik Bold"/>
                <a:cs typeface="Rubik Bold"/>
                <a:sym typeface="Rubik Bold"/>
              </a:rPr>
              <a:t> </a:t>
            </a:r>
            <a:r>
              <a:rPr lang="en-US" sz="2450" b="1" err="1">
                <a:solidFill>
                  <a:srgbClr val="649981"/>
                </a:solidFill>
                <a:latin typeface="Rubik Bold"/>
                <a:ea typeface="Rubik Bold"/>
                <a:cs typeface="Rubik Bold"/>
                <a:sym typeface="Rubik Bold"/>
              </a:rPr>
              <a:t>sredstva</a:t>
            </a:r>
            <a:r>
              <a:rPr lang="en-US" sz="2450" b="1">
                <a:solidFill>
                  <a:srgbClr val="649981"/>
                </a:solidFill>
                <a:latin typeface="Rubik Bold"/>
                <a:ea typeface="Rubik Bold"/>
                <a:cs typeface="Rubik Bold"/>
                <a:sym typeface="Rubik Bold"/>
              </a:rPr>
              <a:t>:</a:t>
            </a:r>
            <a:r>
              <a:rPr lang="en-US" sz="2450">
                <a:solidFill>
                  <a:srgbClr val="000000"/>
                </a:solidFill>
                <a:latin typeface="Rubik"/>
                <a:ea typeface="Rubik"/>
                <a:cs typeface="Rubik"/>
                <a:sym typeface="Rubik"/>
              </a:rPr>
              <a:t> </a:t>
            </a:r>
            <a:r>
              <a:rPr lang="en-US" sz="2450" err="1">
                <a:solidFill>
                  <a:srgbClr val="000000"/>
                </a:solidFill>
                <a:latin typeface="Rubik"/>
                <a:ea typeface="Rubik"/>
                <a:cs typeface="Rubik"/>
                <a:sym typeface="Rubik"/>
              </a:rPr>
              <a:t>Skupno</a:t>
            </a:r>
            <a:r>
              <a:rPr lang="en-US" sz="2450">
                <a:solidFill>
                  <a:srgbClr val="000000"/>
                </a:solidFill>
                <a:latin typeface="Rubik"/>
                <a:ea typeface="Rubik"/>
                <a:cs typeface="Rubik"/>
                <a:sym typeface="Rubik"/>
              </a:rPr>
              <a:t> do 3.000.000 € NPS za doseganje </a:t>
            </a:r>
            <a:r>
              <a:rPr lang="en-US" sz="2450" err="1">
                <a:solidFill>
                  <a:srgbClr val="000000"/>
                </a:solidFill>
                <a:latin typeface="Rubik"/>
                <a:ea typeface="Rubik"/>
                <a:cs typeface="Rubik"/>
                <a:sym typeface="Rubik"/>
              </a:rPr>
              <a:t>merljivih</a:t>
            </a:r>
            <a:r>
              <a:rPr lang="en-US" sz="2450">
                <a:solidFill>
                  <a:srgbClr val="000000"/>
                </a:solidFill>
                <a:latin typeface="Rubik"/>
                <a:ea typeface="Rubik"/>
                <a:cs typeface="Rubik"/>
                <a:sym typeface="Rubik"/>
              </a:rPr>
              <a:t> </a:t>
            </a:r>
            <a:r>
              <a:rPr lang="en-US" sz="2450" err="1">
                <a:solidFill>
                  <a:srgbClr val="000000"/>
                </a:solidFill>
                <a:latin typeface="Rubik"/>
                <a:ea typeface="Rubik"/>
                <a:cs typeface="Rubik"/>
                <a:sym typeface="Rubik"/>
              </a:rPr>
              <a:t>krožnih</a:t>
            </a:r>
            <a:r>
              <a:rPr lang="en-US" sz="2450">
                <a:solidFill>
                  <a:srgbClr val="000000"/>
                </a:solidFill>
                <a:latin typeface="Rubik"/>
                <a:ea typeface="Rubik"/>
                <a:cs typeface="Rubik"/>
                <a:sym typeface="Rubik"/>
              </a:rPr>
              <a:t> </a:t>
            </a:r>
            <a:r>
              <a:rPr lang="en-US" sz="2450" err="1">
                <a:solidFill>
                  <a:srgbClr val="000000"/>
                </a:solidFill>
                <a:latin typeface="Rubik"/>
                <a:ea typeface="Rubik"/>
                <a:cs typeface="Rubik"/>
                <a:sym typeface="Rubik"/>
              </a:rPr>
              <a:t>učinkov</a:t>
            </a:r>
            <a:r>
              <a:rPr lang="en-US" sz="2450">
                <a:solidFill>
                  <a:srgbClr val="000000"/>
                </a:solidFill>
                <a:latin typeface="Rubik"/>
                <a:ea typeface="Rubik"/>
                <a:cs typeface="Rubik"/>
                <a:sym typeface="Rubik"/>
              </a:rPr>
              <a:t>, </a:t>
            </a:r>
            <a:r>
              <a:rPr lang="en-US" sz="2450" err="1">
                <a:solidFill>
                  <a:srgbClr val="000000"/>
                </a:solidFill>
                <a:latin typeface="Rubik"/>
                <a:ea typeface="Rubik"/>
                <a:cs typeface="Rubik"/>
                <a:sym typeface="Rubik"/>
              </a:rPr>
              <a:t>predvidoma</a:t>
            </a:r>
            <a:r>
              <a:rPr lang="en-US" sz="2450">
                <a:solidFill>
                  <a:srgbClr val="000000"/>
                </a:solidFill>
                <a:latin typeface="Rubik"/>
                <a:ea typeface="Rubik"/>
                <a:cs typeface="Rubik"/>
                <a:sym typeface="Rubik"/>
              </a:rPr>
              <a:t> </a:t>
            </a:r>
            <a:r>
              <a:rPr lang="en-US" sz="2450" err="1">
                <a:solidFill>
                  <a:srgbClr val="000000"/>
                </a:solidFill>
                <a:latin typeface="Rubik"/>
                <a:ea typeface="Rubik"/>
                <a:cs typeface="Rubik"/>
                <a:sym typeface="Rubik"/>
              </a:rPr>
              <a:t>največ</a:t>
            </a:r>
            <a:r>
              <a:rPr lang="en-US" sz="2450">
                <a:solidFill>
                  <a:srgbClr val="000000"/>
                </a:solidFill>
                <a:latin typeface="Rubik"/>
                <a:ea typeface="Rubik"/>
                <a:cs typeface="Rubik"/>
                <a:sym typeface="Rubik"/>
              </a:rPr>
              <a:t> do 250.000,00 € </a:t>
            </a:r>
            <a:r>
              <a:rPr lang="en-US" sz="2450" err="1">
                <a:solidFill>
                  <a:srgbClr val="000000"/>
                </a:solidFill>
                <a:latin typeface="Rubik"/>
                <a:ea typeface="Rubik"/>
                <a:cs typeface="Rubik"/>
                <a:sym typeface="Rubik"/>
              </a:rPr>
              <a:t>na</a:t>
            </a:r>
            <a:r>
              <a:rPr lang="en-US" sz="2450">
                <a:solidFill>
                  <a:srgbClr val="000000"/>
                </a:solidFill>
                <a:latin typeface="Rubik"/>
                <a:ea typeface="Rubik"/>
                <a:cs typeface="Rubik"/>
                <a:sym typeface="Rubik"/>
              </a:rPr>
              <a:t> </a:t>
            </a:r>
            <a:r>
              <a:rPr lang="en-US" sz="2450" err="1">
                <a:solidFill>
                  <a:srgbClr val="000000"/>
                </a:solidFill>
                <a:latin typeface="Rubik"/>
                <a:ea typeface="Rubik"/>
                <a:cs typeface="Rubik"/>
                <a:sym typeface="Rubik"/>
              </a:rPr>
              <a:t>projekt</a:t>
            </a:r>
            <a:endParaRPr lang="en-US" sz="2450" err="1">
              <a:solidFill>
                <a:srgbClr val="000000"/>
              </a:solidFill>
              <a:latin typeface="Rubik"/>
              <a:ea typeface="Rubik"/>
              <a:cs typeface="Rubik"/>
            </a:endParaRPr>
          </a:p>
          <a:p>
            <a:pPr algn="just">
              <a:lnSpc>
                <a:spcPts val="3499"/>
              </a:lnSpc>
            </a:pPr>
            <a:endParaRPr lang="en-US" sz="2499">
              <a:solidFill>
                <a:srgbClr val="000000"/>
              </a:solidFill>
              <a:latin typeface="Rubik"/>
              <a:ea typeface="Rubik"/>
              <a:cs typeface="Rubik"/>
              <a:sym typeface="Rubik"/>
            </a:endParaRPr>
          </a:p>
          <a:p>
            <a:pPr algn="just">
              <a:lnSpc>
                <a:spcPts val="3499"/>
              </a:lnSpc>
            </a:pPr>
            <a:r>
              <a:rPr lang="en-US" sz="2450" b="1">
                <a:solidFill>
                  <a:srgbClr val="649981"/>
                </a:solidFill>
                <a:latin typeface="Rubik Bold"/>
                <a:ea typeface="Rubik Bold"/>
                <a:cs typeface="Rubik Bold"/>
                <a:sym typeface="Rubik Bold"/>
              </a:rPr>
              <a:t>Ugodni </a:t>
            </a:r>
            <a:r>
              <a:rPr lang="en-US" sz="2450" b="1" err="1">
                <a:solidFill>
                  <a:srgbClr val="649981"/>
                </a:solidFill>
                <a:latin typeface="Rubik Bold"/>
                <a:ea typeface="Rubik Bold"/>
                <a:cs typeface="Rubik Bold"/>
                <a:sym typeface="Rubik Bold"/>
              </a:rPr>
              <a:t>pogoji</a:t>
            </a:r>
            <a:r>
              <a:rPr lang="en-US" sz="2450" b="1">
                <a:solidFill>
                  <a:srgbClr val="649981"/>
                </a:solidFill>
                <a:latin typeface="Rubik Bold"/>
                <a:ea typeface="Rubik Bold"/>
                <a:cs typeface="Rubik Bold"/>
                <a:sym typeface="Rubik Bold"/>
              </a:rPr>
              <a:t>:</a:t>
            </a:r>
            <a:r>
              <a:rPr lang="en-US" sz="2450">
                <a:solidFill>
                  <a:srgbClr val="000000"/>
                </a:solidFill>
                <a:latin typeface="Rubik"/>
                <a:ea typeface="Rubik"/>
                <a:cs typeface="Rubik"/>
                <a:sym typeface="Rubik"/>
              </a:rPr>
              <a:t> Doba </a:t>
            </a:r>
            <a:r>
              <a:rPr lang="en-US" sz="2450" err="1">
                <a:solidFill>
                  <a:srgbClr val="000000"/>
                </a:solidFill>
                <a:latin typeface="Rubik"/>
                <a:ea typeface="Rubik"/>
                <a:cs typeface="Rubik"/>
                <a:sym typeface="Rubik"/>
              </a:rPr>
              <a:t>vračanja</a:t>
            </a:r>
            <a:r>
              <a:rPr lang="en-US" sz="2450">
                <a:solidFill>
                  <a:srgbClr val="000000"/>
                </a:solidFill>
                <a:latin typeface="Rubik"/>
                <a:ea typeface="Rubik"/>
                <a:cs typeface="Rubik"/>
                <a:sym typeface="Rubik"/>
              </a:rPr>
              <a:t> od 60 do 240 </a:t>
            </a:r>
            <a:r>
              <a:rPr lang="en-US" sz="2450" err="1">
                <a:solidFill>
                  <a:srgbClr val="000000"/>
                </a:solidFill>
                <a:latin typeface="Rubik"/>
                <a:ea typeface="Rubik"/>
                <a:cs typeface="Rubik"/>
                <a:sym typeface="Rubik"/>
              </a:rPr>
              <a:t>mesecev</a:t>
            </a:r>
            <a:r>
              <a:rPr lang="en-US" sz="2450">
                <a:solidFill>
                  <a:srgbClr val="000000"/>
                </a:solidFill>
                <a:latin typeface="Rubik"/>
                <a:ea typeface="Rubik"/>
                <a:cs typeface="Rubik"/>
                <a:sym typeface="Rubik"/>
              </a:rPr>
              <a:t> z </a:t>
            </a:r>
            <a:r>
              <a:rPr lang="en-US" sz="2450" err="1">
                <a:solidFill>
                  <a:srgbClr val="000000"/>
                </a:solidFill>
                <a:latin typeface="Rubik"/>
                <a:ea typeface="Rubik"/>
                <a:cs typeface="Rubik"/>
                <a:sym typeface="Rubik"/>
              </a:rPr>
              <a:t>moratorijem</a:t>
            </a:r>
            <a:r>
              <a:rPr lang="en-US" sz="2450">
                <a:solidFill>
                  <a:srgbClr val="000000"/>
                </a:solidFill>
                <a:latin typeface="Rubik"/>
                <a:ea typeface="Rubik"/>
                <a:cs typeface="Rubik"/>
                <a:sym typeface="Rubik"/>
              </a:rPr>
              <a:t> do največ 60 mesecev</a:t>
            </a:r>
            <a:endParaRPr lang="en-US" sz="2450">
              <a:solidFill>
                <a:srgbClr val="000000"/>
              </a:solidFill>
              <a:latin typeface="Rubik"/>
              <a:ea typeface="Rubik"/>
              <a:cs typeface="Rubi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8427348" y="3378520"/>
            <a:ext cx="7666283" cy="4737790"/>
            <a:chOff x="0" y="0"/>
            <a:chExt cx="10221711" cy="6317053"/>
          </a:xfrm>
        </p:grpSpPr>
        <p:sp>
          <p:nvSpPr>
            <p:cNvPr id="3" name="TextBox 3"/>
            <p:cNvSpPr txBox="1"/>
            <p:nvPr/>
          </p:nvSpPr>
          <p:spPr>
            <a:xfrm>
              <a:off x="2411873" y="5090163"/>
              <a:ext cx="7809838" cy="833996"/>
            </a:xfrm>
            <a:prstGeom prst="rect">
              <a:avLst/>
            </a:prstGeom>
          </p:spPr>
          <p:txBody>
            <a:bodyPr lIns="0" tIns="0" rIns="0" bIns="0" rtlCol="0" anchor="t">
              <a:spAutoFit/>
            </a:bodyPr>
            <a:lstStyle/>
            <a:p>
              <a:pPr algn="l">
                <a:lnSpc>
                  <a:spcPts val="5148"/>
                </a:lnSpc>
              </a:pPr>
              <a:r>
                <a:rPr lang="en-US" sz="3677" b="1">
                  <a:solidFill>
                    <a:srgbClr val="464646"/>
                  </a:solidFill>
                  <a:latin typeface="Montserrat Light Bold"/>
                  <a:ea typeface="Montserrat Light Bold"/>
                  <a:cs typeface="Montserrat Light Bold"/>
                  <a:sym typeface="Montserrat Light Bold"/>
                </a:rPr>
                <a:t>www.srrs.si</a:t>
              </a:r>
            </a:p>
          </p:txBody>
        </p:sp>
        <p:sp>
          <p:nvSpPr>
            <p:cNvPr id="4" name="TextBox 4"/>
            <p:cNvSpPr txBox="1"/>
            <p:nvPr/>
          </p:nvSpPr>
          <p:spPr>
            <a:xfrm>
              <a:off x="2411873" y="2748663"/>
              <a:ext cx="7809838" cy="761615"/>
            </a:xfrm>
            <a:prstGeom prst="rect">
              <a:avLst/>
            </a:prstGeom>
          </p:spPr>
          <p:txBody>
            <a:bodyPr lIns="0" tIns="0" rIns="0" bIns="0" rtlCol="0" anchor="t">
              <a:spAutoFit/>
            </a:bodyPr>
            <a:lstStyle/>
            <a:p>
              <a:pPr algn="l">
                <a:lnSpc>
                  <a:spcPts val="4868"/>
                </a:lnSpc>
              </a:pPr>
              <a:r>
                <a:rPr lang="en-US" sz="3477">
                  <a:solidFill>
                    <a:srgbClr val="464646"/>
                  </a:solidFill>
                  <a:latin typeface="Montserrat Light"/>
                  <a:ea typeface="Montserrat Light"/>
                  <a:cs typeface="Montserrat Light"/>
                  <a:sym typeface="Montserrat Light"/>
                </a:rPr>
                <a:t>info@srrs.si</a:t>
              </a:r>
            </a:p>
          </p:txBody>
        </p:sp>
        <p:sp>
          <p:nvSpPr>
            <p:cNvPr id="5" name="TextBox 5"/>
            <p:cNvSpPr txBox="1"/>
            <p:nvPr/>
          </p:nvSpPr>
          <p:spPr>
            <a:xfrm>
              <a:off x="2411873" y="530686"/>
              <a:ext cx="4782156" cy="761615"/>
            </a:xfrm>
            <a:prstGeom prst="rect">
              <a:avLst/>
            </a:prstGeom>
          </p:spPr>
          <p:txBody>
            <a:bodyPr lIns="0" tIns="0" rIns="0" bIns="0" rtlCol="0" anchor="t">
              <a:spAutoFit/>
            </a:bodyPr>
            <a:lstStyle/>
            <a:p>
              <a:pPr algn="l">
                <a:lnSpc>
                  <a:spcPts val="4868"/>
                </a:lnSpc>
              </a:pPr>
              <a:r>
                <a:rPr lang="en-US" sz="3477">
                  <a:solidFill>
                    <a:srgbClr val="464646"/>
                  </a:solidFill>
                  <a:latin typeface="Montserrat Light"/>
                  <a:ea typeface="Montserrat Light"/>
                  <a:cs typeface="Montserrat Light"/>
                  <a:sym typeface="Montserrat Light"/>
                </a:rPr>
                <a:t>01/ 836 19 53</a:t>
              </a:r>
            </a:p>
          </p:txBody>
        </p:sp>
        <p:sp>
          <p:nvSpPr>
            <p:cNvPr id="6" name="Freeform 6"/>
            <p:cNvSpPr/>
            <p:nvPr/>
          </p:nvSpPr>
          <p:spPr>
            <a:xfrm>
              <a:off x="0" y="2172706"/>
              <a:ext cx="1785201" cy="1785201"/>
            </a:xfrm>
            <a:custGeom>
              <a:avLst/>
              <a:gdLst/>
              <a:ahLst/>
              <a:cxnLst/>
              <a:rect l="l" t="t" r="r" b="b"/>
              <a:pathLst>
                <a:path w="1785201" h="1785201">
                  <a:moveTo>
                    <a:pt x="0" y="0"/>
                  </a:moveTo>
                  <a:lnTo>
                    <a:pt x="1785201" y="0"/>
                  </a:lnTo>
                  <a:lnTo>
                    <a:pt x="1785201" y="1785201"/>
                  </a:lnTo>
                  <a:lnTo>
                    <a:pt x="0" y="17852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sl-SI"/>
            </a:p>
          </p:txBody>
        </p:sp>
        <p:sp>
          <p:nvSpPr>
            <p:cNvPr id="7" name="Freeform 7"/>
            <p:cNvSpPr/>
            <p:nvPr/>
          </p:nvSpPr>
          <p:spPr>
            <a:xfrm>
              <a:off x="0" y="4531051"/>
              <a:ext cx="1785201" cy="1786002"/>
            </a:xfrm>
            <a:custGeom>
              <a:avLst/>
              <a:gdLst/>
              <a:ahLst/>
              <a:cxnLst/>
              <a:rect l="l" t="t" r="r" b="b"/>
              <a:pathLst>
                <a:path w="1785201" h="1786002">
                  <a:moveTo>
                    <a:pt x="0" y="0"/>
                  </a:moveTo>
                  <a:lnTo>
                    <a:pt x="1785201" y="0"/>
                  </a:lnTo>
                  <a:lnTo>
                    <a:pt x="1785201" y="1786002"/>
                  </a:lnTo>
                  <a:lnTo>
                    <a:pt x="0" y="17860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l-SI"/>
            </a:p>
          </p:txBody>
        </p:sp>
        <p:sp>
          <p:nvSpPr>
            <p:cNvPr id="8" name="Freeform 8"/>
            <p:cNvSpPr/>
            <p:nvPr/>
          </p:nvSpPr>
          <p:spPr>
            <a:xfrm>
              <a:off x="90544" y="0"/>
              <a:ext cx="1694657" cy="1694657"/>
            </a:xfrm>
            <a:custGeom>
              <a:avLst/>
              <a:gdLst/>
              <a:ahLst/>
              <a:cxnLst/>
              <a:rect l="l" t="t" r="r" b="b"/>
              <a:pathLst>
                <a:path w="1694657" h="1694657">
                  <a:moveTo>
                    <a:pt x="0" y="0"/>
                  </a:moveTo>
                  <a:lnTo>
                    <a:pt x="1694657" y="0"/>
                  </a:lnTo>
                  <a:lnTo>
                    <a:pt x="1694657" y="1694657"/>
                  </a:lnTo>
                  <a:lnTo>
                    <a:pt x="0" y="16946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l-SI"/>
            </a:p>
          </p:txBody>
        </p:sp>
      </p:grpSp>
      <p:sp>
        <p:nvSpPr>
          <p:cNvPr id="9" name="TextBox 9"/>
          <p:cNvSpPr txBox="1"/>
          <p:nvPr/>
        </p:nvSpPr>
        <p:spPr>
          <a:xfrm>
            <a:off x="8267979" y="1792396"/>
            <a:ext cx="8991321" cy="828675"/>
          </a:xfrm>
          <a:prstGeom prst="rect">
            <a:avLst/>
          </a:prstGeom>
        </p:spPr>
        <p:txBody>
          <a:bodyPr lIns="0" tIns="0" rIns="0" bIns="0" rtlCol="0" anchor="t">
            <a:spAutoFit/>
          </a:bodyPr>
          <a:lstStyle/>
          <a:p>
            <a:pPr marL="0" lvl="1" indent="0" algn="l">
              <a:lnSpc>
                <a:spcPts val="5983"/>
              </a:lnSpc>
              <a:spcBef>
                <a:spcPct val="0"/>
              </a:spcBef>
            </a:pPr>
            <a:r>
              <a:rPr lang="en-US" sz="4986">
                <a:solidFill>
                  <a:srgbClr val="464646"/>
                </a:solidFill>
                <a:latin typeface="Codec Pro ExtraBold"/>
                <a:ea typeface="Codec Pro ExtraBold"/>
                <a:cs typeface="Codec Pro ExtraBold"/>
                <a:sym typeface="Codec Pro ExtraBold"/>
              </a:rPr>
              <a:t>STIK Z NAMI...</a:t>
            </a:r>
          </a:p>
        </p:txBody>
      </p:sp>
      <p:grpSp>
        <p:nvGrpSpPr>
          <p:cNvPr id="10" name="Group 10"/>
          <p:cNvGrpSpPr>
            <a:grpSpLocks noChangeAspect="1"/>
          </p:cNvGrpSpPr>
          <p:nvPr/>
        </p:nvGrpSpPr>
        <p:grpSpPr>
          <a:xfrm>
            <a:off x="-8287316" y="-198066"/>
            <a:ext cx="15394572" cy="10485066"/>
            <a:chOff x="0" y="0"/>
            <a:chExt cx="5475623" cy="3729384"/>
          </a:xfrm>
        </p:grpSpPr>
        <p:sp>
          <p:nvSpPr>
            <p:cNvPr id="11" name="Freeform 11"/>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56C1CA"/>
            </a:solidFill>
          </p:spPr>
          <p:txBody>
            <a:bodyPr/>
            <a:lstStyle/>
            <a:p>
              <a:endParaRPr lang="sl-SI"/>
            </a:p>
          </p:txBody>
        </p:sp>
        <p:sp>
          <p:nvSpPr>
            <p:cNvPr id="12" name="Freeform 12"/>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blipFill>
              <a:blip r:embed="rId5"/>
              <a:stretch>
                <a:fillRect l="-12152" r="-12152"/>
              </a:stretch>
            </a:blipFill>
          </p:spPr>
          <p:txBody>
            <a:bodyPr/>
            <a:lstStyle/>
            <a:p>
              <a:endParaRPr lang="sl-SI"/>
            </a:p>
          </p:txBody>
        </p:sp>
      </p:grpSp>
      <p:pic>
        <p:nvPicPr>
          <p:cNvPr id="13" name="Picture 13"/>
          <p:cNvPicPr>
            <a:picLocks noChangeAspect="1"/>
          </p:cNvPicPr>
          <p:nvPr/>
        </p:nvPicPr>
        <p:blipFill>
          <a:blip r:embed="rId6"/>
          <a:stretch>
            <a:fillRect/>
          </a:stretch>
        </p:blipFill>
        <p:spPr>
          <a:xfrm>
            <a:off x="13433615" y="6777730"/>
            <a:ext cx="2559709" cy="255970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EE9D7E7-E954-2B05-79C1-103C502D5FEC}"/>
              </a:ext>
            </a:extLst>
          </p:cNvPr>
          <p:cNvSpPr>
            <a:spLocks noGrp="1"/>
          </p:cNvSpPr>
          <p:nvPr>
            <p:ph type="ctrTitle"/>
          </p:nvPr>
        </p:nvSpPr>
        <p:spPr>
          <a:xfrm>
            <a:off x="2349130" y="2035772"/>
            <a:ext cx="6035921" cy="6686550"/>
          </a:xfrm>
        </p:spPr>
        <p:txBody>
          <a:bodyPr>
            <a:normAutofit/>
          </a:bodyPr>
          <a:lstStyle/>
          <a:p>
            <a:r>
              <a:rPr lang="sl-SI" sz="6000" dirty="0"/>
              <a:t>Viri financiranja: </a:t>
            </a:r>
            <a:br>
              <a:rPr lang="sl-SI" sz="6000" dirty="0"/>
            </a:br>
            <a:r>
              <a:rPr lang="sl-SI" sz="4050" dirty="0"/>
              <a:t>aktualni in napovedani nacionalni razpisi in evropski programi</a:t>
            </a:r>
          </a:p>
        </p:txBody>
      </p:sp>
      <p:sp>
        <p:nvSpPr>
          <p:cNvPr id="3" name="Podnaslov 2">
            <a:extLst>
              <a:ext uri="{FF2B5EF4-FFF2-40B4-BE49-F238E27FC236}">
                <a16:creationId xmlns:a16="http://schemas.microsoft.com/office/drawing/2014/main" id="{11929AB7-C11A-A62A-0C3C-FC1DF2B013BF}"/>
              </a:ext>
            </a:extLst>
          </p:cNvPr>
          <p:cNvSpPr>
            <a:spLocks noGrp="1"/>
          </p:cNvSpPr>
          <p:nvPr>
            <p:ph type="subTitle" idx="1"/>
          </p:nvPr>
        </p:nvSpPr>
        <p:spPr/>
        <p:txBody>
          <a:bodyPr anchor="ctr"/>
          <a:lstStyle/>
          <a:p>
            <a:pPr algn="r"/>
            <a:r>
              <a:rPr lang="sl-SI" b="1" dirty="0"/>
              <a:t>Katja Bučan, </a:t>
            </a:r>
            <a:r>
              <a:rPr lang="sl-SI" sz="2100" b="1" dirty="0"/>
              <a:t>samostojna svetovalka</a:t>
            </a:r>
            <a:br>
              <a:rPr lang="sl-SI" sz="2100" dirty="0"/>
            </a:br>
            <a:r>
              <a:rPr lang="sl-SI" sz="2400" dirty="0"/>
              <a:t>Gospodarska zbornica Slovenije</a:t>
            </a:r>
            <a:br>
              <a:rPr lang="sl-SI" sz="2400" dirty="0"/>
            </a:br>
            <a:r>
              <a:rPr lang="sl-SI" sz="2400" dirty="0"/>
              <a:t>Slovenski center za krožno gospodarstvo</a:t>
            </a:r>
          </a:p>
        </p:txBody>
      </p:sp>
    </p:spTree>
    <p:extLst>
      <p:ext uri="{BB962C8B-B14F-4D97-AF65-F5344CB8AC3E}">
        <p14:creationId xmlns:p14="http://schemas.microsoft.com/office/powerpoint/2010/main" val="626469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29219DF-BB2A-EA67-7A23-EDF90D613FD5}"/>
              </a:ext>
            </a:extLst>
          </p:cNvPr>
          <p:cNvSpPr>
            <a:spLocks noGrp="1"/>
          </p:cNvSpPr>
          <p:nvPr>
            <p:ph type="title"/>
          </p:nvPr>
        </p:nvSpPr>
        <p:spPr/>
        <p:txBody>
          <a:bodyPr/>
          <a:lstStyle/>
          <a:p>
            <a:r>
              <a:rPr lang="sl-SI" dirty="0"/>
              <a:t>Kazalo</a:t>
            </a:r>
          </a:p>
        </p:txBody>
      </p:sp>
      <p:sp>
        <p:nvSpPr>
          <p:cNvPr id="3" name="Označba mesta vsebine 2">
            <a:extLst>
              <a:ext uri="{FF2B5EF4-FFF2-40B4-BE49-F238E27FC236}">
                <a16:creationId xmlns:a16="http://schemas.microsoft.com/office/drawing/2014/main" id="{C3C0BDC4-F4EE-3A0A-96EE-235AB9576590}"/>
              </a:ext>
            </a:extLst>
          </p:cNvPr>
          <p:cNvSpPr>
            <a:spLocks noGrp="1"/>
          </p:cNvSpPr>
          <p:nvPr>
            <p:ph idx="1"/>
          </p:nvPr>
        </p:nvSpPr>
        <p:spPr/>
        <p:txBody>
          <a:bodyPr/>
          <a:lstStyle/>
          <a:p>
            <a:pPr marL="771525" indent="-771525">
              <a:lnSpc>
                <a:spcPct val="150000"/>
              </a:lnSpc>
              <a:buFont typeface="+mj-lt"/>
              <a:buAutoNum type="arabicParenR"/>
            </a:pPr>
            <a:r>
              <a:rPr lang="sl-SI" b="1" dirty="0"/>
              <a:t>Kdo objavlja razpise in kje jih spremljati</a:t>
            </a:r>
          </a:p>
          <a:p>
            <a:pPr marL="771525" indent="-771525">
              <a:lnSpc>
                <a:spcPct val="150000"/>
              </a:lnSpc>
              <a:buFont typeface="+mj-lt"/>
              <a:buAutoNum type="arabicParenR"/>
            </a:pPr>
            <a:r>
              <a:rPr lang="sl-SI" b="1" dirty="0"/>
              <a:t>Aktualne in napovedane nacionalne priložnosti </a:t>
            </a:r>
          </a:p>
          <a:p>
            <a:pPr marL="771525" indent="-771525">
              <a:lnSpc>
                <a:spcPct val="150000"/>
              </a:lnSpc>
              <a:buFont typeface="+mj-lt"/>
              <a:buAutoNum type="arabicParenR"/>
            </a:pPr>
            <a:r>
              <a:rPr lang="sl-SI" b="1" dirty="0"/>
              <a:t>Kratek pregled evropskih programov </a:t>
            </a:r>
          </a:p>
        </p:txBody>
      </p:sp>
      <p:sp>
        <p:nvSpPr>
          <p:cNvPr id="4" name="Označba mesta noge 3">
            <a:extLst>
              <a:ext uri="{FF2B5EF4-FFF2-40B4-BE49-F238E27FC236}">
                <a16:creationId xmlns:a16="http://schemas.microsoft.com/office/drawing/2014/main" id="{B8C0433C-2AA4-FBFE-05F3-2FB07C58F8DA}"/>
              </a:ext>
            </a:extLst>
          </p:cNvPr>
          <p:cNvSpPr>
            <a:spLocks noGrp="1"/>
          </p:cNvSpPr>
          <p:nvPr>
            <p:ph type="ftr" sz="quarter" idx="11"/>
          </p:nvPr>
        </p:nvSpPr>
        <p:spPr>
          <a:xfrm>
            <a:off x="1257300" y="9534526"/>
            <a:ext cx="10972800" cy="547688"/>
          </a:xfrm>
        </p:spPr>
        <p:txBody>
          <a:bodyPr/>
          <a:lstStyle/>
          <a:p>
            <a:pPr defTabSz="1371600"/>
            <a:endParaRPr lang="sl-SI" dirty="0">
              <a:solidFill>
                <a:srgbClr val="425563">
                  <a:tint val="75000"/>
                </a:srgbClr>
              </a:solidFill>
              <a:latin typeface="Segoe UI"/>
            </a:endParaRPr>
          </a:p>
        </p:txBody>
      </p:sp>
      <p:sp>
        <p:nvSpPr>
          <p:cNvPr id="5" name="Označba mesta številke diapozitiva 4">
            <a:extLst>
              <a:ext uri="{FF2B5EF4-FFF2-40B4-BE49-F238E27FC236}">
                <a16:creationId xmlns:a16="http://schemas.microsoft.com/office/drawing/2014/main" id="{A7674DBC-AFE6-6FCD-4B4C-2AAFFBA09A38}"/>
              </a:ext>
            </a:extLst>
          </p:cNvPr>
          <p:cNvSpPr>
            <a:spLocks noGrp="1"/>
          </p:cNvSpPr>
          <p:nvPr>
            <p:ph type="sldNum" sz="quarter" idx="12"/>
          </p:nvPr>
        </p:nvSpPr>
        <p:spPr/>
        <p:txBody>
          <a:bodyPr/>
          <a:lstStyle/>
          <a:p>
            <a:pPr defTabSz="1371600"/>
            <a:fld id="{818B4EDC-53F5-421C-8A18-9A44505F1D22}" type="slidenum">
              <a:rPr lang="sl-SI">
                <a:solidFill>
                  <a:srgbClr val="425563">
                    <a:tint val="75000"/>
                  </a:srgbClr>
                </a:solidFill>
                <a:latin typeface="Segoe UI"/>
              </a:rPr>
              <a:pPr defTabSz="1371600"/>
              <a:t>15</a:t>
            </a:fld>
            <a:endParaRPr lang="sl-SI" dirty="0">
              <a:solidFill>
                <a:srgbClr val="425563">
                  <a:tint val="75000"/>
                </a:srgbClr>
              </a:solidFill>
              <a:latin typeface="Segoe UI"/>
            </a:endParaRPr>
          </a:p>
        </p:txBody>
      </p:sp>
    </p:spTree>
    <p:extLst>
      <p:ext uri="{BB962C8B-B14F-4D97-AF65-F5344CB8AC3E}">
        <p14:creationId xmlns:p14="http://schemas.microsoft.com/office/powerpoint/2010/main" val="3948488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5B928-74FF-3B5A-1F0D-7CE1914B7B40}"/>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BC0D7DC2-12CF-BE19-F815-8322FE8D4DF7}"/>
              </a:ext>
            </a:extLst>
          </p:cNvPr>
          <p:cNvSpPr>
            <a:spLocks noGrp="1"/>
          </p:cNvSpPr>
          <p:nvPr>
            <p:ph type="ctrTitle"/>
          </p:nvPr>
        </p:nvSpPr>
        <p:spPr/>
        <p:txBody>
          <a:bodyPr>
            <a:normAutofit/>
          </a:bodyPr>
          <a:lstStyle/>
          <a:p>
            <a:r>
              <a:rPr lang="sl-SI" dirty="0"/>
              <a:t>Kdo objavlja razpise in kje jih spremljati</a:t>
            </a:r>
          </a:p>
        </p:txBody>
      </p:sp>
      <p:sp>
        <p:nvSpPr>
          <p:cNvPr id="3" name="Podnaslov 2">
            <a:extLst>
              <a:ext uri="{FF2B5EF4-FFF2-40B4-BE49-F238E27FC236}">
                <a16:creationId xmlns:a16="http://schemas.microsoft.com/office/drawing/2014/main" id="{DD82475E-4081-E56C-EAAD-C0F769DCF678}"/>
              </a:ext>
            </a:extLst>
          </p:cNvPr>
          <p:cNvSpPr>
            <a:spLocks noGrp="1"/>
          </p:cNvSpPr>
          <p:nvPr>
            <p:ph type="subTitle" idx="1"/>
          </p:nvPr>
        </p:nvSpPr>
        <p:spPr/>
        <p:txBody>
          <a:bodyPr/>
          <a:lstStyle/>
          <a:p>
            <a:endParaRPr lang="sl-SI" sz="2100" b="1" dirty="0"/>
          </a:p>
        </p:txBody>
      </p:sp>
    </p:spTree>
    <p:extLst>
      <p:ext uri="{BB962C8B-B14F-4D97-AF65-F5344CB8AC3E}">
        <p14:creationId xmlns:p14="http://schemas.microsoft.com/office/powerpoint/2010/main" val="196214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E8EC2-5E3A-6475-13DC-E73873292E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28491-0E2D-6CB3-3BCF-95C823C05ED1}"/>
              </a:ext>
            </a:extLst>
          </p:cNvPr>
          <p:cNvSpPr>
            <a:spLocks noGrp="1"/>
          </p:cNvSpPr>
          <p:nvPr>
            <p:ph type="title"/>
          </p:nvPr>
        </p:nvSpPr>
        <p:spPr>
          <a:xfrm>
            <a:off x="1544599" y="555719"/>
            <a:ext cx="14907986" cy="1148378"/>
          </a:xfrm>
        </p:spPr>
        <p:txBody>
          <a:bodyPr>
            <a:normAutofit/>
          </a:bodyPr>
          <a:lstStyle/>
          <a:p>
            <a:r>
              <a:rPr lang="sl-SI" sz="5250" dirty="0">
                <a:cs typeface="Calibri Light" panose="020F0302020204030204" pitchFamily="34" charset="0"/>
              </a:rPr>
              <a:t>Ministrstva in izvajalske agencije </a:t>
            </a:r>
            <a:endParaRPr lang="en-GB" sz="5250" dirty="0">
              <a:cs typeface="Calibri Light" panose="020F0302020204030204" pitchFamily="34" charset="0"/>
            </a:endParaRPr>
          </a:p>
        </p:txBody>
      </p:sp>
      <p:sp>
        <p:nvSpPr>
          <p:cNvPr id="20" name="PoljeZBesedilom 19">
            <a:extLst>
              <a:ext uri="{FF2B5EF4-FFF2-40B4-BE49-F238E27FC236}">
                <a16:creationId xmlns:a16="http://schemas.microsoft.com/office/drawing/2014/main" id="{128CF7E5-B243-0B93-0B5A-AB93220B5EEF}"/>
              </a:ext>
            </a:extLst>
          </p:cNvPr>
          <p:cNvSpPr txBox="1"/>
          <p:nvPr/>
        </p:nvSpPr>
        <p:spPr>
          <a:xfrm>
            <a:off x="1407439" y="1704096"/>
            <a:ext cx="13893236" cy="6924973"/>
          </a:xfrm>
          <a:prstGeom prst="rect">
            <a:avLst/>
          </a:prstGeom>
          <a:noFill/>
        </p:spPr>
        <p:txBody>
          <a:bodyPr wrap="square" rtlCol="0">
            <a:spAutoFit/>
          </a:bodyPr>
          <a:lstStyle/>
          <a:p>
            <a:pPr defTabSz="1371600"/>
            <a:r>
              <a:rPr lang="sl-SI" sz="3000" b="1" dirty="0">
                <a:solidFill>
                  <a:srgbClr val="3A8700"/>
                </a:solidFill>
                <a:latin typeface="Segoe UI"/>
                <a:cs typeface="Calibri Light" panose="020F0302020204030204" pitchFamily="34" charset="0"/>
              </a:rPr>
              <a:t>Ministrstvo za gospodarstvo, delo in šport</a:t>
            </a:r>
          </a:p>
          <a:p>
            <a:pPr defTabSz="1371600"/>
            <a:endParaRPr lang="sl-SI" dirty="0">
              <a:solidFill>
                <a:srgbClr val="425563"/>
              </a:solidFill>
              <a:latin typeface="Segoe UI"/>
              <a:cs typeface="Calibri Light" panose="020F0302020204030204" pitchFamily="34" charset="0"/>
            </a:endParaRPr>
          </a:p>
          <a:p>
            <a:pPr defTabSz="1371600"/>
            <a:r>
              <a:rPr lang="sl-SI" sz="3000" b="1" dirty="0">
                <a:solidFill>
                  <a:srgbClr val="425563"/>
                </a:solidFill>
                <a:latin typeface="Segoe UI"/>
                <a:cs typeface="Calibri Light" panose="020F0302020204030204" pitchFamily="34" charset="0"/>
              </a:rPr>
              <a:t>Izvajalske agencije in skladi:</a:t>
            </a:r>
          </a:p>
          <a:p>
            <a:pPr defTabSz="1371600"/>
            <a:endParaRPr lang="sl-SI" sz="3000" b="1"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100" b="1" dirty="0">
                <a:solidFill>
                  <a:srgbClr val="425563"/>
                </a:solidFill>
                <a:latin typeface="Segoe UI"/>
                <a:cs typeface="Calibri Light" panose="020F0302020204030204" pitchFamily="34" charset="0"/>
              </a:rPr>
              <a:t>SPIRIT Slovenija </a:t>
            </a:r>
            <a:r>
              <a:rPr lang="sl-SI" sz="2100" dirty="0">
                <a:solidFill>
                  <a:srgbClr val="425563"/>
                </a:solidFill>
                <a:latin typeface="Segoe UI"/>
                <a:cs typeface="Calibri Light" panose="020F0302020204030204" pitchFamily="34" charset="0"/>
              </a:rPr>
              <a:t>(Javna agencija za spodbujanje investicij, podjetništva in internacionalizacije)</a:t>
            </a:r>
            <a:br>
              <a:rPr lang="sl-SI" sz="2100" dirty="0">
                <a:solidFill>
                  <a:srgbClr val="425563"/>
                </a:solidFill>
                <a:latin typeface="Segoe UI"/>
                <a:cs typeface="Calibri Light" panose="020F0302020204030204" pitchFamily="34" charset="0"/>
              </a:rPr>
            </a:br>
            <a:r>
              <a:rPr lang="sl-SI" sz="2100" dirty="0">
                <a:solidFill>
                  <a:srgbClr val="425563"/>
                </a:solidFill>
                <a:latin typeface="Segoe UI"/>
                <a:cs typeface="Calibri Light" panose="020F0302020204030204" pitchFamily="34" charset="0"/>
              </a:rPr>
              <a:t>Spodbuja internacionalizacijo, inovativnost, digitalizacijo in trajnostni razvoj podjetij.</a:t>
            </a:r>
            <a:br>
              <a:rPr lang="sl-SI" sz="2100" dirty="0">
                <a:solidFill>
                  <a:srgbClr val="425563"/>
                </a:solidFill>
                <a:latin typeface="Segoe UI"/>
                <a:cs typeface="Calibri Light" panose="020F0302020204030204" pitchFamily="34" charset="0"/>
              </a:rPr>
            </a:br>
            <a:r>
              <a:rPr lang="sl-SI" sz="2100" dirty="0">
                <a:solidFill>
                  <a:srgbClr val="425563"/>
                </a:solidFill>
                <a:latin typeface="Segoe UI"/>
                <a:cs typeface="Calibri Light" panose="020F0302020204030204" pitchFamily="34" charset="0"/>
              </a:rPr>
              <a:t>Izvaja razpise za investicije, inovacije, trajnostni turizem in podporo izvozu.</a:t>
            </a:r>
          </a:p>
          <a:p>
            <a:pPr defTabSz="1371600"/>
            <a:endParaRPr lang="sl-SI" sz="2100"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100" b="1" dirty="0">
                <a:solidFill>
                  <a:srgbClr val="425563"/>
                </a:solidFill>
                <a:latin typeface="Segoe UI"/>
                <a:cs typeface="Calibri Light" panose="020F0302020204030204" pitchFamily="34" charset="0"/>
              </a:rPr>
              <a:t>Slovenski podjetniški sklad (SPS)</a:t>
            </a:r>
            <a:br>
              <a:rPr lang="sl-SI" sz="2100" b="1" dirty="0">
                <a:solidFill>
                  <a:srgbClr val="425563"/>
                </a:solidFill>
                <a:latin typeface="Segoe UI"/>
                <a:cs typeface="Calibri Light" panose="020F0302020204030204" pitchFamily="34" charset="0"/>
              </a:rPr>
            </a:br>
            <a:r>
              <a:rPr lang="sl-SI" sz="2100" dirty="0">
                <a:solidFill>
                  <a:srgbClr val="425563"/>
                </a:solidFill>
                <a:latin typeface="Segoe UI"/>
                <a:cs typeface="Calibri Light" panose="020F0302020204030204" pitchFamily="34" charset="0"/>
              </a:rPr>
              <a:t>Objavlja razpise za zagonska podjetja (P2), garancije in posojila (P1+), digitalno in zeleno preobrazbo MSP-jev.</a:t>
            </a:r>
          </a:p>
          <a:p>
            <a:pPr marL="514350" indent="-514350" defTabSz="1371600">
              <a:buFont typeface="Arial" panose="020B0604020202020204" pitchFamily="34" charset="0"/>
              <a:buChar char="•"/>
            </a:pPr>
            <a:endParaRPr lang="sl-SI" sz="2100"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100" b="1" dirty="0">
                <a:solidFill>
                  <a:srgbClr val="425563"/>
                </a:solidFill>
                <a:latin typeface="Segoe UI"/>
                <a:cs typeface="Calibri Light" panose="020F0302020204030204" pitchFamily="34" charset="0"/>
              </a:rPr>
              <a:t>ARIS – Javna agencija za znanstvenoraziskovalno in inovacijsko dejavnost RS</a:t>
            </a:r>
            <a:br>
              <a:rPr lang="sl-SI" sz="2100" b="1" dirty="0">
                <a:solidFill>
                  <a:srgbClr val="425563"/>
                </a:solidFill>
                <a:latin typeface="Segoe UI"/>
                <a:cs typeface="Calibri Light" panose="020F0302020204030204" pitchFamily="34" charset="0"/>
              </a:rPr>
            </a:br>
            <a:r>
              <a:rPr lang="sl-SI" sz="2100" dirty="0" err="1">
                <a:solidFill>
                  <a:srgbClr val="425563"/>
                </a:solidFill>
                <a:latin typeface="Segoe UI"/>
                <a:cs typeface="Calibri Light" panose="020F0302020204030204" pitchFamily="34" charset="0"/>
              </a:rPr>
              <a:t>Soﬁnancira</a:t>
            </a:r>
            <a:r>
              <a:rPr lang="sl-SI" sz="2100" dirty="0">
                <a:solidFill>
                  <a:srgbClr val="425563"/>
                </a:solidFill>
                <a:latin typeface="Segoe UI"/>
                <a:cs typeface="Calibri Light" panose="020F0302020204030204" pitchFamily="34" charset="0"/>
              </a:rPr>
              <a:t> raziskovalne in razvojne projekte, razpise za krepitev sodelovanja med znanostjo in gospodarstvom ter nadgradnjo raziskovalne infrastrukture.</a:t>
            </a:r>
          </a:p>
          <a:p>
            <a:pPr defTabSz="1371600"/>
            <a:endParaRPr lang="sl-SI" sz="2100"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100" b="1" dirty="0">
                <a:solidFill>
                  <a:srgbClr val="425563"/>
                </a:solidFill>
                <a:latin typeface="Segoe UI"/>
                <a:cs typeface="Calibri Light" panose="020F0302020204030204" pitchFamily="34" charset="0"/>
              </a:rPr>
              <a:t>SID banka</a:t>
            </a:r>
            <a:br>
              <a:rPr lang="sl-SI" sz="2100" dirty="0">
                <a:solidFill>
                  <a:srgbClr val="425563"/>
                </a:solidFill>
                <a:latin typeface="Segoe UI"/>
                <a:cs typeface="Calibri Light" panose="020F0302020204030204" pitchFamily="34" charset="0"/>
              </a:rPr>
            </a:br>
            <a:r>
              <a:rPr lang="sl-SI" sz="2100" dirty="0">
                <a:solidFill>
                  <a:srgbClr val="425563"/>
                </a:solidFill>
                <a:latin typeface="Segoe UI"/>
                <a:cs typeface="Calibri Light" panose="020F0302020204030204" pitchFamily="34" charset="0"/>
              </a:rPr>
              <a:t>Nudi posojila, garancije in druge finančne instrumente za razvojne, investicijske in trajnostne projekte podjetij.</a:t>
            </a:r>
          </a:p>
          <a:p>
            <a:pPr marL="514350" indent="-514350" defTabSz="1371600">
              <a:buFont typeface="Arial" panose="020B0604020202020204" pitchFamily="34" charset="0"/>
              <a:buChar char="•"/>
            </a:pPr>
            <a:endParaRPr lang="sl-SI" sz="2100" i="1"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100" b="1" dirty="0">
                <a:solidFill>
                  <a:srgbClr val="425563"/>
                </a:solidFill>
                <a:latin typeface="Segoe UI"/>
                <a:cs typeface="Calibri Light" panose="020F0302020204030204" pitchFamily="34" charset="0"/>
              </a:rPr>
              <a:t>Slovenski regionalno razvojni sklad (SRRS) </a:t>
            </a:r>
            <a:br>
              <a:rPr lang="sl-SI" sz="2100" dirty="0">
                <a:solidFill>
                  <a:srgbClr val="425563"/>
                </a:solidFill>
                <a:latin typeface="Segoe UI"/>
                <a:cs typeface="Calibri Light" panose="020F0302020204030204" pitchFamily="34" charset="0"/>
              </a:rPr>
            </a:br>
            <a:r>
              <a:rPr lang="sl-SI" sz="2100" dirty="0">
                <a:solidFill>
                  <a:srgbClr val="425563"/>
                </a:solidFill>
                <a:latin typeface="Segoe UI"/>
                <a:cs typeface="Calibri Light" panose="020F0302020204030204" pitchFamily="34" charset="0"/>
              </a:rPr>
              <a:t>Nudi ugodna posojila, garancije in druge finančne instrumente za podjetja in občine. </a:t>
            </a:r>
          </a:p>
        </p:txBody>
      </p:sp>
    </p:spTree>
    <p:extLst>
      <p:ext uri="{BB962C8B-B14F-4D97-AF65-F5344CB8AC3E}">
        <p14:creationId xmlns:p14="http://schemas.microsoft.com/office/powerpoint/2010/main" val="1583542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99159-3EFA-4215-5236-16B6EF348C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FF008-A878-8BBC-EDE0-7F6EADEF7B09}"/>
              </a:ext>
            </a:extLst>
          </p:cNvPr>
          <p:cNvSpPr>
            <a:spLocks noGrp="1"/>
          </p:cNvSpPr>
          <p:nvPr>
            <p:ph type="title"/>
          </p:nvPr>
        </p:nvSpPr>
        <p:spPr>
          <a:xfrm>
            <a:off x="1483639" y="476503"/>
            <a:ext cx="14907986" cy="1148378"/>
          </a:xfrm>
        </p:spPr>
        <p:txBody>
          <a:bodyPr>
            <a:normAutofit/>
          </a:bodyPr>
          <a:lstStyle/>
          <a:p>
            <a:r>
              <a:rPr lang="sl-SI" sz="5250" dirty="0">
                <a:cs typeface="Calibri Light" panose="020F0302020204030204" pitchFamily="34" charset="0"/>
              </a:rPr>
              <a:t>Ministrstva in izvajalske agencije </a:t>
            </a:r>
            <a:endParaRPr lang="en-GB" sz="5250" dirty="0">
              <a:cs typeface="Calibri Light" panose="020F0302020204030204" pitchFamily="34" charset="0"/>
            </a:endParaRPr>
          </a:p>
        </p:txBody>
      </p:sp>
      <p:sp>
        <p:nvSpPr>
          <p:cNvPr id="20" name="PoljeZBesedilom 19">
            <a:extLst>
              <a:ext uri="{FF2B5EF4-FFF2-40B4-BE49-F238E27FC236}">
                <a16:creationId xmlns:a16="http://schemas.microsoft.com/office/drawing/2014/main" id="{B517A4CE-9316-FD05-EAEF-465EB855A3C9}"/>
              </a:ext>
            </a:extLst>
          </p:cNvPr>
          <p:cNvSpPr txBox="1"/>
          <p:nvPr/>
        </p:nvSpPr>
        <p:spPr>
          <a:xfrm>
            <a:off x="1407439" y="1704096"/>
            <a:ext cx="13893236" cy="3000821"/>
          </a:xfrm>
          <a:prstGeom prst="rect">
            <a:avLst/>
          </a:prstGeom>
          <a:noFill/>
        </p:spPr>
        <p:txBody>
          <a:bodyPr wrap="square" rtlCol="0">
            <a:spAutoFit/>
          </a:bodyPr>
          <a:lstStyle/>
          <a:p>
            <a:pPr defTabSz="1371600"/>
            <a:r>
              <a:rPr lang="sl-SI" sz="3000" b="1" dirty="0">
                <a:solidFill>
                  <a:srgbClr val="3A8700"/>
                </a:solidFill>
                <a:latin typeface="Segoe UI"/>
                <a:cs typeface="Calibri Light" panose="020F0302020204030204" pitchFamily="34" charset="0"/>
              </a:rPr>
              <a:t>Ministrstvo za izobraževanje, znanost in mladino </a:t>
            </a:r>
          </a:p>
          <a:p>
            <a:pPr defTabSz="1371600"/>
            <a:endParaRPr lang="sl-SI" dirty="0">
              <a:solidFill>
                <a:srgbClr val="425563"/>
              </a:solidFill>
              <a:latin typeface="Segoe UI"/>
              <a:cs typeface="Calibri Light" panose="020F0302020204030204" pitchFamily="34" charset="0"/>
            </a:endParaRPr>
          </a:p>
          <a:p>
            <a:pPr defTabSz="1371600"/>
            <a:r>
              <a:rPr lang="sl-SI" sz="3000" b="1" dirty="0">
                <a:solidFill>
                  <a:srgbClr val="425563"/>
                </a:solidFill>
                <a:latin typeface="Segoe UI"/>
                <a:cs typeface="Calibri Light" panose="020F0302020204030204" pitchFamily="34" charset="0"/>
              </a:rPr>
              <a:t>Izvajalska agencija: </a:t>
            </a:r>
          </a:p>
          <a:p>
            <a:pPr defTabSz="1371600"/>
            <a:endParaRPr lang="sl-SI" sz="3000" b="1"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700" b="1" dirty="0">
                <a:solidFill>
                  <a:srgbClr val="425563"/>
                </a:solidFill>
                <a:latin typeface="Segoe UI"/>
                <a:cs typeface="Calibri Light" panose="020F0302020204030204" pitchFamily="34" charset="0"/>
              </a:rPr>
              <a:t>ARIS – Javna agencija za znanstvenoraziskovalno in inovacijsko dejavnost RS</a:t>
            </a:r>
            <a:br>
              <a:rPr lang="sl-SI" sz="2700" b="1" dirty="0">
                <a:solidFill>
                  <a:srgbClr val="425563"/>
                </a:solidFill>
                <a:latin typeface="Segoe UI"/>
                <a:cs typeface="Calibri Light" panose="020F0302020204030204" pitchFamily="34" charset="0"/>
              </a:rPr>
            </a:br>
            <a:r>
              <a:rPr lang="sl-SI" sz="2700" dirty="0" err="1">
                <a:solidFill>
                  <a:srgbClr val="425563"/>
                </a:solidFill>
                <a:latin typeface="Segoe UI"/>
                <a:cs typeface="Calibri Light" panose="020F0302020204030204" pitchFamily="34" charset="0"/>
              </a:rPr>
              <a:t>Soﬁnancira</a:t>
            </a:r>
            <a:r>
              <a:rPr lang="sl-SI" sz="2700" dirty="0">
                <a:solidFill>
                  <a:srgbClr val="425563"/>
                </a:solidFill>
                <a:latin typeface="Segoe UI"/>
                <a:cs typeface="Calibri Light" panose="020F0302020204030204" pitchFamily="34" charset="0"/>
              </a:rPr>
              <a:t> raziskovalne in razvojne projekte, razpise za krepitev sodelovanja med znanostjo in gospodarstvom ter nadgradnjo raziskovalne infrastrukture.</a:t>
            </a:r>
          </a:p>
        </p:txBody>
      </p:sp>
      <p:sp>
        <p:nvSpPr>
          <p:cNvPr id="3" name="PoljeZBesedilom 2">
            <a:extLst>
              <a:ext uri="{FF2B5EF4-FFF2-40B4-BE49-F238E27FC236}">
                <a16:creationId xmlns:a16="http://schemas.microsoft.com/office/drawing/2014/main" id="{DD87C659-5995-31F6-6A3B-76DA5B04AD48}"/>
              </a:ext>
            </a:extLst>
          </p:cNvPr>
          <p:cNvSpPr txBox="1"/>
          <p:nvPr/>
        </p:nvSpPr>
        <p:spPr>
          <a:xfrm>
            <a:off x="1407439" y="5373492"/>
            <a:ext cx="13893236" cy="2954655"/>
          </a:xfrm>
          <a:prstGeom prst="rect">
            <a:avLst/>
          </a:prstGeom>
          <a:noFill/>
        </p:spPr>
        <p:txBody>
          <a:bodyPr wrap="square" rtlCol="0">
            <a:spAutoFit/>
          </a:bodyPr>
          <a:lstStyle/>
          <a:p>
            <a:pPr defTabSz="1371600"/>
            <a:r>
              <a:rPr lang="sl-SI" sz="3000" b="1" dirty="0">
                <a:solidFill>
                  <a:srgbClr val="3A8700"/>
                </a:solidFill>
                <a:latin typeface="Segoe UI"/>
                <a:cs typeface="Calibri Light" panose="020F0302020204030204" pitchFamily="34" charset="0"/>
              </a:rPr>
              <a:t>Ministrstvo za lokalno samoupravo, kohezijo in regionalni razvoj </a:t>
            </a:r>
          </a:p>
          <a:p>
            <a:pPr defTabSz="1371600"/>
            <a:endParaRPr lang="sl-SI" dirty="0">
              <a:solidFill>
                <a:srgbClr val="425563"/>
              </a:solidFill>
              <a:latin typeface="Segoe UI"/>
              <a:cs typeface="Calibri Light" panose="020F0302020204030204" pitchFamily="34" charset="0"/>
            </a:endParaRPr>
          </a:p>
          <a:p>
            <a:pPr defTabSz="1371600"/>
            <a:r>
              <a:rPr lang="sl-SI" sz="3000" b="1" dirty="0">
                <a:solidFill>
                  <a:srgbClr val="425563"/>
                </a:solidFill>
                <a:latin typeface="Segoe UI"/>
                <a:cs typeface="Calibri Light" panose="020F0302020204030204" pitchFamily="34" charset="0"/>
              </a:rPr>
              <a:t>Posredniški organi:  </a:t>
            </a:r>
          </a:p>
          <a:p>
            <a:pPr marL="514350" indent="-514350" defTabSz="1371600">
              <a:buFont typeface="Arial" panose="020B0604020202020204" pitchFamily="34" charset="0"/>
              <a:buChar char="•"/>
            </a:pPr>
            <a:endParaRPr lang="sl-SI" sz="2700"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700" b="1" dirty="0">
                <a:solidFill>
                  <a:srgbClr val="425563"/>
                </a:solidFill>
                <a:latin typeface="Segoe UI"/>
                <a:cs typeface="Calibri Light" panose="020F0302020204030204" pitchFamily="34" charset="0"/>
              </a:rPr>
              <a:t>Regionalne razvojne agencije (RRA)</a:t>
            </a:r>
            <a:br>
              <a:rPr lang="sl-SI" sz="2700" b="1" dirty="0">
                <a:solidFill>
                  <a:srgbClr val="425563"/>
                </a:solidFill>
                <a:latin typeface="Segoe UI"/>
                <a:cs typeface="Calibri Light" panose="020F0302020204030204" pitchFamily="34" charset="0"/>
              </a:rPr>
            </a:br>
            <a:r>
              <a:rPr lang="sl-SI" sz="2700" dirty="0">
                <a:solidFill>
                  <a:srgbClr val="425563"/>
                </a:solidFill>
                <a:latin typeface="Segoe UI"/>
                <a:cs typeface="Calibri Light" panose="020F0302020204030204" pitchFamily="34" charset="0"/>
              </a:rPr>
              <a:t>Koordinirajo regionalne projekte, podjetjem pomagajo pri iskanju kohezijskih sredstev in pripravi projektov.</a:t>
            </a:r>
          </a:p>
        </p:txBody>
      </p:sp>
    </p:spTree>
    <p:extLst>
      <p:ext uri="{BB962C8B-B14F-4D97-AF65-F5344CB8AC3E}">
        <p14:creationId xmlns:p14="http://schemas.microsoft.com/office/powerpoint/2010/main" val="1803514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CD76-CB39-C1D9-AE92-04A5FB53FA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1CE34-3E50-7A2D-7309-4959A68D3C41}"/>
              </a:ext>
            </a:extLst>
          </p:cNvPr>
          <p:cNvSpPr>
            <a:spLocks noGrp="1"/>
          </p:cNvSpPr>
          <p:nvPr>
            <p:ph type="title"/>
          </p:nvPr>
        </p:nvSpPr>
        <p:spPr>
          <a:xfrm>
            <a:off x="1483639" y="476503"/>
            <a:ext cx="14907986" cy="1148378"/>
          </a:xfrm>
        </p:spPr>
        <p:txBody>
          <a:bodyPr>
            <a:normAutofit/>
          </a:bodyPr>
          <a:lstStyle/>
          <a:p>
            <a:r>
              <a:rPr lang="sl-SI" sz="5250" dirty="0">
                <a:cs typeface="Calibri Light" panose="020F0302020204030204" pitchFamily="34" charset="0"/>
              </a:rPr>
              <a:t>Ministrstva in izvajalske agencije </a:t>
            </a:r>
            <a:endParaRPr lang="en-GB" sz="5250" dirty="0">
              <a:cs typeface="Calibri Light" panose="020F0302020204030204" pitchFamily="34" charset="0"/>
            </a:endParaRPr>
          </a:p>
        </p:txBody>
      </p:sp>
      <p:sp>
        <p:nvSpPr>
          <p:cNvPr id="20" name="PoljeZBesedilom 19">
            <a:extLst>
              <a:ext uri="{FF2B5EF4-FFF2-40B4-BE49-F238E27FC236}">
                <a16:creationId xmlns:a16="http://schemas.microsoft.com/office/drawing/2014/main" id="{C7BFEC1F-98FE-417B-D671-CBA0A7786FCF}"/>
              </a:ext>
            </a:extLst>
          </p:cNvPr>
          <p:cNvSpPr txBox="1"/>
          <p:nvPr/>
        </p:nvSpPr>
        <p:spPr>
          <a:xfrm>
            <a:off x="1407439" y="1704097"/>
            <a:ext cx="13893236" cy="7201972"/>
          </a:xfrm>
          <a:prstGeom prst="rect">
            <a:avLst/>
          </a:prstGeom>
          <a:noFill/>
        </p:spPr>
        <p:txBody>
          <a:bodyPr wrap="square" rtlCol="0">
            <a:spAutoFit/>
          </a:bodyPr>
          <a:lstStyle/>
          <a:p>
            <a:pPr defTabSz="1371600"/>
            <a:r>
              <a:rPr lang="sl-SI" sz="3000" b="1" dirty="0">
                <a:solidFill>
                  <a:srgbClr val="3A8700"/>
                </a:solidFill>
                <a:latin typeface="Segoe UI"/>
                <a:cs typeface="Calibri Light" panose="020F0302020204030204" pitchFamily="34" charset="0"/>
              </a:rPr>
              <a:t>Ministrstvo za okolje in prostor</a:t>
            </a:r>
          </a:p>
          <a:p>
            <a:pPr defTabSz="1371600"/>
            <a:endParaRPr lang="sl-SI" dirty="0">
              <a:solidFill>
                <a:srgbClr val="425563"/>
              </a:solidFill>
              <a:latin typeface="Segoe UI"/>
              <a:cs typeface="Calibri Light" panose="020F0302020204030204" pitchFamily="34" charset="0"/>
            </a:endParaRPr>
          </a:p>
          <a:p>
            <a:pPr defTabSz="1371600"/>
            <a:r>
              <a:rPr lang="sl-SI" sz="3000" b="1" dirty="0">
                <a:solidFill>
                  <a:srgbClr val="425563"/>
                </a:solidFill>
                <a:latin typeface="Segoe UI"/>
                <a:cs typeface="Calibri Light" panose="020F0302020204030204" pitchFamily="34" charset="0"/>
              </a:rPr>
              <a:t>Izvajalske agencije in skladi: </a:t>
            </a:r>
          </a:p>
          <a:p>
            <a:pPr defTabSz="1371600"/>
            <a:endParaRPr lang="sl-SI" sz="2400" b="1"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400" b="1" dirty="0">
                <a:solidFill>
                  <a:srgbClr val="425563"/>
                </a:solidFill>
                <a:latin typeface="Segoe UI"/>
                <a:cs typeface="Calibri Light" panose="020F0302020204030204" pitchFamily="34" charset="0"/>
              </a:rPr>
              <a:t>Eko sklad</a:t>
            </a:r>
            <a:br>
              <a:rPr lang="sl-SI" sz="2400" dirty="0">
                <a:solidFill>
                  <a:srgbClr val="425563"/>
                </a:solidFill>
                <a:latin typeface="Segoe UI"/>
                <a:cs typeface="Calibri Light" panose="020F0302020204030204" pitchFamily="34" charset="0"/>
              </a:rPr>
            </a:br>
            <a:r>
              <a:rPr lang="sl-SI" sz="2400" dirty="0">
                <a:solidFill>
                  <a:srgbClr val="425563"/>
                </a:solidFill>
                <a:latin typeface="Segoe UI"/>
                <a:cs typeface="Calibri Light" panose="020F0302020204030204" pitchFamily="34" charset="0"/>
              </a:rPr>
              <a:t>Dodeljuje nepovratne spodbude in ugodna posojila za energetsko prenovo stavb, učinkovito rabo energije in obnovljive vire energije (OVE).</a:t>
            </a:r>
          </a:p>
          <a:p>
            <a:pPr defTabSz="1371600"/>
            <a:endParaRPr lang="sl-SI" sz="2400" dirty="0">
              <a:solidFill>
                <a:srgbClr val="425563"/>
              </a:solidFill>
              <a:latin typeface="Segoe UI"/>
              <a:cs typeface="Calibri Light" panose="020F0302020204030204" pitchFamily="34" charset="0"/>
            </a:endParaRPr>
          </a:p>
          <a:p>
            <a:pPr marL="428625" indent="-428625" defTabSz="1371600">
              <a:buFont typeface="Arial" panose="020B0604020202020204" pitchFamily="34" charset="0"/>
              <a:buChar char="•"/>
            </a:pPr>
            <a:r>
              <a:rPr lang="sl-SI" sz="2400" b="1" dirty="0">
                <a:solidFill>
                  <a:srgbClr val="425563"/>
                </a:solidFill>
                <a:latin typeface="Segoe UI"/>
                <a:cs typeface="Calibri Light" panose="020F0302020204030204" pitchFamily="34" charset="0"/>
              </a:rPr>
              <a:t>Agencija za energijo</a:t>
            </a:r>
            <a:br>
              <a:rPr lang="sl-SI" sz="2400" dirty="0">
                <a:solidFill>
                  <a:srgbClr val="425563"/>
                </a:solidFill>
                <a:latin typeface="Segoe UI"/>
                <a:cs typeface="Calibri Light" panose="020F0302020204030204" pitchFamily="34" charset="0"/>
              </a:rPr>
            </a:br>
            <a:r>
              <a:rPr lang="sl-SI" sz="2400" dirty="0">
                <a:solidFill>
                  <a:srgbClr val="425563"/>
                </a:solidFill>
                <a:latin typeface="Segoe UI"/>
                <a:cs typeface="Calibri Light" panose="020F0302020204030204" pitchFamily="34" charset="0"/>
              </a:rPr>
              <a:t>Skrbi za regulacijo trga in sodeluje pri razpisih za energetsko učinkovitost ter obnovljive vire energije.</a:t>
            </a:r>
          </a:p>
          <a:p>
            <a:pPr defTabSz="1371600"/>
            <a:endParaRPr lang="sl-SI" sz="2400" dirty="0">
              <a:solidFill>
                <a:srgbClr val="425563"/>
              </a:solidFill>
              <a:latin typeface="Segoe UI"/>
              <a:cs typeface="Calibri Light" panose="020F0302020204030204" pitchFamily="34" charset="0"/>
            </a:endParaRPr>
          </a:p>
          <a:p>
            <a:pPr marL="428625" indent="-428625" defTabSz="1371600">
              <a:buFont typeface="Arial" panose="020B0604020202020204" pitchFamily="34" charset="0"/>
              <a:buChar char="•"/>
            </a:pPr>
            <a:r>
              <a:rPr lang="sl-SI" sz="2400" b="1" dirty="0">
                <a:solidFill>
                  <a:srgbClr val="425563"/>
                </a:solidFill>
                <a:latin typeface="Segoe UI"/>
                <a:cs typeface="Calibri Light" panose="020F0302020204030204" pitchFamily="34" charset="0"/>
              </a:rPr>
              <a:t>Portal energetika</a:t>
            </a:r>
            <a:br>
              <a:rPr lang="sl-SI" sz="2400" dirty="0">
                <a:solidFill>
                  <a:srgbClr val="425563"/>
                </a:solidFill>
                <a:latin typeface="Segoe UI"/>
                <a:cs typeface="Calibri Light" panose="020F0302020204030204" pitchFamily="34" charset="0"/>
              </a:rPr>
            </a:br>
            <a:r>
              <a:rPr lang="sl-SI" sz="2400" dirty="0">
                <a:solidFill>
                  <a:srgbClr val="425563"/>
                </a:solidFill>
                <a:latin typeface="Segoe UI"/>
                <a:cs typeface="Calibri Light" panose="020F0302020204030204" pitchFamily="34" charset="0"/>
              </a:rPr>
              <a:t>Uraden informacijski portal MOPE.</a:t>
            </a:r>
          </a:p>
          <a:p>
            <a:pPr defTabSz="1371600"/>
            <a:endParaRPr lang="sl-SI" sz="2400" b="1" dirty="0">
              <a:solidFill>
                <a:srgbClr val="425563"/>
              </a:solidFill>
              <a:latin typeface="Segoe UI"/>
              <a:cs typeface="Calibri Light" panose="020F0302020204030204" pitchFamily="34" charset="0"/>
            </a:endParaRPr>
          </a:p>
          <a:p>
            <a:pPr marL="428625" indent="-428625" defTabSz="1371600">
              <a:buFont typeface="Arial" panose="020B0604020202020204" pitchFamily="34" charset="0"/>
              <a:buChar char="•"/>
            </a:pPr>
            <a:r>
              <a:rPr lang="sl-SI" sz="2400" b="1" dirty="0">
                <a:solidFill>
                  <a:srgbClr val="425563"/>
                </a:solidFill>
                <a:latin typeface="Segoe UI"/>
                <a:cs typeface="Calibri Light" panose="020F0302020204030204" pitchFamily="34" charset="0"/>
              </a:rPr>
              <a:t>Borzen – Slovenski operater trga z elektriko, d.o.o.</a:t>
            </a:r>
            <a:br>
              <a:rPr lang="sl-SI" sz="2400" dirty="0">
                <a:solidFill>
                  <a:srgbClr val="425563"/>
                </a:solidFill>
                <a:latin typeface="Segoe UI"/>
                <a:cs typeface="Calibri Light" panose="020F0302020204030204" pitchFamily="34" charset="0"/>
              </a:rPr>
            </a:br>
            <a:r>
              <a:rPr lang="sl-SI" sz="2400" dirty="0">
                <a:solidFill>
                  <a:srgbClr val="425563"/>
                </a:solidFill>
                <a:latin typeface="Segoe UI"/>
                <a:cs typeface="Calibri Light" panose="020F0302020204030204" pitchFamily="34" charset="0"/>
              </a:rPr>
              <a:t>Izvaja razpise na področju proizvodnje energije iz OVE.</a:t>
            </a:r>
          </a:p>
          <a:p>
            <a:pPr defTabSz="1371600"/>
            <a:endParaRPr lang="sl-SI" sz="2400" dirty="0">
              <a:solidFill>
                <a:srgbClr val="425563"/>
              </a:solidFill>
              <a:latin typeface="Segoe UI"/>
              <a:cs typeface="Calibri Light" panose="020F0302020204030204" pitchFamily="34" charset="0"/>
            </a:endParaRPr>
          </a:p>
          <a:p>
            <a:pPr defTabSz="1371600"/>
            <a:r>
              <a:rPr lang="sl-SI" sz="2400" dirty="0">
                <a:solidFill>
                  <a:srgbClr val="425563"/>
                </a:solidFill>
                <a:latin typeface="Segoe UI"/>
                <a:cs typeface="Calibri Light" panose="020F0302020204030204" pitchFamily="34" charset="0"/>
              </a:rPr>
              <a:t>…</a:t>
            </a:r>
          </a:p>
        </p:txBody>
      </p:sp>
    </p:spTree>
    <p:extLst>
      <p:ext uri="{BB962C8B-B14F-4D97-AF65-F5344CB8AC3E}">
        <p14:creationId xmlns:p14="http://schemas.microsoft.com/office/powerpoint/2010/main" val="3633009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ACCE7-81FB-4E62-36E0-B9B0C89DA2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9B7BB-60DF-C046-DA0A-83A79ECC0626}"/>
              </a:ext>
            </a:extLst>
          </p:cNvPr>
          <p:cNvSpPr>
            <a:spLocks noGrp="1"/>
          </p:cNvSpPr>
          <p:nvPr>
            <p:ph type="title"/>
          </p:nvPr>
        </p:nvSpPr>
        <p:spPr>
          <a:xfrm>
            <a:off x="1483639" y="476503"/>
            <a:ext cx="14907986" cy="1148378"/>
          </a:xfrm>
        </p:spPr>
        <p:txBody>
          <a:bodyPr>
            <a:normAutofit/>
          </a:bodyPr>
          <a:lstStyle/>
          <a:p>
            <a:r>
              <a:rPr lang="sl-SI" sz="5250" dirty="0">
                <a:cs typeface="Calibri Light" panose="020F0302020204030204" pitchFamily="34" charset="0"/>
              </a:rPr>
              <a:t>Objave javnih razpisov</a:t>
            </a:r>
            <a:endParaRPr lang="en-GB" sz="5250" dirty="0">
              <a:cs typeface="Calibri Light" panose="020F0302020204030204" pitchFamily="34" charset="0"/>
            </a:endParaRPr>
          </a:p>
        </p:txBody>
      </p:sp>
      <p:sp>
        <p:nvSpPr>
          <p:cNvPr id="20" name="PoljeZBesedilom 19">
            <a:extLst>
              <a:ext uri="{FF2B5EF4-FFF2-40B4-BE49-F238E27FC236}">
                <a16:creationId xmlns:a16="http://schemas.microsoft.com/office/drawing/2014/main" id="{D90D37D3-0767-3CBC-5BFC-9A6891F65798}"/>
              </a:ext>
            </a:extLst>
          </p:cNvPr>
          <p:cNvSpPr txBox="1"/>
          <p:nvPr/>
        </p:nvSpPr>
        <p:spPr>
          <a:xfrm>
            <a:off x="1407439" y="1704096"/>
            <a:ext cx="13893236" cy="7155805"/>
          </a:xfrm>
          <a:prstGeom prst="rect">
            <a:avLst/>
          </a:prstGeom>
          <a:noFill/>
        </p:spPr>
        <p:txBody>
          <a:bodyPr wrap="square" rtlCol="0">
            <a:spAutoFit/>
          </a:bodyPr>
          <a:lstStyle/>
          <a:p>
            <a:pPr defTabSz="1371600"/>
            <a:endParaRPr lang="sl-SI" sz="2700"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r>
              <a:rPr lang="sl-SI" sz="2700" dirty="0">
                <a:solidFill>
                  <a:srgbClr val="425563"/>
                </a:solidFill>
                <a:latin typeface="Segoe UI"/>
                <a:ea typeface="Calibri Light" panose="020F0302020204030204" pitchFamily="34" charset="0"/>
                <a:cs typeface="Calibri Light" panose="020F0302020204030204" pitchFamily="34" charset="0"/>
              </a:rPr>
              <a:t>S 1. marcem 2026 javni razpisi in javni pozivi državnih organov </a:t>
            </a:r>
            <a:r>
              <a:rPr lang="sl-SI" sz="2700" b="1" dirty="0">
                <a:solidFill>
                  <a:srgbClr val="425563"/>
                </a:solidFill>
                <a:latin typeface="Segoe UI"/>
                <a:ea typeface="Calibri Light" panose="020F0302020204030204" pitchFamily="34" charset="0"/>
                <a:cs typeface="Calibri Light" panose="020F0302020204030204" pitchFamily="34" charset="0"/>
              </a:rPr>
              <a:t>niso več objavljeni v Uradnem listu Republike Slovenije</a:t>
            </a:r>
            <a:r>
              <a:rPr lang="sl-SI" sz="2700" dirty="0">
                <a:solidFill>
                  <a:srgbClr val="425563"/>
                </a:solidFill>
                <a:latin typeface="Segoe UI"/>
                <a:ea typeface="Calibri Light" panose="020F0302020204030204" pitchFamily="34" charset="0"/>
                <a:cs typeface="Calibri Light" panose="020F0302020204030204" pitchFamily="34" charset="0"/>
              </a:rPr>
              <a:t>. Objave se izvajajo na spletnih straneh predlagateljev razpisov oziroma pristojnih ministrstev in izvajalskih institucij. </a:t>
            </a:r>
          </a:p>
          <a:p>
            <a:pPr defTabSz="1371600"/>
            <a:endParaRPr lang="sl-SI" sz="2700" dirty="0">
              <a:solidFill>
                <a:srgbClr val="425563"/>
              </a:solidFill>
              <a:latin typeface="Segoe UI"/>
              <a:ea typeface="Calibri Light" panose="020F0302020204030204" pitchFamily="34" charset="0"/>
              <a:cs typeface="Calibri Light" panose="020F0302020204030204" pitchFamily="34" charset="0"/>
            </a:endParaRPr>
          </a:p>
          <a:p>
            <a:pPr marL="514350" indent="-514350" defTabSz="1371600">
              <a:buFont typeface="Arial" panose="020B0604020202020204" pitchFamily="34" charset="0"/>
              <a:buChar char="•"/>
            </a:pPr>
            <a:r>
              <a:rPr lang="sl-SI" sz="2700" dirty="0">
                <a:solidFill>
                  <a:srgbClr val="425563"/>
                </a:solidFill>
                <a:latin typeface="Segoe UI"/>
                <a:ea typeface="Calibri Light" panose="020F0302020204030204" pitchFamily="34" charset="0"/>
                <a:cs typeface="Calibri Light" panose="020F0302020204030204" pitchFamily="34" charset="0"/>
              </a:rPr>
              <a:t>Razpisi posameznih resorjev bodo objavljeni na njihovih uradnih spletnih straneh. Primer: </a:t>
            </a:r>
            <a:r>
              <a:rPr lang="sl-SI" sz="2700" b="1" dirty="0">
                <a:solidFill>
                  <a:srgbClr val="425563"/>
                </a:solidFill>
                <a:latin typeface="Segoe UI"/>
                <a:ea typeface="Calibri Light" panose="020F0302020204030204" pitchFamily="34" charset="0"/>
                <a:cs typeface="Calibri Light" panose="020F0302020204030204" pitchFamily="34" charset="0"/>
              </a:rPr>
              <a:t>Ministrstva za gospodarstvo, delo in šport</a:t>
            </a:r>
            <a:r>
              <a:rPr lang="sl-SI" sz="2700" dirty="0">
                <a:solidFill>
                  <a:srgbClr val="425563"/>
                </a:solidFill>
                <a:latin typeface="Segoe UI"/>
                <a:ea typeface="Calibri Light" panose="020F0302020204030204" pitchFamily="34" charset="0"/>
                <a:cs typeface="Calibri Light" panose="020F0302020204030204" pitchFamily="34" charset="0"/>
              </a:rPr>
              <a:t> </a:t>
            </a:r>
            <a:r>
              <a:rPr lang="sl-SI" sz="2700" dirty="0">
                <a:solidFill>
                  <a:srgbClr val="425563"/>
                </a:solidFill>
                <a:latin typeface="Segoe UI"/>
                <a:ea typeface="Calibri Light" panose="020F0302020204030204" pitchFamily="34" charset="0"/>
                <a:cs typeface="Calibri Light" panose="020F0302020204030204" pitchFamily="34" charset="0"/>
                <a:sym typeface="Wingdings" panose="05000000000000000000" pitchFamily="2" charset="2"/>
              </a:rPr>
              <a:t> </a:t>
            </a:r>
            <a:r>
              <a:rPr lang="sl-SI" sz="2700" dirty="0">
                <a:solidFill>
                  <a:srgbClr val="425563"/>
                </a:solidFill>
                <a:latin typeface="Segoe UI"/>
                <a:ea typeface="Calibri Light" panose="020F0302020204030204" pitchFamily="34" charset="0"/>
                <a:cs typeface="Calibri Light" panose="020F0302020204030204" pitchFamily="34" charset="0"/>
                <a:sym typeface="Wingdings" panose="05000000000000000000" pitchFamily="2" charset="2"/>
                <a:hlinkClick r:id="rId3"/>
              </a:rPr>
              <a:t>https://www.gov.si/drzavni-organi/ministrstva/ministrstvo-za-gospodarstvo-delo-in-sport/javne-objave/</a:t>
            </a:r>
            <a:endParaRPr lang="sl-SI" sz="2700" dirty="0">
              <a:solidFill>
                <a:srgbClr val="425563"/>
              </a:solidFill>
              <a:latin typeface="Segoe UI"/>
              <a:ea typeface="Calibri Light" panose="020F0302020204030204" pitchFamily="34" charset="0"/>
              <a:cs typeface="Calibri Light" panose="020F0302020204030204" pitchFamily="34" charset="0"/>
              <a:sym typeface="Wingdings" panose="05000000000000000000" pitchFamily="2" charset="2"/>
            </a:endParaRPr>
          </a:p>
          <a:p>
            <a:pPr defTabSz="1371600"/>
            <a:endParaRPr lang="sl-SI" sz="2700" dirty="0">
              <a:solidFill>
                <a:srgbClr val="425563"/>
              </a:solidFill>
              <a:latin typeface="Segoe UI"/>
              <a:ea typeface="Calibri Light" panose="020F0302020204030204" pitchFamily="34" charset="0"/>
              <a:cs typeface="Calibri Light" panose="020F0302020204030204" pitchFamily="34" charset="0"/>
            </a:endParaRPr>
          </a:p>
          <a:p>
            <a:pPr marL="428625" indent="-428625" defTabSz="1371600" fontAlgn="base">
              <a:buFont typeface="Arial" panose="020B0604020202020204" pitchFamily="34" charset="0"/>
              <a:buChar char="•"/>
            </a:pPr>
            <a:r>
              <a:rPr lang="sl-SI" sz="2700" dirty="0">
                <a:solidFill>
                  <a:srgbClr val="425563"/>
                </a:solidFill>
                <a:latin typeface="Segoe UI"/>
                <a:ea typeface="Calibri Light" panose="020F0302020204030204" pitchFamily="34" charset="0"/>
                <a:cs typeface="Calibri Light" panose="020F0302020204030204" pitchFamily="34" charset="0"/>
              </a:rPr>
              <a:t>Pregled vseh javnih objav različnih ministrstev: objavljen na </a:t>
            </a:r>
            <a:r>
              <a:rPr lang="sl-SI" sz="2700" b="1" dirty="0">
                <a:solidFill>
                  <a:srgbClr val="425563"/>
                </a:solidFill>
                <a:latin typeface="Segoe UI"/>
                <a:ea typeface="Calibri Light" panose="020F0302020204030204" pitchFamily="34" charset="0"/>
                <a:cs typeface="Calibri Light" panose="020F0302020204030204" pitchFamily="34" charset="0"/>
              </a:rPr>
              <a:t>enotni spletni strani Vlade RS </a:t>
            </a:r>
            <a:r>
              <a:rPr lang="sl-SI" sz="2700" dirty="0">
                <a:solidFill>
                  <a:srgbClr val="425563"/>
                </a:solidFill>
                <a:latin typeface="Segoe UI"/>
                <a:ea typeface="Calibri Light" panose="020F0302020204030204" pitchFamily="34" charset="0"/>
                <a:cs typeface="Calibri Light" panose="020F0302020204030204" pitchFamily="34" charset="0"/>
                <a:sym typeface="Wingdings" panose="05000000000000000000" pitchFamily="2" charset="2"/>
              </a:rPr>
              <a:t></a:t>
            </a:r>
            <a:r>
              <a:rPr lang="sl-SI" sz="2700" b="1" dirty="0">
                <a:solidFill>
                  <a:srgbClr val="425563"/>
                </a:solidFill>
                <a:latin typeface="Segoe UI"/>
                <a:ea typeface="Calibri Light" panose="020F0302020204030204" pitchFamily="34" charset="0"/>
                <a:cs typeface="Calibri Light" panose="020F0302020204030204" pitchFamily="34" charset="0"/>
                <a:sym typeface="Wingdings" panose="05000000000000000000" pitchFamily="2" charset="2"/>
              </a:rPr>
              <a:t> </a:t>
            </a:r>
            <a:r>
              <a:rPr lang="sl-SI" sz="2700" u="sng" dirty="0">
                <a:solidFill>
                  <a:srgbClr val="425563"/>
                </a:solidFill>
                <a:latin typeface="Segoe UI"/>
                <a:ea typeface="Calibri Light" panose="020F0302020204030204" pitchFamily="34" charset="0"/>
                <a:cs typeface="Calibri Light" panose="020F0302020204030204" pitchFamily="34" charset="0"/>
                <a:hlinkClick r:id="rId4"/>
              </a:rPr>
              <a:t>https://www.gov.si/zbirke/javne-objave/</a:t>
            </a:r>
            <a:r>
              <a:rPr lang="sl-SI" sz="2700" dirty="0">
                <a:solidFill>
                  <a:srgbClr val="425563"/>
                </a:solidFill>
                <a:latin typeface="Segoe UI"/>
                <a:ea typeface="Calibri Light" panose="020F0302020204030204" pitchFamily="34" charset="0"/>
                <a:cs typeface="Calibri Light" panose="020F0302020204030204" pitchFamily="34" charset="0"/>
              </a:rPr>
              <a:t> </a:t>
            </a:r>
          </a:p>
          <a:p>
            <a:pPr marL="428625" indent="-428625" defTabSz="1371600" fontAlgn="base">
              <a:buFont typeface="Arial" panose="020B0604020202020204" pitchFamily="34" charset="0"/>
              <a:buChar char="•"/>
            </a:pPr>
            <a:endParaRPr lang="sl-SI" sz="2700" dirty="0">
              <a:solidFill>
                <a:srgbClr val="425563"/>
              </a:solidFill>
              <a:latin typeface="Segoe UI"/>
              <a:ea typeface="Calibri Light" panose="020F0302020204030204" pitchFamily="34" charset="0"/>
              <a:cs typeface="Calibri Light" panose="020F0302020204030204" pitchFamily="34" charset="0"/>
            </a:endParaRPr>
          </a:p>
          <a:p>
            <a:pPr marL="428625" indent="-428625" defTabSz="1371600" fontAlgn="base">
              <a:buFont typeface="Arial" panose="020B0604020202020204" pitchFamily="34" charset="0"/>
              <a:buChar char="•"/>
            </a:pPr>
            <a:r>
              <a:rPr lang="sl-SI" sz="2700" dirty="0">
                <a:solidFill>
                  <a:srgbClr val="425563"/>
                </a:solidFill>
                <a:latin typeface="Segoe UI"/>
                <a:ea typeface="Calibri Light" panose="020F0302020204030204" pitchFamily="34" charset="0"/>
                <a:cs typeface="Calibri Light" panose="020F0302020204030204" pitchFamily="34" charset="0"/>
              </a:rPr>
              <a:t>Na GZS redno objavljamo aktualne razpise na spletni strani: </a:t>
            </a:r>
            <a:r>
              <a:rPr lang="sl-SI" sz="2700" dirty="0">
                <a:solidFill>
                  <a:srgbClr val="425563"/>
                </a:solidFill>
                <a:latin typeface="Segoe UI"/>
                <a:ea typeface="Calibri Light" panose="020F0302020204030204" pitchFamily="34" charset="0"/>
                <a:cs typeface="Calibri Light" panose="020F0302020204030204" pitchFamily="34" charset="0"/>
                <a:hlinkClick r:id="rId5"/>
              </a:rPr>
              <a:t>https://www.gzs.si/skupne_naloge/informacije_in_pomoc/vsebine/Aktualni-razpisi</a:t>
            </a:r>
            <a:endParaRPr lang="sl-SI" sz="2700" dirty="0">
              <a:solidFill>
                <a:srgbClr val="425563"/>
              </a:solidFill>
              <a:latin typeface="Segoe UI"/>
              <a:ea typeface="Calibri Light" panose="020F0302020204030204" pitchFamily="34" charset="0"/>
              <a:cs typeface="Calibri Light" panose="020F0302020204030204" pitchFamily="34" charset="0"/>
            </a:endParaRPr>
          </a:p>
          <a:p>
            <a:pPr marL="428625" indent="-428625" defTabSz="1371600" fontAlgn="base">
              <a:buFont typeface="Arial" panose="020B0604020202020204" pitchFamily="34" charset="0"/>
              <a:buChar char="•"/>
            </a:pPr>
            <a:endParaRPr lang="sl-SI" sz="2700" dirty="0">
              <a:solidFill>
                <a:srgbClr val="425563"/>
              </a:solidFill>
              <a:latin typeface="Segoe UI"/>
              <a:ea typeface="Calibri Light" panose="020F0302020204030204" pitchFamily="34" charset="0"/>
              <a:cs typeface="Calibri Light" panose="020F0302020204030204" pitchFamily="34" charset="0"/>
            </a:endParaRPr>
          </a:p>
          <a:p>
            <a:pPr marL="514350" indent="-514350" defTabSz="1371600">
              <a:buFont typeface="Arial" panose="020B0604020202020204" pitchFamily="34" charset="0"/>
              <a:buChar char="•"/>
            </a:pPr>
            <a:endParaRPr lang="sl-SI" sz="2700" dirty="0">
              <a:solidFill>
                <a:srgbClr val="425563"/>
              </a:solidFill>
              <a:latin typeface="Segoe UI"/>
              <a:cs typeface="Calibri Light" panose="020F0302020204030204" pitchFamily="34" charset="0"/>
            </a:endParaRPr>
          </a:p>
          <a:p>
            <a:pPr marL="514350" indent="-514350" defTabSz="1371600">
              <a:buFont typeface="Arial" panose="020B0604020202020204" pitchFamily="34" charset="0"/>
              <a:buChar char="•"/>
            </a:pPr>
            <a:endParaRPr lang="sl-SI" sz="2700" dirty="0">
              <a:solidFill>
                <a:srgbClr val="425563"/>
              </a:solidFill>
              <a:latin typeface="Segoe UI"/>
              <a:cs typeface="Calibri Light" panose="020F0302020204030204" pitchFamily="34" charset="0"/>
            </a:endParaRPr>
          </a:p>
        </p:txBody>
      </p:sp>
    </p:spTree>
    <p:extLst>
      <p:ext uri="{BB962C8B-B14F-4D97-AF65-F5344CB8AC3E}">
        <p14:creationId xmlns:p14="http://schemas.microsoft.com/office/powerpoint/2010/main" val="1447601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162AA-ED7D-1B84-A642-00E2EF6AEB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93BA9-D048-8FE0-6BEE-61AE3CD4A76F}"/>
              </a:ext>
            </a:extLst>
          </p:cNvPr>
          <p:cNvSpPr>
            <a:spLocks noGrp="1"/>
          </p:cNvSpPr>
          <p:nvPr>
            <p:ph type="title"/>
          </p:nvPr>
        </p:nvSpPr>
        <p:spPr>
          <a:xfrm>
            <a:off x="1407439" y="476503"/>
            <a:ext cx="14907986" cy="1148378"/>
          </a:xfrm>
        </p:spPr>
        <p:txBody>
          <a:bodyPr>
            <a:normAutofit/>
          </a:bodyPr>
          <a:lstStyle/>
          <a:p>
            <a:r>
              <a:rPr lang="sl-SI" sz="5250" dirty="0">
                <a:cs typeface="Calibri Light" panose="020F0302020204030204" pitchFamily="34" charset="0"/>
              </a:rPr>
              <a:t>Podporni ekosistem </a:t>
            </a:r>
            <a:endParaRPr lang="en-GB" sz="5250" dirty="0">
              <a:cs typeface="Calibri Light" panose="020F0302020204030204" pitchFamily="34" charset="0"/>
            </a:endParaRPr>
          </a:p>
        </p:txBody>
      </p:sp>
      <p:sp>
        <p:nvSpPr>
          <p:cNvPr id="20" name="PoljeZBesedilom 19">
            <a:extLst>
              <a:ext uri="{FF2B5EF4-FFF2-40B4-BE49-F238E27FC236}">
                <a16:creationId xmlns:a16="http://schemas.microsoft.com/office/drawing/2014/main" id="{A1ED0657-5425-FDA7-BEF4-5A03DBB6EF5C}"/>
              </a:ext>
            </a:extLst>
          </p:cNvPr>
          <p:cNvSpPr txBox="1"/>
          <p:nvPr/>
        </p:nvSpPr>
        <p:spPr>
          <a:xfrm>
            <a:off x="1407439" y="1704097"/>
            <a:ext cx="14284319" cy="7540526"/>
          </a:xfrm>
          <a:prstGeom prst="rect">
            <a:avLst/>
          </a:prstGeom>
          <a:noFill/>
        </p:spPr>
        <p:txBody>
          <a:bodyPr wrap="square" rtlCol="0">
            <a:spAutoFit/>
          </a:bodyPr>
          <a:lstStyle/>
          <a:p>
            <a:pPr defTabSz="1371600"/>
            <a:r>
              <a:rPr lang="sl-SI" sz="3000" b="1" dirty="0">
                <a:solidFill>
                  <a:srgbClr val="3A8700"/>
                </a:solidFill>
                <a:latin typeface="Segoe UI"/>
                <a:cs typeface="Calibri Light" panose="020F0302020204030204" pitchFamily="34" charset="0"/>
              </a:rPr>
              <a:t>Nacionalna raven </a:t>
            </a:r>
          </a:p>
          <a:p>
            <a:pPr defTabSz="1371600">
              <a:lnSpc>
                <a:spcPct val="150000"/>
              </a:lnSpc>
            </a:pPr>
            <a:endParaRPr lang="sl-SI" sz="2700" dirty="0">
              <a:solidFill>
                <a:srgbClr val="425563"/>
              </a:solidFill>
              <a:latin typeface="Segoe UI"/>
              <a:cs typeface="Calibri Light" panose="020F0302020204030204" pitchFamily="34" charset="0"/>
            </a:endParaRP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Ministrstva in izvajalske agencije </a:t>
            </a:r>
            <a:r>
              <a:rPr lang="sl-SI" sz="2700" dirty="0">
                <a:solidFill>
                  <a:srgbClr val="425563"/>
                </a:solidFill>
                <a:latin typeface="Segoe UI"/>
                <a:cs typeface="Calibri Light" panose="020F0302020204030204" pitchFamily="34" charset="0"/>
                <a:sym typeface="Wingdings" panose="05000000000000000000" pitchFamily="2" charset="2"/>
              </a:rPr>
              <a:t> i</a:t>
            </a:r>
            <a:r>
              <a:rPr lang="sl-SI" sz="2700" dirty="0">
                <a:solidFill>
                  <a:srgbClr val="425563"/>
                </a:solidFill>
                <a:latin typeface="Segoe UI"/>
                <a:cs typeface="Calibri Light" panose="020F0302020204030204" pitchFamily="34" charset="0"/>
              </a:rPr>
              <a:t>nfo dnevi, delavnice in posveti o aktualnih razpisih. </a:t>
            </a: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SPIRIT Slovenija </a:t>
            </a:r>
            <a:r>
              <a:rPr lang="sl-SI" sz="2700" dirty="0">
                <a:solidFill>
                  <a:srgbClr val="425563"/>
                </a:solidFill>
                <a:latin typeface="Segoe UI"/>
                <a:cs typeface="Calibri Light" panose="020F0302020204030204" pitchFamily="34" charset="0"/>
                <a:sym typeface="Wingdings" panose="05000000000000000000" pitchFamily="2" charset="2"/>
              </a:rPr>
              <a:t> </a:t>
            </a:r>
            <a:r>
              <a:rPr lang="sl-SI" sz="2700" dirty="0">
                <a:solidFill>
                  <a:srgbClr val="425563"/>
                </a:solidFill>
                <a:latin typeface="Segoe UI"/>
                <a:cs typeface="Calibri Light" panose="020F0302020204030204" pitchFamily="34" charset="0"/>
              </a:rPr>
              <a:t>delavnice za internacionalizacijo, digitalizacijo in inovacije.</a:t>
            </a: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ARIS</a:t>
            </a:r>
            <a:r>
              <a:rPr lang="sl-SI" sz="2700" dirty="0">
                <a:solidFill>
                  <a:srgbClr val="425563"/>
                </a:solidFill>
                <a:latin typeface="Segoe UI"/>
                <a:cs typeface="Calibri Light" panose="020F0302020204030204" pitchFamily="34" charset="0"/>
              </a:rPr>
              <a:t> </a:t>
            </a:r>
            <a:r>
              <a:rPr lang="sl-SI" sz="2700" dirty="0">
                <a:solidFill>
                  <a:srgbClr val="425563"/>
                </a:solidFill>
                <a:latin typeface="Segoe UI"/>
                <a:cs typeface="Calibri Light" panose="020F0302020204030204" pitchFamily="34" charset="0"/>
                <a:sym typeface="Wingdings" panose="05000000000000000000" pitchFamily="2" charset="2"/>
              </a:rPr>
              <a:t> delavnice za podporo podjetjem pri prijavah na razpise. </a:t>
            </a:r>
            <a:endParaRPr lang="sl-SI" sz="2700" dirty="0">
              <a:solidFill>
                <a:srgbClr val="425563"/>
              </a:solidFill>
              <a:latin typeface="Segoe UI"/>
              <a:cs typeface="Calibri Light" panose="020F0302020204030204" pitchFamily="34" charset="0"/>
            </a:endParaRP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Slovenski podjetniški sklad (SPS) </a:t>
            </a:r>
            <a:r>
              <a:rPr lang="sl-SI" sz="2700" dirty="0">
                <a:solidFill>
                  <a:srgbClr val="425563"/>
                </a:solidFill>
                <a:latin typeface="Segoe UI"/>
                <a:cs typeface="Calibri Light" panose="020F0302020204030204" pitchFamily="34" charset="0"/>
                <a:sym typeface="Wingdings" panose="05000000000000000000" pitchFamily="2" charset="2"/>
              </a:rPr>
              <a:t> </a:t>
            </a:r>
            <a:r>
              <a:rPr lang="sl-SI" sz="2700" dirty="0">
                <a:solidFill>
                  <a:srgbClr val="425563"/>
                </a:solidFill>
                <a:latin typeface="Segoe UI"/>
                <a:cs typeface="Calibri Light" panose="020F0302020204030204" pitchFamily="34" charset="0"/>
              </a:rPr>
              <a:t>programi usposabljanj za startupe (npr. Startup Plus Program), mentorstvo in svetovanja.</a:t>
            </a: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Eko sklad in MOPE </a:t>
            </a:r>
            <a:r>
              <a:rPr lang="sl-SI" sz="2700" dirty="0">
                <a:solidFill>
                  <a:srgbClr val="425563"/>
                </a:solidFill>
                <a:latin typeface="Segoe UI"/>
                <a:cs typeface="Calibri Light" panose="020F0302020204030204" pitchFamily="34" charset="0"/>
                <a:sym typeface="Wingdings" panose="05000000000000000000" pitchFamily="2" charset="2"/>
              </a:rPr>
              <a:t> </a:t>
            </a:r>
            <a:r>
              <a:rPr lang="sl-SI" sz="2700" dirty="0">
                <a:solidFill>
                  <a:srgbClr val="425563"/>
                </a:solidFill>
                <a:latin typeface="Segoe UI"/>
                <a:cs typeface="Calibri Light" panose="020F0302020204030204" pitchFamily="34" charset="0"/>
              </a:rPr>
              <a:t>izobraževanja o energetskih naložbah in zelenih projektih.</a:t>
            </a: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err="1">
                <a:solidFill>
                  <a:srgbClr val="425563"/>
                </a:solidFill>
                <a:latin typeface="Segoe UI"/>
                <a:cs typeface="Calibri Light" panose="020F0302020204030204" pitchFamily="34" charset="0"/>
              </a:rPr>
              <a:t>Enterprise</a:t>
            </a:r>
            <a:r>
              <a:rPr lang="sl-SI" sz="2700" b="1" dirty="0">
                <a:solidFill>
                  <a:srgbClr val="425563"/>
                </a:solidFill>
                <a:latin typeface="Segoe UI"/>
                <a:cs typeface="Calibri Light" panose="020F0302020204030204" pitchFamily="34" charset="0"/>
              </a:rPr>
              <a:t> </a:t>
            </a:r>
            <a:r>
              <a:rPr lang="sl-SI" sz="2700" b="1" dirty="0" err="1">
                <a:solidFill>
                  <a:srgbClr val="425563"/>
                </a:solidFill>
                <a:latin typeface="Segoe UI"/>
                <a:cs typeface="Calibri Light" panose="020F0302020204030204" pitchFamily="34" charset="0"/>
              </a:rPr>
              <a:t>Europe</a:t>
            </a:r>
            <a:r>
              <a:rPr lang="sl-SI" sz="2700" b="1" dirty="0">
                <a:solidFill>
                  <a:srgbClr val="425563"/>
                </a:solidFill>
                <a:latin typeface="Segoe UI"/>
                <a:cs typeface="Calibri Light" panose="020F0302020204030204" pitchFamily="34" charset="0"/>
              </a:rPr>
              <a:t> </a:t>
            </a:r>
            <a:r>
              <a:rPr lang="sl-SI" sz="2700" b="1" dirty="0" err="1">
                <a:solidFill>
                  <a:srgbClr val="425563"/>
                </a:solidFill>
                <a:latin typeface="Segoe UI"/>
                <a:cs typeface="Calibri Light" panose="020F0302020204030204" pitchFamily="34" charset="0"/>
              </a:rPr>
              <a:t>Network</a:t>
            </a:r>
            <a:r>
              <a:rPr lang="sl-SI" sz="2700" b="1" dirty="0">
                <a:solidFill>
                  <a:srgbClr val="425563"/>
                </a:solidFill>
                <a:latin typeface="Segoe UI"/>
                <a:cs typeface="Calibri Light" panose="020F0302020204030204" pitchFamily="34" charset="0"/>
              </a:rPr>
              <a:t> (EEN) </a:t>
            </a:r>
            <a:r>
              <a:rPr lang="sl-SI" sz="2700" dirty="0">
                <a:solidFill>
                  <a:srgbClr val="425563"/>
                </a:solidFill>
                <a:latin typeface="Segoe UI"/>
                <a:cs typeface="Calibri Light" panose="020F0302020204030204" pitchFamily="34" charset="0"/>
                <a:sym typeface="Wingdings" panose="05000000000000000000" pitchFamily="2" charset="2"/>
              </a:rPr>
              <a:t> </a:t>
            </a:r>
            <a:r>
              <a:rPr lang="sl-SI" altLang="sl-SI" sz="2700" dirty="0">
                <a:solidFill>
                  <a:srgbClr val="425563"/>
                </a:solidFill>
                <a:latin typeface="Segoe UI"/>
                <a:cs typeface="Calibri Light" panose="020F0302020204030204" pitchFamily="34" charset="0"/>
                <a:sym typeface="Wingdings" panose="05000000000000000000" pitchFamily="2" charset="2"/>
              </a:rPr>
              <a:t>podpora pri iskanju partnerjev iz tujine</a:t>
            </a:r>
          </a:p>
          <a:p>
            <a:pPr marL="428625" indent="-428625" defTabSz="1371600" eaLnBrk="0" fontAlgn="base" hangingPunct="0">
              <a:lnSpc>
                <a:spcPct val="15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Gospodarska zbornica Slovenije </a:t>
            </a:r>
            <a:r>
              <a:rPr lang="sl-SI" sz="2700" dirty="0">
                <a:solidFill>
                  <a:srgbClr val="425563"/>
                </a:solidFill>
                <a:latin typeface="Segoe UI"/>
                <a:cs typeface="Calibri Light" panose="020F0302020204030204" pitchFamily="34" charset="0"/>
                <a:sym typeface="Wingdings" panose="05000000000000000000" pitchFamily="2" charset="2"/>
              </a:rPr>
              <a:t> Info dnevi, mreženja, svetovanje, pospeševalniki</a:t>
            </a:r>
            <a:endParaRPr lang="sl-SI" sz="2700" dirty="0">
              <a:solidFill>
                <a:srgbClr val="425563"/>
              </a:solidFill>
              <a:latin typeface="Segoe UI"/>
              <a:cs typeface="Calibri Light" panose="020F0302020204030204" pitchFamily="34" charset="0"/>
            </a:endParaRPr>
          </a:p>
        </p:txBody>
      </p:sp>
    </p:spTree>
    <p:extLst>
      <p:ext uri="{BB962C8B-B14F-4D97-AF65-F5344CB8AC3E}">
        <p14:creationId xmlns:p14="http://schemas.microsoft.com/office/powerpoint/2010/main" val="2249289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52C1A-3DF6-1205-C8D5-8D79D6A980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ED611-7BE9-0F3E-4211-59538BFCBCE3}"/>
              </a:ext>
            </a:extLst>
          </p:cNvPr>
          <p:cNvSpPr>
            <a:spLocks noGrp="1"/>
          </p:cNvSpPr>
          <p:nvPr>
            <p:ph type="title"/>
          </p:nvPr>
        </p:nvSpPr>
        <p:spPr>
          <a:xfrm>
            <a:off x="1407439" y="476503"/>
            <a:ext cx="14907986" cy="1148378"/>
          </a:xfrm>
        </p:spPr>
        <p:txBody>
          <a:bodyPr>
            <a:normAutofit/>
          </a:bodyPr>
          <a:lstStyle/>
          <a:p>
            <a:r>
              <a:rPr lang="sl-SI" sz="5250" dirty="0">
                <a:cs typeface="Calibri Light" panose="020F0302020204030204" pitchFamily="34" charset="0"/>
              </a:rPr>
              <a:t>Podporni ekosistem </a:t>
            </a:r>
            <a:endParaRPr lang="en-GB" sz="5250" dirty="0">
              <a:cs typeface="Calibri Light" panose="020F0302020204030204" pitchFamily="34" charset="0"/>
            </a:endParaRPr>
          </a:p>
        </p:txBody>
      </p:sp>
      <p:sp>
        <p:nvSpPr>
          <p:cNvPr id="20" name="PoljeZBesedilom 19">
            <a:extLst>
              <a:ext uri="{FF2B5EF4-FFF2-40B4-BE49-F238E27FC236}">
                <a16:creationId xmlns:a16="http://schemas.microsoft.com/office/drawing/2014/main" id="{4074E0B4-31EC-5567-D9AB-3B1E1063B26F}"/>
              </a:ext>
            </a:extLst>
          </p:cNvPr>
          <p:cNvSpPr txBox="1"/>
          <p:nvPr/>
        </p:nvSpPr>
        <p:spPr>
          <a:xfrm>
            <a:off x="1407439" y="1704096"/>
            <a:ext cx="13893236" cy="7155805"/>
          </a:xfrm>
          <a:prstGeom prst="rect">
            <a:avLst/>
          </a:prstGeom>
          <a:noFill/>
        </p:spPr>
        <p:txBody>
          <a:bodyPr wrap="square" rtlCol="0">
            <a:spAutoFit/>
          </a:bodyPr>
          <a:lstStyle/>
          <a:p>
            <a:pPr defTabSz="1371600"/>
            <a:r>
              <a:rPr lang="sl-SI" sz="3000" b="1" dirty="0">
                <a:solidFill>
                  <a:srgbClr val="3A8700"/>
                </a:solidFill>
                <a:latin typeface="Segoe UI"/>
                <a:cs typeface="Calibri Light" panose="020F0302020204030204" pitchFamily="34" charset="0"/>
              </a:rPr>
              <a:t>Evropska raven  </a:t>
            </a:r>
          </a:p>
          <a:p>
            <a:pPr defTabSz="1371600"/>
            <a:endParaRPr lang="sl-SI" sz="2700" dirty="0">
              <a:solidFill>
                <a:srgbClr val="425563"/>
              </a:solidFill>
              <a:latin typeface="Segoe UI"/>
              <a:cs typeface="Calibri Light" panose="020F0302020204030204" pitchFamily="34" charset="0"/>
            </a:endParaRP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Evropska komisija in izvajalske agencije EU </a:t>
            </a:r>
            <a:r>
              <a:rPr lang="sl-SI" sz="2700" dirty="0">
                <a:solidFill>
                  <a:srgbClr val="425563"/>
                </a:solidFill>
                <a:latin typeface="Segoe UI"/>
                <a:cs typeface="Calibri Light" panose="020F0302020204030204" pitchFamily="34" charset="0"/>
                <a:sym typeface="Wingdings" panose="05000000000000000000" pitchFamily="2" charset="2"/>
              </a:rPr>
              <a:t> info dnevi z</a:t>
            </a:r>
            <a:r>
              <a:rPr lang="sl-SI" sz="2700" dirty="0">
                <a:solidFill>
                  <a:srgbClr val="425563"/>
                </a:solidFill>
                <a:latin typeface="Segoe UI"/>
                <a:cs typeface="Calibri Light" panose="020F0302020204030204" pitchFamily="34" charset="0"/>
              </a:rPr>
              <a:t>a vse glavne programe – Horizon Europe, LIFE, Digital Europe, Interreg ipd.</a:t>
            </a: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Nacionalne kontaktne točke (NKT / NCP) </a:t>
            </a:r>
            <a:r>
              <a:rPr lang="sl-SI" sz="2700" dirty="0">
                <a:solidFill>
                  <a:srgbClr val="425563"/>
                </a:solidFill>
                <a:latin typeface="Segoe UI"/>
                <a:cs typeface="Calibri Light" panose="020F0302020204030204" pitchFamily="34" charset="0"/>
                <a:sym typeface="Wingdings" panose="05000000000000000000" pitchFamily="2" charset="2"/>
              </a:rPr>
              <a:t> </a:t>
            </a:r>
            <a:r>
              <a:rPr lang="sl-SI" sz="2700" dirty="0">
                <a:solidFill>
                  <a:srgbClr val="425563"/>
                </a:solidFill>
                <a:latin typeface="Segoe UI"/>
                <a:cs typeface="Calibri Light" panose="020F0302020204030204" pitchFamily="34" charset="0"/>
              </a:rPr>
              <a:t>individualno svetovanje za posamezna vsebinska področja. </a:t>
            </a: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Enterprise Europe </a:t>
            </a:r>
            <a:r>
              <a:rPr lang="sl-SI" sz="2700" b="1" dirty="0" err="1">
                <a:solidFill>
                  <a:srgbClr val="425563"/>
                </a:solidFill>
                <a:latin typeface="Segoe UI"/>
                <a:cs typeface="Calibri Light" panose="020F0302020204030204" pitchFamily="34" charset="0"/>
              </a:rPr>
              <a:t>Network</a:t>
            </a:r>
            <a:r>
              <a:rPr lang="sl-SI" sz="2700" b="1" dirty="0">
                <a:solidFill>
                  <a:srgbClr val="425563"/>
                </a:solidFill>
                <a:latin typeface="Segoe UI"/>
                <a:cs typeface="Calibri Light" panose="020F0302020204030204" pitchFamily="34" charset="0"/>
              </a:rPr>
              <a:t> (EEN) </a:t>
            </a:r>
            <a:r>
              <a:rPr lang="sl-SI" sz="2700" dirty="0">
                <a:solidFill>
                  <a:srgbClr val="425563"/>
                </a:solidFill>
                <a:latin typeface="Segoe UI"/>
                <a:cs typeface="Calibri Light" panose="020F0302020204030204" pitchFamily="34" charset="0"/>
                <a:sym typeface="Wingdings" panose="05000000000000000000" pitchFamily="2" charset="2"/>
              </a:rPr>
              <a:t> pomoč podjetjem p</a:t>
            </a:r>
            <a:r>
              <a:rPr lang="sl-SI" sz="2700" dirty="0">
                <a:solidFill>
                  <a:srgbClr val="425563"/>
                </a:solidFill>
                <a:latin typeface="Segoe UI"/>
                <a:cs typeface="Calibri Light" panose="020F0302020204030204" pitchFamily="34" charset="0"/>
              </a:rPr>
              <a:t>ri iskanju partnerjev v tujini, razumevanju razpisnih pogojev in pripravi prijav.</a:t>
            </a:r>
          </a:p>
          <a:p>
            <a:pPr marL="428625" indent="-428625" defTabSz="1371600" eaLnBrk="0" fontAlgn="base" hangingPunct="0">
              <a:lnSpc>
                <a:spcPct val="200000"/>
              </a:lnSpc>
              <a:spcBef>
                <a:spcPct val="0"/>
              </a:spcBef>
              <a:spcAft>
                <a:spcPct val="0"/>
              </a:spcAft>
              <a:buFont typeface="Arial" panose="020B0604020202020204" pitchFamily="34" charset="0"/>
              <a:buChar char="•"/>
            </a:pPr>
            <a:r>
              <a:rPr lang="sl-SI" sz="2700" b="1" dirty="0">
                <a:solidFill>
                  <a:srgbClr val="425563"/>
                </a:solidFill>
                <a:latin typeface="Segoe UI"/>
                <a:cs typeface="Calibri Light" panose="020F0302020204030204" pitchFamily="34" charset="0"/>
              </a:rPr>
              <a:t>Center za poslovno usposabljanje </a:t>
            </a:r>
            <a:r>
              <a:rPr lang="sl-SI" sz="2700" dirty="0">
                <a:solidFill>
                  <a:srgbClr val="425563"/>
                </a:solidFill>
                <a:latin typeface="Segoe UI"/>
                <a:cs typeface="Calibri Light" panose="020F0302020204030204" pitchFamily="34" charset="0"/>
                <a:sym typeface="Wingdings" panose="05000000000000000000" pitchFamily="2" charset="2"/>
              </a:rPr>
              <a:t> izobraževanje za vodenje EU projektov</a:t>
            </a:r>
            <a:endParaRPr lang="sl-SI" sz="2700" dirty="0">
              <a:solidFill>
                <a:srgbClr val="425563"/>
              </a:solidFill>
              <a:latin typeface="Segoe UI"/>
              <a:cs typeface="Calibri Light" panose="020F0302020204030204" pitchFamily="34" charset="0"/>
            </a:endParaRPr>
          </a:p>
          <a:p>
            <a:pPr defTabSz="1371600"/>
            <a:endParaRPr lang="sl-SI" sz="2400" dirty="0">
              <a:solidFill>
                <a:srgbClr val="425563"/>
              </a:solidFill>
              <a:latin typeface="Segoe UI"/>
              <a:cs typeface="Calibri Light" panose="020F0302020204030204" pitchFamily="34" charset="0"/>
            </a:endParaRPr>
          </a:p>
        </p:txBody>
      </p:sp>
    </p:spTree>
    <p:extLst>
      <p:ext uri="{BB962C8B-B14F-4D97-AF65-F5344CB8AC3E}">
        <p14:creationId xmlns:p14="http://schemas.microsoft.com/office/powerpoint/2010/main" val="2643722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D6062-B714-16EE-74A6-C7050CFE1DA8}"/>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5EE7655C-5ED5-B9BC-4E50-BE51FDD301DB}"/>
              </a:ext>
            </a:extLst>
          </p:cNvPr>
          <p:cNvSpPr>
            <a:spLocks noGrp="1"/>
          </p:cNvSpPr>
          <p:nvPr>
            <p:ph type="ctrTitle"/>
          </p:nvPr>
        </p:nvSpPr>
        <p:spPr/>
        <p:txBody>
          <a:bodyPr>
            <a:normAutofit/>
          </a:bodyPr>
          <a:lstStyle/>
          <a:p>
            <a:r>
              <a:rPr lang="sl-SI" dirty="0"/>
              <a:t>Aktualne in napovedane nacionalne priložnosti </a:t>
            </a:r>
          </a:p>
        </p:txBody>
      </p:sp>
      <p:sp>
        <p:nvSpPr>
          <p:cNvPr id="3" name="Podnaslov 2">
            <a:extLst>
              <a:ext uri="{FF2B5EF4-FFF2-40B4-BE49-F238E27FC236}">
                <a16:creationId xmlns:a16="http://schemas.microsoft.com/office/drawing/2014/main" id="{7CAB7D39-FF11-5045-88C7-320E72112042}"/>
              </a:ext>
            </a:extLst>
          </p:cNvPr>
          <p:cNvSpPr>
            <a:spLocks noGrp="1"/>
          </p:cNvSpPr>
          <p:nvPr>
            <p:ph type="subTitle" idx="1"/>
          </p:nvPr>
        </p:nvSpPr>
        <p:spPr/>
        <p:txBody>
          <a:bodyPr/>
          <a:lstStyle/>
          <a:p>
            <a:endParaRPr lang="sl-SI" sz="2100" b="1" dirty="0"/>
          </a:p>
        </p:txBody>
      </p:sp>
    </p:spTree>
    <p:extLst>
      <p:ext uri="{BB962C8B-B14F-4D97-AF65-F5344CB8AC3E}">
        <p14:creationId xmlns:p14="http://schemas.microsoft.com/office/powerpoint/2010/main" val="136826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Pomembno: status razpisa se lahko hitro spremeni</a:t>
            </a:r>
          </a:p>
        </p:txBody>
      </p:sp>
      <p:sp>
        <p:nvSpPr>
          <p:cNvPr id="3" name="Content Placeholder 2"/>
          <p:cNvSpPr>
            <a:spLocks noGrp="1"/>
          </p:cNvSpPr>
          <p:nvPr>
            <p:ph idx="1"/>
          </p:nvPr>
        </p:nvSpPr>
        <p:spPr/>
        <p:txBody>
          <a:bodyPr/>
          <a:lstStyle/>
          <a:p>
            <a:pPr>
              <a:spcAft>
                <a:spcPts val="1200"/>
              </a:spcAft>
              <a:defRPr sz="1800"/>
            </a:pPr>
            <a:r>
              <a:rPr sz="2700" dirty="0" err="1"/>
              <a:t>Pregled</a:t>
            </a:r>
            <a:r>
              <a:rPr sz="2700" dirty="0"/>
              <a:t> je </a:t>
            </a:r>
            <a:r>
              <a:rPr sz="2700" dirty="0" err="1"/>
              <a:t>orientacijski</a:t>
            </a:r>
            <a:r>
              <a:rPr sz="2700" dirty="0"/>
              <a:t> in ne </a:t>
            </a:r>
            <a:r>
              <a:rPr sz="2700" dirty="0" err="1"/>
              <a:t>nadomešča</a:t>
            </a:r>
            <a:r>
              <a:rPr sz="2700" dirty="0"/>
              <a:t> </a:t>
            </a:r>
            <a:r>
              <a:rPr sz="2700" dirty="0" err="1"/>
              <a:t>preverjanja</a:t>
            </a:r>
            <a:r>
              <a:rPr sz="2700" dirty="0"/>
              <a:t> </a:t>
            </a:r>
            <a:r>
              <a:rPr sz="2700" dirty="0" err="1"/>
              <a:t>uradne</a:t>
            </a:r>
            <a:r>
              <a:rPr sz="2700" dirty="0"/>
              <a:t> </a:t>
            </a:r>
            <a:r>
              <a:rPr sz="2700" dirty="0" err="1"/>
              <a:t>dokumentacije</a:t>
            </a:r>
            <a:endParaRPr sz="2700" dirty="0"/>
          </a:p>
          <a:p>
            <a:pPr>
              <a:spcAft>
                <a:spcPts val="1200"/>
              </a:spcAft>
              <a:defRPr sz="1800"/>
            </a:pPr>
            <a:r>
              <a:rPr sz="2700" dirty="0"/>
              <a:t>Pri </a:t>
            </a:r>
            <a:r>
              <a:rPr sz="2700" dirty="0" err="1"/>
              <a:t>vsakem</a:t>
            </a:r>
            <a:r>
              <a:rPr sz="2700" dirty="0"/>
              <a:t> </a:t>
            </a:r>
            <a:r>
              <a:rPr sz="2700" dirty="0" err="1"/>
              <a:t>razpisu</a:t>
            </a:r>
            <a:r>
              <a:rPr sz="2700" dirty="0"/>
              <a:t> </a:t>
            </a:r>
            <a:r>
              <a:rPr dirty="0"/>
              <a:t>je </a:t>
            </a:r>
            <a:r>
              <a:rPr dirty="0" err="1"/>
              <a:t>treba</a:t>
            </a:r>
            <a:r>
              <a:rPr dirty="0"/>
              <a:t> pred </a:t>
            </a:r>
            <a:r>
              <a:rPr dirty="0" err="1"/>
              <a:t>pripravo</a:t>
            </a:r>
            <a:r>
              <a:rPr dirty="0"/>
              <a:t> </a:t>
            </a:r>
            <a:r>
              <a:rPr dirty="0" err="1"/>
              <a:t>vloge</a:t>
            </a:r>
            <a:r>
              <a:rPr dirty="0"/>
              <a:t> </a:t>
            </a:r>
            <a:r>
              <a:rPr dirty="0" err="1"/>
              <a:t>preveriti</a:t>
            </a:r>
            <a:r>
              <a:rPr dirty="0"/>
              <a:t> </a:t>
            </a:r>
            <a:r>
              <a:rPr dirty="0" err="1"/>
              <a:t>uradno</a:t>
            </a:r>
            <a:r>
              <a:rPr dirty="0"/>
              <a:t> </a:t>
            </a:r>
            <a:r>
              <a:rPr dirty="0" err="1"/>
              <a:t>objavo</a:t>
            </a:r>
            <a:r>
              <a:rPr dirty="0"/>
              <a:t>, </a:t>
            </a:r>
            <a:r>
              <a:rPr dirty="0" err="1"/>
              <a:t>razpisno</a:t>
            </a:r>
            <a:r>
              <a:rPr dirty="0"/>
              <a:t> </a:t>
            </a:r>
            <a:r>
              <a:rPr dirty="0" err="1"/>
              <a:t>dokumentacijo</a:t>
            </a:r>
            <a:r>
              <a:rPr dirty="0"/>
              <a:t> in </a:t>
            </a:r>
            <a:r>
              <a:rPr dirty="0" err="1"/>
              <a:t>rok</a:t>
            </a:r>
            <a:r>
              <a:rPr dirty="0"/>
              <a:t>.</a:t>
            </a:r>
          </a:p>
          <a:p>
            <a:pPr>
              <a:spcAft>
                <a:spcPts val="1200"/>
              </a:spcAft>
              <a:defRPr sz="1800"/>
            </a:pPr>
            <a:r>
              <a:rPr dirty="0"/>
              <a:t>Pri </a:t>
            </a:r>
            <a:r>
              <a:rPr dirty="0" err="1"/>
              <a:t>finančnih</a:t>
            </a:r>
            <a:r>
              <a:rPr dirty="0"/>
              <a:t> </a:t>
            </a:r>
            <a:r>
              <a:rPr dirty="0" err="1"/>
              <a:t>instrumentih</a:t>
            </a:r>
            <a:r>
              <a:rPr dirty="0"/>
              <a:t> </a:t>
            </a:r>
            <a:r>
              <a:rPr dirty="0" err="1"/>
              <a:t>lahko</a:t>
            </a:r>
            <a:r>
              <a:rPr dirty="0"/>
              <a:t> </a:t>
            </a:r>
            <a:r>
              <a:rPr dirty="0" err="1"/>
              <a:t>razpis</a:t>
            </a:r>
            <a:r>
              <a:rPr dirty="0"/>
              <a:t> </a:t>
            </a:r>
            <a:r>
              <a:rPr dirty="0" err="1"/>
              <a:t>zaprejo</a:t>
            </a:r>
            <a:r>
              <a:rPr dirty="0"/>
              <a:t> </a:t>
            </a:r>
            <a:r>
              <a:rPr dirty="0" err="1"/>
              <a:t>tudi</a:t>
            </a:r>
            <a:r>
              <a:rPr dirty="0"/>
              <a:t> pred </a:t>
            </a:r>
            <a:r>
              <a:rPr dirty="0" err="1"/>
              <a:t>prvotno</a:t>
            </a:r>
            <a:r>
              <a:rPr dirty="0"/>
              <a:t> </a:t>
            </a:r>
            <a:r>
              <a:rPr dirty="0" err="1"/>
              <a:t>objavljenim</a:t>
            </a:r>
            <a:r>
              <a:rPr dirty="0"/>
              <a:t> </a:t>
            </a:r>
            <a:r>
              <a:rPr dirty="0" err="1"/>
              <a:t>rokom</a:t>
            </a:r>
            <a:r>
              <a:rPr dirty="0"/>
              <a:t> </a:t>
            </a:r>
            <a:r>
              <a:rPr dirty="0" err="1"/>
              <a:t>zaradi</a:t>
            </a:r>
            <a:r>
              <a:rPr dirty="0"/>
              <a:t> </a:t>
            </a:r>
            <a:r>
              <a:rPr dirty="0" err="1"/>
              <a:t>porabe</a:t>
            </a:r>
            <a:r>
              <a:rPr dirty="0"/>
              <a:t> </a:t>
            </a:r>
            <a:r>
              <a:rPr dirty="0" err="1"/>
              <a:t>sredstev</a:t>
            </a:r>
            <a:r>
              <a:rPr lang="sl-SI" dirty="0"/>
              <a:t>.</a:t>
            </a:r>
            <a:endParaRPr dirty="0"/>
          </a:p>
        </p:txBody>
      </p:sp>
    </p:spTree>
    <p:extLst>
      <p:ext uri="{BB962C8B-B14F-4D97-AF65-F5344CB8AC3E}">
        <p14:creationId xmlns:p14="http://schemas.microsoft.com/office/powerpoint/2010/main" val="3756311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4514D-ADA6-B1BB-D660-660FF0FE8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DB98CA-2307-9DF1-6A40-69CB2242FA1B}"/>
              </a:ext>
            </a:extLst>
          </p:cNvPr>
          <p:cNvSpPr>
            <a:spLocks noGrp="1"/>
          </p:cNvSpPr>
          <p:nvPr>
            <p:ph type="title"/>
          </p:nvPr>
        </p:nvSpPr>
        <p:spPr>
          <a:xfrm>
            <a:off x="1257302" y="547688"/>
            <a:ext cx="13748004" cy="1988345"/>
          </a:xfrm>
        </p:spPr>
        <p:txBody>
          <a:bodyPr>
            <a:normAutofit/>
          </a:bodyPr>
          <a:lstStyle/>
          <a:p>
            <a:r>
              <a:rPr lang="sl-SI" sz="4200" dirty="0">
                <a:cs typeface="Calibri Light" panose="020F0302020204030204" pitchFamily="34" charset="0"/>
              </a:rPr>
              <a:t>Javni razpis z</a:t>
            </a:r>
            <a:r>
              <a:rPr lang="pl-PL" sz="4200" dirty="0">
                <a:cs typeface="Calibri Light" panose="020F0302020204030204" pitchFamily="34" charset="0"/>
              </a:rPr>
              <a:t>a spodbujanje partnerstev za nastop na tujih trgih 2025-2028 (JR Partnerstva 25-28) </a:t>
            </a:r>
            <a:endParaRPr lang="sl-SI" sz="4200" dirty="0">
              <a:cs typeface="Calibri Light" panose="020F0302020204030204" pitchFamily="34" charset="0"/>
            </a:endParaRPr>
          </a:p>
        </p:txBody>
      </p:sp>
      <p:graphicFrame>
        <p:nvGraphicFramePr>
          <p:cNvPr id="9" name="Content Placeholder 3">
            <a:extLst>
              <a:ext uri="{FF2B5EF4-FFF2-40B4-BE49-F238E27FC236}">
                <a16:creationId xmlns:a16="http://schemas.microsoft.com/office/drawing/2014/main" id="{52F75800-A133-F97F-EBBF-BA42698D1FA0}"/>
              </a:ext>
            </a:extLst>
          </p:cNvPr>
          <p:cNvGraphicFramePr>
            <a:graphicFrameLocks noGrp="1"/>
          </p:cNvGraphicFramePr>
          <p:nvPr>
            <p:ph idx="1"/>
          </p:nvPr>
        </p:nvGraphicFramePr>
        <p:xfrm>
          <a:off x="1413920" y="4853462"/>
          <a:ext cx="14937644" cy="4174334"/>
        </p:xfrm>
        <a:graphic>
          <a:graphicData uri="http://schemas.openxmlformats.org/drawingml/2006/table">
            <a:tbl>
              <a:tblPr firstRow="1" firstCol="1" lastRow="1" lastCol="1" bandRow="1" bandCol="1">
                <a:tableStyleId>{5C22544A-7EE6-4342-B048-85BDC9FD1C3A}</a:tableStyleId>
              </a:tblPr>
              <a:tblGrid>
                <a:gridCol w="3372393">
                  <a:extLst>
                    <a:ext uri="{9D8B030D-6E8A-4147-A177-3AD203B41FA5}">
                      <a16:colId xmlns:a16="http://schemas.microsoft.com/office/drawing/2014/main" val="148617924"/>
                    </a:ext>
                  </a:extLst>
                </a:gridCol>
                <a:gridCol w="4700588">
                  <a:extLst>
                    <a:ext uri="{9D8B030D-6E8A-4147-A177-3AD203B41FA5}">
                      <a16:colId xmlns:a16="http://schemas.microsoft.com/office/drawing/2014/main" val="1981113688"/>
                    </a:ext>
                  </a:extLst>
                </a:gridCol>
                <a:gridCol w="2948087">
                  <a:extLst>
                    <a:ext uri="{9D8B030D-6E8A-4147-A177-3AD203B41FA5}">
                      <a16:colId xmlns:a16="http://schemas.microsoft.com/office/drawing/2014/main" val="2551509668"/>
                    </a:ext>
                  </a:extLst>
                </a:gridCol>
                <a:gridCol w="3916577">
                  <a:extLst>
                    <a:ext uri="{9D8B030D-6E8A-4147-A177-3AD203B41FA5}">
                      <a16:colId xmlns:a16="http://schemas.microsoft.com/office/drawing/2014/main" val="1895669229"/>
                    </a:ext>
                  </a:extLst>
                </a:gridCol>
              </a:tblGrid>
              <a:tr h="342900">
                <a:tc>
                  <a:txBody>
                    <a:bodyPr/>
                    <a:lstStyle/>
                    <a:p>
                      <a:pPr marL="78740" marR="76200" algn="ctr">
                        <a:spcBef>
                          <a:spcPts val="210"/>
                        </a:spcBef>
                        <a:spcAft>
                          <a:spcPts val="0"/>
                        </a:spcAft>
                      </a:pPr>
                      <a:r>
                        <a:rPr lang="sl-SI" sz="2300" b="0" dirty="0">
                          <a:effectLst/>
                          <a:latin typeface="+mj-lt"/>
                          <a:cs typeface="Calibri Light" panose="020F0302020204030204" pitchFamily="34" charset="0"/>
                        </a:rPr>
                        <a:t>Vrsta</a:t>
                      </a:r>
                      <a:r>
                        <a:rPr lang="sl-SI" sz="2300" b="0" spc="30" dirty="0">
                          <a:effectLst/>
                          <a:latin typeface="+mj-lt"/>
                          <a:cs typeface="Calibri Light" panose="020F0302020204030204" pitchFamily="34" charset="0"/>
                        </a:rPr>
                        <a:t> </a:t>
                      </a:r>
                      <a:r>
                        <a:rPr lang="sl-SI" sz="2300" b="0" dirty="0">
                          <a:effectLst/>
                          <a:latin typeface="+mj-lt"/>
                          <a:cs typeface="Calibri Light" panose="020F0302020204030204" pitchFamily="34" charset="0"/>
                        </a:rPr>
                        <a:t>podpore:</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73025" marR="71120" algn="ctr">
                        <a:spcBef>
                          <a:spcPts val="210"/>
                        </a:spcBef>
                        <a:spcAft>
                          <a:spcPts val="0"/>
                        </a:spcAft>
                      </a:pPr>
                      <a:r>
                        <a:rPr lang="sl-SI" sz="2300" b="0" dirty="0">
                          <a:effectLst/>
                          <a:latin typeface="+mj-lt"/>
                          <a:cs typeface="Calibri Light" panose="020F0302020204030204" pitchFamily="34" charset="0"/>
                        </a:rPr>
                        <a:t>Upravičeni</a:t>
                      </a:r>
                      <a:r>
                        <a:rPr lang="sl-SI" sz="2300" b="0" spc="60" dirty="0">
                          <a:effectLst/>
                          <a:latin typeface="+mj-lt"/>
                          <a:cs typeface="Calibri Light" panose="020F0302020204030204" pitchFamily="34" charset="0"/>
                        </a:rPr>
                        <a:t> </a:t>
                      </a:r>
                      <a:r>
                        <a:rPr lang="sl-SI" sz="2300" b="0" dirty="0">
                          <a:effectLst/>
                          <a:latin typeface="+mj-lt"/>
                          <a:cs typeface="Calibri Light" panose="020F0302020204030204" pitchFamily="34" charset="0"/>
                        </a:rPr>
                        <a:t>stroški:</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52705" marR="55880" algn="ctr">
                        <a:spcBef>
                          <a:spcPts val="210"/>
                        </a:spcBef>
                        <a:spcAft>
                          <a:spcPts val="0"/>
                        </a:spcAft>
                      </a:pPr>
                      <a:r>
                        <a:rPr lang="sl-SI" sz="2300" b="0" spc="-40" dirty="0">
                          <a:effectLst/>
                          <a:latin typeface="+mj-lt"/>
                          <a:cs typeface="Calibri Light" panose="020F0302020204030204" pitchFamily="34" charset="0"/>
                        </a:rPr>
                        <a:t>Okvirna</a:t>
                      </a:r>
                      <a:r>
                        <a:rPr lang="sl-SI" sz="2300" b="0" spc="-105" dirty="0">
                          <a:effectLst/>
                          <a:latin typeface="+mj-lt"/>
                          <a:cs typeface="Calibri Light" panose="020F0302020204030204" pitchFamily="34" charset="0"/>
                        </a:rPr>
                        <a:t> </a:t>
                      </a:r>
                      <a:r>
                        <a:rPr lang="sl-SI" sz="2300" b="0" spc="-40" dirty="0">
                          <a:effectLst/>
                          <a:latin typeface="+mj-lt"/>
                          <a:cs typeface="Calibri Light" panose="020F0302020204030204" pitchFamily="34" charset="0"/>
                        </a:rPr>
                        <a:t>višina</a:t>
                      </a:r>
                      <a:r>
                        <a:rPr lang="sl-SI" sz="2300" b="0" spc="-105" dirty="0">
                          <a:effectLst/>
                          <a:latin typeface="+mj-lt"/>
                          <a:cs typeface="Calibri Light" panose="020F0302020204030204" pitchFamily="34" charset="0"/>
                        </a:rPr>
                        <a:t> </a:t>
                      </a:r>
                      <a:r>
                        <a:rPr lang="sl-SI" sz="2300" b="0" spc="-35" dirty="0">
                          <a:effectLst/>
                          <a:latin typeface="+mj-lt"/>
                          <a:cs typeface="Calibri Light" panose="020F0302020204030204" pitchFamily="34" charset="0"/>
                        </a:rPr>
                        <a:t>sredstev:</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36195" marR="43180" algn="ctr">
                        <a:spcBef>
                          <a:spcPts val="210"/>
                        </a:spcBef>
                        <a:spcAft>
                          <a:spcPts val="0"/>
                        </a:spcAft>
                      </a:pPr>
                      <a:r>
                        <a:rPr lang="sl-SI" sz="2300" b="0" spc="-65" dirty="0">
                          <a:effectLst/>
                          <a:latin typeface="+mj-lt"/>
                          <a:cs typeface="Calibri Light" panose="020F0302020204030204" pitchFamily="34" charset="0"/>
                        </a:rPr>
                        <a:t>Obdobje</a:t>
                      </a:r>
                      <a:r>
                        <a:rPr lang="sl-SI" sz="2300" b="0" spc="-155" dirty="0">
                          <a:effectLst/>
                          <a:latin typeface="+mj-lt"/>
                          <a:cs typeface="Calibri Light" panose="020F0302020204030204" pitchFamily="34" charset="0"/>
                        </a:rPr>
                        <a:t> </a:t>
                      </a:r>
                      <a:r>
                        <a:rPr lang="sl-SI" sz="2300" b="0" spc="-65" dirty="0">
                          <a:effectLst/>
                          <a:latin typeface="+mj-lt"/>
                          <a:cs typeface="Calibri Light" panose="020F0302020204030204" pitchFamily="34" charset="0"/>
                        </a:rPr>
                        <a:t>upravičenosti</a:t>
                      </a:r>
                      <a:r>
                        <a:rPr lang="sl-SI" sz="2300" b="0" spc="-150" dirty="0">
                          <a:effectLst/>
                          <a:latin typeface="+mj-lt"/>
                          <a:cs typeface="Calibri Light" panose="020F0302020204030204" pitchFamily="34" charset="0"/>
                        </a:rPr>
                        <a:t> </a:t>
                      </a:r>
                      <a:r>
                        <a:rPr lang="sl-SI" sz="2300" b="0" spc="-65" dirty="0">
                          <a:effectLst/>
                          <a:latin typeface="+mj-lt"/>
                          <a:cs typeface="Calibri Light" panose="020F0302020204030204" pitchFamily="34" charset="0"/>
                        </a:rPr>
                        <a:t>stroškov:</a:t>
                      </a:r>
                      <a:endParaRPr lang="sl-SI" sz="2300" b="0" dirty="0">
                        <a:effectLst/>
                        <a:latin typeface="+mj-lt"/>
                        <a:ea typeface="Arial" panose="020B0604020202020204" pitchFamily="34" charset="0"/>
                        <a:cs typeface="Calibri Light" panose="020F0302020204030204" pitchFamily="34" charset="0"/>
                      </a:endParaRPr>
                    </a:p>
                  </a:txBody>
                  <a:tcPr marL="0" marR="0" marT="0" marB="0"/>
                </a:tc>
                <a:extLst>
                  <a:ext uri="{0D108BD9-81ED-4DB2-BD59-A6C34878D82A}">
                    <a16:rowId xmlns:a16="http://schemas.microsoft.com/office/drawing/2014/main" val="1537758396"/>
                  </a:ext>
                </a:extLst>
              </a:tr>
              <a:tr h="2304288">
                <a:tc>
                  <a:txBody>
                    <a:bodyPr/>
                    <a:lstStyle/>
                    <a:p>
                      <a:pPr marL="78740" marR="76200" algn="ctr">
                        <a:lnSpc>
                          <a:spcPct val="150000"/>
                        </a:lnSpc>
                        <a:spcBef>
                          <a:spcPts val="195"/>
                        </a:spcBef>
                        <a:spcAft>
                          <a:spcPts val="0"/>
                        </a:spcAft>
                      </a:pPr>
                      <a:r>
                        <a:rPr lang="sl-SI" sz="2300" b="0" dirty="0">
                          <a:solidFill>
                            <a:schemeClr val="tx1"/>
                          </a:solidFill>
                          <a:effectLst/>
                          <a:latin typeface="+mj-lt"/>
                          <a:ea typeface="Arial" panose="020B0604020202020204" pitchFamily="34" charset="0"/>
                          <a:cs typeface="Calibri Light" panose="020F0302020204030204" pitchFamily="34" charset="0"/>
                        </a:rPr>
                        <a:t>nepovratna</a:t>
                      </a:r>
                      <a:r>
                        <a:rPr lang="sl-SI" sz="2300" b="0" spc="65" dirty="0">
                          <a:solidFill>
                            <a:schemeClr val="tx1"/>
                          </a:solidFill>
                          <a:effectLst/>
                          <a:latin typeface="+mj-lt"/>
                          <a:ea typeface="Arial" panose="020B0604020202020204" pitchFamily="34" charset="0"/>
                          <a:cs typeface="Calibri Light" panose="020F0302020204030204" pitchFamily="34" charset="0"/>
                        </a:rPr>
                        <a:t> </a:t>
                      </a:r>
                      <a:r>
                        <a:rPr lang="sl-SI" sz="2300" b="0" dirty="0">
                          <a:solidFill>
                            <a:schemeClr val="tx1"/>
                          </a:solidFill>
                          <a:effectLst/>
                          <a:latin typeface="+mj-lt"/>
                          <a:ea typeface="Arial" panose="020B0604020202020204" pitchFamily="34" charset="0"/>
                          <a:cs typeface="Calibri Light" panose="020F0302020204030204" pitchFamily="34" charset="0"/>
                        </a:rPr>
                        <a:t>sredstva</a:t>
                      </a:r>
                    </a:p>
                  </a:txBody>
                  <a:tcPr marL="0" marR="0" marT="0" marB="0">
                    <a:solidFill>
                      <a:schemeClr val="bg1"/>
                    </a:solidFill>
                  </a:tcPr>
                </a:tc>
                <a:tc>
                  <a:txBody>
                    <a:bodyPr/>
                    <a:lstStyle/>
                    <a:p>
                      <a:pPr marL="65405" marR="60325" indent="-635" algn="ctr">
                        <a:lnSpc>
                          <a:spcPct val="96000"/>
                        </a:lnSpc>
                        <a:spcBef>
                          <a:spcPts val="220"/>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stroški za vstop na tuje trge, izobraževanja in usposabljanja, promocijo in marketinške aktivnosti, nastope na sejmih in dogodkih ter svetovanja in raziskave za nova poslovna sodelovanja.</a:t>
                      </a:r>
                    </a:p>
                  </a:txBody>
                  <a:tcPr marL="0" marR="0" marT="0" marB="0">
                    <a:solidFill>
                      <a:schemeClr val="bg1"/>
                    </a:solidFill>
                  </a:tcPr>
                </a:tc>
                <a:tc>
                  <a:txBody>
                    <a:bodyPr/>
                    <a:lstStyle/>
                    <a:p>
                      <a:pPr marL="73025" marR="70485" algn="ctr">
                        <a:lnSpc>
                          <a:spcPct val="150000"/>
                        </a:lnSpc>
                        <a:spcBef>
                          <a:spcPts val="195"/>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6,75 mio EUR </a:t>
                      </a:r>
                    </a:p>
                    <a:p>
                      <a:pPr marL="73025" marR="70485" algn="ctr">
                        <a:lnSpc>
                          <a:spcPct val="150000"/>
                        </a:lnSpc>
                        <a:spcBef>
                          <a:spcPts val="195"/>
                        </a:spcBef>
                        <a:spcAft>
                          <a:spcPts val="0"/>
                        </a:spcAft>
                      </a:pP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p>
                      <a:pPr marL="73025" marR="70485" algn="ctr">
                        <a:lnSpc>
                          <a:spcPct val="150000"/>
                        </a:lnSpc>
                        <a:spcBef>
                          <a:spcPts val="195"/>
                        </a:spcBef>
                        <a:spcAft>
                          <a:spcPts val="0"/>
                        </a:spcAft>
                      </a:pP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txBody>
                  <a:tcPr marL="0" marR="0" marT="0" marB="0">
                    <a:solidFill>
                      <a:schemeClr val="bg1"/>
                    </a:solidFill>
                  </a:tcPr>
                </a:tc>
                <a:tc>
                  <a:txBody>
                    <a:bodyPr/>
                    <a:lstStyle/>
                    <a:p>
                      <a:pPr marL="67945" marR="65405" algn="ctr">
                        <a:lnSpc>
                          <a:spcPct val="150000"/>
                        </a:lnSpc>
                        <a:spcBef>
                          <a:spcPts val="195"/>
                        </a:spcBef>
                        <a:spcAft>
                          <a:spcPts val="0"/>
                        </a:spcAft>
                      </a:pPr>
                      <a:r>
                        <a:rPr lang="pl-PL" sz="2300" b="0" kern="1200" dirty="0">
                          <a:solidFill>
                            <a:schemeClr val="tx1"/>
                          </a:solidFill>
                          <a:effectLst/>
                          <a:latin typeface="+mj-lt"/>
                          <a:ea typeface="Arial" panose="020B0604020202020204" pitchFamily="34" charset="0"/>
                          <a:cs typeface="Calibri Light" panose="020F0302020204030204" pitchFamily="34" charset="0"/>
                        </a:rPr>
                        <a:t>do najkasneje 30. 6. 2028</a:t>
                      </a:r>
                    </a:p>
                  </a:txBody>
                  <a:tcPr marL="0" marR="0" marT="0" marB="0">
                    <a:solidFill>
                      <a:schemeClr val="bg1"/>
                    </a:solidFill>
                  </a:tcPr>
                </a:tc>
                <a:extLst>
                  <a:ext uri="{0D108BD9-81ED-4DB2-BD59-A6C34878D82A}">
                    <a16:rowId xmlns:a16="http://schemas.microsoft.com/office/drawing/2014/main" val="4119145253"/>
                  </a:ext>
                </a:extLst>
              </a:tr>
              <a:tr h="498446">
                <a:tc>
                  <a:txBody>
                    <a:bodyPr/>
                    <a:lstStyle/>
                    <a:p>
                      <a:pPr marL="78740" marR="76200" algn="ctr">
                        <a:spcBef>
                          <a:spcPts val="210"/>
                        </a:spcBef>
                        <a:spcAft>
                          <a:spcPts val="0"/>
                        </a:spcAft>
                      </a:pPr>
                      <a:r>
                        <a:rPr lang="sl-SI" sz="2300" b="0" dirty="0">
                          <a:solidFill>
                            <a:schemeClr val="bg1"/>
                          </a:solidFill>
                          <a:effectLst/>
                          <a:latin typeface="+mj-lt"/>
                          <a:cs typeface="Calibri Light" panose="020F0302020204030204" pitchFamily="34" charset="0"/>
                        </a:rPr>
                        <a:t>Upravičenci:</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73025" marR="71120" algn="ctr">
                        <a:spcBef>
                          <a:spcPts val="210"/>
                        </a:spcBef>
                        <a:spcAft>
                          <a:spcPts val="0"/>
                        </a:spcAft>
                      </a:pPr>
                      <a:r>
                        <a:rPr lang="sl-SI" sz="2300" b="0" dirty="0">
                          <a:solidFill>
                            <a:schemeClr val="bg1"/>
                          </a:solidFill>
                          <a:effectLst/>
                          <a:latin typeface="+mj-lt"/>
                          <a:cs typeface="Calibri Light" panose="020F0302020204030204" pitchFamily="34" charset="0"/>
                        </a:rPr>
                        <a:t>Izvajalec:</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57785" marR="55880" algn="ctr">
                        <a:spcBef>
                          <a:spcPts val="210"/>
                        </a:spcBef>
                        <a:spcAft>
                          <a:spcPts val="0"/>
                        </a:spcAft>
                      </a:pPr>
                      <a:r>
                        <a:rPr lang="sl-SI" sz="2300" b="0" dirty="0">
                          <a:solidFill>
                            <a:schemeClr val="bg1"/>
                          </a:solidFill>
                          <a:effectLst/>
                          <a:latin typeface="+mj-lt"/>
                          <a:cs typeface="Calibri Light" panose="020F0302020204030204" pitchFamily="34" charset="0"/>
                        </a:rPr>
                        <a:t>Višina</a:t>
                      </a:r>
                      <a:r>
                        <a:rPr lang="sl-SI" sz="2300" b="0" spc="70" dirty="0">
                          <a:solidFill>
                            <a:schemeClr val="bg1"/>
                          </a:solidFill>
                          <a:effectLst/>
                          <a:latin typeface="+mj-lt"/>
                          <a:cs typeface="Calibri Light" panose="020F0302020204030204" pitchFamily="34" charset="0"/>
                        </a:rPr>
                        <a:t> </a:t>
                      </a:r>
                      <a:r>
                        <a:rPr lang="sl-SI" sz="2300" b="0" dirty="0">
                          <a:solidFill>
                            <a:schemeClr val="bg1"/>
                          </a:solidFill>
                          <a:effectLst/>
                          <a:latin typeface="+mj-lt"/>
                          <a:cs typeface="Calibri Light" panose="020F0302020204030204" pitchFamily="34" charset="0"/>
                        </a:rPr>
                        <a:t>sofinanciranja:</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36195" marR="34925" algn="ctr">
                        <a:spcBef>
                          <a:spcPts val="210"/>
                        </a:spcBef>
                        <a:spcAft>
                          <a:spcPts val="0"/>
                        </a:spcAft>
                      </a:pPr>
                      <a:r>
                        <a:rPr lang="sl-SI" sz="2300" b="0" dirty="0">
                          <a:solidFill>
                            <a:schemeClr val="bg1"/>
                          </a:solidFill>
                          <a:effectLst/>
                          <a:latin typeface="+mj-lt"/>
                          <a:cs typeface="Calibri Light" panose="020F0302020204030204" pitchFamily="34" charset="0"/>
                        </a:rPr>
                        <a:t>Rok za prijavo:</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extLst>
                  <a:ext uri="{0D108BD9-81ED-4DB2-BD59-A6C34878D82A}">
                    <a16:rowId xmlns:a16="http://schemas.microsoft.com/office/drawing/2014/main" val="2103202584"/>
                  </a:ext>
                </a:extLst>
              </a:tr>
              <a:tr h="1028700">
                <a:tc>
                  <a:txBody>
                    <a:bodyPr/>
                    <a:lstStyle/>
                    <a:p>
                      <a:pPr marL="53975" marR="50165" algn="ctr">
                        <a:lnSpc>
                          <a:spcPct val="150000"/>
                        </a:lnSpc>
                        <a:spcBef>
                          <a:spcPts val="195"/>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MSP – konzorcij (3–5)</a:t>
                      </a:r>
                    </a:p>
                  </a:txBody>
                  <a:tcPr marL="0" marR="0" marT="0" marB="0">
                    <a:solidFill>
                      <a:schemeClr val="bg1"/>
                    </a:solidFill>
                  </a:tcPr>
                </a:tc>
                <a:tc>
                  <a:txBody>
                    <a:bodyPr/>
                    <a:lstStyle/>
                    <a:p>
                      <a:pPr marL="138430" marR="133350" indent="-635" algn="ctr">
                        <a:lnSpc>
                          <a:spcPct val="150000"/>
                        </a:lnSpc>
                        <a:spcBef>
                          <a:spcPts val="220"/>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SPIRIT</a:t>
                      </a:r>
                    </a:p>
                  </a:txBody>
                  <a:tcPr marL="0" marR="0" marT="0" marB="0">
                    <a:solidFill>
                      <a:schemeClr val="bg1"/>
                    </a:solidFill>
                  </a:tcPr>
                </a:tc>
                <a:tc>
                  <a:txBody>
                    <a:bodyPr/>
                    <a:lstStyle/>
                    <a:p>
                      <a:pPr marL="537210" marR="160020" indent="-368300" algn="ctr">
                        <a:lnSpc>
                          <a:spcPct val="100000"/>
                        </a:lnSpc>
                        <a:spcBef>
                          <a:spcPts val="220"/>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       pavšalni znesek 213.300 EUR</a:t>
                      </a:r>
                    </a:p>
                  </a:txBody>
                  <a:tcPr marL="0" marR="0" marT="0" marB="0">
                    <a:solidFill>
                      <a:schemeClr val="bg1"/>
                    </a:solidFill>
                  </a:tcPr>
                </a:tc>
                <a:tc>
                  <a:txBody>
                    <a:bodyPr/>
                    <a:lstStyle/>
                    <a:p>
                      <a:pPr marL="352425" algn="ctr">
                        <a:lnSpc>
                          <a:spcPct val="100000"/>
                        </a:lnSpc>
                        <a:spcBef>
                          <a:spcPts val="195"/>
                        </a:spcBef>
                      </a:pPr>
                      <a:r>
                        <a:rPr lang="sl-SI" sz="2300" b="0" dirty="0">
                          <a:solidFill>
                            <a:schemeClr val="tx1"/>
                          </a:solidFill>
                          <a:effectLst/>
                          <a:latin typeface="+mj-lt"/>
                          <a:ea typeface="Arial" panose="020B0604020202020204" pitchFamily="34" charset="0"/>
                          <a:cs typeface="Calibri Light" panose="020F0302020204030204" pitchFamily="34" charset="0"/>
                        </a:rPr>
                        <a:t>14. 12. – 30. 12. 2026 </a:t>
                      </a:r>
                    </a:p>
                  </a:txBody>
                  <a:tcPr marL="0" marR="0" marT="0" marB="0">
                    <a:solidFill>
                      <a:schemeClr val="bg1"/>
                    </a:solidFill>
                  </a:tcPr>
                </a:tc>
                <a:extLst>
                  <a:ext uri="{0D108BD9-81ED-4DB2-BD59-A6C34878D82A}">
                    <a16:rowId xmlns:a16="http://schemas.microsoft.com/office/drawing/2014/main" val="2179187993"/>
                  </a:ext>
                </a:extLst>
              </a:tr>
            </a:tbl>
          </a:graphicData>
        </a:graphic>
      </p:graphicFrame>
      <p:sp>
        <p:nvSpPr>
          <p:cNvPr id="4" name="TextBox 3">
            <a:extLst>
              <a:ext uri="{FF2B5EF4-FFF2-40B4-BE49-F238E27FC236}">
                <a16:creationId xmlns:a16="http://schemas.microsoft.com/office/drawing/2014/main" id="{15542C1C-6532-CB6A-9005-78D563854E60}"/>
              </a:ext>
            </a:extLst>
          </p:cNvPr>
          <p:cNvSpPr txBox="1"/>
          <p:nvPr/>
        </p:nvSpPr>
        <p:spPr>
          <a:xfrm>
            <a:off x="572992" y="2504600"/>
            <a:ext cx="15720881" cy="2265044"/>
          </a:xfrm>
          <a:prstGeom prst="rect">
            <a:avLst/>
          </a:prstGeom>
          <a:noFill/>
        </p:spPr>
        <p:txBody>
          <a:bodyPr wrap="square">
            <a:spAutoFit/>
          </a:bodyPr>
          <a:lstStyle/>
          <a:p>
            <a:pPr marL="701993" algn="just" defTabSz="1371600">
              <a:lnSpc>
                <a:spcPct val="91000"/>
              </a:lnSpc>
              <a:spcBef>
                <a:spcPts val="1058"/>
              </a:spcBef>
            </a:pPr>
            <a:r>
              <a:rPr lang="sl-SI" sz="2700" b="1" dirty="0">
                <a:solidFill>
                  <a:srgbClr val="425563"/>
                </a:solidFill>
                <a:latin typeface="Segoe UI"/>
                <a:ea typeface="Arial MT"/>
                <a:cs typeface="Calibri Light" panose="020F0302020204030204" pitchFamily="34" charset="0"/>
              </a:rPr>
              <a:t>Namen: </a:t>
            </a:r>
            <a:r>
              <a:rPr lang="sl-SI" sz="2700" dirty="0">
                <a:solidFill>
                  <a:srgbClr val="425563"/>
                </a:solidFill>
                <a:latin typeface="Segoe UI"/>
                <a:ea typeface="Arial MT"/>
                <a:cs typeface="Calibri Light" panose="020F0302020204030204" pitchFamily="34" charset="0"/>
              </a:rPr>
              <a:t>spodbuditi partnerstva, sestavljena iz najmanj treh in največ petih MSP, k sodelovanju na področju izvoza</a:t>
            </a:r>
            <a:r>
              <a:rPr lang="sl-SI" sz="2700" dirty="0">
                <a:solidFill>
                  <a:srgbClr val="425563"/>
                </a:solidFill>
                <a:latin typeface="Segoe UI"/>
                <a:cs typeface="Calibri Light" panose="020F0302020204030204" pitchFamily="34" charset="0"/>
              </a:rPr>
              <a:t>.</a:t>
            </a:r>
          </a:p>
          <a:p>
            <a:pPr marL="701993" algn="just" defTabSz="1371600">
              <a:lnSpc>
                <a:spcPct val="91000"/>
              </a:lnSpc>
              <a:spcBef>
                <a:spcPts val="1058"/>
              </a:spcBef>
            </a:pPr>
            <a:r>
              <a:rPr lang="sl-SI" sz="2700" b="1" dirty="0">
                <a:solidFill>
                  <a:srgbClr val="425563"/>
                </a:solidFill>
                <a:latin typeface="Segoe UI"/>
                <a:ea typeface="Arial MT"/>
                <a:cs typeface="Calibri Light" panose="020F0302020204030204" pitchFamily="34" charset="0"/>
              </a:rPr>
              <a:t>Cilj: </a:t>
            </a:r>
            <a:r>
              <a:rPr lang="sl-SI" sz="2700" dirty="0">
                <a:solidFill>
                  <a:srgbClr val="425563"/>
                </a:solidFill>
                <a:latin typeface="Segoe UI"/>
                <a:ea typeface="Arial MT"/>
                <a:cs typeface="Calibri Light" panose="020F0302020204030204" pitchFamily="34" charset="0"/>
              </a:rPr>
              <a:t>podpreti MSP v okviru partnerstev in njihove aktivnosti (dejavnosti) za skupni nastop na tujih trgih.</a:t>
            </a:r>
          </a:p>
          <a:p>
            <a:pPr marL="701993" algn="just" defTabSz="1371600">
              <a:lnSpc>
                <a:spcPct val="91000"/>
              </a:lnSpc>
              <a:spcBef>
                <a:spcPts val="1058"/>
              </a:spcBef>
            </a:pPr>
            <a:r>
              <a:rPr lang="sl-SI" sz="2700" b="1" dirty="0">
                <a:solidFill>
                  <a:srgbClr val="425563"/>
                </a:solidFill>
                <a:latin typeface="Segoe UI"/>
                <a:ea typeface="Arial MT"/>
                <a:cs typeface="Calibri Light" panose="020F0302020204030204" pitchFamily="34" charset="0"/>
              </a:rPr>
              <a:t>Povezava</a:t>
            </a:r>
            <a:r>
              <a:rPr lang="sl-SI" sz="2700" dirty="0">
                <a:solidFill>
                  <a:srgbClr val="425563"/>
                </a:solidFill>
                <a:latin typeface="Segoe UI"/>
                <a:ea typeface="Arial MT"/>
                <a:cs typeface="Calibri Light" panose="020F0302020204030204" pitchFamily="34" charset="0"/>
              </a:rPr>
              <a:t>: </a:t>
            </a:r>
            <a:r>
              <a:rPr lang="sl-SI" sz="2700" dirty="0">
                <a:solidFill>
                  <a:srgbClr val="425563"/>
                </a:solidFill>
                <a:latin typeface="Segoe UI"/>
                <a:ea typeface="Arial MT"/>
                <a:cs typeface="Calibri Light" panose="020F0302020204030204" pitchFamily="34" charset="0"/>
                <a:hlinkClick r:id="rId3"/>
              </a:rPr>
              <a:t>https://www.spiritslovenia.si/razpis/449</a:t>
            </a:r>
            <a:r>
              <a:rPr lang="sl-SI" sz="2700" dirty="0">
                <a:solidFill>
                  <a:srgbClr val="425563"/>
                </a:solidFill>
                <a:latin typeface="Segoe UI"/>
                <a:ea typeface="Arial MT"/>
                <a:cs typeface="Calibri Light" panose="020F0302020204030204" pitchFamily="34" charset="0"/>
              </a:rPr>
              <a:t> </a:t>
            </a:r>
          </a:p>
        </p:txBody>
      </p:sp>
    </p:spTree>
    <p:extLst>
      <p:ext uri="{BB962C8B-B14F-4D97-AF65-F5344CB8AC3E}">
        <p14:creationId xmlns:p14="http://schemas.microsoft.com/office/powerpoint/2010/main" val="1796213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ADE0F-E1D2-BCBD-D6E3-FFE4EB20F3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0AD97E-0063-C78C-8F17-065BF3A6B331}"/>
              </a:ext>
            </a:extLst>
          </p:cNvPr>
          <p:cNvSpPr>
            <a:spLocks noGrp="1"/>
          </p:cNvSpPr>
          <p:nvPr>
            <p:ph type="title"/>
          </p:nvPr>
        </p:nvSpPr>
        <p:spPr>
          <a:xfrm>
            <a:off x="1257301" y="547688"/>
            <a:ext cx="15243152" cy="1988345"/>
          </a:xfrm>
        </p:spPr>
        <p:txBody>
          <a:bodyPr>
            <a:noAutofit/>
          </a:bodyPr>
          <a:lstStyle/>
          <a:p>
            <a:r>
              <a:rPr lang="sl-SI" sz="4500" dirty="0">
                <a:ea typeface="Calibri Light" panose="020F0302020204030204" pitchFamily="34" charset="0"/>
                <a:cs typeface="Calibri Light" panose="020F0302020204030204" pitchFamily="34" charset="0"/>
              </a:rPr>
              <a:t>P7L 2026 Krediti za likvidnost in manjše investicije</a:t>
            </a:r>
          </a:p>
        </p:txBody>
      </p:sp>
      <p:graphicFrame>
        <p:nvGraphicFramePr>
          <p:cNvPr id="9" name="Content Placeholder 3">
            <a:extLst>
              <a:ext uri="{FF2B5EF4-FFF2-40B4-BE49-F238E27FC236}">
                <a16:creationId xmlns:a16="http://schemas.microsoft.com/office/drawing/2014/main" id="{BAC1446F-A90D-D1B5-83AA-2716EE0F8DB3}"/>
              </a:ext>
            </a:extLst>
          </p:cNvPr>
          <p:cNvGraphicFramePr>
            <a:graphicFrameLocks noGrp="1"/>
          </p:cNvGraphicFramePr>
          <p:nvPr>
            <p:ph idx="1"/>
          </p:nvPr>
        </p:nvGraphicFramePr>
        <p:xfrm>
          <a:off x="1410053" y="4649129"/>
          <a:ext cx="15090399" cy="5632407"/>
        </p:xfrm>
        <a:graphic>
          <a:graphicData uri="http://schemas.openxmlformats.org/drawingml/2006/table">
            <a:tbl>
              <a:tblPr firstRow="1" firstCol="1" lastRow="1" lastCol="1" bandRow="1" bandCol="1">
                <a:tableStyleId>{5C22544A-7EE6-4342-B048-85BDC9FD1C3A}</a:tableStyleId>
              </a:tblPr>
              <a:tblGrid>
                <a:gridCol w="3019989">
                  <a:extLst>
                    <a:ext uri="{9D8B030D-6E8A-4147-A177-3AD203B41FA5}">
                      <a16:colId xmlns:a16="http://schemas.microsoft.com/office/drawing/2014/main" val="148617924"/>
                    </a:ext>
                  </a:extLst>
                </a:gridCol>
                <a:gridCol w="4405247">
                  <a:extLst>
                    <a:ext uri="{9D8B030D-6E8A-4147-A177-3AD203B41FA5}">
                      <a16:colId xmlns:a16="http://schemas.microsoft.com/office/drawing/2014/main" val="1981113688"/>
                    </a:ext>
                  </a:extLst>
                </a:gridCol>
                <a:gridCol w="4562109">
                  <a:extLst>
                    <a:ext uri="{9D8B030D-6E8A-4147-A177-3AD203B41FA5}">
                      <a16:colId xmlns:a16="http://schemas.microsoft.com/office/drawing/2014/main" val="2551509668"/>
                    </a:ext>
                  </a:extLst>
                </a:gridCol>
                <a:gridCol w="3103055">
                  <a:extLst>
                    <a:ext uri="{9D8B030D-6E8A-4147-A177-3AD203B41FA5}">
                      <a16:colId xmlns:a16="http://schemas.microsoft.com/office/drawing/2014/main" val="1895669229"/>
                    </a:ext>
                  </a:extLst>
                </a:gridCol>
              </a:tblGrid>
              <a:tr h="640080">
                <a:tc>
                  <a:txBody>
                    <a:bodyPr/>
                    <a:lstStyle/>
                    <a:p>
                      <a:pPr marL="78740" marR="76200" algn="ctr">
                        <a:spcBef>
                          <a:spcPts val="210"/>
                        </a:spcBef>
                        <a:spcAft>
                          <a:spcPts val="0"/>
                        </a:spcAft>
                      </a:pPr>
                      <a:r>
                        <a:rPr lang="sl-SI" sz="2100" b="1" dirty="0">
                          <a:effectLst/>
                          <a:latin typeface="+mj-lt"/>
                          <a:ea typeface="Calibri Light" panose="020F0302020204030204" pitchFamily="34" charset="0"/>
                          <a:cs typeface="Calibri Light" panose="020F0302020204030204" pitchFamily="34" charset="0"/>
                        </a:rPr>
                        <a:t>Vrsta</a:t>
                      </a:r>
                      <a:r>
                        <a:rPr lang="sl-SI" sz="2100" b="1" spc="30" dirty="0">
                          <a:effectLst/>
                          <a:latin typeface="+mj-lt"/>
                          <a:ea typeface="Calibri Light" panose="020F0302020204030204" pitchFamily="34" charset="0"/>
                          <a:cs typeface="Calibri Light" panose="020F0302020204030204" pitchFamily="34" charset="0"/>
                        </a:rPr>
                        <a:t> </a:t>
                      </a:r>
                      <a:r>
                        <a:rPr lang="sl-SI" sz="2100" b="1" dirty="0">
                          <a:effectLst/>
                          <a:latin typeface="+mj-lt"/>
                          <a:ea typeface="Calibri Light" panose="020F0302020204030204" pitchFamily="34" charset="0"/>
                          <a:cs typeface="Calibri Light" panose="020F0302020204030204" pitchFamily="34" charset="0"/>
                        </a:rPr>
                        <a:t>podpore:</a:t>
                      </a:r>
                    </a:p>
                  </a:txBody>
                  <a:tcPr marL="0" marR="0" marT="0" marB="0"/>
                </a:tc>
                <a:tc>
                  <a:txBody>
                    <a:bodyPr/>
                    <a:lstStyle/>
                    <a:p>
                      <a:pPr marL="73025" marR="71120" algn="ctr">
                        <a:spcBef>
                          <a:spcPts val="210"/>
                        </a:spcBef>
                        <a:spcAft>
                          <a:spcPts val="0"/>
                        </a:spcAft>
                      </a:pPr>
                      <a:r>
                        <a:rPr lang="sl-SI" sz="2100" b="1" dirty="0">
                          <a:effectLst/>
                          <a:latin typeface="+mj-lt"/>
                          <a:ea typeface="Calibri Light" panose="020F0302020204030204" pitchFamily="34" charset="0"/>
                          <a:cs typeface="Calibri Light" panose="020F0302020204030204" pitchFamily="34" charset="0"/>
                        </a:rPr>
                        <a:t>Upravičeni</a:t>
                      </a:r>
                      <a:r>
                        <a:rPr lang="sl-SI" sz="2100" b="1" spc="60" dirty="0">
                          <a:effectLst/>
                          <a:latin typeface="+mj-lt"/>
                          <a:ea typeface="Calibri Light" panose="020F0302020204030204" pitchFamily="34" charset="0"/>
                          <a:cs typeface="Calibri Light" panose="020F0302020204030204" pitchFamily="34" charset="0"/>
                        </a:rPr>
                        <a:t> </a:t>
                      </a:r>
                      <a:r>
                        <a:rPr lang="sl-SI" sz="2100" b="1" dirty="0">
                          <a:effectLst/>
                          <a:latin typeface="+mj-lt"/>
                          <a:ea typeface="Calibri Light" panose="020F0302020204030204" pitchFamily="34" charset="0"/>
                          <a:cs typeface="Calibri Light" panose="020F0302020204030204" pitchFamily="34" charset="0"/>
                        </a:rPr>
                        <a:t>stroški:</a:t>
                      </a:r>
                    </a:p>
                  </a:txBody>
                  <a:tcPr marL="0" marR="0" marT="0" marB="0"/>
                </a:tc>
                <a:tc>
                  <a:txBody>
                    <a:bodyPr/>
                    <a:lstStyle/>
                    <a:p>
                      <a:pPr marL="52705" marR="55880" algn="ctr">
                        <a:spcBef>
                          <a:spcPts val="210"/>
                        </a:spcBef>
                        <a:spcAft>
                          <a:spcPts val="0"/>
                        </a:spcAft>
                      </a:pPr>
                      <a:r>
                        <a:rPr lang="sl-SI" sz="2100" b="1" spc="-40" dirty="0">
                          <a:effectLst/>
                          <a:latin typeface="+mj-lt"/>
                          <a:ea typeface="Calibri Light" panose="020F0302020204030204" pitchFamily="34" charset="0"/>
                          <a:cs typeface="Calibri Light" panose="020F0302020204030204" pitchFamily="34" charset="0"/>
                        </a:rPr>
                        <a:t>Okvirna</a:t>
                      </a:r>
                      <a:r>
                        <a:rPr lang="sl-SI" sz="2100" b="1" spc="-105" dirty="0">
                          <a:effectLst/>
                          <a:latin typeface="+mj-lt"/>
                          <a:ea typeface="Calibri Light" panose="020F0302020204030204" pitchFamily="34" charset="0"/>
                          <a:cs typeface="Calibri Light" panose="020F0302020204030204" pitchFamily="34" charset="0"/>
                        </a:rPr>
                        <a:t> </a:t>
                      </a:r>
                      <a:r>
                        <a:rPr lang="sl-SI" sz="2100" b="1" spc="-40" dirty="0">
                          <a:effectLst/>
                          <a:latin typeface="+mj-lt"/>
                          <a:ea typeface="Calibri Light" panose="020F0302020204030204" pitchFamily="34" charset="0"/>
                          <a:cs typeface="Calibri Light" panose="020F0302020204030204" pitchFamily="34" charset="0"/>
                        </a:rPr>
                        <a:t>višina</a:t>
                      </a:r>
                      <a:r>
                        <a:rPr lang="sl-SI" sz="2100" b="1" spc="-105" dirty="0">
                          <a:effectLst/>
                          <a:latin typeface="+mj-lt"/>
                          <a:ea typeface="Calibri Light" panose="020F0302020204030204" pitchFamily="34" charset="0"/>
                          <a:cs typeface="Calibri Light" panose="020F0302020204030204" pitchFamily="34" charset="0"/>
                        </a:rPr>
                        <a:t> </a:t>
                      </a:r>
                      <a:r>
                        <a:rPr lang="sl-SI" sz="2100" b="1" spc="-35" dirty="0">
                          <a:effectLst/>
                          <a:latin typeface="+mj-lt"/>
                          <a:ea typeface="Calibri Light" panose="020F0302020204030204" pitchFamily="34" charset="0"/>
                          <a:cs typeface="Calibri Light" panose="020F0302020204030204" pitchFamily="34" charset="0"/>
                        </a:rPr>
                        <a:t>sredstev:</a:t>
                      </a:r>
                      <a:endParaRPr lang="sl-SI" sz="2100" b="1" dirty="0">
                        <a:effectLst/>
                        <a:latin typeface="+mj-lt"/>
                        <a:ea typeface="Calibri Light" panose="020F0302020204030204" pitchFamily="34" charset="0"/>
                        <a:cs typeface="Calibri Light" panose="020F0302020204030204" pitchFamily="34" charset="0"/>
                      </a:endParaRPr>
                    </a:p>
                  </a:txBody>
                  <a:tcPr marL="0" marR="0" marT="0" marB="0"/>
                </a:tc>
                <a:tc>
                  <a:txBody>
                    <a:bodyPr/>
                    <a:lstStyle/>
                    <a:p>
                      <a:pPr marL="36195" marR="43180" algn="ctr">
                        <a:spcBef>
                          <a:spcPts val="210"/>
                        </a:spcBef>
                        <a:spcAft>
                          <a:spcPts val="0"/>
                        </a:spcAft>
                      </a:pPr>
                      <a:r>
                        <a:rPr lang="sl-SI" sz="2100" b="1" spc="-65" dirty="0">
                          <a:effectLst/>
                          <a:latin typeface="+mj-lt"/>
                          <a:ea typeface="Calibri Light" panose="020F0302020204030204" pitchFamily="34" charset="0"/>
                          <a:cs typeface="Calibri Light" panose="020F0302020204030204" pitchFamily="34" charset="0"/>
                        </a:rPr>
                        <a:t>Obdobje</a:t>
                      </a:r>
                      <a:r>
                        <a:rPr lang="sl-SI" sz="2100" b="1" spc="-155" dirty="0">
                          <a:effectLst/>
                          <a:latin typeface="+mj-lt"/>
                          <a:ea typeface="Calibri Light" panose="020F0302020204030204" pitchFamily="34" charset="0"/>
                          <a:cs typeface="Calibri Light" panose="020F0302020204030204" pitchFamily="34" charset="0"/>
                        </a:rPr>
                        <a:t> </a:t>
                      </a:r>
                      <a:r>
                        <a:rPr lang="sl-SI" sz="2100" b="1" spc="-65" dirty="0">
                          <a:effectLst/>
                          <a:latin typeface="+mj-lt"/>
                          <a:ea typeface="Calibri Light" panose="020F0302020204030204" pitchFamily="34" charset="0"/>
                          <a:cs typeface="Calibri Light" panose="020F0302020204030204" pitchFamily="34" charset="0"/>
                        </a:rPr>
                        <a:t>upravičenosti</a:t>
                      </a:r>
                      <a:r>
                        <a:rPr lang="sl-SI" sz="2100" b="1" spc="-150" dirty="0">
                          <a:effectLst/>
                          <a:latin typeface="+mj-lt"/>
                          <a:ea typeface="Calibri Light" panose="020F0302020204030204" pitchFamily="34" charset="0"/>
                          <a:cs typeface="Calibri Light" panose="020F0302020204030204" pitchFamily="34" charset="0"/>
                        </a:rPr>
                        <a:t> </a:t>
                      </a:r>
                      <a:r>
                        <a:rPr lang="sl-SI" sz="2100" b="1" spc="-65" dirty="0">
                          <a:effectLst/>
                          <a:latin typeface="+mj-lt"/>
                          <a:ea typeface="Calibri Light" panose="020F0302020204030204" pitchFamily="34" charset="0"/>
                          <a:cs typeface="Calibri Light" panose="020F0302020204030204" pitchFamily="34" charset="0"/>
                        </a:rPr>
                        <a:t>stroškov:</a:t>
                      </a:r>
                      <a:endParaRPr lang="sl-SI" sz="2100" b="1" dirty="0">
                        <a:effectLst/>
                        <a:latin typeface="+mj-lt"/>
                        <a:ea typeface="Calibri Light" panose="020F0302020204030204" pitchFamily="34" charset="0"/>
                        <a:cs typeface="Calibri Light" panose="020F0302020204030204" pitchFamily="34" charset="0"/>
                      </a:endParaRPr>
                    </a:p>
                  </a:txBody>
                  <a:tcPr marL="0" marR="0" marT="0" marB="0"/>
                </a:tc>
                <a:extLst>
                  <a:ext uri="{0D108BD9-81ED-4DB2-BD59-A6C34878D82A}">
                    <a16:rowId xmlns:a16="http://schemas.microsoft.com/office/drawing/2014/main" val="1537758396"/>
                  </a:ext>
                </a:extLst>
              </a:tr>
              <a:tr h="3213450">
                <a:tc>
                  <a:txBody>
                    <a:bodyPr/>
                    <a:lstStyle/>
                    <a:p>
                      <a:pPr marL="78740" marR="76200" algn="ctr">
                        <a:lnSpc>
                          <a:spcPct val="150000"/>
                        </a:lnSpc>
                        <a:spcBef>
                          <a:spcPts val="195"/>
                        </a:spcBef>
                        <a:spcAft>
                          <a:spcPts val="0"/>
                        </a:spcAft>
                      </a:pPr>
                      <a:r>
                        <a:rPr lang="sl-SI" sz="2100" b="1" dirty="0">
                          <a:solidFill>
                            <a:schemeClr val="tx1"/>
                          </a:solidFill>
                          <a:effectLst/>
                          <a:latin typeface="+mj-lt"/>
                          <a:ea typeface="Calibri Light" panose="020F0302020204030204" pitchFamily="34" charset="0"/>
                          <a:cs typeface="Calibri Light" panose="020F0302020204030204" pitchFamily="34" charset="0"/>
                        </a:rPr>
                        <a:t>povratna</a:t>
                      </a:r>
                      <a:r>
                        <a:rPr lang="sl-SI" sz="2100" b="1" spc="65" dirty="0">
                          <a:solidFill>
                            <a:schemeClr val="tx1"/>
                          </a:solidFill>
                          <a:effectLst/>
                          <a:latin typeface="+mj-lt"/>
                          <a:ea typeface="Calibri Light" panose="020F0302020204030204" pitchFamily="34" charset="0"/>
                          <a:cs typeface="Calibri Light" panose="020F0302020204030204" pitchFamily="34" charset="0"/>
                        </a:rPr>
                        <a:t> </a:t>
                      </a:r>
                      <a:r>
                        <a:rPr lang="sl-SI" sz="2100" b="1" dirty="0">
                          <a:solidFill>
                            <a:schemeClr val="tx1"/>
                          </a:solidFill>
                          <a:effectLst/>
                          <a:latin typeface="+mj-lt"/>
                          <a:ea typeface="Calibri Light" panose="020F0302020204030204" pitchFamily="34" charset="0"/>
                          <a:cs typeface="Calibri Light" panose="020F0302020204030204" pitchFamily="34" charset="0"/>
                        </a:rPr>
                        <a:t>sredstva</a:t>
                      </a:r>
                    </a:p>
                  </a:txBody>
                  <a:tcPr marL="0" marR="0" marT="0" marB="0">
                    <a:solidFill>
                      <a:schemeClr val="bg1"/>
                    </a:solidFill>
                  </a:tcPr>
                </a:tc>
                <a:tc>
                  <a:txBody>
                    <a:bodyPr/>
                    <a:lstStyle/>
                    <a:p>
                      <a:pPr marL="65405" marR="60325" lvl="0" indent="-635" algn="ctr" defTabSz="914400" rtl="0" eaLnBrk="1" fontAlgn="auto" latinLnBrk="0" hangingPunct="1">
                        <a:lnSpc>
                          <a:spcPct val="96000"/>
                        </a:lnSpc>
                        <a:spcBef>
                          <a:spcPts val="220"/>
                        </a:spcBef>
                        <a:spcAft>
                          <a:spcPts val="0"/>
                        </a:spcAft>
                        <a:buClrTx/>
                        <a:buSzTx/>
                        <a:buFontTx/>
                        <a:buNone/>
                        <a:tabLst/>
                        <a:defRPr/>
                      </a:pPr>
                      <a:r>
                        <a:rPr lang="sl-SI" sz="2100" b="1" kern="1200" dirty="0">
                          <a:solidFill>
                            <a:schemeClr val="tx1"/>
                          </a:solidFill>
                          <a:effectLst/>
                          <a:latin typeface="+mj-lt"/>
                          <a:ea typeface="Calibri Light" panose="020F0302020204030204" pitchFamily="34" charset="0"/>
                          <a:cs typeface="Calibri Light" panose="020F0302020204030204" pitchFamily="34" charset="0"/>
                        </a:rPr>
                        <a:t>investicijski stroški in obratna sredstva. Zlasti: </a:t>
                      </a:r>
                    </a:p>
                    <a:p>
                      <a:pPr marL="350520" marR="60325" lvl="0" indent="-285750" algn="ctr" defTabSz="914400" rtl="0" eaLnBrk="1" fontAlgn="auto" latinLnBrk="0" hangingPunct="1">
                        <a:lnSpc>
                          <a:spcPct val="96000"/>
                        </a:lnSpc>
                        <a:spcBef>
                          <a:spcPts val="220"/>
                        </a:spcBef>
                        <a:spcAft>
                          <a:spcPts val="0"/>
                        </a:spcAft>
                        <a:buClrTx/>
                        <a:buSzTx/>
                        <a:buFont typeface="Arial" panose="020B0604020202020204" pitchFamily="34" charset="0"/>
                        <a:buChar char="•"/>
                        <a:tabLst/>
                        <a:defRPr/>
                      </a:pPr>
                      <a:r>
                        <a:rPr lang="sl-SI" sz="1800" b="0" kern="1200" dirty="0">
                          <a:solidFill>
                            <a:schemeClr val="tx1"/>
                          </a:solidFill>
                          <a:effectLst/>
                          <a:latin typeface="+mj-lt"/>
                          <a:ea typeface="Calibri Light" panose="020F0302020204030204" pitchFamily="34" charset="0"/>
                          <a:cs typeface="Calibri Light" panose="020F0302020204030204" pitchFamily="34" charset="0"/>
                        </a:rPr>
                        <a:t>nakup novih delovnih strojev in opreme</a:t>
                      </a:r>
                    </a:p>
                    <a:p>
                      <a:pPr marL="350520" marR="60325" lvl="0" indent="-285750" algn="ctr" defTabSz="914400" rtl="0" eaLnBrk="1" fontAlgn="auto" latinLnBrk="0" hangingPunct="1">
                        <a:lnSpc>
                          <a:spcPct val="96000"/>
                        </a:lnSpc>
                        <a:spcBef>
                          <a:spcPts val="220"/>
                        </a:spcBef>
                        <a:spcAft>
                          <a:spcPts val="0"/>
                        </a:spcAft>
                        <a:buClrTx/>
                        <a:buSzTx/>
                        <a:buFont typeface="Arial" panose="020B0604020202020204" pitchFamily="34" charset="0"/>
                        <a:buChar char="•"/>
                        <a:tabLst/>
                        <a:defRPr/>
                      </a:pPr>
                      <a:r>
                        <a:rPr lang="sl-SI" sz="1800" b="0" kern="1200" dirty="0">
                          <a:solidFill>
                            <a:schemeClr val="tx1"/>
                          </a:solidFill>
                          <a:effectLst/>
                          <a:latin typeface="+mj-lt"/>
                          <a:ea typeface="Calibri Light" panose="020F0302020204030204" pitchFamily="34" charset="0"/>
                          <a:cs typeface="Calibri Light" panose="020F0302020204030204" pitchFamily="34" charset="0"/>
                        </a:rPr>
                        <a:t>nakup, gradnja, adaptacija ali urejanje poslovnih nepremičnin</a:t>
                      </a:r>
                    </a:p>
                    <a:p>
                      <a:pPr marL="350520" marR="60325" lvl="0" indent="-285750" algn="ctr" defTabSz="914400" rtl="0" eaLnBrk="1" fontAlgn="auto" latinLnBrk="0" hangingPunct="1">
                        <a:lnSpc>
                          <a:spcPct val="96000"/>
                        </a:lnSpc>
                        <a:spcBef>
                          <a:spcPts val="220"/>
                        </a:spcBef>
                        <a:spcAft>
                          <a:spcPts val="0"/>
                        </a:spcAft>
                        <a:buClrTx/>
                        <a:buSzTx/>
                        <a:buFont typeface="Arial" panose="020B0604020202020204" pitchFamily="34" charset="0"/>
                        <a:buChar char="•"/>
                        <a:tabLst/>
                        <a:defRPr/>
                      </a:pPr>
                      <a:r>
                        <a:rPr lang="sl-SI" sz="1800" b="0" kern="1200" dirty="0">
                          <a:solidFill>
                            <a:schemeClr val="tx1"/>
                          </a:solidFill>
                          <a:effectLst/>
                          <a:latin typeface="+mj-lt"/>
                          <a:ea typeface="Calibri Light" panose="020F0302020204030204" pitchFamily="34" charset="0"/>
                          <a:cs typeface="Calibri Light" panose="020F0302020204030204" pitchFamily="34" charset="0"/>
                        </a:rPr>
                        <a:t>nakup programske opreme, patentov, licenc in blagovnih znamk</a:t>
                      </a:r>
                    </a:p>
                    <a:p>
                      <a:pPr marL="350520" marR="60325" lvl="0" indent="-285750" algn="ctr" defTabSz="914400" rtl="0" eaLnBrk="1" fontAlgn="auto" latinLnBrk="0" hangingPunct="1">
                        <a:lnSpc>
                          <a:spcPct val="96000"/>
                        </a:lnSpc>
                        <a:spcBef>
                          <a:spcPts val="220"/>
                        </a:spcBef>
                        <a:spcAft>
                          <a:spcPts val="0"/>
                        </a:spcAft>
                        <a:buClrTx/>
                        <a:buSzTx/>
                        <a:buFont typeface="Arial" panose="020B0604020202020204" pitchFamily="34" charset="0"/>
                        <a:buChar char="•"/>
                        <a:tabLst/>
                        <a:defRPr/>
                      </a:pPr>
                      <a:r>
                        <a:rPr lang="sl-SI" sz="1800" b="0" kern="1200" dirty="0">
                          <a:solidFill>
                            <a:schemeClr val="tx1"/>
                          </a:solidFill>
                          <a:effectLst/>
                          <a:latin typeface="+mj-lt"/>
                          <a:ea typeface="Calibri Light" panose="020F0302020204030204" pitchFamily="34" charset="0"/>
                          <a:cs typeface="Calibri Light" panose="020F0302020204030204" pitchFamily="34" charset="0"/>
                        </a:rPr>
                        <a:t>stroški materiala in trgovskega blaga</a:t>
                      </a:r>
                    </a:p>
                    <a:p>
                      <a:pPr marL="350520" marR="60325" lvl="0" indent="-285750" algn="ctr" defTabSz="914400" rtl="0" eaLnBrk="1" fontAlgn="auto" latinLnBrk="0" hangingPunct="1">
                        <a:lnSpc>
                          <a:spcPct val="96000"/>
                        </a:lnSpc>
                        <a:spcBef>
                          <a:spcPts val="220"/>
                        </a:spcBef>
                        <a:spcAft>
                          <a:spcPts val="0"/>
                        </a:spcAft>
                        <a:buClrTx/>
                        <a:buSzTx/>
                        <a:buFont typeface="Arial" panose="020B0604020202020204" pitchFamily="34" charset="0"/>
                        <a:buChar char="•"/>
                        <a:tabLst/>
                        <a:defRPr/>
                      </a:pPr>
                      <a:r>
                        <a:rPr lang="sl-SI" sz="1800" b="0" kern="1200" dirty="0">
                          <a:solidFill>
                            <a:schemeClr val="tx1"/>
                          </a:solidFill>
                          <a:effectLst/>
                          <a:latin typeface="+mj-lt"/>
                          <a:ea typeface="Calibri Light" panose="020F0302020204030204" pitchFamily="34" charset="0"/>
                          <a:cs typeface="Calibri Light" panose="020F0302020204030204" pitchFamily="34" charset="0"/>
                        </a:rPr>
                        <a:t>stroški storitev</a:t>
                      </a:r>
                    </a:p>
                    <a:p>
                      <a:pPr marL="350520" marR="60325" lvl="0" indent="-285750" algn="ctr" defTabSz="914400" rtl="0" eaLnBrk="1" fontAlgn="auto" latinLnBrk="0" hangingPunct="1">
                        <a:lnSpc>
                          <a:spcPct val="96000"/>
                        </a:lnSpc>
                        <a:spcBef>
                          <a:spcPts val="220"/>
                        </a:spcBef>
                        <a:spcAft>
                          <a:spcPts val="0"/>
                        </a:spcAft>
                        <a:buClrTx/>
                        <a:buSzTx/>
                        <a:buFont typeface="Arial" panose="020B0604020202020204" pitchFamily="34" charset="0"/>
                        <a:buChar char="•"/>
                        <a:tabLst/>
                        <a:defRPr/>
                      </a:pPr>
                      <a:r>
                        <a:rPr lang="sl-SI" sz="1800" b="0" kern="1200" dirty="0">
                          <a:solidFill>
                            <a:schemeClr val="tx1"/>
                          </a:solidFill>
                          <a:effectLst/>
                          <a:latin typeface="+mj-lt"/>
                          <a:ea typeface="Calibri Light" panose="020F0302020204030204" pitchFamily="34" charset="0"/>
                          <a:cs typeface="Calibri Light" panose="020F0302020204030204" pitchFamily="34" charset="0"/>
                        </a:rPr>
                        <a:t>stroški dela</a:t>
                      </a:r>
                    </a:p>
                  </a:txBody>
                  <a:tcPr marL="0" marR="0" marT="0" marB="0">
                    <a:solidFill>
                      <a:schemeClr val="bg1"/>
                    </a:solidFill>
                  </a:tcPr>
                </a:tc>
                <a:tc>
                  <a:txBody>
                    <a:bodyPr/>
                    <a:lstStyle/>
                    <a:p>
                      <a:pPr marL="73025" marR="70485" algn="ctr">
                        <a:lnSpc>
                          <a:spcPts val="1015"/>
                        </a:lnSpc>
                        <a:spcBef>
                          <a:spcPts val="195"/>
                        </a:spcBef>
                        <a:spcAft>
                          <a:spcPts val="0"/>
                        </a:spcAft>
                      </a:pPr>
                      <a:endParaRPr lang="sl-SI" sz="2100" b="1" kern="1200" dirty="0">
                        <a:solidFill>
                          <a:schemeClr val="tx1"/>
                        </a:solidFill>
                        <a:effectLst/>
                        <a:latin typeface="+mj-lt"/>
                        <a:ea typeface="Calibri Light" panose="020F0302020204030204" pitchFamily="34" charset="0"/>
                        <a:cs typeface="Calibri Light" panose="020F0302020204030204" pitchFamily="34" charset="0"/>
                      </a:endParaRPr>
                    </a:p>
                    <a:p>
                      <a:pPr marL="73025" marR="70485" algn="ctr">
                        <a:lnSpc>
                          <a:spcPts val="1015"/>
                        </a:lnSpc>
                        <a:spcBef>
                          <a:spcPts val="195"/>
                        </a:spcBef>
                        <a:spcAft>
                          <a:spcPts val="0"/>
                        </a:spcAft>
                      </a:pPr>
                      <a:r>
                        <a:rPr lang="sl-SI" sz="2100" b="1" kern="1200" dirty="0">
                          <a:solidFill>
                            <a:schemeClr val="tx1"/>
                          </a:solidFill>
                          <a:effectLst/>
                          <a:latin typeface="+mj-lt"/>
                          <a:ea typeface="Calibri Light" panose="020F0302020204030204" pitchFamily="34" charset="0"/>
                          <a:cs typeface="Calibri Light" panose="020F0302020204030204" pitchFamily="34" charset="0"/>
                        </a:rPr>
                        <a:t>25 mio EUR </a:t>
                      </a:r>
                    </a:p>
                    <a:p>
                      <a:pPr marL="73025" marR="70485" algn="ctr">
                        <a:lnSpc>
                          <a:spcPts val="1015"/>
                        </a:lnSpc>
                        <a:spcBef>
                          <a:spcPts val="195"/>
                        </a:spcBef>
                        <a:spcAft>
                          <a:spcPts val="0"/>
                        </a:spcAft>
                      </a:pPr>
                      <a:endParaRPr lang="sl-SI" sz="2100" b="1" kern="1200" dirty="0">
                        <a:solidFill>
                          <a:schemeClr val="tx1"/>
                        </a:solidFill>
                        <a:effectLst/>
                        <a:latin typeface="+mj-lt"/>
                        <a:ea typeface="Calibri Light" panose="020F0302020204030204" pitchFamily="34" charset="0"/>
                        <a:cs typeface="Calibri Light" panose="020F0302020204030204" pitchFamily="34" charset="0"/>
                      </a:endParaRPr>
                    </a:p>
                  </a:txBody>
                  <a:tcPr marL="0" marR="0" marT="0" marB="0">
                    <a:solidFill>
                      <a:schemeClr val="bg1"/>
                    </a:solidFill>
                  </a:tcPr>
                </a:tc>
                <a:tc>
                  <a:txBody>
                    <a:bodyPr/>
                    <a:lstStyle/>
                    <a:p>
                      <a:pPr marL="73025" marR="70485" algn="ctr" defTabSz="914400" rtl="0" eaLnBrk="1" latinLnBrk="0" hangingPunct="1">
                        <a:lnSpc>
                          <a:spcPts val="1015"/>
                        </a:lnSpc>
                        <a:spcBef>
                          <a:spcPts val="195"/>
                        </a:spcBef>
                        <a:spcAft>
                          <a:spcPts val="0"/>
                        </a:spcAft>
                      </a:pPr>
                      <a:endParaRPr lang="sl-SI" sz="2100" b="1" kern="1200" dirty="0">
                        <a:solidFill>
                          <a:schemeClr val="tx1"/>
                        </a:solidFill>
                        <a:effectLst/>
                        <a:latin typeface="+mj-lt"/>
                        <a:ea typeface="Calibri Light" panose="020F0302020204030204" pitchFamily="34" charset="0"/>
                        <a:cs typeface="Calibri Light" panose="020F0302020204030204" pitchFamily="34" charset="0"/>
                      </a:endParaRPr>
                    </a:p>
                    <a:p>
                      <a:pPr marL="73025" marR="70485" algn="ctr" defTabSz="914400" rtl="0" eaLnBrk="1" latinLnBrk="0" hangingPunct="1">
                        <a:lnSpc>
                          <a:spcPct val="100000"/>
                        </a:lnSpc>
                        <a:spcBef>
                          <a:spcPts val="195"/>
                        </a:spcBef>
                        <a:spcAft>
                          <a:spcPts val="0"/>
                        </a:spcAft>
                      </a:pPr>
                      <a:r>
                        <a:rPr lang="sl-SI" sz="2100" b="1" kern="1200" dirty="0">
                          <a:solidFill>
                            <a:schemeClr val="tx1"/>
                          </a:solidFill>
                          <a:effectLst/>
                          <a:latin typeface="+mj-lt"/>
                          <a:ea typeface="Calibri Light" panose="020F0302020204030204" pitchFamily="34" charset="0"/>
                          <a:cs typeface="Calibri Light" panose="020F0302020204030204" pitchFamily="34" charset="0"/>
                        </a:rPr>
                        <a:t>1. 8. 2026 - 30. 11. 2027 </a:t>
                      </a:r>
                    </a:p>
                  </a:txBody>
                  <a:tcPr marL="0" marR="0" marT="0" marB="0">
                    <a:solidFill>
                      <a:schemeClr val="bg1"/>
                    </a:solidFill>
                  </a:tcPr>
                </a:tc>
                <a:extLst>
                  <a:ext uri="{0D108BD9-81ED-4DB2-BD59-A6C34878D82A}">
                    <a16:rowId xmlns:a16="http://schemas.microsoft.com/office/drawing/2014/main" val="4119145253"/>
                  </a:ext>
                </a:extLst>
              </a:tr>
              <a:tr h="320040">
                <a:tc>
                  <a:txBody>
                    <a:bodyPr/>
                    <a:lstStyle/>
                    <a:p>
                      <a:pPr marL="78740" marR="76200" algn="ctr">
                        <a:spcBef>
                          <a:spcPts val="210"/>
                        </a:spcBef>
                        <a:spcAft>
                          <a:spcPts val="0"/>
                        </a:spcAft>
                      </a:pPr>
                      <a:r>
                        <a:rPr lang="sl-SI" sz="2100" b="1" dirty="0">
                          <a:solidFill>
                            <a:schemeClr val="bg1"/>
                          </a:solidFill>
                          <a:effectLst/>
                          <a:latin typeface="+mj-lt"/>
                          <a:ea typeface="Calibri Light" panose="020F0302020204030204" pitchFamily="34" charset="0"/>
                          <a:cs typeface="Calibri Light" panose="020F0302020204030204" pitchFamily="34" charset="0"/>
                        </a:rPr>
                        <a:t>Upravičenci:</a:t>
                      </a:r>
                    </a:p>
                  </a:txBody>
                  <a:tcPr marL="0" marR="0" marT="0" marB="0">
                    <a:solidFill>
                      <a:schemeClr val="accent1"/>
                    </a:solidFill>
                  </a:tcPr>
                </a:tc>
                <a:tc>
                  <a:txBody>
                    <a:bodyPr/>
                    <a:lstStyle/>
                    <a:p>
                      <a:pPr marL="73025" marR="71120" algn="ctr">
                        <a:spcBef>
                          <a:spcPts val="210"/>
                        </a:spcBef>
                        <a:spcAft>
                          <a:spcPts val="0"/>
                        </a:spcAft>
                      </a:pPr>
                      <a:r>
                        <a:rPr lang="sl-SI" sz="2100" b="1" dirty="0">
                          <a:solidFill>
                            <a:schemeClr val="bg1"/>
                          </a:solidFill>
                          <a:effectLst/>
                          <a:latin typeface="+mj-lt"/>
                          <a:ea typeface="Calibri Light" panose="020F0302020204030204" pitchFamily="34" charset="0"/>
                          <a:cs typeface="Calibri Light" panose="020F0302020204030204" pitchFamily="34" charset="0"/>
                        </a:rPr>
                        <a:t>Izvajalec:</a:t>
                      </a:r>
                    </a:p>
                  </a:txBody>
                  <a:tcPr marL="0" marR="0" marT="0" marB="0">
                    <a:solidFill>
                      <a:schemeClr val="accent1"/>
                    </a:solidFill>
                  </a:tcPr>
                </a:tc>
                <a:tc>
                  <a:txBody>
                    <a:bodyPr/>
                    <a:lstStyle/>
                    <a:p>
                      <a:pPr marL="57785" marR="55880" algn="ctr">
                        <a:spcBef>
                          <a:spcPts val="210"/>
                        </a:spcBef>
                        <a:spcAft>
                          <a:spcPts val="0"/>
                        </a:spcAft>
                      </a:pPr>
                      <a:r>
                        <a:rPr lang="sl-SI" sz="2100" b="1" dirty="0">
                          <a:solidFill>
                            <a:schemeClr val="bg1"/>
                          </a:solidFill>
                          <a:effectLst/>
                          <a:latin typeface="+mj-lt"/>
                          <a:ea typeface="Calibri Light" panose="020F0302020204030204" pitchFamily="34" charset="0"/>
                          <a:cs typeface="Calibri Light" panose="020F0302020204030204" pitchFamily="34" charset="0"/>
                        </a:rPr>
                        <a:t>Višina</a:t>
                      </a:r>
                      <a:r>
                        <a:rPr lang="sl-SI" sz="2100" b="1" spc="70" dirty="0">
                          <a:solidFill>
                            <a:schemeClr val="bg1"/>
                          </a:solidFill>
                          <a:effectLst/>
                          <a:latin typeface="+mj-lt"/>
                          <a:ea typeface="Calibri Light" panose="020F0302020204030204" pitchFamily="34" charset="0"/>
                          <a:cs typeface="Calibri Light" panose="020F0302020204030204" pitchFamily="34" charset="0"/>
                        </a:rPr>
                        <a:t> </a:t>
                      </a:r>
                      <a:r>
                        <a:rPr lang="sl-SI" sz="2100" b="1" dirty="0">
                          <a:solidFill>
                            <a:schemeClr val="bg1"/>
                          </a:solidFill>
                          <a:effectLst/>
                          <a:latin typeface="+mj-lt"/>
                          <a:ea typeface="Calibri Light" panose="020F0302020204030204" pitchFamily="34" charset="0"/>
                          <a:cs typeface="Calibri Light" panose="020F0302020204030204" pitchFamily="34" charset="0"/>
                        </a:rPr>
                        <a:t>sofinanciranja:</a:t>
                      </a:r>
                    </a:p>
                  </a:txBody>
                  <a:tcPr marL="0" marR="0" marT="0" marB="0">
                    <a:solidFill>
                      <a:schemeClr val="accent1"/>
                    </a:solidFill>
                  </a:tcPr>
                </a:tc>
                <a:tc>
                  <a:txBody>
                    <a:bodyPr/>
                    <a:lstStyle/>
                    <a:p>
                      <a:pPr marL="36195" marR="34925" algn="ctr">
                        <a:spcBef>
                          <a:spcPts val="210"/>
                        </a:spcBef>
                        <a:spcAft>
                          <a:spcPts val="0"/>
                        </a:spcAft>
                      </a:pPr>
                      <a:r>
                        <a:rPr lang="sl-SI" sz="2100" b="1" dirty="0">
                          <a:solidFill>
                            <a:schemeClr val="bg1"/>
                          </a:solidFill>
                          <a:effectLst/>
                          <a:latin typeface="+mj-lt"/>
                          <a:ea typeface="Calibri Light" panose="020F0302020204030204" pitchFamily="34" charset="0"/>
                          <a:cs typeface="Calibri Light" panose="020F0302020204030204" pitchFamily="34" charset="0"/>
                        </a:rPr>
                        <a:t>Rok za prijavo:</a:t>
                      </a:r>
                    </a:p>
                  </a:txBody>
                  <a:tcPr marL="0" marR="0" marT="0" marB="0">
                    <a:solidFill>
                      <a:schemeClr val="accent1"/>
                    </a:solidFill>
                  </a:tcPr>
                </a:tc>
                <a:extLst>
                  <a:ext uri="{0D108BD9-81ED-4DB2-BD59-A6C34878D82A}">
                    <a16:rowId xmlns:a16="http://schemas.microsoft.com/office/drawing/2014/main" val="2103202584"/>
                  </a:ext>
                </a:extLst>
              </a:tr>
              <a:tr h="1458837">
                <a:tc>
                  <a:txBody>
                    <a:bodyPr/>
                    <a:lstStyle/>
                    <a:p>
                      <a:pPr marL="53975" marR="50165" algn="ctr">
                        <a:lnSpc>
                          <a:spcPct val="100000"/>
                        </a:lnSpc>
                        <a:spcBef>
                          <a:spcPts val="195"/>
                        </a:spcBef>
                        <a:spcAft>
                          <a:spcPts val="0"/>
                        </a:spcAft>
                      </a:pPr>
                      <a:r>
                        <a:rPr lang="sl-SI" sz="2100" b="1" kern="1200" dirty="0">
                          <a:solidFill>
                            <a:schemeClr val="tx1"/>
                          </a:solidFill>
                          <a:effectLst/>
                          <a:latin typeface="+mj-lt"/>
                          <a:ea typeface="Calibri Light" panose="020F0302020204030204" pitchFamily="34" charset="0"/>
                          <a:cs typeface="Calibri Light" panose="020F0302020204030204" pitchFamily="34" charset="0"/>
                        </a:rPr>
                        <a:t>MSP (mikro, mala in srednje velika podjetja) </a:t>
                      </a:r>
                    </a:p>
                  </a:txBody>
                  <a:tcPr marL="0" marR="0" marT="0" marB="0">
                    <a:solidFill>
                      <a:schemeClr val="bg1"/>
                    </a:solidFill>
                  </a:tcPr>
                </a:tc>
                <a:tc>
                  <a:txBody>
                    <a:bodyPr/>
                    <a:lstStyle/>
                    <a:p>
                      <a:pPr marL="138430" marR="133350" indent="-635" algn="ctr">
                        <a:lnSpc>
                          <a:spcPct val="96000"/>
                        </a:lnSpc>
                        <a:spcBef>
                          <a:spcPts val="220"/>
                        </a:spcBef>
                        <a:spcAft>
                          <a:spcPts val="0"/>
                        </a:spcAft>
                      </a:pPr>
                      <a:r>
                        <a:rPr lang="sl-SI" sz="2100" b="1" kern="1200" dirty="0">
                          <a:solidFill>
                            <a:schemeClr val="tx1"/>
                          </a:solidFill>
                          <a:effectLst/>
                          <a:latin typeface="+mj-lt"/>
                          <a:ea typeface="Calibri Light" panose="020F0302020204030204" pitchFamily="34" charset="0"/>
                          <a:cs typeface="Calibri Light" panose="020F0302020204030204" pitchFamily="34" charset="0"/>
                        </a:rPr>
                        <a:t>Slovenski podjetniški sklad (SPS) </a:t>
                      </a:r>
                    </a:p>
                  </a:txBody>
                  <a:tcPr marL="0" marR="0" marT="0" marB="0">
                    <a:solidFill>
                      <a:schemeClr val="bg1"/>
                    </a:solidFill>
                  </a:tcPr>
                </a:tc>
                <a:tc>
                  <a:txBody>
                    <a:bodyPr/>
                    <a:lstStyle/>
                    <a:p>
                      <a:pPr marL="537210" marR="160020" indent="-368300" algn="ctr">
                        <a:lnSpc>
                          <a:spcPct val="96000"/>
                        </a:lnSpc>
                        <a:spcBef>
                          <a:spcPts val="220"/>
                        </a:spcBef>
                        <a:spcAft>
                          <a:spcPts val="0"/>
                        </a:spcAft>
                      </a:pPr>
                      <a:r>
                        <a:rPr lang="sl-SI" sz="2100" b="1" kern="1200" dirty="0">
                          <a:solidFill>
                            <a:schemeClr val="tx1"/>
                          </a:solidFill>
                          <a:effectLst/>
                          <a:latin typeface="+mj-lt"/>
                          <a:ea typeface="Calibri Light" panose="020F0302020204030204" pitchFamily="34" charset="0"/>
                          <a:cs typeface="Calibri Light" panose="020F0302020204030204" pitchFamily="34" charset="0"/>
                        </a:rPr>
                        <a:t>od 15.000 EUR do 100.000 EUR. Kredit lahko krije do 100 % upravičenih stroškov projekta.</a:t>
                      </a:r>
                    </a:p>
                  </a:txBody>
                  <a:tcPr marL="0" marR="0" marT="0" marB="0">
                    <a:solidFill>
                      <a:schemeClr val="bg1"/>
                    </a:solidFill>
                  </a:tcPr>
                </a:tc>
                <a:tc>
                  <a:txBody>
                    <a:bodyPr/>
                    <a:lstStyle/>
                    <a:p>
                      <a:pPr marL="352425" algn="ctr">
                        <a:spcBef>
                          <a:spcPts val="195"/>
                        </a:spcBef>
                      </a:pPr>
                      <a:r>
                        <a:rPr lang="sl-SI" sz="2100" b="1" dirty="0">
                          <a:solidFill>
                            <a:schemeClr val="tx1"/>
                          </a:solidFill>
                          <a:effectLst/>
                          <a:latin typeface="+mj-lt"/>
                          <a:ea typeface="Calibri Light" panose="020F0302020204030204" pitchFamily="34" charset="0"/>
                          <a:cs typeface="Calibri Light" panose="020F0302020204030204" pitchFamily="34" charset="0"/>
                        </a:rPr>
                        <a:t>15. 10. 2026 </a:t>
                      </a:r>
                    </a:p>
                  </a:txBody>
                  <a:tcPr marL="0" marR="0" marT="0" marB="0">
                    <a:solidFill>
                      <a:schemeClr val="bg1"/>
                    </a:solidFill>
                  </a:tcPr>
                </a:tc>
                <a:extLst>
                  <a:ext uri="{0D108BD9-81ED-4DB2-BD59-A6C34878D82A}">
                    <a16:rowId xmlns:a16="http://schemas.microsoft.com/office/drawing/2014/main" val="2179187993"/>
                  </a:ext>
                </a:extLst>
              </a:tr>
            </a:tbl>
          </a:graphicData>
        </a:graphic>
      </p:graphicFrame>
      <p:sp>
        <p:nvSpPr>
          <p:cNvPr id="4" name="TextBox 3">
            <a:extLst>
              <a:ext uri="{FF2B5EF4-FFF2-40B4-BE49-F238E27FC236}">
                <a16:creationId xmlns:a16="http://schemas.microsoft.com/office/drawing/2014/main" id="{6D1DF409-F62D-7269-1021-C26D25D1968B}"/>
              </a:ext>
            </a:extLst>
          </p:cNvPr>
          <p:cNvSpPr txBox="1"/>
          <p:nvPr/>
        </p:nvSpPr>
        <p:spPr>
          <a:xfrm>
            <a:off x="502130" y="2390563"/>
            <a:ext cx="15391464" cy="2152064"/>
          </a:xfrm>
          <a:prstGeom prst="rect">
            <a:avLst/>
          </a:prstGeom>
          <a:noFill/>
        </p:spPr>
        <p:txBody>
          <a:bodyPr wrap="square">
            <a:spAutoFit/>
          </a:bodyPr>
          <a:lstStyle/>
          <a:p>
            <a:pPr marL="701975" algn="just" defTabSz="1371600">
              <a:spcBef>
                <a:spcPts val="1058"/>
              </a:spcBef>
            </a:pPr>
            <a:r>
              <a:rPr lang="sl-SI" sz="2700" b="1" dirty="0">
                <a:solidFill>
                  <a:srgbClr val="425563"/>
                </a:solidFill>
                <a:latin typeface="Segoe UI"/>
                <a:ea typeface="Calibri Light" panose="020F0302020204030204" pitchFamily="34" charset="0"/>
                <a:cs typeface="Calibri Light" panose="020F0302020204030204" pitchFamily="34" charset="0"/>
              </a:rPr>
              <a:t>Namen: </a:t>
            </a:r>
            <a:r>
              <a:rPr lang="sl-SI" sz="2700" dirty="0">
                <a:solidFill>
                  <a:srgbClr val="425563"/>
                </a:solidFill>
                <a:latin typeface="Segoe UI"/>
                <a:ea typeface="Calibri Light" panose="020F0302020204030204" pitchFamily="34" charset="0"/>
                <a:cs typeface="Calibri Light" panose="020F0302020204030204" pitchFamily="34" charset="0"/>
              </a:rPr>
              <a:t>Namen razpisa je MSP zagotoviti ugodno financiranje za tekoče poslovanje, izboljšanje likvidnosti in izvedbo manjših investicij. Razpis je namenjen tudi krepitvi stabilnosti poslovanja podjetij in ohranjanju delovnih mest.</a:t>
            </a:r>
          </a:p>
          <a:p>
            <a:pPr marL="701975" algn="just" defTabSz="1371600">
              <a:lnSpc>
                <a:spcPct val="91000"/>
              </a:lnSpc>
              <a:spcBef>
                <a:spcPts val="1058"/>
              </a:spcBef>
            </a:pPr>
            <a:r>
              <a:rPr lang="sl-SI" sz="2700" b="1" dirty="0">
                <a:solidFill>
                  <a:srgbClr val="425563"/>
                </a:solidFill>
                <a:latin typeface="Segoe UI"/>
                <a:ea typeface="Calibri Light" panose="020F0302020204030204" pitchFamily="34" charset="0"/>
                <a:cs typeface="Calibri Light" panose="020F0302020204030204" pitchFamily="34" charset="0"/>
              </a:rPr>
              <a:t>Povezava: </a:t>
            </a:r>
            <a:r>
              <a:rPr lang="sl-SI" sz="2100" dirty="0">
                <a:solidFill>
                  <a:srgbClr val="425563"/>
                </a:solidFill>
                <a:latin typeface="Segoe UI"/>
                <a:ea typeface="Calibri Light" panose="020F0302020204030204" pitchFamily="34" charset="0"/>
                <a:cs typeface="Calibri Light" panose="020F0302020204030204" pitchFamily="34" charset="0"/>
                <a:hlinkClick r:id="rId3"/>
              </a:rPr>
              <a:t>https://www.gzs.si/skupne_naloge/informacije_in_pomoc/vsebine/Novice/ArticleId/91867/p7l-2026-krediti-za-likvidnost-in-manjse-investicije</a:t>
            </a:r>
            <a:endParaRPr lang="sl-SI" sz="2100" dirty="0">
              <a:solidFill>
                <a:srgbClr val="425563"/>
              </a:solidFill>
              <a:latin typeface="Segoe UI"/>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95995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0A65F-A2CD-0BE5-A6FB-7CECE00AC9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A4B7BA-1559-4E92-289E-83B54F4F8EF4}"/>
              </a:ext>
            </a:extLst>
          </p:cNvPr>
          <p:cNvSpPr>
            <a:spLocks noGrp="1"/>
          </p:cNvSpPr>
          <p:nvPr>
            <p:ph type="title"/>
          </p:nvPr>
        </p:nvSpPr>
        <p:spPr>
          <a:xfrm>
            <a:off x="1257301" y="547688"/>
            <a:ext cx="14907986" cy="1988345"/>
          </a:xfrm>
        </p:spPr>
        <p:txBody>
          <a:bodyPr>
            <a:normAutofit/>
          </a:bodyPr>
          <a:lstStyle/>
          <a:p>
            <a:r>
              <a:rPr lang="sl-SI" sz="3600" dirty="0">
                <a:cs typeface="Calibri Light" panose="020F0302020204030204" pitchFamily="34" charset="0"/>
              </a:rPr>
              <a:t>V6 | Vavčer za sofinanciranje priprave projektnih predlogov na razpise drugega stebra okvirnega programa EU Obzorje Evropa</a:t>
            </a:r>
          </a:p>
        </p:txBody>
      </p:sp>
      <p:graphicFrame>
        <p:nvGraphicFramePr>
          <p:cNvPr id="9" name="Content Placeholder 3">
            <a:extLst>
              <a:ext uri="{FF2B5EF4-FFF2-40B4-BE49-F238E27FC236}">
                <a16:creationId xmlns:a16="http://schemas.microsoft.com/office/drawing/2014/main" id="{351DE29D-F29B-974C-0782-6F39B2ACBB14}"/>
              </a:ext>
            </a:extLst>
          </p:cNvPr>
          <p:cNvGraphicFramePr>
            <a:graphicFrameLocks noGrp="1"/>
          </p:cNvGraphicFramePr>
          <p:nvPr>
            <p:ph idx="1"/>
          </p:nvPr>
        </p:nvGraphicFramePr>
        <p:xfrm>
          <a:off x="1242470" y="5393922"/>
          <a:ext cx="14937644" cy="3374136"/>
        </p:xfrm>
        <a:graphic>
          <a:graphicData uri="http://schemas.openxmlformats.org/drawingml/2006/table">
            <a:tbl>
              <a:tblPr firstRow="1" firstCol="1" lastRow="1" lastCol="1" bandRow="1" bandCol="1">
                <a:tableStyleId>{5C22544A-7EE6-4342-B048-85BDC9FD1C3A}</a:tableStyleId>
              </a:tblPr>
              <a:tblGrid>
                <a:gridCol w="4461609">
                  <a:extLst>
                    <a:ext uri="{9D8B030D-6E8A-4147-A177-3AD203B41FA5}">
                      <a16:colId xmlns:a16="http://schemas.microsoft.com/office/drawing/2014/main" val="148617924"/>
                    </a:ext>
                  </a:extLst>
                </a:gridCol>
                <a:gridCol w="3825156">
                  <a:extLst>
                    <a:ext uri="{9D8B030D-6E8A-4147-A177-3AD203B41FA5}">
                      <a16:colId xmlns:a16="http://schemas.microsoft.com/office/drawing/2014/main" val="1981113688"/>
                    </a:ext>
                  </a:extLst>
                </a:gridCol>
                <a:gridCol w="2734302">
                  <a:extLst>
                    <a:ext uri="{9D8B030D-6E8A-4147-A177-3AD203B41FA5}">
                      <a16:colId xmlns:a16="http://schemas.microsoft.com/office/drawing/2014/main" val="2551509668"/>
                    </a:ext>
                  </a:extLst>
                </a:gridCol>
                <a:gridCol w="3916577">
                  <a:extLst>
                    <a:ext uri="{9D8B030D-6E8A-4147-A177-3AD203B41FA5}">
                      <a16:colId xmlns:a16="http://schemas.microsoft.com/office/drawing/2014/main" val="1895669229"/>
                    </a:ext>
                  </a:extLst>
                </a:gridCol>
              </a:tblGrid>
              <a:tr h="685800">
                <a:tc>
                  <a:txBody>
                    <a:bodyPr/>
                    <a:lstStyle/>
                    <a:p>
                      <a:pPr marL="78740" marR="76200" algn="ctr">
                        <a:spcBef>
                          <a:spcPts val="210"/>
                        </a:spcBef>
                        <a:spcAft>
                          <a:spcPts val="0"/>
                        </a:spcAft>
                      </a:pPr>
                      <a:r>
                        <a:rPr lang="sl-SI" sz="2300" b="0" dirty="0">
                          <a:effectLst/>
                          <a:latin typeface="+mj-lt"/>
                          <a:cs typeface="Calibri Light" panose="020F0302020204030204" pitchFamily="34" charset="0"/>
                        </a:rPr>
                        <a:t>Vrsta</a:t>
                      </a:r>
                      <a:r>
                        <a:rPr lang="sl-SI" sz="2300" b="0" spc="30" dirty="0">
                          <a:effectLst/>
                          <a:latin typeface="+mj-lt"/>
                          <a:cs typeface="Calibri Light" panose="020F0302020204030204" pitchFamily="34" charset="0"/>
                        </a:rPr>
                        <a:t> </a:t>
                      </a:r>
                      <a:r>
                        <a:rPr lang="sl-SI" sz="2300" b="0" dirty="0">
                          <a:effectLst/>
                          <a:latin typeface="+mj-lt"/>
                          <a:cs typeface="Calibri Light" panose="020F0302020204030204" pitchFamily="34" charset="0"/>
                        </a:rPr>
                        <a:t>podpore:</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73025" marR="71120" algn="ctr">
                        <a:spcBef>
                          <a:spcPts val="210"/>
                        </a:spcBef>
                        <a:spcAft>
                          <a:spcPts val="0"/>
                        </a:spcAft>
                      </a:pPr>
                      <a:r>
                        <a:rPr lang="sl-SI" sz="2300" b="0" dirty="0">
                          <a:effectLst/>
                          <a:latin typeface="+mj-lt"/>
                          <a:cs typeface="Calibri Light" panose="020F0302020204030204" pitchFamily="34" charset="0"/>
                        </a:rPr>
                        <a:t>Upravičeni</a:t>
                      </a:r>
                      <a:r>
                        <a:rPr lang="sl-SI" sz="2300" b="0" spc="60" dirty="0">
                          <a:effectLst/>
                          <a:latin typeface="+mj-lt"/>
                          <a:cs typeface="Calibri Light" panose="020F0302020204030204" pitchFamily="34" charset="0"/>
                        </a:rPr>
                        <a:t> </a:t>
                      </a:r>
                      <a:r>
                        <a:rPr lang="sl-SI" sz="2300" b="0" dirty="0">
                          <a:effectLst/>
                          <a:latin typeface="+mj-lt"/>
                          <a:cs typeface="Calibri Light" panose="020F0302020204030204" pitchFamily="34" charset="0"/>
                        </a:rPr>
                        <a:t>stroški:</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52705" marR="55880" algn="ctr">
                        <a:spcBef>
                          <a:spcPts val="210"/>
                        </a:spcBef>
                        <a:spcAft>
                          <a:spcPts val="0"/>
                        </a:spcAft>
                      </a:pPr>
                      <a:r>
                        <a:rPr lang="sl-SI" sz="2300" b="0" spc="-40" dirty="0">
                          <a:effectLst/>
                          <a:latin typeface="+mj-lt"/>
                          <a:cs typeface="Calibri Light" panose="020F0302020204030204" pitchFamily="34" charset="0"/>
                        </a:rPr>
                        <a:t>Okvirna</a:t>
                      </a:r>
                      <a:r>
                        <a:rPr lang="sl-SI" sz="2300" b="0" spc="-105" dirty="0">
                          <a:effectLst/>
                          <a:latin typeface="+mj-lt"/>
                          <a:cs typeface="Calibri Light" panose="020F0302020204030204" pitchFamily="34" charset="0"/>
                        </a:rPr>
                        <a:t> </a:t>
                      </a:r>
                      <a:r>
                        <a:rPr lang="sl-SI" sz="2300" b="0" spc="-40" dirty="0">
                          <a:effectLst/>
                          <a:latin typeface="+mj-lt"/>
                          <a:cs typeface="Calibri Light" panose="020F0302020204030204" pitchFamily="34" charset="0"/>
                        </a:rPr>
                        <a:t>višina</a:t>
                      </a:r>
                      <a:r>
                        <a:rPr lang="sl-SI" sz="2300" b="0" spc="-105" dirty="0">
                          <a:effectLst/>
                          <a:latin typeface="+mj-lt"/>
                          <a:cs typeface="Calibri Light" panose="020F0302020204030204" pitchFamily="34" charset="0"/>
                        </a:rPr>
                        <a:t> </a:t>
                      </a:r>
                      <a:r>
                        <a:rPr lang="sl-SI" sz="2300" b="0" spc="-35" dirty="0">
                          <a:effectLst/>
                          <a:latin typeface="+mj-lt"/>
                          <a:cs typeface="Calibri Light" panose="020F0302020204030204" pitchFamily="34" charset="0"/>
                        </a:rPr>
                        <a:t>sredstev:</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36195" marR="43180" algn="ctr">
                        <a:spcBef>
                          <a:spcPts val="210"/>
                        </a:spcBef>
                        <a:spcAft>
                          <a:spcPts val="0"/>
                        </a:spcAft>
                      </a:pPr>
                      <a:r>
                        <a:rPr lang="sl-SI" sz="2300" b="0" spc="-65" dirty="0">
                          <a:effectLst/>
                          <a:latin typeface="+mj-lt"/>
                          <a:cs typeface="Calibri Light" panose="020F0302020204030204" pitchFamily="34" charset="0"/>
                        </a:rPr>
                        <a:t>Obdobje</a:t>
                      </a:r>
                      <a:r>
                        <a:rPr lang="sl-SI" sz="2300" b="0" spc="-155" dirty="0">
                          <a:effectLst/>
                          <a:latin typeface="+mj-lt"/>
                          <a:cs typeface="Calibri Light" panose="020F0302020204030204" pitchFamily="34" charset="0"/>
                        </a:rPr>
                        <a:t> </a:t>
                      </a:r>
                      <a:r>
                        <a:rPr lang="sl-SI" sz="2300" b="0" spc="-65" dirty="0">
                          <a:effectLst/>
                          <a:latin typeface="+mj-lt"/>
                          <a:cs typeface="Calibri Light" panose="020F0302020204030204" pitchFamily="34" charset="0"/>
                        </a:rPr>
                        <a:t>upravičenosti</a:t>
                      </a:r>
                      <a:r>
                        <a:rPr lang="sl-SI" sz="2300" b="0" spc="-150" dirty="0">
                          <a:effectLst/>
                          <a:latin typeface="+mj-lt"/>
                          <a:cs typeface="Calibri Light" panose="020F0302020204030204" pitchFamily="34" charset="0"/>
                        </a:rPr>
                        <a:t> </a:t>
                      </a:r>
                      <a:r>
                        <a:rPr lang="sl-SI" sz="2300" b="0" spc="-65" dirty="0">
                          <a:effectLst/>
                          <a:latin typeface="+mj-lt"/>
                          <a:cs typeface="Calibri Light" panose="020F0302020204030204" pitchFamily="34" charset="0"/>
                        </a:rPr>
                        <a:t>stroškov:</a:t>
                      </a:r>
                      <a:endParaRPr lang="sl-SI" sz="2300" b="0" dirty="0">
                        <a:effectLst/>
                        <a:latin typeface="+mj-lt"/>
                        <a:ea typeface="Arial" panose="020B0604020202020204" pitchFamily="34" charset="0"/>
                        <a:cs typeface="Calibri Light" panose="020F0302020204030204" pitchFamily="34" charset="0"/>
                      </a:endParaRPr>
                    </a:p>
                  </a:txBody>
                  <a:tcPr marL="0" marR="0" marT="0" marB="0"/>
                </a:tc>
                <a:extLst>
                  <a:ext uri="{0D108BD9-81ED-4DB2-BD59-A6C34878D82A}">
                    <a16:rowId xmlns:a16="http://schemas.microsoft.com/office/drawing/2014/main" val="1537758396"/>
                  </a:ext>
                </a:extLst>
              </a:tr>
              <a:tr h="1316736">
                <a:tc>
                  <a:txBody>
                    <a:bodyPr/>
                    <a:lstStyle/>
                    <a:p>
                      <a:pPr marL="78740" marR="76200" algn="ctr">
                        <a:lnSpc>
                          <a:spcPct val="150000"/>
                        </a:lnSpc>
                        <a:spcBef>
                          <a:spcPts val="195"/>
                        </a:spcBef>
                        <a:spcAft>
                          <a:spcPts val="0"/>
                        </a:spcAft>
                      </a:pPr>
                      <a:r>
                        <a:rPr lang="sl-SI" sz="2300" b="0" dirty="0">
                          <a:solidFill>
                            <a:schemeClr val="tx1"/>
                          </a:solidFill>
                          <a:effectLst/>
                          <a:latin typeface="+mj-lt"/>
                          <a:ea typeface="Arial" panose="020B0604020202020204" pitchFamily="34" charset="0"/>
                          <a:cs typeface="Calibri Light" panose="020F0302020204030204" pitchFamily="34" charset="0"/>
                        </a:rPr>
                        <a:t>nepovratna</a:t>
                      </a:r>
                      <a:r>
                        <a:rPr lang="sl-SI" sz="2300" b="0" spc="65" dirty="0">
                          <a:solidFill>
                            <a:schemeClr val="tx1"/>
                          </a:solidFill>
                          <a:effectLst/>
                          <a:latin typeface="+mj-lt"/>
                          <a:ea typeface="Arial" panose="020B0604020202020204" pitchFamily="34" charset="0"/>
                          <a:cs typeface="Calibri Light" panose="020F0302020204030204" pitchFamily="34" charset="0"/>
                        </a:rPr>
                        <a:t> </a:t>
                      </a:r>
                      <a:r>
                        <a:rPr lang="sl-SI" sz="2300" b="0" dirty="0">
                          <a:solidFill>
                            <a:schemeClr val="tx1"/>
                          </a:solidFill>
                          <a:effectLst/>
                          <a:latin typeface="+mj-lt"/>
                          <a:ea typeface="Arial" panose="020B0604020202020204" pitchFamily="34" charset="0"/>
                          <a:cs typeface="Calibri Light" panose="020F0302020204030204" pitchFamily="34" charset="0"/>
                        </a:rPr>
                        <a:t>sredstva</a:t>
                      </a:r>
                    </a:p>
                  </a:txBody>
                  <a:tcPr marL="0" marR="0" marT="0" marB="0">
                    <a:solidFill>
                      <a:schemeClr val="bg1"/>
                    </a:solidFill>
                  </a:tcPr>
                </a:tc>
                <a:tc>
                  <a:txBody>
                    <a:bodyPr/>
                    <a:lstStyle/>
                    <a:p>
                      <a:pPr marL="65405" marR="60325" lvl="0" indent="-635" algn="ctr" defTabSz="914400" rtl="0" eaLnBrk="1" fontAlgn="auto" latinLnBrk="0" hangingPunct="1">
                        <a:lnSpc>
                          <a:spcPct val="96000"/>
                        </a:lnSpc>
                        <a:spcBef>
                          <a:spcPts val="220"/>
                        </a:spcBef>
                        <a:spcAft>
                          <a:spcPts val="0"/>
                        </a:spcAft>
                        <a:buClrTx/>
                        <a:buSzTx/>
                        <a:buFontTx/>
                        <a:buNone/>
                        <a:tabLst/>
                        <a:defRPr/>
                      </a:pPr>
                      <a:r>
                        <a:rPr lang="sl-SI" sz="2300" b="0" kern="1200" dirty="0">
                          <a:solidFill>
                            <a:schemeClr val="tx1"/>
                          </a:solidFill>
                          <a:effectLst/>
                          <a:latin typeface="+mj-lt"/>
                          <a:ea typeface="+mn-ea"/>
                          <a:cs typeface="Calibri Light" panose="020F0302020204030204" pitchFamily="34" charset="0"/>
                        </a:rPr>
                        <a:t>stroški zunanjega izvajalca, ki je upravičencu pomagal pri pripravi projektnega predloga (DDV ni upravičen)</a:t>
                      </a: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txBody>
                  <a:tcPr marL="0" marR="0" marT="0" marB="0">
                    <a:solidFill>
                      <a:schemeClr val="bg1"/>
                    </a:solidFill>
                  </a:tcPr>
                </a:tc>
                <a:tc>
                  <a:txBody>
                    <a:bodyPr/>
                    <a:lstStyle/>
                    <a:p>
                      <a:pPr marL="73025" marR="70485" algn="ctr">
                        <a:lnSpc>
                          <a:spcPts val="1015"/>
                        </a:lnSpc>
                        <a:spcBef>
                          <a:spcPts val="195"/>
                        </a:spcBef>
                        <a:spcAft>
                          <a:spcPts val="0"/>
                        </a:spcAft>
                      </a:pP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p>
                      <a:pPr marL="73025" marR="70485" algn="ctr">
                        <a:lnSpc>
                          <a:spcPts val="1015"/>
                        </a:lnSpc>
                        <a:spcBef>
                          <a:spcPts val="195"/>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0,5 mio EUR </a:t>
                      </a:r>
                    </a:p>
                    <a:p>
                      <a:pPr marL="73025" marR="70485" algn="ctr">
                        <a:lnSpc>
                          <a:spcPts val="1015"/>
                        </a:lnSpc>
                        <a:spcBef>
                          <a:spcPts val="195"/>
                        </a:spcBef>
                        <a:spcAft>
                          <a:spcPts val="0"/>
                        </a:spcAft>
                      </a:pP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txBody>
                  <a:tcPr marL="0" marR="0" marT="0" marB="0">
                    <a:solidFill>
                      <a:schemeClr val="bg1"/>
                    </a:solidFill>
                  </a:tcPr>
                </a:tc>
                <a:tc>
                  <a:txBody>
                    <a:bodyPr/>
                    <a:lstStyle/>
                    <a:p>
                      <a:pPr marL="73025" marR="70485" algn="ctr" defTabSz="914400" rtl="0" eaLnBrk="1" latinLnBrk="0" hangingPunct="1">
                        <a:lnSpc>
                          <a:spcPts val="1015"/>
                        </a:lnSpc>
                        <a:spcBef>
                          <a:spcPts val="195"/>
                        </a:spcBef>
                        <a:spcAft>
                          <a:spcPts val="0"/>
                        </a:spcAft>
                      </a:pP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p>
                      <a:pPr marL="73025" marR="70485" algn="ctr" defTabSz="914400" rtl="0" eaLnBrk="1" latinLnBrk="0" hangingPunct="1">
                        <a:lnSpc>
                          <a:spcPts val="1015"/>
                        </a:lnSpc>
                        <a:spcBef>
                          <a:spcPts val="195"/>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30. 9. 2028</a:t>
                      </a:r>
                    </a:p>
                  </a:txBody>
                  <a:tcPr marL="0" marR="0" marT="0" marB="0">
                    <a:solidFill>
                      <a:schemeClr val="bg1"/>
                    </a:solidFill>
                  </a:tcPr>
                </a:tc>
                <a:extLst>
                  <a:ext uri="{0D108BD9-81ED-4DB2-BD59-A6C34878D82A}">
                    <a16:rowId xmlns:a16="http://schemas.microsoft.com/office/drawing/2014/main" val="4119145253"/>
                  </a:ext>
                </a:extLst>
              </a:tr>
              <a:tr h="685800">
                <a:tc>
                  <a:txBody>
                    <a:bodyPr/>
                    <a:lstStyle/>
                    <a:p>
                      <a:pPr marL="78740" marR="76200" algn="ctr">
                        <a:spcBef>
                          <a:spcPts val="210"/>
                        </a:spcBef>
                        <a:spcAft>
                          <a:spcPts val="0"/>
                        </a:spcAft>
                      </a:pPr>
                      <a:r>
                        <a:rPr lang="sl-SI" sz="2300" b="0" dirty="0">
                          <a:solidFill>
                            <a:schemeClr val="bg1"/>
                          </a:solidFill>
                          <a:effectLst/>
                          <a:latin typeface="+mj-lt"/>
                          <a:cs typeface="Calibri Light" panose="020F0302020204030204" pitchFamily="34" charset="0"/>
                        </a:rPr>
                        <a:t>Upravičenci:</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73025" marR="71120" algn="ctr">
                        <a:spcBef>
                          <a:spcPts val="210"/>
                        </a:spcBef>
                        <a:spcAft>
                          <a:spcPts val="0"/>
                        </a:spcAft>
                      </a:pPr>
                      <a:r>
                        <a:rPr lang="sl-SI" sz="2300" b="0" dirty="0">
                          <a:solidFill>
                            <a:schemeClr val="bg1"/>
                          </a:solidFill>
                          <a:effectLst/>
                          <a:latin typeface="+mj-lt"/>
                          <a:cs typeface="Calibri Light" panose="020F0302020204030204" pitchFamily="34" charset="0"/>
                        </a:rPr>
                        <a:t>Izvajalec:</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57785" marR="55880" algn="ctr">
                        <a:spcBef>
                          <a:spcPts val="210"/>
                        </a:spcBef>
                        <a:spcAft>
                          <a:spcPts val="0"/>
                        </a:spcAft>
                      </a:pPr>
                      <a:r>
                        <a:rPr lang="sl-SI" sz="2300" b="0" dirty="0">
                          <a:solidFill>
                            <a:schemeClr val="bg1"/>
                          </a:solidFill>
                          <a:effectLst/>
                          <a:latin typeface="+mj-lt"/>
                          <a:cs typeface="Calibri Light" panose="020F0302020204030204" pitchFamily="34" charset="0"/>
                        </a:rPr>
                        <a:t>Višina</a:t>
                      </a:r>
                      <a:r>
                        <a:rPr lang="sl-SI" sz="2300" b="0" spc="70" dirty="0">
                          <a:solidFill>
                            <a:schemeClr val="bg1"/>
                          </a:solidFill>
                          <a:effectLst/>
                          <a:latin typeface="+mj-lt"/>
                          <a:cs typeface="Calibri Light" panose="020F0302020204030204" pitchFamily="34" charset="0"/>
                        </a:rPr>
                        <a:t> </a:t>
                      </a:r>
                      <a:r>
                        <a:rPr lang="sl-SI" sz="2300" b="0" dirty="0">
                          <a:solidFill>
                            <a:schemeClr val="bg1"/>
                          </a:solidFill>
                          <a:effectLst/>
                          <a:latin typeface="+mj-lt"/>
                          <a:cs typeface="Calibri Light" panose="020F0302020204030204" pitchFamily="34" charset="0"/>
                        </a:rPr>
                        <a:t>sofinanciranja:</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36195" marR="34925" algn="ctr">
                        <a:spcBef>
                          <a:spcPts val="210"/>
                        </a:spcBef>
                        <a:spcAft>
                          <a:spcPts val="0"/>
                        </a:spcAft>
                      </a:pPr>
                      <a:r>
                        <a:rPr lang="sl-SI" sz="2300" b="0" dirty="0">
                          <a:solidFill>
                            <a:schemeClr val="bg1"/>
                          </a:solidFill>
                          <a:effectLst/>
                          <a:latin typeface="+mj-lt"/>
                          <a:cs typeface="Calibri Light" panose="020F0302020204030204" pitchFamily="34" charset="0"/>
                        </a:rPr>
                        <a:t>Rok za prijavo:</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extLst>
                  <a:ext uri="{0D108BD9-81ED-4DB2-BD59-A6C34878D82A}">
                    <a16:rowId xmlns:a16="http://schemas.microsoft.com/office/drawing/2014/main" val="2103202584"/>
                  </a:ext>
                </a:extLst>
              </a:tr>
              <a:tr h="685800">
                <a:tc>
                  <a:txBody>
                    <a:bodyPr/>
                    <a:lstStyle/>
                    <a:p>
                      <a:pPr marL="53975" marR="50165" algn="ctr">
                        <a:lnSpc>
                          <a:spcPct val="100000"/>
                        </a:lnSpc>
                        <a:spcBef>
                          <a:spcPts val="195"/>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MSP (mikro, mala in srednje velika podjetja)</a:t>
                      </a:r>
                    </a:p>
                  </a:txBody>
                  <a:tcPr marL="0" marR="0" marT="0" marB="0">
                    <a:solidFill>
                      <a:schemeClr val="bg1"/>
                    </a:solidFill>
                  </a:tcPr>
                </a:tc>
                <a:tc>
                  <a:txBody>
                    <a:bodyPr/>
                    <a:lstStyle/>
                    <a:p>
                      <a:pPr marL="138430" marR="133350" indent="-635" algn="ctr">
                        <a:lnSpc>
                          <a:spcPct val="96000"/>
                        </a:lnSpc>
                        <a:spcBef>
                          <a:spcPts val="220"/>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Slovenski podjetniški sklad (SPS) </a:t>
                      </a:r>
                    </a:p>
                  </a:txBody>
                  <a:tcPr marL="0" marR="0" marT="0" marB="0">
                    <a:solidFill>
                      <a:schemeClr val="bg1"/>
                    </a:solidFill>
                  </a:tcPr>
                </a:tc>
                <a:tc>
                  <a:txBody>
                    <a:bodyPr/>
                    <a:lstStyle/>
                    <a:p>
                      <a:pPr marL="537210" marR="160020" indent="-368300" algn="l">
                        <a:lnSpc>
                          <a:spcPct val="96000"/>
                        </a:lnSpc>
                        <a:spcBef>
                          <a:spcPts val="220"/>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500 - 4.000 EUR </a:t>
                      </a:r>
                    </a:p>
                    <a:p>
                      <a:pPr marL="537210" marR="160020" indent="-368300" algn="l">
                        <a:lnSpc>
                          <a:spcPct val="96000"/>
                        </a:lnSpc>
                        <a:spcBef>
                          <a:spcPts val="220"/>
                        </a:spcBef>
                        <a:spcAft>
                          <a:spcPts val="0"/>
                        </a:spcAft>
                      </a:pPr>
                      <a:r>
                        <a:rPr lang="sl-SI" sz="1800" b="0" kern="1200" dirty="0">
                          <a:solidFill>
                            <a:schemeClr val="tx1"/>
                          </a:solidFill>
                          <a:effectLst/>
                          <a:latin typeface="+mj-lt"/>
                          <a:ea typeface="Arial" panose="020B0604020202020204" pitchFamily="34" charset="0"/>
                          <a:cs typeface="Calibri Light" panose="020F0302020204030204" pitchFamily="34" charset="0"/>
                        </a:rPr>
                        <a:t>(60-% sofinanciranje)</a:t>
                      </a:r>
                    </a:p>
                  </a:txBody>
                  <a:tcPr marL="0" marR="0" marT="0" marB="0">
                    <a:solidFill>
                      <a:schemeClr val="bg1"/>
                    </a:solidFill>
                  </a:tcPr>
                </a:tc>
                <a:tc>
                  <a:txBody>
                    <a:bodyPr/>
                    <a:lstStyle/>
                    <a:p>
                      <a:pPr marL="352425" algn="ctr">
                        <a:spcBef>
                          <a:spcPts val="195"/>
                        </a:spcBef>
                      </a:pPr>
                      <a:r>
                        <a:rPr lang="sl-SI" sz="2300" b="0" dirty="0">
                          <a:solidFill>
                            <a:schemeClr val="tx1"/>
                          </a:solidFill>
                          <a:effectLst/>
                          <a:latin typeface="+mj-lt"/>
                          <a:ea typeface="Arial" panose="020B0604020202020204" pitchFamily="34" charset="0"/>
                          <a:cs typeface="Calibri Light" panose="020F0302020204030204" pitchFamily="34" charset="0"/>
                        </a:rPr>
                        <a:t>31. 3. 2028 oz. do porabe sredstev </a:t>
                      </a:r>
                    </a:p>
                  </a:txBody>
                  <a:tcPr marL="0" marR="0" marT="0" marB="0">
                    <a:solidFill>
                      <a:schemeClr val="bg1"/>
                    </a:solidFill>
                  </a:tcPr>
                </a:tc>
                <a:extLst>
                  <a:ext uri="{0D108BD9-81ED-4DB2-BD59-A6C34878D82A}">
                    <a16:rowId xmlns:a16="http://schemas.microsoft.com/office/drawing/2014/main" val="2179187993"/>
                  </a:ext>
                </a:extLst>
              </a:tr>
            </a:tbl>
          </a:graphicData>
        </a:graphic>
      </p:graphicFrame>
      <p:sp>
        <p:nvSpPr>
          <p:cNvPr id="4" name="TextBox 3">
            <a:extLst>
              <a:ext uri="{FF2B5EF4-FFF2-40B4-BE49-F238E27FC236}">
                <a16:creationId xmlns:a16="http://schemas.microsoft.com/office/drawing/2014/main" id="{3DF809BB-C4E8-976F-BDC6-4FCAFE88D85F}"/>
              </a:ext>
            </a:extLst>
          </p:cNvPr>
          <p:cNvSpPr txBox="1"/>
          <p:nvPr/>
        </p:nvSpPr>
        <p:spPr>
          <a:xfrm>
            <a:off x="444404" y="2541427"/>
            <a:ext cx="15720881" cy="2880212"/>
          </a:xfrm>
          <a:prstGeom prst="rect">
            <a:avLst/>
          </a:prstGeom>
          <a:noFill/>
        </p:spPr>
        <p:txBody>
          <a:bodyPr wrap="square">
            <a:spAutoFit/>
          </a:bodyPr>
          <a:lstStyle/>
          <a:p>
            <a:pPr marL="701993" algn="just" defTabSz="1371600">
              <a:lnSpc>
                <a:spcPct val="91000"/>
              </a:lnSpc>
              <a:spcBef>
                <a:spcPts val="1058"/>
              </a:spcBef>
            </a:pPr>
            <a:r>
              <a:rPr lang="sl-SI" sz="2700" b="1" dirty="0">
                <a:solidFill>
                  <a:srgbClr val="425563"/>
                </a:solidFill>
                <a:latin typeface="Segoe UI"/>
                <a:ea typeface="Arial MT"/>
                <a:cs typeface="Calibri Light" panose="020F0302020204030204" pitchFamily="34" charset="0"/>
              </a:rPr>
              <a:t>Namen: </a:t>
            </a:r>
            <a:r>
              <a:rPr lang="sl-SI" sz="2700" dirty="0">
                <a:solidFill>
                  <a:srgbClr val="425563"/>
                </a:solidFill>
                <a:latin typeface="Segoe UI"/>
                <a:ea typeface="Arial MT"/>
                <a:cs typeface="Calibri Light" panose="020F0302020204030204" pitchFamily="34" charset="0"/>
              </a:rPr>
              <a:t>Sofinanciranje stroškov priprave projektnih predlogov na razpise drugega stebra programa Obzorje Evropa, na katerih so MSP kandidirala. Upravičenci so mikro, mala in srednje velika podjetja (MSP) s sedežem v Republiki Sloveniji, z vsaj enim (1) zaposlenim ob oddaji vloge, ki sodelujejo kot vodilni ali konzorcijski partner pri projektnih predlogih, prijavljenih v okviru drugega stebra programa EU Obzorje Evropa. </a:t>
            </a:r>
          </a:p>
          <a:p>
            <a:pPr marL="701993" algn="just" defTabSz="1371600">
              <a:lnSpc>
                <a:spcPct val="91000"/>
              </a:lnSpc>
              <a:spcBef>
                <a:spcPts val="1058"/>
              </a:spcBef>
            </a:pPr>
            <a:r>
              <a:rPr lang="sl-SI" sz="2700" b="1" dirty="0">
                <a:solidFill>
                  <a:srgbClr val="425563"/>
                </a:solidFill>
                <a:latin typeface="Segoe UI"/>
                <a:ea typeface="Arial MT"/>
                <a:cs typeface="Calibri Light" panose="020F0302020204030204" pitchFamily="34" charset="0"/>
              </a:rPr>
              <a:t>Povezava</a:t>
            </a:r>
            <a:r>
              <a:rPr lang="sl-SI" sz="2700" dirty="0">
                <a:solidFill>
                  <a:srgbClr val="425563"/>
                </a:solidFill>
                <a:latin typeface="Segoe UI"/>
                <a:ea typeface="Arial MT"/>
                <a:cs typeface="Calibri Light" panose="020F0302020204030204" pitchFamily="34" charset="0"/>
              </a:rPr>
              <a:t>: </a:t>
            </a:r>
            <a:r>
              <a:rPr lang="sl-SI" sz="2700" dirty="0">
                <a:solidFill>
                  <a:srgbClr val="425563"/>
                </a:solidFill>
                <a:latin typeface="Segoe UI"/>
                <a:cs typeface="Calibri Light" panose="020F0302020204030204" pitchFamily="34" charset="0"/>
                <a:hlinkClick r:id="rId3"/>
              </a:rPr>
              <a:t>https://www.podjetniskisklad.si/v6-vavcer-za-sofinanciranje-priprave-projektnih-predlogov</a:t>
            </a:r>
            <a:endParaRPr lang="sl-SI" sz="2700" dirty="0">
              <a:solidFill>
                <a:srgbClr val="425563"/>
              </a:solidFill>
              <a:latin typeface="Segoe UI"/>
              <a:cs typeface="Calibri Light" panose="020F0302020204030204" pitchFamily="34" charset="0"/>
            </a:endParaRPr>
          </a:p>
        </p:txBody>
      </p:sp>
    </p:spTree>
    <p:extLst>
      <p:ext uri="{BB962C8B-B14F-4D97-AF65-F5344CB8AC3E}">
        <p14:creationId xmlns:p14="http://schemas.microsoft.com/office/powerpoint/2010/main" val="1874792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64325-89AE-EA93-060A-EF7B614DA0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7C3C0-162E-ADE9-BE97-D576633FF8B1}"/>
              </a:ext>
            </a:extLst>
          </p:cNvPr>
          <p:cNvSpPr>
            <a:spLocks noGrp="1"/>
          </p:cNvSpPr>
          <p:nvPr>
            <p:ph type="title"/>
          </p:nvPr>
        </p:nvSpPr>
        <p:spPr>
          <a:xfrm>
            <a:off x="1257302" y="727370"/>
            <a:ext cx="14145768" cy="1988345"/>
          </a:xfrm>
        </p:spPr>
        <p:txBody>
          <a:bodyPr>
            <a:normAutofit/>
          </a:bodyPr>
          <a:lstStyle/>
          <a:p>
            <a:r>
              <a:rPr lang="sl-SI" sz="3600" dirty="0">
                <a:cs typeface="Calibri Light" panose="020F0302020204030204" pitchFamily="34" charset="0"/>
              </a:rPr>
              <a:t>V7 | Vavčer za sofinanciranje priprave projektnih predlogov na razpise podprogramov Evropskega sveta za inovacije (EIC) v okviru programa Obzorje Evropa</a:t>
            </a:r>
          </a:p>
        </p:txBody>
      </p:sp>
      <p:graphicFrame>
        <p:nvGraphicFramePr>
          <p:cNvPr id="9" name="Content Placeholder 3">
            <a:extLst>
              <a:ext uri="{FF2B5EF4-FFF2-40B4-BE49-F238E27FC236}">
                <a16:creationId xmlns:a16="http://schemas.microsoft.com/office/drawing/2014/main" id="{DB83865A-E6C5-0F69-77C9-346CA43D9ECD}"/>
              </a:ext>
            </a:extLst>
          </p:cNvPr>
          <p:cNvGraphicFramePr>
            <a:graphicFrameLocks noGrp="1"/>
          </p:cNvGraphicFramePr>
          <p:nvPr>
            <p:ph idx="1"/>
          </p:nvPr>
        </p:nvGraphicFramePr>
        <p:xfrm>
          <a:off x="1370518" y="5565929"/>
          <a:ext cx="14937644" cy="4032504"/>
        </p:xfrm>
        <a:graphic>
          <a:graphicData uri="http://schemas.openxmlformats.org/drawingml/2006/table">
            <a:tbl>
              <a:tblPr firstRow="1" firstCol="1" lastRow="1" lastCol="1" bandRow="1" bandCol="1">
                <a:tableStyleId>{5C22544A-7EE6-4342-B048-85BDC9FD1C3A}</a:tableStyleId>
              </a:tblPr>
              <a:tblGrid>
                <a:gridCol w="4461609">
                  <a:extLst>
                    <a:ext uri="{9D8B030D-6E8A-4147-A177-3AD203B41FA5}">
                      <a16:colId xmlns:a16="http://schemas.microsoft.com/office/drawing/2014/main" val="148617924"/>
                    </a:ext>
                  </a:extLst>
                </a:gridCol>
                <a:gridCol w="3825156">
                  <a:extLst>
                    <a:ext uri="{9D8B030D-6E8A-4147-A177-3AD203B41FA5}">
                      <a16:colId xmlns:a16="http://schemas.microsoft.com/office/drawing/2014/main" val="1981113688"/>
                    </a:ext>
                  </a:extLst>
                </a:gridCol>
                <a:gridCol w="2734302">
                  <a:extLst>
                    <a:ext uri="{9D8B030D-6E8A-4147-A177-3AD203B41FA5}">
                      <a16:colId xmlns:a16="http://schemas.microsoft.com/office/drawing/2014/main" val="2551509668"/>
                    </a:ext>
                  </a:extLst>
                </a:gridCol>
                <a:gridCol w="3916577">
                  <a:extLst>
                    <a:ext uri="{9D8B030D-6E8A-4147-A177-3AD203B41FA5}">
                      <a16:colId xmlns:a16="http://schemas.microsoft.com/office/drawing/2014/main" val="1895669229"/>
                    </a:ext>
                  </a:extLst>
                </a:gridCol>
              </a:tblGrid>
              <a:tr h="685800">
                <a:tc>
                  <a:txBody>
                    <a:bodyPr/>
                    <a:lstStyle/>
                    <a:p>
                      <a:pPr marL="78740" marR="76200" algn="ctr">
                        <a:spcBef>
                          <a:spcPts val="210"/>
                        </a:spcBef>
                        <a:spcAft>
                          <a:spcPts val="0"/>
                        </a:spcAft>
                      </a:pPr>
                      <a:r>
                        <a:rPr lang="sl-SI" sz="2300" b="0" dirty="0">
                          <a:effectLst/>
                          <a:latin typeface="+mj-lt"/>
                          <a:cs typeface="Calibri Light" panose="020F0302020204030204" pitchFamily="34" charset="0"/>
                        </a:rPr>
                        <a:t>Vrsta</a:t>
                      </a:r>
                      <a:r>
                        <a:rPr lang="sl-SI" sz="2300" b="0" spc="30" dirty="0">
                          <a:effectLst/>
                          <a:latin typeface="+mj-lt"/>
                          <a:cs typeface="Calibri Light" panose="020F0302020204030204" pitchFamily="34" charset="0"/>
                        </a:rPr>
                        <a:t> </a:t>
                      </a:r>
                      <a:r>
                        <a:rPr lang="sl-SI" sz="2300" b="0" dirty="0">
                          <a:effectLst/>
                          <a:latin typeface="+mj-lt"/>
                          <a:cs typeface="Calibri Light" panose="020F0302020204030204" pitchFamily="34" charset="0"/>
                        </a:rPr>
                        <a:t>podpore:</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73025" marR="71120" algn="ctr">
                        <a:spcBef>
                          <a:spcPts val="210"/>
                        </a:spcBef>
                        <a:spcAft>
                          <a:spcPts val="0"/>
                        </a:spcAft>
                      </a:pPr>
                      <a:r>
                        <a:rPr lang="sl-SI" sz="2300" b="0" dirty="0">
                          <a:effectLst/>
                          <a:latin typeface="+mj-lt"/>
                          <a:cs typeface="Calibri Light" panose="020F0302020204030204" pitchFamily="34" charset="0"/>
                        </a:rPr>
                        <a:t>Upravičeni</a:t>
                      </a:r>
                      <a:r>
                        <a:rPr lang="sl-SI" sz="2300" b="0" spc="60" dirty="0">
                          <a:effectLst/>
                          <a:latin typeface="+mj-lt"/>
                          <a:cs typeface="Calibri Light" panose="020F0302020204030204" pitchFamily="34" charset="0"/>
                        </a:rPr>
                        <a:t> </a:t>
                      </a:r>
                      <a:r>
                        <a:rPr lang="sl-SI" sz="2300" b="0" dirty="0">
                          <a:effectLst/>
                          <a:latin typeface="+mj-lt"/>
                          <a:cs typeface="Calibri Light" panose="020F0302020204030204" pitchFamily="34" charset="0"/>
                        </a:rPr>
                        <a:t>stroški:</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52705" marR="55880" algn="ctr">
                        <a:spcBef>
                          <a:spcPts val="210"/>
                        </a:spcBef>
                        <a:spcAft>
                          <a:spcPts val="0"/>
                        </a:spcAft>
                      </a:pPr>
                      <a:r>
                        <a:rPr lang="sl-SI" sz="2300" b="0" spc="-40" dirty="0">
                          <a:effectLst/>
                          <a:latin typeface="+mj-lt"/>
                          <a:cs typeface="Calibri Light" panose="020F0302020204030204" pitchFamily="34" charset="0"/>
                        </a:rPr>
                        <a:t>Okvirna</a:t>
                      </a:r>
                      <a:r>
                        <a:rPr lang="sl-SI" sz="2300" b="0" spc="-105" dirty="0">
                          <a:effectLst/>
                          <a:latin typeface="+mj-lt"/>
                          <a:cs typeface="Calibri Light" panose="020F0302020204030204" pitchFamily="34" charset="0"/>
                        </a:rPr>
                        <a:t> </a:t>
                      </a:r>
                      <a:r>
                        <a:rPr lang="sl-SI" sz="2300" b="0" spc="-40" dirty="0">
                          <a:effectLst/>
                          <a:latin typeface="+mj-lt"/>
                          <a:cs typeface="Calibri Light" panose="020F0302020204030204" pitchFamily="34" charset="0"/>
                        </a:rPr>
                        <a:t>višina</a:t>
                      </a:r>
                      <a:r>
                        <a:rPr lang="sl-SI" sz="2300" b="0" spc="-105" dirty="0">
                          <a:effectLst/>
                          <a:latin typeface="+mj-lt"/>
                          <a:cs typeface="Calibri Light" panose="020F0302020204030204" pitchFamily="34" charset="0"/>
                        </a:rPr>
                        <a:t> </a:t>
                      </a:r>
                      <a:r>
                        <a:rPr lang="sl-SI" sz="2300" b="0" spc="-35" dirty="0">
                          <a:effectLst/>
                          <a:latin typeface="+mj-lt"/>
                          <a:cs typeface="Calibri Light" panose="020F0302020204030204" pitchFamily="34" charset="0"/>
                        </a:rPr>
                        <a:t>sredstev:</a:t>
                      </a:r>
                      <a:endParaRPr lang="sl-SI" sz="2300" b="0" dirty="0">
                        <a:effectLst/>
                        <a:latin typeface="+mj-lt"/>
                        <a:ea typeface="Arial" panose="020B0604020202020204" pitchFamily="34" charset="0"/>
                        <a:cs typeface="Calibri Light" panose="020F0302020204030204" pitchFamily="34" charset="0"/>
                      </a:endParaRPr>
                    </a:p>
                  </a:txBody>
                  <a:tcPr marL="0" marR="0" marT="0" marB="0"/>
                </a:tc>
                <a:tc>
                  <a:txBody>
                    <a:bodyPr/>
                    <a:lstStyle/>
                    <a:p>
                      <a:pPr marL="36195" marR="43180" algn="ctr">
                        <a:spcBef>
                          <a:spcPts val="210"/>
                        </a:spcBef>
                        <a:spcAft>
                          <a:spcPts val="0"/>
                        </a:spcAft>
                      </a:pPr>
                      <a:r>
                        <a:rPr lang="sl-SI" sz="2300" b="0" spc="-65" dirty="0">
                          <a:effectLst/>
                          <a:latin typeface="+mj-lt"/>
                          <a:cs typeface="Calibri Light" panose="020F0302020204030204" pitchFamily="34" charset="0"/>
                        </a:rPr>
                        <a:t>Obdobje</a:t>
                      </a:r>
                      <a:r>
                        <a:rPr lang="sl-SI" sz="2300" b="0" spc="-155" dirty="0">
                          <a:effectLst/>
                          <a:latin typeface="+mj-lt"/>
                          <a:cs typeface="Calibri Light" panose="020F0302020204030204" pitchFamily="34" charset="0"/>
                        </a:rPr>
                        <a:t> </a:t>
                      </a:r>
                      <a:r>
                        <a:rPr lang="sl-SI" sz="2300" b="0" spc="-65" dirty="0">
                          <a:effectLst/>
                          <a:latin typeface="+mj-lt"/>
                          <a:cs typeface="Calibri Light" panose="020F0302020204030204" pitchFamily="34" charset="0"/>
                        </a:rPr>
                        <a:t>upravičenosti</a:t>
                      </a:r>
                      <a:r>
                        <a:rPr lang="sl-SI" sz="2300" b="0" spc="-150" dirty="0">
                          <a:effectLst/>
                          <a:latin typeface="+mj-lt"/>
                          <a:cs typeface="Calibri Light" panose="020F0302020204030204" pitchFamily="34" charset="0"/>
                        </a:rPr>
                        <a:t> </a:t>
                      </a:r>
                      <a:r>
                        <a:rPr lang="sl-SI" sz="2300" b="0" spc="-65" dirty="0">
                          <a:effectLst/>
                          <a:latin typeface="+mj-lt"/>
                          <a:cs typeface="Calibri Light" panose="020F0302020204030204" pitchFamily="34" charset="0"/>
                        </a:rPr>
                        <a:t>stroškov:</a:t>
                      </a:r>
                      <a:endParaRPr lang="sl-SI" sz="2300" b="0" dirty="0">
                        <a:effectLst/>
                        <a:latin typeface="+mj-lt"/>
                        <a:ea typeface="Arial" panose="020B0604020202020204" pitchFamily="34" charset="0"/>
                        <a:cs typeface="Calibri Light" panose="020F0302020204030204" pitchFamily="34" charset="0"/>
                      </a:endParaRPr>
                    </a:p>
                  </a:txBody>
                  <a:tcPr marL="0" marR="0" marT="0" marB="0"/>
                </a:tc>
                <a:extLst>
                  <a:ext uri="{0D108BD9-81ED-4DB2-BD59-A6C34878D82A}">
                    <a16:rowId xmlns:a16="http://schemas.microsoft.com/office/drawing/2014/main" val="1537758396"/>
                  </a:ext>
                </a:extLst>
              </a:tr>
              <a:tr h="1975104">
                <a:tc>
                  <a:txBody>
                    <a:bodyPr/>
                    <a:lstStyle/>
                    <a:p>
                      <a:pPr marL="78740" marR="76200" algn="ctr">
                        <a:lnSpc>
                          <a:spcPct val="150000"/>
                        </a:lnSpc>
                        <a:spcBef>
                          <a:spcPts val="195"/>
                        </a:spcBef>
                        <a:spcAft>
                          <a:spcPts val="0"/>
                        </a:spcAft>
                      </a:pPr>
                      <a:r>
                        <a:rPr lang="sl-SI" sz="2300" b="0" dirty="0">
                          <a:solidFill>
                            <a:schemeClr val="tx1"/>
                          </a:solidFill>
                          <a:effectLst/>
                          <a:latin typeface="+mj-lt"/>
                          <a:ea typeface="Arial" panose="020B0604020202020204" pitchFamily="34" charset="0"/>
                          <a:cs typeface="Calibri Light" panose="020F0302020204030204" pitchFamily="34" charset="0"/>
                        </a:rPr>
                        <a:t>nepovratna</a:t>
                      </a:r>
                      <a:r>
                        <a:rPr lang="sl-SI" sz="2300" b="0" spc="65" dirty="0">
                          <a:solidFill>
                            <a:schemeClr val="tx1"/>
                          </a:solidFill>
                          <a:effectLst/>
                          <a:latin typeface="+mj-lt"/>
                          <a:ea typeface="Arial" panose="020B0604020202020204" pitchFamily="34" charset="0"/>
                          <a:cs typeface="Calibri Light" panose="020F0302020204030204" pitchFamily="34" charset="0"/>
                        </a:rPr>
                        <a:t> </a:t>
                      </a:r>
                      <a:r>
                        <a:rPr lang="sl-SI" sz="2300" b="0" dirty="0">
                          <a:solidFill>
                            <a:schemeClr val="tx1"/>
                          </a:solidFill>
                          <a:effectLst/>
                          <a:latin typeface="+mj-lt"/>
                          <a:ea typeface="Arial" panose="020B0604020202020204" pitchFamily="34" charset="0"/>
                          <a:cs typeface="Calibri Light" panose="020F0302020204030204" pitchFamily="34" charset="0"/>
                        </a:rPr>
                        <a:t>sredstva</a:t>
                      </a:r>
                    </a:p>
                  </a:txBody>
                  <a:tcPr marL="0" marR="0" marT="0" marB="0">
                    <a:solidFill>
                      <a:schemeClr val="bg1"/>
                    </a:solidFill>
                  </a:tcPr>
                </a:tc>
                <a:tc>
                  <a:txBody>
                    <a:bodyPr/>
                    <a:lstStyle/>
                    <a:p>
                      <a:pPr marL="65405" marR="60325" lvl="0" indent="-635" algn="ctr" defTabSz="914400" rtl="0" eaLnBrk="1" fontAlgn="auto" latinLnBrk="0" hangingPunct="1">
                        <a:lnSpc>
                          <a:spcPct val="96000"/>
                        </a:lnSpc>
                        <a:spcBef>
                          <a:spcPts val="220"/>
                        </a:spcBef>
                        <a:spcAft>
                          <a:spcPts val="0"/>
                        </a:spcAft>
                        <a:buClrTx/>
                        <a:buSzTx/>
                        <a:buFontTx/>
                        <a:buNone/>
                        <a:tabLst/>
                        <a:defRPr/>
                      </a:pPr>
                      <a:r>
                        <a:rPr lang="sl-SI" sz="2300" b="0" kern="1200" dirty="0">
                          <a:solidFill>
                            <a:schemeClr val="tx1"/>
                          </a:solidFill>
                          <a:effectLst/>
                          <a:latin typeface="+mj-lt"/>
                          <a:ea typeface="+mn-ea"/>
                          <a:cs typeface="Calibri Light" panose="020F0302020204030204" pitchFamily="34" charset="0"/>
                        </a:rPr>
                        <a:t>stroški zunanjega izvajalca, ki je upravičencu pomagal pri pripravi projektnega predloga; stroški prevoza; stroški nočitev (DDV ni upravičen)</a:t>
                      </a: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txBody>
                  <a:tcPr marL="0" marR="0" marT="0" marB="0">
                    <a:solidFill>
                      <a:schemeClr val="bg1"/>
                    </a:solidFill>
                  </a:tcPr>
                </a:tc>
                <a:tc>
                  <a:txBody>
                    <a:bodyPr/>
                    <a:lstStyle/>
                    <a:p>
                      <a:pPr marL="73025" marR="70485" algn="ctr">
                        <a:lnSpc>
                          <a:spcPts val="1015"/>
                        </a:lnSpc>
                        <a:spcBef>
                          <a:spcPts val="195"/>
                        </a:spcBef>
                        <a:spcAft>
                          <a:spcPts val="0"/>
                        </a:spcAft>
                      </a:pP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p>
                      <a:pPr marL="73025" marR="70485" algn="ctr">
                        <a:lnSpc>
                          <a:spcPts val="1015"/>
                        </a:lnSpc>
                        <a:spcBef>
                          <a:spcPts val="195"/>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0,2 mio EUR </a:t>
                      </a:r>
                    </a:p>
                    <a:p>
                      <a:pPr marL="73025" marR="70485" algn="ctr">
                        <a:lnSpc>
                          <a:spcPts val="1015"/>
                        </a:lnSpc>
                        <a:spcBef>
                          <a:spcPts val="195"/>
                        </a:spcBef>
                        <a:spcAft>
                          <a:spcPts val="0"/>
                        </a:spcAft>
                      </a:pP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txBody>
                  <a:tcPr marL="0" marR="0" marT="0" marB="0">
                    <a:solidFill>
                      <a:schemeClr val="bg1"/>
                    </a:solidFill>
                  </a:tcPr>
                </a:tc>
                <a:tc>
                  <a:txBody>
                    <a:bodyPr/>
                    <a:lstStyle/>
                    <a:p>
                      <a:pPr marL="73025" marR="70485" algn="ctr" defTabSz="914400" rtl="0" eaLnBrk="1" latinLnBrk="0" hangingPunct="1">
                        <a:lnSpc>
                          <a:spcPts val="1015"/>
                        </a:lnSpc>
                        <a:spcBef>
                          <a:spcPts val="195"/>
                        </a:spcBef>
                        <a:spcAft>
                          <a:spcPts val="0"/>
                        </a:spcAft>
                      </a:pPr>
                      <a:endParaRPr lang="sl-SI" sz="2300" b="0" kern="1200" dirty="0">
                        <a:solidFill>
                          <a:schemeClr val="tx1"/>
                        </a:solidFill>
                        <a:effectLst/>
                        <a:latin typeface="+mj-lt"/>
                        <a:ea typeface="Arial" panose="020B0604020202020204" pitchFamily="34" charset="0"/>
                        <a:cs typeface="Calibri Light" panose="020F0302020204030204" pitchFamily="34" charset="0"/>
                      </a:endParaRPr>
                    </a:p>
                    <a:p>
                      <a:pPr marL="73025" marR="70485" algn="ctr" defTabSz="914400" rtl="0" eaLnBrk="1" latinLnBrk="0" hangingPunct="1">
                        <a:lnSpc>
                          <a:spcPts val="1015"/>
                        </a:lnSpc>
                        <a:spcBef>
                          <a:spcPts val="195"/>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30. 9. 2028</a:t>
                      </a:r>
                    </a:p>
                  </a:txBody>
                  <a:tcPr marL="0" marR="0" marT="0" marB="0">
                    <a:solidFill>
                      <a:schemeClr val="bg1"/>
                    </a:solidFill>
                  </a:tcPr>
                </a:tc>
                <a:extLst>
                  <a:ext uri="{0D108BD9-81ED-4DB2-BD59-A6C34878D82A}">
                    <a16:rowId xmlns:a16="http://schemas.microsoft.com/office/drawing/2014/main" val="4119145253"/>
                  </a:ext>
                </a:extLst>
              </a:tr>
              <a:tr h="685800">
                <a:tc>
                  <a:txBody>
                    <a:bodyPr/>
                    <a:lstStyle/>
                    <a:p>
                      <a:pPr marL="78740" marR="76200" algn="ctr">
                        <a:spcBef>
                          <a:spcPts val="210"/>
                        </a:spcBef>
                        <a:spcAft>
                          <a:spcPts val="0"/>
                        </a:spcAft>
                      </a:pPr>
                      <a:r>
                        <a:rPr lang="sl-SI" sz="2300" b="0" dirty="0">
                          <a:solidFill>
                            <a:schemeClr val="bg1"/>
                          </a:solidFill>
                          <a:effectLst/>
                          <a:latin typeface="+mj-lt"/>
                          <a:cs typeface="Calibri Light" panose="020F0302020204030204" pitchFamily="34" charset="0"/>
                        </a:rPr>
                        <a:t>Upravičenci:</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73025" marR="71120" algn="ctr">
                        <a:spcBef>
                          <a:spcPts val="210"/>
                        </a:spcBef>
                        <a:spcAft>
                          <a:spcPts val="0"/>
                        </a:spcAft>
                      </a:pPr>
                      <a:r>
                        <a:rPr lang="sl-SI" sz="2300" b="0" dirty="0">
                          <a:solidFill>
                            <a:schemeClr val="bg1"/>
                          </a:solidFill>
                          <a:effectLst/>
                          <a:latin typeface="+mj-lt"/>
                          <a:cs typeface="Calibri Light" panose="020F0302020204030204" pitchFamily="34" charset="0"/>
                        </a:rPr>
                        <a:t>Izvajalec:</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57785" marR="55880" algn="ctr">
                        <a:spcBef>
                          <a:spcPts val="210"/>
                        </a:spcBef>
                        <a:spcAft>
                          <a:spcPts val="0"/>
                        </a:spcAft>
                      </a:pPr>
                      <a:r>
                        <a:rPr lang="sl-SI" sz="2300" b="0" dirty="0">
                          <a:solidFill>
                            <a:schemeClr val="bg1"/>
                          </a:solidFill>
                          <a:effectLst/>
                          <a:latin typeface="+mj-lt"/>
                          <a:cs typeface="Calibri Light" panose="020F0302020204030204" pitchFamily="34" charset="0"/>
                        </a:rPr>
                        <a:t>Višina</a:t>
                      </a:r>
                      <a:r>
                        <a:rPr lang="sl-SI" sz="2300" b="0" spc="70" dirty="0">
                          <a:solidFill>
                            <a:schemeClr val="bg1"/>
                          </a:solidFill>
                          <a:effectLst/>
                          <a:latin typeface="+mj-lt"/>
                          <a:cs typeface="Calibri Light" panose="020F0302020204030204" pitchFamily="34" charset="0"/>
                        </a:rPr>
                        <a:t> </a:t>
                      </a:r>
                      <a:r>
                        <a:rPr lang="sl-SI" sz="2300" b="0" dirty="0">
                          <a:solidFill>
                            <a:schemeClr val="bg1"/>
                          </a:solidFill>
                          <a:effectLst/>
                          <a:latin typeface="+mj-lt"/>
                          <a:cs typeface="Calibri Light" panose="020F0302020204030204" pitchFamily="34" charset="0"/>
                        </a:rPr>
                        <a:t>sofinanciranja:</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tc>
                  <a:txBody>
                    <a:bodyPr/>
                    <a:lstStyle/>
                    <a:p>
                      <a:pPr marL="36195" marR="34925" algn="ctr">
                        <a:spcBef>
                          <a:spcPts val="210"/>
                        </a:spcBef>
                        <a:spcAft>
                          <a:spcPts val="0"/>
                        </a:spcAft>
                      </a:pPr>
                      <a:r>
                        <a:rPr lang="sl-SI" sz="2300" b="0" dirty="0">
                          <a:solidFill>
                            <a:schemeClr val="bg1"/>
                          </a:solidFill>
                          <a:effectLst/>
                          <a:latin typeface="+mj-lt"/>
                          <a:cs typeface="Calibri Light" panose="020F0302020204030204" pitchFamily="34" charset="0"/>
                        </a:rPr>
                        <a:t>Rok za prijavo:</a:t>
                      </a:r>
                      <a:endParaRPr lang="sl-SI" sz="2300" b="0" dirty="0">
                        <a:solidFill>
                          <a:schemeClr val="bg1"/>
                        </a:solidFill>
                        <a:effectLst/>
                        <a:latin typeface="+mj-lt"/>
                        <a:ea typeface="Arial" panose="020B0604020202020204" pitchFamily="34" charset="0"/>
                        <a:cs typeface="Calibri Light" panose="020F0302020204030204" pitchFamily="34" charset="0"/>
                      </a:endParaRPr>
                    </a:p>
                  </a:txBody>
                  <a:tcPr marL="0" marR="0" marT="0" marB="0">
                    <a:solidFill>
                      <a:schemeClr val="accent1"/>
                    </a:solidFill>
                  </a:tcPr>
                </a:tc>
                <a:extLst>
                  <a:ext uri="{0D108BD9-81ED-4DB2-BD59-A6C34878D82A}">
                    <a16:rowId xmlns:a16="http://schemas.microsoft.com/office/drawing/2014/main" val="2103202584"/>
                  </a:ext>
                </a:extLst>
              </a:tr>
              <a:tr h="685800">
                <a:tc>
                  <a:txBody>
                    <a:bodyPr/>
                    <a:lstStyle/>
                    <a:p>
                      <a:pPr marL="53975" marR="50165" algn="ctr">
                        <a:lnSpc>
                          <a:spcPct val="100000"/>
                        </a:lnSpc>
                        <a:spcBef>
                          <a:spcPts val="195"/>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MSP (mikro, mala in srednje velika podjetja)</a:t>
                      </a:r>
                    </a:p>
                  </a:txBody>
                  <a:tcPr marL="0" marR="0" marT="0" marB="0">
                    <a:solidFill>
                      <a:schemeClr val="bg1"/>
                    </a:solidFill>
                  </a:tcPr>
                </a:tc>
                <a:tc>
                  <a:txBody>
                    <a:bodyPr/>
                    <a:lstStyle/>
                    <a:p>
                      <a:pPr marL="138430" marR="133350" indent="-635" algn="ctr">
                        <a:lnSpc>
                          <a:spcPct val="96000"/>
                        </a:lnSpc>
                        <a:spcBef>
                          <a:spcPts val="220"/>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Slovenski podjetniški sklad (SPS)</a:t>
                      </a:r>
                    </a:p>
                  </a:txBody>
                  <a:tcPr marL="0" marR="0" marT="0" marB="0">
                    <a:solidFill>
                      <a:schemeClr val="bg1"/>
                    </a:solidFill>
                  </a:tcPr>
                </a:tc>
                <a:tc>
                  <a:txBody>
                    <a:bodyPr/>
                    <a:lstStyle/>
                    <a:p>
                      <a:pPr marL="537210" marR="160020" indent="-368300" algn="ctr">
                        <a:lnSpc>
                          <a:spcPct val="96000"/>
                        </a:lnSpc>
                        <a:spcBef>
                          <a:spcPts val="220"/>
                        </a:spcBef>
                        <a:spcAft>
                          <a:spcPts val="0"/>
                        </a:spcAft>
                      </a:pPr>
                      <a:r>
                        <a:rPr lang="sl-SI" sz="2300" b="0" kern="1200" dirty="0">
                          <a:solidFill>
                            <a:schemeClr val="tx1"/>
                          </a:solidFill>
                          <a:effectLst/>
                          <a:latin typeface="+mj-lt"/>
                          <a:ea typeface="Arial" panose="020B0604020202020204" pitchFamily="34" charset="0"/>
                          <a:cs typeface="Calibri Light" panose="020F0302020204030204" pitchFamily="34" charset="0"/>
                        </a:rPr>
                        <a:t>500 - 9.999 EUR </a:t>
                      </a:r>
                    </a:p>
                    <a:p>
                      <a:pPr marL="537210" marR="160020" indent="-368300" algn="ctr">
                        <a:lnSpc>
                          <a:spcPct val="96000"/>
                        </a:lnSpc>
                        <a:spcBef>
                          <a:spcPts val="220"/>
                        </a:spcBef>
                        <a:spcAft>
                          <a:spcPts val="0"/>
                        </a:spcAft>
                      </a:pPr>
                      <a:r>
                        <a:rPr lang="sl-SI" sz="1800" b="0" kern="1200" dirty="0">
                          <a:solidFill>
                            <a:schemeClr val="tx1"/>
                          </a:solidFill>
                          <a:effectLst/>
                          <a:latin typeface="+mj-lt"/>
                          <a:ea typeface="Arial" panose="020B0604020202020204" pitchFamily="34" charset="0"/>
                          <a:cs typeface="Calibri Light" panose="020F0302020204030204" pitchFamily="34" charset="0"/>
                        </a:rPr>
                        <a:t>(60-% sofinanciranje)</a:t>
                      </a:r>
                    </a:p>
                  </a:txBody>
                  <a:tcPr marL="0" marR="0" marT="0" marB="0">
                    <a:solidFill>
                      <a:schemeClr val="bg1"/>
                    </a:solidFill>
                  </a:tcPr>
                </a:tc>
                <a:tc>
                  <a:txBody>
                    <a:bodyPr/>
                    <a:lstStyle/>
                    <a:p>
                      <a:pPr marL="352425" algn="ctr">
                        <a:spcBef>
                          <a:spcPts val="195"/>
                        </a:spcBef>
                      </a:pPr>
                      <a:r>
                        <a:rPr lang="sl-SI" sz="2300" b="0" dirty="0">
                          <a:solidFill>
                            <a:schemeClr val="tx1"/>
                          </a:solidFill>
                          <a:effectLst/>
                          <a:latin typeface="+mj-lt"/>
                          <a:ea typeface="Arial" panose="020B0604020202020204" pitchFamily="34" charset="0"/>
                          <a:cs typeface="Calibri Light" panose="020F0302020204030204" pitchFamily="34" charset="0"/>
                        </a:rPr>
                        <a:t>31. 3. 2028 oz. do porabe sredstev </a:t>
                      </a:r>
                    </a:p>
                  </a:txBody>
                  <a:tcPr marL="0" marR="0" marT="0" marB="0">
                    <a:solidFill>
                      <a:schemeClr val="bg1"/>
                    </a:solidFill>
                  </a:tcPr>
                </a:tc>
                <a:extLst>
                  <a:ext uri="{0D108BD9-81ED-4DB2-BD59-A6C34878D82A}">
                    <a16:rowId xmlns:a16="http://schemas.microsoft.com/office/drawing/2014/main" val="2179187993"/>
                  </a:ext>
                </a:extLst>
              </a:tr>
            </a:tbl>
          </a:graphicData>
        </a:graphic>
      </p:graphicFrame>
      <p:sp>
        <p:nvSpPr>
          <p:cNvPr id="4" name="TextBox 3">
            <a:extLst>
              <a:ext uri="{FF2B5EF4-FFF2-40B4-BE49-F238E27FC236}">
                <a16:creationId xmlns:a16="http://schemas.microsoft.com/office/drawing/2014/main" id="{805B84A0-2512-45EC-3FE2-6C28A35A7C23}"/>
              </a:ext>
            </a:extLst>
          </p:cNvPr>
          <p:cNvSpPr txBox="1"/>
          <p:nvPr/>
        </p:nvSpPr>
        <p:spPr>
          <a:xfrm>
            <a:off x="587281" y="2667656"/>
            <a:ext cx="15720881" cy="2880212"/>
          </a:xfrm>
          <a:prstGeom prst="rect">
            <a:avLst/>
          </a:prstGeom>
          <a:noFill/>
        </p:spPr>
        <p:txBody>
          <a:bodyPr wrap="square">
            <a:spAutoFit/>
          </a:bodyPr>
          <a:lstStyle/>
          <a:p>
            <a:pPr marL="701993" algn="just" defTabSz="1371600">
              <a:lnSpc>
                <a:spcPct val="91000"/>
              </a:lnSpc>
              <a:spcBef>
                <a:spcPts val="1058"/>
              </a:spcBef>
            </a:pPr>
            <a:r>
              <a:rPr lang="sl-SI" sz="2700" b="1" dirty="0">
                <a:solidFill>
                  <a:srgbClr val="425563"/>
                </a:solidFill>
                <a:latin typeface="Segoe UI"/>
                <a:ea typeface="Arial MT"/>
                <a:cs typeface="Calibri Light" panose="020F0302020204030204" pitchFamily="34" charset="0"/>
              </a:rPr>
              <a:t>Namen: </a:t>
            </a:r>
            <a:r>
              <a:rPr lang="sl-SI" sz="2700" dirty="0">
                <a:solidFill>
                  <a:srgbClr val="425563"/>
                </a:solidFill>
                <a:latin typeface="Segoe UI"/>
                <a:ea typeface="Arial MT"/>
                <a:cs typeface="Calibri Light" panose="020F0302020204030204" pitchFamily="34" charset="0"/>
              </a:rPr>
              <a:t>S</a:t>
            </a:r>
            <a:r>
              <a:rPr lang="sl-SI" sz="2700" dirty="0">
                <a:solidFill>
                  <a:srgbClr val="425563"/>
                </a:solidFill>
                <a:latin typeface="Segoe UI"/>
                <a:cs typeface="Calibri Light" panose="020F0302020204030204" pitchFamily="34" charset="0"/>
              </a:rPr>
              <a:t>podbuditi mikro, mala in srednje velika podjetja (MSP) k vključevanju v mednarodne projekte prek prijav na razpise Evropskega sveta za inovacije (EIC) v okviru programa Obzorje Evropa. Vavčer podjetjem omogoča sofinanciranje stroškov priprave kakovostnih projektnih predlogov s pomočjo usposobljenih zunanjih izvajalcev.</a:t>
            </a:r>
          </a:p>
          <a:p>
            <a:pPr marL="701993" algn="just" defTabSz="1371600">
              <a:lnSpc>
                <a:spcPct val="91000"/>
              </a:lnSpc>
              <a:spcBef>
                <a:spcPts val="1058"/>
              </a:spcBef>
            </a:pPr>
            <a:r>
              <a:rPr lang="sl-SI" sz="2700" b="1" dirty="0">
                <a:solidFill>
                  <a:srgbClr val="425563"/>
                </a:solidFill>
                <a:latin typeface="Segoe UI"/>
                <a:ea typeface="Arial MT"/>
                <a:cs typeface="Calibri Light" panose="020F0302020204030204" pitchFamily="34" charset="0"/>
              </a:rPr>
              <a:t>Povezava</a:t>
            </a:r>
            <a:r>
              <a:rPr lang="sl-SI" sz="2700" dirty="0">
                <a:solidFill>
                  <a:srgbClr val="425563"/>
                </a:solidFill>
                <a:latin typeface="Segoe UI"/>
                <a:ea typeface="Arial MT"/>
                <a:cs typeface="Calibri Light" panose="020F0302020204030204" pitchFamily="34" charset="0"/>
              </a:rPr>
              <a:t>: </a:t>
            </a:r>
            <a:r>
              <a:rPr lang="sl-SI" sz="2700" dirty="0">
                <a:solidFill>
                  <a:srgbClr val="425563"/>
                </a:solidFill>
                <a:latin typeface="Segoe UI"/>
                <a:ea typeface="Arial MT"/>
                <a:cs typeface="Calibri Light" panose="020F0302020204030204" pitchFamily="34" charset="0"/>
                <a:hlinkClick r:id="rId3"/>
              </a:rPr>
              <a:t>https://www.podjetniskisklad.si/v7-vavcer-za-sofinanciranje-priprave-projektnih-predlogov-na-razpise-podprogramov-evropskega-sveta-za-inovacije-eic-v-okviru-programa-obzorje-evropa/</a:t>
            </a:r>
            <a:endParaRPr lang="sl-SI" sz="2700" dirty="0">
              <a:solidFill>
                <a:srgbClr val="425563"/>
              </a:solidFill>
              <a:latin typeface="Segoe UI"/>
            </a:endParaRPr>
          </a:p>
        </p:txBody>
      </p:sp>
    </p:spTree>
    <p:extLst>
      <p:ext uri="{BB962C8B-B14F-4D97-AF65-F5344CB8AC3E}">
        <p14:creationId xmlns:p14="http://schemas.microsoft.com/office/powerpoint/2010/main" val="1884598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A4C53-2EE2-575F-E731-11678CB08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A9A60-ACA7-5131-9CEF-70266027A984}"/>
              </a:ext>
            </a:extLst>
          </p:cNvPr>
          <p:cNvSpPr>
            <a:spLocks noGrp="1"/>
          </p:cNvSpPr>
          <p:nvPr>
            <p:ph type="title"/>
          </p:nvPr>
        </p:nvSpPr>
        <p:spPr>
          <a:xfrm>
            <a:off x="1257302" y="727370"/>
            <a:ext cx="14907986" cy="1069427"/>
          </a:xfrm>
        </p:spPr>
        <p:txBody>
          <a:bodyPr>
            <a:noAutofit/>
          </a:bodyPr>
          <a:lstStyle/>
          <a:p>
            <a:r>
              <a:rPr lang="sl-SI" sz="3750" dirty="0">
                <a:ea typeface="Calibri Light" panose="020F0302020204030204" pitchFamily="34" charset="0"/>
                <a:cs typeface="Calibri Light" panose="020F0302020204030204" pitchFamily="34" charset="0"/>
              </a:rPr>
              <a:t>V8 | Vavčer za celostno vrednotenje </a:t>
            </a:r>
            <a:r>
              <a:rPr lang="sl-SI" sz="3750" dirty="0" err="1">
                <a:ea typeface="Calibri Light" panose="020F0302020204030204" pitchFamily="34" charset="0"/>
                <a:cs typeface="Calibri Light" panose="020F0302020204030204" pitchFamily="34" charset="0"/>
              </a:rPr>
              <a:t>okoljskih</a:t>
            </a:r>
            <a:r>
              <a:rPr lang="sl-SI" sz="3750" dirty="0">
                <a:ea typeface="Calibri Light" panose="020F0302020204030204" pitchFamily="34" charset="0"/>
                <a:cs typeface="Calibri Light" panose="020F0302020204030204" pitchFamily="34" charset="0"/>
              </a:rPr>
              <a:t> vplivov (LCA)  </a:t>
            </a:r>
          </a:p>
        </p:txBody>
      </p:sp>
      <p:graphicFrame>
        <p:nvGraphicFramePr>
          <p:cNvPr id="9" name="Content Placeholder 3">
            <a:extLst>
              <a:ext uri="{FF2B5EF4-FFF2-40B4-BE49-F238E27FC236}">
                <a16:creationId xmlns:a16="http://schemas.microsoft.com/office/drawing/2014/main" id="{3A9E4640-5F70-8550-730F-4BD62FE2A72B}"/>
              </a:ext>
            </a:extLst>
          </p:cNvPr>
          <p:cNvGraphicFramePr>
            <a:graphicFrameLocks noGrp="1"/>
          </p:cNvGraphicFramePr>
          <p:nvPr>
            <p:ph idx="1"/>
          </p:nvPr>
        </p:nvGraphicFramePr>
        <p:xfrm>
          <a:off x="1441483" y="5942065"/>
          <a:ext cx="15060974" cy="4124888"/>
        </p:xfrm>
        <a:graphic>
          <a:graphicData uri="http://schemas.openxmlformats.org/drawingml/2006/table">
            <a:tbl>
              <a:tblPr firstRow="1" firstCol="1" lastRow="1" lastCol="1" bandRow="1" bandCol="1">
                <a:tableStyleId>{5C22544A-7EE6-4342-B048-85BDC9FD1C3A}</a:tableStyleId>
              </a:tblPr>
              <a:tblGrid>
                <a:gridCol w="2855120">
                  <a:extLst>
                    <a:ext uri="{9D8B030D-6E8A-4147-A177-3AD203B41FA5}">
                      <a16:colId xmlns:a16="http://schemas.microsoft.com/office/drawing/2014/main" val="148617924"/>
                    </a:ext>
                  </a:extLst>
                </a:gridCol>
                <a:gridCol w="6251003">
                  <a:extLst>
                    <a:ext uri="{9D8B030D-6E8A-4147-A177-3AD203B41FA5}">
                      <a16:colId xmlns:a16="http://schemas.microsoft.com/office/drawing/2014/main" val="1981113688"/>
                    </a:ext>
                  </a:extLst>
                </a:gridCol>
                <a:gridCol w="3785616">
                  <a:extLst>
                    <a:ext uri="{9D8B030D-6E8A-4147-A177-3AD203B41FA5}">
                      <a16:colId xmlns:a16="http://schemas.microsoft.com/office/drawing/2014/main" val="2551509668"/>
                    </a:ext>
                  </a:extLst>
                </a:gridCol>
                <a:gridCol w="2169236">
                  <a:extLst>
                    <a:ext uri="{9D8B030D-6E8A-4147-A177-3AD203B41FA5}">
                      <a16:colId xmlns:a16="http://schemas.microsoft.com/office/drawing/2014/main" val="1895669229"/>
                    </a:ext>
                  </a:extLst>
                </a:gridCol>
              </a:tblGrid>
              <a:tr h="963684">
                <a:tc>
                  <a:txBody>
                    <a:bodyPr/>
                    <a:lstStyle/>
                    <a:p>
                      <a:pPr marL="78740" marR="76200" algn="ctr">
                        <a:spcBef>
                          <a:spcPts val="210"/>
                        </a:spcBef>
                        <a:spcAft>
                          <a:spcPts val="0"/>
                        </a:spcAft>
                      </a:pPr>
                      <a:r>
                        <a:rPr lang="sl-SI" sz="2100" b="0" dirty="0">
                          <a:effectLst/>
                          <a:latin typeface="+mj-lt"/>
                          <a:ea typeface="Calibri Light" panose="020F0302020204030204" pitchFamily="34" charset="0"/>
                          <a:cs typeface="Calibri Light" panose="020F0302020204030204" pitchFamily="34" charset="0"/>
                        </a:rPr>
                        <a:t>Vrsta</a:t>
                      </a:r>
                      <a:r>
                        <a:rPr lang="sl-SI" sz="2100" b="0" spc="30" dirty="0">
                          <a:effectLst/>
                          <a:latin typeface="+mj-lt"/>
                          <a:ea typeface="Calibri Light" panose="020F0302020204030204" pitchFamily="34" charset="0"/>
                          <a:cs typeface="Calibri Light" panose="020F0302020204030204" pitchFamily="34" charset="0"/>
                        </a:rPr>
                        <a:t> </a:t>
                      </a:r>
                      <a:r>
                        <a:rPr lang="sl-SI" sz="2100" b="0" dirty="0">
                          <a:effectLst/>
                          <a:latin typeface="+mj-lt"/>
                          <a:ea typeface="Calibri Light" panose="020F0302020204030204" pitchFamily="34" charset="0"/>
                          <a:cs typeface="Calibri Light" panose="020F0302020204030204" pitchFamily="34" charset="0"/>
                        </a:rPr>
                        <a:t>podpore:</a:t>
                      </a:r>
                    </a:p>
                  </a:txBody>
                  <a:tcPr marL="0" marR="0" marT="0" marB="0"/>
                </a:tc>
                <a:tc>
                  <a:txBody>
                    <a:bodyPr/>
                    <a:lstStyle/>
                    <a:p>
                      <a:pPr marL="73025" marR="71120" algn="ctr">
                        <a:spcBef>
                          <a:spcPts val="210"/>
                        </a:spcBef>
                        <a:spcAft>
                          <a:spcPts val="0"/>
                        </a:spcAft>
                      </a:pPr>
                      <a:r>
                        <a:rPr lang="sl-SI" sz="2100" b="0" dirty="0">
                          <a:effectLst/>
                          <a:latin typeface="+mj-lt"/>
                          <a:ea typeface="Calibri Light" panose="020F0302020204030204" pitchFamily="34" charset="0"/>
                          <a:cs typeface="Calibri Light" panose="020F0302020204030204" pitchFamily="34" charset="0"/>
                        </a:rPr>
                        <a:t>Upravičeni</a:t>
                      </a:r>
                      <a:r>
                        <a:rPr lang="sl-SI" sz="2100" b="0" spc="60" dirty="0">
                          <a:effectLst/>
                          <a:latin typeface="+mj-lt"/>
                          <a:ea typeface="Calibri Light" panose="020F0302020204030204" pitchFamily="34" charset="0"/>
                          <a:cs typeface="Calibri Light" panose="020F0302020204030204" pitchFamily="34" charset="0"/>
                        </a:rPr>
                        <a:t> </a:t>
                      </a:r>
                      <a:r>
                        <a:rPr lang="sl-SI" sz="2100" b="0" dirty="0">
                          <a:effectLst/>
                          <a:latin typeface="+mj-lt"/>
                          <a:ea typeface="Calibri Light" panose="020F0302020204030204" pitchFamily="34" charset="0"/>
                          <a:cs typeface="Calibri Light" panose="020F0302020204030204" pitchFamily="34" charset="0"/>
                        </a:rPr>
                        <a:t>stroški:</a:t>
                      </a:r>
                    </a:p>
                  </a:txBody>
                  <a:tcPr marL="0" marR="0" marT="0" marB="0"/>
                </a:tc>
                <a:tc>
                  <a:txBody>
                    <a:bodyPr/>
                    <a:lstStyle/>
                    <a:p>
                      <a:pPr marL="52705" marR="55880" algn="ctr">
                        <a:spcBef>
                          <a:spcPts val="210"/>
                        </a:spcBef>
                        <a:spcAft>
                          <a:spcPts val="0"/>
                        </a:spcAft>
                      </a:pPr>
                      <a:r>
                        <a:rPr lang="sl-SI" sz="2100" b="0" spc="-40" dirty="0">
                          <a:effectLst/>
                          <a:latin typeface="+mj-lt"/>
                          <a:ea typeface="Calibri Light" panose="020F0302020204030204" pitchFamily="34" charset="0"/>
                          <a:cs typeface="Calibri Light" panose="020F0302020204030204" pitchFamily="34" charset="0"/>
                        </a:rPr>
                        <a:t>Okvirna</a:t>
                      </a:r>
                      <a:r>
                        <a:rPr lang="sl-SI" sz="2100" b="0" spc="-105" dirty="0">
                          <a:effectLst/>
                          <a:latin typeface="+mj-lt"/>
                          <a:ea typeface="Calibri Light" panose="020F0302020204030204" pitchFamily="34" charset="0"/>
                          <a:cs typeface="Calibri Light" panose="020F0302020204030204" pitchFamily="34" charset="0"/>
                        </a:rPr>
                        <a:t> </a:t>
                      </a:r>
                      <a:r>
                        <a:rPr lang="sl-SI" sz="2100" b="0" spc="-40" dirty="0">
                          <a:effectLst/>
                          <a:latin typeface="+mj-lt"/>
                          <a:ea typeface="Calibri Light" panose="020F0302020204030204" pitchFamily="34" charset="0"/>
                          <a:cs typeface="Calibri Light" panose="020F0302020204030204" pitchFamily="34" charset="0"/>
                        </a:rPr>
                        <a:t>višina</a:t>
                      </a:r>
                      <a:r>
                        <a:rPr lang="sl-SI" sz="2100" b="0" spc="-105" dirty="0">
                          <a:effectLst/>
                          <a:latin typeface="+mj-lt"/>
                          <a:ea typeface="Calibri Light" panose="020F0302020204030204" pitchFamily="34" charset="0"/>
                          <a:cs typeface="Calibri Light" panose="020F0302020204030204" pitchFamily="34" charset="0"/>
                        </a:rPr>
                        <a:t> </a:t>
                      </a:r>
                      <a:r>
                        <a:rPr lang="sl-SI" sz="2100" b="0" spc="-35" dirty="0">
                          <a:effectLst/>
                          <a:latin typeface="+mj-lt"/>
                          <a:ea typeface="Calibri Light" panose="020F0302020204030204" pitchFamily="34" charset="0"/>
                          <a:cs typeface="Calibri Light" panose="020F0302020204030204" pitchFamily="34" charset="0"/>
                        </a:rPr>
                        <a:t>sredstev:</a:t>
                      </a:r>
                      <a:endParaRPr lang="sl-SI" sz="2100" b="0" dirty="0">
                        <a:effectLst/>
                        <a:latin typeface="+mj-lt"/>
                        <a:ea typeface="Calibri Light" panose="020F0302020204030204" pitchFamily="34" charset="0"/>
                        <a:cs typeface="Calibri Light" panose="020F0302020204030204" pitchFamily="34" charset="0"/>
                      </a:endParaRPr>
                    </a:p>
                  </a:txBody>
                  <a:tcPr marL="0" marR="0" marT="0" marB="0"/>
                </a:tc>
                <a:tc>
                  <a:txBody>
                    <a:bodyPr/>
                    <a:lstStyle/>
                    <a:p>
                      <a:pPr marL="36195" marR="43180" algn="ctr">
                        <a:spcBef>
                          <a:spcPts val="210"/>
                        </a:spcBef>
                        <a:spcAft>
                          <a:spcPts val="0"/>
                        </a:spcAft>
                      </a:pPr>
                      <a:r>
                        <a:rPr lang="sl-SI" sz="2100" b="0" spc="-65" dirty="0">
                          <a:effectLst/>
                          <a:latin typeface="+mj-lt"/>
                          <a:ea typeface="Calibri Light" panose="020F0302020204030204" pitchFamily="34" charset="0"/>
                          <a:cs typeface="Calibri Light" panose="020F0302020204030204" pitchFamily="34" charset="0"/>
                        </a:rPr>
                        <a:t>Obdobje</a:t>
                      </a:r>
                      <a:r>
                        <a:rPr lang="sl-SI" sz="2100" b="0" spc="-155" dirty="0">
                          <a:effectLst/>
                          <a:latin typeface="+mj-lt"/>
                          <a:ea typeface="Calibri Light" panose="020F0302020204030204" pitchFamily="34" charset="0"/>
                          <a:cs typeface="Calibri Light" panose="020F0302020204030204" pitchFamily="34" charset="0"/>
                        </a:rPr>
                        <a:t> </a:t>
                      </a:r>
                      <a:r>
                        <a:rPr lang="sl-SI" sz="2100" b="0" spc="-65" dirty="0">
                          <a:effectLst/>
                          <a:latin typeface="+mj-lt"/>
                          <a:ea typeface="Calibri Light" panose="020F0302020204030204" pitchFamily="34" charset="0"/>
                          <a:cs typeface="Calibri Light" panose="020F0302020204030204" pitchFamily="34" charset="0"/>
                        </a:rPr>
                        <a:t>upravičenosti</a:t>
                      </a:r>
                      <a:r>
                        <a:rPr lang="sl-SI" sz="2100" b="0" spc="-150" dirty="0">
                          <a:effectLst/>
                          <a:latin typeface="+mj-lt"/>
                          <a:ea typeface="Calibri Light" panose="020F0302020204030204" pitchFamily="34" charset="0"/>
                          <a:cs typeface="Calibri Light" panose="020F0302020204030204" pitchFamily="34" charset="0"/>
                        </a:rPr>
                        <a:t> </a:t>
                      </a:r>
                      <a:r>
                        <a:rPr lang="sl-SI" sz="2100" b="0" spc="-65" dirty="0">
                          <a:effectLst/>
                          <a:latin typeface="+mj-lt"/>
                          <a:ea typeface="Calibri Light" panose="020F0302020204030204" pitchFamily="34" charset="0"/>
                          <a:cs typeface="Calibri Light" panose="020F0302020204030204" pitchFamily="34" charset="0"/>
                        </a:rPr>
                        <a:t>stroškov:</a:t>
                      </a:r>
                      <a:endParaRPr lang="sl-SI" sz="2100" b="0" dirty="0">
                        <a:effectLst/>
                        <a:latin typeface="+mj-lt"/>
                        <a:ea typeface="Calibri Light" panose="020F0302020204030204" pitchFamily="34" charset="0"/>
                        <a:cs typeface="Calibri Light" panose="020F0302020204030204" pitchFamily="34" charset="0"/>
                      </a:endParaRPr>
                    </a:p>
                  </a:txBody>
                  <a:tcPr marL="0" marR="0" marT="0" marB="0"/>
                </a:tc>
                <a:extLst>
                  <a:ext uri="{0D108BD9-81ED-4DB2-BD59-A6C34878D82A}">
                    <a16:rowId xmlns:a16="http://schemas.microsoft.com/office/drawing/2014/main" val="1537758396"/>
                  </a:ext>
                </a:extLst>
              </a:tr>
              <a:tr h="1446120">
                <a:tc>
                  <a:txBody>
                    <a:bodyPr/>
                    <a:lstStyle/>
                    <a:p>
                      <a:pPr marL="78740" marR="76200" algn="ctr">
                        <a:lnSpc>
                          <a:spcPct val="150000"/>
                        </a:lnSpc>
                        <a:spcBef>
                          <a:spcPts val="195"/>
                        </a:spcBef>
                        <a:spcAft>
                          <a:spcPts val="0"/>
                        </a:spcAft>
                      </a:pPr>
                      <a:r>
                        <a:rPr lang="sl-SI" sz="2100" b="0" dirty="0">
                          <a:solidFill>
                            <a:schemeClr val="tx1"/>
                          </a:solidFill>
                          <a:effectLst/>
                          <a:latin typeface="+mj-lt"/>
                          <a:ea typeface="Calibri Light" panose="020F0302020204030204" pitchFamily="34" charset="0"/>
                          <a:cs typeface="Calibri Light" panose="020F0302020204030204" pitchFamily="34" charset="0"/>
                        </a:rPr>
                        <a:t>nepovratna</a:t>
                      </a:r>
                      <a:r>
                        <a:rPr lang="sl-SI" sz="2100" b="0" spc="65" dirty="0">
                          <a:solidFill>
                            <a:schemeClr val="tx1"/>
                          </a:solidFill>
                          <a:effectLst/>
                          <a:latin typeface="+mj-lt"/>
                          <a:ea typeface="Calibri Light" panose="020F0302020204030204" pitchFamily="34" charset="0"/>
                          <a:cs typeface="Calibri Light" panose="020F0302020204030204" pitchFamily="34" charset="0"/>
                        </a:rPr>
                        <a:t> </a:t>
                      </a:r>
                      <a:r>
                        <a:rPr lang="sl-SI" sz="2100" b="0" dirty="0">
                          <a:solidFill>
                            <a:schemeClr val="tx1"/>
                          </a:solidFill>
                          <a:effectLst/>
                          <a:latin typeface="+mj-lt"/>
                          <a:ea typeface="Calibri Light" panose="020F0302020204030204" pitchFamily="34" charset="0"/>
                          <a:cs typeface="Calibri Light" panose="020F0302020204030204" pitchFamily="34" charset="0"/>
                        </a:rPr>
                        <a:t>sredstva</a:t>
                      </a:r>
                    </a:p>
                  </a:txBody>
                  <a:tcPr marL="0" marR="0" marT="0" marB="0">
                    <a:solidFill>
                      <a:schemeClr val="bg1"/>
                    </a:solidFill>
                  </a:tcPr>
                </a:tc>
                <a:tc>
                  <a:txBody>
                    <a:bodyPr/>
                    <a:lstStyle/>
                    <a:p>
                      <a:pPr marL="65405" marR="60325" lvl="0" indent="-635" algn="ctr" defTabSz="914400" rtl="0" eaLnBrk="1" fontAlgn="auto" latinLnBrk="0" hangingPunct="1">
                        <a:lnSpc>
                          <a:spcPct val="96000"/>
                        </a:lnSpc>
                        <a:spcBef>
                          <a:spcPts val="220"/>
                        </a:spcBef>
                        <a:spcAft>
                          <a:spcPts val="0"/>
                        </a:spcAft>
                        <a:buClrTx/>
                        <a:buSzTx/>
                        <a:buFontTx/>
                        <a:buNone/>
                        <a:tabLst/>
                        <a:defRPr/>
                      </a:pP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priprava študije življenjskega cikla (LCA analiza), ki jo izvede zunanji strokovnjak oziroma izvajalec, skladno z mednarodnimi standardi ISO 14040, ISO 14044 ter Priročnikom ILCD </a:t>
                      </a:r>
                    </a:p>
                  </a:txBody>
                  <a:tcPr marL="0" marR="0" marT="0" marB="0">
                    <a:solidFill>
                      <a:schemeClr val="bg1"/>
                    </a:solidFill>
                  </a:tcPr>
                </a:tc>
                <a:tc>
                  <a:txBody>
                    <a:bodyPr/>
                    <a:lstStyle/>
                    <a:p>
                      <a:pPr marL="73025" marR="70485" algn="ctr">
                        <a:lnSpc>
                          <a:spcPts val="1015"/>
                        </a:lnSpc>
                        <a:spcBef>
                          <a:spcPts val="195"/>
                        </a:spcBef>
                        <a:spcAft>
                          <a:spcPts val="0"/>
                        </a:spcAft>
                      </a:pPr>
                      <a:endParaRPr lang="sl-SI" sz="2100" b="0" kern="1200" dirty="0">
                        <a:solidFill>
                          <a:schemeClr val="tx1"/>
                        </a:solidFill>
                        <a:effectLst/>
                        <a:latin typeface="+mj-lt"/>
                        <a:ea typeface="Calibri Light" panose="020F0302020204030204" pitchFamily="34" charset="0"/>
                        <a:cs typeface="Calibri Light" panose="020F0302020204030204" pitchFamily="34" charset="0"/>
                      </a:endParaRPr>
                    </a:p>
                    <a:p>
                      <a:pPr marL="73025" marR="70485" algn="ctr">
                        <a:lnSpc>
                          <a:spcPts val="1015"/>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499.875,00 EUR</a:t>
                      </a:r>
                    </a:p>
                  </a:txBody>
                  <a:tcPr marL="0" marR="0" marT="0" marB="0">
                    <a:solidFill>
                      <a:schemeClr val="bg1"/>
                    </a:solidFill>
                  </a:tcPr>
                </a:tc>
                <a:tc>
                  <a:txBody>
                    <a:bodyPr/>
                    <a:lstStyle/>
                    <a:p>
                      <a:pPr marL="73025" marR="70485" algn="ctr" defTabSz="914400" rtl="0" eaLnBrk="1" latinLnBrk="0" hangingPunct="1">
                        <a:lnSpc>
                          <a:spcPts val="1015"/>
                        </a:lnSpc>
                        <a:spcBef>
                          <a:spcPts val="195"/>
                        </a:spcBef>
                        <a:spcAft>
                          <a:spcPts val="0"/>
                        </a:spcAft>
                      </a:pPr>
                      <a:endParaRPr lang="sl-SI" sz="2100" b="0" kern="1200" dirty="0">
                        <a:solidFill>
                          <a:schemeClr val="tx1"/>
                        </a:solidFill>
                        <a:effectLst/>
                        <a:latin typeface="+mj-lt"/>
                        <a:ea typeface="Calibri Light" panose="020F0302020204030204" pitchFamily="34" charset="0"/>
                        <a:cs typeface="Calibri Light" panose="020F0302020204030204" pitchFamily="34" charset="0"/>
                      </a:endParaRPr>
                    </a:p>
                    <a:p>
                      <a:pPr marL="73025" marR="70485" algn="ctr" defTabSz="914400" rtl="0" eaLnBrk="1" latinLnBrk="0" hangingPunct="1">
                        <a:lnSpc>
                          <a:spcPts val="1015"/>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17. 4. 2026 – 30. 9. 2028</a:t>
                      </a:r>
                    </a:p>
                  </a:txBody>
                  <a:tcPr marL="0" marR="0" marT="0" marB="0">
                    <a:solidFill>
                      <a:schemeClr val="bg1"/>
                    </a:solidFill>
                  </a:tcPr>
                </a:tc>
                <a:extLst>
                  <a:ext uri="{0D108BD9-81ED-4DB2-BD59-A6C34878D82A}">
                    <a16:rowId xmlns:a16="http://schemas.microsoft.com/office/drawing/2014/main" val="4119145253"/>
                  </a:ext>
                </a:extLst>
              </a:tr>
              <a:tr h="320040">
                <a:tc>
                  <a:txBody>
                    <a:bodyPr/>
                    <a:lstStyle/>
                    <a:p>
                      <a:pPr marL="78740" marR="7620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Upravičenci:</a:t>
                      </a:r>
                    </a:p>
                  </a:txBody>
                  <a:tcPr marL="0" marR="0" marT="0" marB="0">
                    <a:solidFill>
                      <a:schemeClr val="accent1"/>
                    </a:solidFill>
                  </a:tcPr>
                </a:tc>
                <a:tc>
                  <a:txBody>
                    <a:bodyPr/>
                    <a:lstStyle/>
                    <a:p>
                      <a:pPr marL="73025" marR="7112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Izvajalec:</a:t>
                      </a:r>
                    </a:p>
                  </a:txBody>
                  <a:tcPr marL="0" marR="0" marT="0" marB="0">
                    <a:solidFill>
                      <a:schemeClr val="accent1"/>
                    </a:solidFill>
                  </a:tcPr>
                </a:tc>
                <a:tc>
                  <a:txBody>
                    <a:bodyPr/>
                    <a:lstStyle/>
                    <a:p>
                      <a:pPr marL="57785" marR="5588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Višina</a:t>
                      </a:r>
                      <a:r>
                        <a:rPr lang="sl-SI" sz="2100" b="0" spc="70" dirty="0">
                          <a:solidFill>
                            <a:schemeClr val="bg1"/>
                          </a:solidFill>
                          <a:effectLst/>
                          <a:latin typeface="+mj-lt"/>
                          <a:ea typeface="Calibri Light" panose="020F0302020204030204" pitchFamily="34" charset="0"/>
                          <a:cs typeface="Calibri Light" panose="020F0302020204030204" pitchFamily="34" charset="0"/>
                        </a:rPr>
                        <a:t> </a:t>
                      </a:r>
                      <a:r>
                        <a:rPr lang="sl-SI" sz="2100" b="0" dirty="0">
                          <a:solidFill>
                            <a:schemeClr val="bg1"/>
                          </a:solidFill>
                          <a:effectLst/>
                          <a:latin typeface="+mj-lt"/>
                          <a:ea typeface="Calibri Light" panose="020F0302020204030204" pitchFamily="34" charset="0"/>
                          <a:cs typeface="Calibri Light" panose="020F0302020204030204" pitchFamily="34" charset="0"/>
                        </a:rPr>
                        <a:t>sofinanciranja:</a:t>
                      </a:r>
                    </a:p>
                  </a:txBody>
                  <a:tcPr marL="0" marR="0" marT="0" marB="0">
                    <a:solidFill>
                      <a:schemeClr val="accent1"/>
                    </a:solidFill>
                  </a:tcPr>
                </a:tc>
                <a:tc>
                  <a:txBody>
                    <a:bodyPr/>
                    <a:lstStyle/>
                    <a:p>
                      <a:pPr marL="36195" marR="34925"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Rok za prijavo:</a:t>
                      </a:r>
                    </a:p>
                  </a:txBody>
                  <a:tcPr marL="0" marR="0" marT="0" marB="0">
                    <a:solidFill>
                      <a:schemeClr val="accent1"/>
                    </a:solidFill>
                  </a:tcPr>
                </a:tc>
                <a:extLst>
                  <a:ext uri="{0D108BD9-81ED-4DB2-BD59-A6C34878D82A}">
                    <a16:rowId xmlns:a16="http://schemas.microsoft.com/office/drawing/2014/main" val="2103202584"/>
                  </a:ext>
                </a:extLst>
              </a:tr>
              <a:tr h="1395044">
                <a:tc>
                  <a:txBody>
                    <a:bodyPr/>
                    <a:lstStyle/>
                    <a:p>
                      <a:pPr marL="53975" marR="50165" algn="ctr">
                        <a:lnSpc>
                          <a:spcPct val="100000"/>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MSP (mikro, mala in srednje velika podjetja)</a:t>
                      </a:r>
                    </a:p>
                  </a:txBody>
                  <a:tcPr marL="0" marR="0" marT="0" marB="0">
                    <a:solidFill>
                      <a:schemeClr val="bg1"/>
                    </a:solidFill>
                  </a:tcPr>
                </a:tc>
                <a:tc>
                  <a:txBody>
                    <a:bodyPr/>
                    <a:lstStyle/>
                    <a:p>
                      <a:pPr marL="138430" marR="133350" indent="-635"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Slovenski podjetniški sklad (SPS)</a:t>
                      </a:r>
                    </a:p>
                  </a:txBody>
                  <a:tcPr marL="0" marR="0" marT="0" marB="0">
                    <a:solidFill>
                      <a:schemeClr val="bg1"/>
                    </a:solidFill>
                  </a:tcPr>
                </a:tc>
                <a:tc>
                  <a:txBody>
                    <a:bodyPr/>
                    <a:lstStyle/>
                    <a:p>
                      <a:pPr marL="537210" marR="160020" indent="-368300"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6.665 EUR (pavšalni znesek)</a:t>
                      </a:r>
                    </a:p>
                    <a:p>
                      <a:pPr marL="537210" marR="160020" indent="-368300"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60-% sofinanciranje upravičenih stroškov </a:t>
                      </a:r>
                    </a:p>
                  </a:txBody>
                  <a:tcPr marL="0" marR="0" marT="0" marB="0">
                    <a:solidFill>
                      <a:schemeClr val="bg1"/>
                    </a:solidFill>
                  </a:tcPr>
                </a:tc>
                <a:tc>
                  <a:txBody>
                    <a:bodyPr/>
                    <a:lstStyle/>
                    <a:p>
                      <a:pPr marL="352425" algn="ctr">
                        <a:spcBef>
                          <a:spcPts val="195"/>
                        </a:spcBef>
                      </a:pPr>
                      <a:r>
                        <a:rPr lang="sl-SI" sz="2100" b="0" dirty="0">
                          <a:solidFill>
                            <a:schemeClr val="tx1"/>
                          </a:solidFill>
                          <a:effectLst/>
                          <a:latin typeface="+mj-lt"/>
                          <a:ea typeface="Calibri Light" panose="020F0302020204030204" pitchFamily="34" charset="0"/>
                          <a:cs typeface="Calibri Light" panose="020F0302020204030204" pitchFamily="34" charset="0"/>
                        </a:rPr>
                        <a:t>31. 3. 2028 oz. do porabe sredstev</a:t>
                      </a:r>
                    </a:p>
                  </a:txBody>
                  <a:tcPr marL="0" marR="0" marT="0" marB="0">
                    <a:solidFill>
                      <a:schemeClr val="bg1"/>
                    </a:solidFill>
                  </a:tcPr>
                </a:tc>
                <a:extLst>
                  <a:ext uri="{0D108BD9-81ED-4DB2-BD59-A6C34878D82A}">
                    <a16:rowId xmlns:a16="http://schemas.microsoft.com/office/drawing/2014/main" val="2179187993"/>
                  </a:ext>
                </a:extLst>
              </a:tr>
            </a:tbl>
          </a:graphicData>
        </a:graphic>
      </p:graphicFrame>
      <p:sp>
        <p:nvSpPr>
          <p:cNvPr id="4" name="TextBox 3">
            <a:extLst>
              <a:ext uri="{FF2B5EF4-FFF2-40B4-BE49-F238E27FC236}">
                <a16:creationId xmlns:a16="http://schemas.microsoft.com/office/drawing/2014/main" id="{CCD23927-2028-40B0-0AF7-562E663F6CE7}"/>
              </a:ext>
            </a:extLst>
          </p:cNvPr>
          <p:cNvSpPr txBox="1"/>
          <p:nvPr/>
        </p:nvSpPr>
        <p:spPr>
          <a:xfrm>
            <a:off x="600998" y="2674621"/>
            <a:ext cx="15720881" cy="3204467"/>
          </a:xfrm>
          <a:prstGeom prst="rect">
            <a:avLst/>
          </a:prstGeom>
          <a:noFill/>
        </p:spPr>
        <p:txBody>
          <a:bodyPr wrap="square">
            <a:spAutoFit/>
          </a:bodyPr>
          <a:lstStyle/>
          <a:p>
            <a:pPr marL="701975" algn="just" defTabSz="1371600">
              <a:lnSpc>
                <a:spcPct val="91000"/>
              </a:lnSpc>
              <a:spcBef>
                <a:spcPts val="1058"/>
              </a:spcBef>
            </a:pPr>
            <a:r>
              <a:rPr lang="sl-SI" sz="2400" b="1" dirty="0">
                <a:solidFill>
                  <a:srgbClr val="425563"/>
                </a:solidFill>
                <a:latin typeface="Segoe UI"/>
                <a:ea typeface="Calibri Light" panose="020F0302020204030204" pitchFamily="34" charset="0"/>
                <a:cs typeface="Calibri Light" panose="020F0302020204030204" pitchFamily="34" charset="0"/>
              </a:rPr>
              <a:t>Namen: </a:t>
            </a:r>
            <a:r>
              <a:rPr lang="sl-SI" sz="2400" dirty="0">
                <a:solidFill>
                  <a:srgbClr val="425563"/>
                </a:solidFill>
                <a:latin typeface="Segoe UI"/>
                <a:ea typeface="Calibri Light" panose="020F0302020204030204" pitchFamily="34" charset="0"/>
                <a:cs typeface="Calibri Light" panose="020F0302020204030204" pitchFamily="34" charset="0"/>
              </a:rPr>
              <a:t>Namen vavčerja je podjetjem omogočiti izvedbo študije življenjskega cikla (LCA – </a:t>
            </a:r>
            <a:r>
              <a:rPr lang="sl-SI" sz="2400" dirty="0" err="1">
                <a:solidFill>
                  <a:srgbClr val="425563"/>
                </a:solidFill>
                <a:latin typeface="Segoe UI"/>
                <a:ea typeface="Calibri Light" panose="020F0302020204030204" pitchFamily="34" charset="0"/>
                <a:cs typeface="Calibri Light" panose="020F0302020204030204" pitchFamily="34" charset="0"/>
              </a:rPr>
              <a:t>Life</a:t>
            </a:r>
            <a:r>
              <a:rPr lang="sl-SI" sz="2400" dirty="0">
                <a:solidFill>
                  <a:srgbClr val="425563"/>
                </a:solidFill>
                <a:latin typeface="Segoe UI"/>
                <a:ea typeface="Calibri Light" panose="020F0302020204030204" pitchFamily="34" charset="0"/>
                <a:cs typeface="Calibri Light" panose="020F0302020204030204" pitchFamily="34" charset="0"/>
              </a:rPr>
              <a:t> </a:t>
            </a:r>
            <a:r>
              <a:rPr lang="sl-SI" sz="2400" dirty="0" err="1">
                <a:solidFill>
                  <a:srgbClr val="425563"/>
                </a:solidFill>
                <a:latin typeface="Segoe UI"/>
                <a:ea typeface="Calibri Light" panose="020F0302020204030204" pitchFamily="34" charset="0"/>
                <a:cs typeface="Calibri Light" panose="020F0302020204030204" pitchFamily="34" charset="0"/>
              </a:rPr>
              <a:t>Cycle</a:t>
            </a:r>
            <a:r>
              <a:rPr lang="sl-SI" sz="2400" dirty="0">
                <a:solidFill>
                  <a:srgbClr val="425563"/>
                </a:solidFill>
                <a:latin typeface="Segoe UI"/>
                <a:ea typeface="Calibri Light" panose="020F0302020204030204" pitchFamily="34" charset="0"/>
                <a:cs typeface="Calibri Light" panose="020F0302020204030204" pitchFamily="34" charset="0"/>
              </a:rPr>
              <a:t> </a:t>
            </a:r>
            <a:r>
              <a:rPr lang="sl-SI" sz="2400" dirty="0" err="1">
                <a:solidFill>
                  <a:srgbClr val="425563"/>
                </a:solidFill>
                <a:latin typeface="Segoe UI"/>
                <a:ea typeface="Calibri Light" panose="020F0302020204030204" pitchFamily="34" charset="0"/>
                <a:cs typeface="Calibri Light" panose="020F0302020204030204" pitchFamily="34" charset="0"/>
              </a:rPr>
              <a:t>Assessment</a:t>
            </a:r>
            <a:r>
              <a:rPr lang="sl-SI" sz="2400" dirty="0">
                <a:solidFill>
                  <a:srgbClr val="425563"/>
                </a:solidFill>
                <a:latin typeface="Segoe UI"/>
                <a:ea typeface="Calibri Light" panose="020F0302020204030204" pitchFamily="34" charset="0"/>
                <a:cs typeface="Calibri Light" panose="020F0302020204030204" pitchFamily="34" charset="0"/>
              </a:rPr>
              <a:t>), s katero ocenijo </a:t>
            </a:r>
            <a:r>
              <a:rPr lang="sl-SI" sz="2400" dirty="0" err="1">
                <a:solidFill>
                  <a:srgbClr val="425563"/>
                </a:solidFill>
                <a:latin typeface="Segoe UI"/>
                <a:ea typeface="Calibri Light" panose="020F0302020204030204" pitchFamily="34" charset="0"/>
                <a:cs typeface="Calibri Light" panose="020F0302020204030204" pitchFamily="34" charset="0"/>
              </a:rPr>
              <a:t>okoljske</a:t>
            </a:r>
            <a:r>
              <a:rPr lang="sl-SI" sz="2400" dirty="0">
                <a:solidFill>
                  <a:srgbClr val="425563"/>
                </a:solidFill>
                <a:latin typeface="Segoe UI"/>
                <a:ea typeface="Calibri Light" panose="020F0302020204030204" pitchFamily="34" charset="0"/>
                <a:cs typeface="Calibri Light" panose="020F0302020204030204" pitchFamily="34" charset="0"/>
              </a:rPr>
              <a:t> vplive svojih izdelkov, storitev ali procesov skozi celoten življenjski cikel.</a:t>
            </a:r>
          </a:p>
          <a:p>
            <a:pPr marL="701975" algn="just" defTabSz="1371600">
              <a:lnSpc>
                <a:spcPct val="91000"/>
              </a:lnSpc>
              <a:spcBef>
                <a:spcPts val="1058"/>
              </a:spcBef>
            </a:pPr>
            <a:r>
              <a:rPr lang="sl-SI" sz="2400" dirty="0">
                <a:solidFill>
                  <a:srgbClr val="425563"/>
                </a:solidFill>
                <a:latin typeface="Segoe UI"/>
                <a:ea typeface="Calibri Light" panose="020F0302020204030204" pitchFamily="34" charset="0"/>
                <a:cs typeface="Calibri Light" panose="020F0302020204030204" pitchFamily="34" charset="0"/>
              </a:rPr>
              <a:t>Vavčer spodbuja bolj trajnostno poslovanje, saj podjetjem omogoča, da na podlagi strokovne analize prepoznajo ključne vplive na okolje ter poiščejo priložnosti za izboljšave, optimizacijo virov in zmanjšanje </a:t>
            </a:r>
            <a:r>
              <a:rPr lang="sl-SI" sz="2400" dirty="0" err="1">
                <a:solidFill>
                  <a:srgbClr val="425563"/>
                </a:solidFill>
                <a:latin typeface="Segoe UI"/>
                <a:ea typeface="Calibri Light" panose="020F0302020204030204" pitchFamily="34" charset="0"/>
                <a:cs typeface="Calibri Light" panose="020F0302020204030204" pitchFamily="34" charset="0"/>
              </a:rPr>
              <a:t>okoljskega</a:t>
            </a:r>
            <a:r>
              <a:rPr lang="sl-SI" sz="2400" dirty="0">
                <a:solidFill>
                  <a:srgbClr val="425563"/>
                </a:solidFill>
                <a:latin typeface="Segoe UI"/>
                <a:ea typeface="Calibri Light" panose="020F0302020204030204" pitchFamily="34" charset="0"/>
                <a:cs typeface="Calibri Light" panose="020F0302020204030204" pitchFamily="34" charset="0"/>
              </a:rPr>
              <a:t> odtisa.</a:t>
            </a:r>
          </a:p>
          <a:p>
            <a:pPr marL="701975" algn="just" defTabSz="1371600">
              <a:lnSpc>
                <a:spcPct val="91000"/>
              </a:lnSpc>
              <a:spcBef>
                <a:spcPts val="1058"/>
              </a:spcBef>
            </a:pPr>
            <a:r>
              <a:rPr lang="sl-SI" sz="2400" dirty="0">
                <a:solidFill>
                  <a:srgbClr val="425563"/>
                </a:solidFill>
                <a:latin typeface="Segoe UI"/>
                <a:ea typeface="Calibri Light" panose="020F0302020204030204" pitchFamily="34" charset="0"/>
                <a:cs typeface="Calibri Light" panose="020F0302020204030204" pitchFamily="34" charset="0"/>
              </a:rPr>
              <a:t>Sofinanciranje je namenjeno kritju stroškov zunanjih strokovnjakov za pripravo LCA analize, ki je izvedena v skladu z mednarodnimi standardi ISO 14040 in 14044 ter metodologijo ILCD.</a:t>
            </a:r>
          </a:p>
          <a:p>
            <a:pPr marL="701975" algn="just" defTabSz="1371600">
              <a:lnSpc>
                <a:spcPct val="91000"/>
              </a:lnSpc>
              <a:spcBef>
                <a:spcPts val="1058"/>
              </a:spcBef>
            </a:pPr>
            <a:r>
              <a:rPr lang="sl-SI" sz="2400" b="1" dirty="0">
                <a:solidFill>
                  <a:srgbClr val="425563"/>
                </a:solidFill>
                <a:latin typeface="Segoe UI"/>
                <a:ea typeface="Calibri Light" panose="020F0302020204030204" pitchFamily="34" charset="0"/>
                <a:cs typeface="Calibri Light" panose="020F0302020204030204" pitchFamily="34" charset="0"/>
              </a:rPr>
              <a:t>Povezava</a:t>
            </a:r>
            <a:r>
              <a:rPr lang="sl-SI" sz="2400" dirty="0">
                <a:solidFill>
                  <a:srgbClr val="425563"/>
                </a:solidFill>
                <a:latin typeface="Segoe UI"/>
                <a:ea typeface="Calibri Light" panose="020F0302020204030204" pitchFamily="34" charset="0"/>
                <a:cs typeface="Calibri Light" panose="020F0302020204030204" pitchFamily="34" charset="0"/>
              </a:rPr>
              <a:t>: </a:t>
            </a:r>
            <a:r>
              <a:rPr lang="sl-SI" sz="2400" dirty="0">
                <a:solidFill>
                  <a:srgbClr val="425563"/>
                </a:solidFill>
                <a:latin typeface="Segoe UI"/>
                <a:ea typeface="Calibri Light" panose="020F0302020204030204" pitchFamily="34" charset="0"/>
                <a:cs typeface="Calibri Light" panose="020F0302020204030204" pitchFamily="34" charset="0"/>
                <a:hlinkClick r:id="rId3"/>
              </a:rPr>
              <a:t>https://www.podjetniskisklad.si/v8-vavcer-za-celostno-vrednotenje-okoljskih-vplivov-lca/</a:t>
            </a:r>
            <a:endParaRPr lang="sl-SI" sz="2400" dirty="0">
              <a:solidFill>
                <a:srgbClr val="425563"/>
              </a:solidFill>
              <a:latin typeface="Segoe UI"/>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625003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58E8C-19DD-A9E3-37C3-A13C82411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7829D9-25B8-5A2A-031B-1D6FFC2321F6}"/>
              </a:ext>
            </a:extLst>
          </p:cNvPr>
          <p:cNvSpPr>
            <a:spLocks noGrp="1"/>
          </p:cNvSpPr>
          <p:nvPr>
            <p:ph type="title"/>
          </p:nvPr>
        </p:nvSpPr>
        <p:spPr>
          <a:xfrm>
            <a:off x="1257302" y="727370"/>
            <a:ext cx="14907986" cy="1041995"/>
          </a:xfrm>
        </p:spPr>
        <p:txBody>
          <a:bodyPr>
            <a:noAutofit/>
          </a:bodyPr>
          <a:lstStyle/>
          <a:p>
            <a:r>
              <a:rPr lang="sl-SI" sz="4500" dirty="0">
                <a:ea typeface="Calibri Light" panose="020F0302020204030204" pitchFamily="34" charset="0"/>
                <a:cs typeface="Calibri Light" panose="020F0302020204030204" pitchFamily="34" charset="0"/>
              </a:rPr>
              <a:t>V10 | Vavčer za pridobitev certifikatov </a:t>
            </a:r>
          </a:p>
        </p:txBody>
      </p:sp>
      <p:graphicFrame>
        <p:nvGraphicFramePr>
          <p:cNvPr id="9" name="Content Placeholder 3">
            <a:extLst>
              <a:ext uri="{FF2B5EF4-FFF2-40B4-BE49-F238E27FC236}">
                <a16:creationId xmlns:a16="http://schemas.microsoft.com/office/drawing/2014/main" id="{B5B5CB1F-E3D5-A646-A5DA-1B5DBC261385}"/>
              </a:ext>
            </a:extLst>
          </p:cNvPr>
          <p:cNvGraphicFramePr>
            <a:graphicFrameLocks noGrp="1"/>
          </p:cNvGraphicFramePr>
          <p:nvPr>
            <p:ph idx="1"/>
          </p:nvPr>
        </p:nvGraphicFramePr>
        <p:xfrm>
          <a:off x="1357631" y="4721468"/>
          <a:ext cx="16343085" cy="5342153"/>
        </p:xfrm>
        <a:graphic>
          <a:graphicData uri="http://schemas.openxmlformats.org/drawingml/2006/table">
            <a:tbl>
              <a:tblPr firstRow="1" firstCol="1" lastRow="1" lastCol="1" bandRow="1" bandCol="1">
                <a:tableStyleId>{5C22544A-7EE6-4342-B048-85BDC9FD1C3A}</a:tableStyleId>
              </a:tblPr>
              <a:tblGrid>
                <a:gridCol w="2469134">
                  <a:extLst>
                    <a:ext uri="{9D8B030D-6E8A-4147-A177-3AD203B41FA5}">
                      <a16:colId xmlns:a16="http://schemas.microsoft.com/office/drawing/2014/main" val="148617924"/>
                    </a:ext>
                  </a:extLst>
                </a:gridCol>
                <a:gridCol w="8366760">
                  <a:extLst>
                    <a:ext uri="{9D8B030D-6E8A-4147-A177-3AD203B41FA5}">
                      <a16:colId xmlns:a16="http://schemas.microsoft.com/office/drawing/2014/main" val="1981113688"/>
                    </a:ext>
                  </a:extLst>
                </a:gridCol>
                <a:gridCol w="3143043">
                  <a:extLst>
                    <a:ext uri="{9D8B030D-6E8A-4147-A177-3AD203B41FA5}">
                      <a16:colId xmlns:a16="http://schemas.microsoft.com/office/drawing/2014/main" val="2551509668"/>
                    </a:ext>
                  </a:extLst>
                </a:gridCol>
                <a:gridCol w="2364149">
                  <a:extLst>
                    <a:ext uri="{9D8B030D-6E8A-4147-A177-3AD203B41FA5}">
                      <a16:colId xmlns:a16="http://schemas.microsoft.com/office/drawing/2014/main" val="1895669229"/>
                    </a:ext>
                  </a:extLst>
                </a:gridCol>
              </a:tblGrid>
              <a:tr h="960120">
                <a:tc>
                  <a:txBody>
                    <a:bodyPr/>
                    <a:lstStyle/>
                    <a:p>
                      <a:pPr marL="78740" marR="76200" algn="ctr">
                        <a:spcBef>
                          <a:spcPts val="210"/>
                        </a:spcBef>
                        <a:spcAft>
                          <a:spcPts val="0"/>
                        </a:spcAft>
                      </a:pPr>
                      <a:r>
                        <a:rPr lang="sl-SI" sz="2100" b="0" dirty="0">
                          <a:effectLst/>
                          <a:latin typeface="+mj-lt"/>
                          <a:ea typeface="Calibri Light" panose="020F0302020204030204" pitchFamily="34" charset="0"/>
                          <a:cs typeface="Calibri Light" panose="020F0302020204030204" pitchFamily="34" charset="0"/>
                        </a:rPr>
                        <a:t>Vrsta</a:t>
                      </a:r>
                      <a:r>
                        <a:rPr lang="sl-SI" sz="2100" b="0" spc="30" dirty="0">
                          <a:effectLst/>
                          <a:latin typeface="+mj-lt"/>
                          <a:ea typeface="Calibri Light" panose="020F0302020204030204" pitchFamily="34" charset="0"/>
                          <a:cs typeface="Calibri Light" panose="020F0302020204030204" pitchFamily="34" charset="0"/>
                        </a:rPr>
                        <a:t> </a:t>
                      </a:r>
                      <a:r>
                        <a:rPr lang="sl-SI" sz="2100" b="0" dirty="0">
                          <a:effectLst/>
                          <a:latin typeface="+mj-lt"/>
                          <a:ea typeface="Calibri Light" panose="020F0302020204030204" pitchFamily="34" charset="0"/>
                          <a:cs typeface="Calibri Light" panose="020F0302020204030204" pitchFamily="34" charset="0"/>
                        </a:rPr>
                        <a:t>podpore:</a:t>
                      </a:r>
                    </a:p>
                  </a:txBody>
                  <a:tcPr marL="0" marR="0" marT="0" marB="0"/>
                </a:tc>
                <a:tc>
                  <a:txBody>
                    <a:bodyPr/>
                    <a:lstStyle/>
                    <a:p>
                      <a:pPr marL="73025" marR="71120" algn="ctr">
                        <a:spcBef>
                          <a:spcPts val="210"/>
                        </a:spcBef>
                        <a:spcAft>
                          <a:spcPts val="0"/>
                        </a:spcAft>
                      </a:pPr>
                      <a:r>
                        <a:rPr lang="sl-SI" sz="2100" b="0" dirty="0">
                          <a:effectLst/>
                          <a:latin typeface="+mj-lt"/>
                          <a:ea typeface="Calibri Light" panose="020F0302020204030204" pitchFamily="34" charset="0"/>
                          <a:cs typeface="Calibri Light" panose="020F0302020204030204" pitchFamily="34" charset="0"/>
                        </a:rPr>
                        <a:t>Upravičeni</a:t>
                      </a:r>
                      <a:r>
                        <a:rPr lang="sl-SI" sz="2100" b="0" spc="60" dirty="0">
                          <a:effectLst/>
                          <a:latin typeface="+mj-lt"/>
                          <a:ea typeface="Calibri Light" panose="020F0302020204030204" pitchFamily="34" charset="0"/>
                          <a:cs typeface="Calibri Light" panose="020F0302020204030204" pitchFamily="34" charset="0"/>
                        </a:rPr>
                        <a:t> </a:t>
                      </a:r>
                      <a:r>
                        <a:rPr lang="sl-SI" sz="2100" b="0" dirty="0">
                          <a:effectLst/>
                          <a:latin typeface="+mj-lt"/>
                          <a:ea typeface="Calibri Light" panose="020F0302020204030204" pitchFamily="34" charset="0"/>
                          <a:cs typeface="Calibri Light" panose="020F0302020204030204" pitchFamily="34" charset="0"/>
                        </a:rPr>
                        <a:t>stroški:</a:t>
                      </a:r>
                    </a:p>
                  </a:txBody>
                  <a:tcPr marL="0" marR="0" marT="0" marB="0"/>
                </a:tc>
                <a:tc>
                  <a:txBody>
                    <a:bodyPr/>
                    <a:lstStyle/>
                    <a:p>
                      <a:pPr marL="52705" marR="55880" algn="ctr">
                        <a:spcBef>
                          <a:spcPts val="210"/>
                        </a:spcBef>
                        <a:spcAft>
                          <a:spcPts val="0"/>
                        </a:spcAft>
                      </a:pPr>
                      <a:r>
                        <a:rPr lang="sl-SI" sz="2100" b="0" spc="-40" dirty="0">
                          <a:effectLst/>
                          <a:latin typeface="+mj-lt"/>
                          <a:ea typeface="Calibri Light" panose="020F0302020204030204" pitchFamily="34" charset="0"/>
                          <a:cs typeface="Calibri Light" panose="020F0302020204030204" pitchFamily="34" charset="0"/>
                        </a:rPr>
                        <a:t>Okvirna</a:t>
                      </a:r>
                      <a:r>
                        <a:rPr lang="sl-SI" sz="2100" b="0" spc="-105" dirty="0">
                          <a:effectLst/>
                          <a:latin typeface="+mj-lt"/>
                          <a:ea typeface="Calibri Light" panose="020F0302020204030204" pitchFamily="34" charset="0"/>
                          <a:cs typeface="Calibri Light" panose="020F0302020204030204" pitchFamily="34" charset="0"/>
                        </a:rPr>
                        <a:t> </a:t>
                      </a:r>
                      <a:r>
                        <a:rPr lang="sl-SI" sz="2100" b="0" spc="-40" dirty="0">
                          <a:effectLst/>
                          <a:latin typeface="+mj-lt"/>
                          <a:ea typeface="Calibri Light" panose="020F0302020204030204" pitchFamily="34" charset="0"/>
                          <a:cs typeface="Calibri Light" panose="020F0302020204030204" pitchFamily="34" charset="0"/>
                        </a:rPr>
                        <a:t>višina</a:t>
                      </a:r>
                      <a:r>
                        <a:rPr lang="sl-SI" sz="2100" b="0" spc="-105" dirty="0">
                          <a:effectLst/>
                          <a:latin typeface="+mj-lt"/>
                          <a:ea typeface="Calibri Light" panose="020F0302020204030204" pitchFamily="34" charset="0"/>
                          <a:cs typeface="Calibri Light" panose="020F0302020204030204" pitchFamily="34" charset="0"/>
                        </a:rPr>
                        <a:t> </a:t>
                      </a:r>
                      <a:r>
                        <a:rPr lang="sl-SI" sz="2100" b="0" spc="-35" dirty="0">
                          <a:effectLst/>
                          <a:latin typeface="+mj-lt"/>
                          <a:ea typeface="Calibri Light" panose="020F0302020204030204" pitchFamily="34" charset="0"/>
                          <a:cs typeface="Calibri Light" panose="020F0302020204030204" pitchFamily="34" charset="0"/>
                        </a:rPr>
                        <a:t>sredstev:</a:t>
                      </a:r>
                      <a:endParaRPr lang="sl-SI" sz="2100" b="0" dirty="0">
                        <a:effectLst/>
                        <a:latin typeface="+mj-lt"/>
                        <a:ea typeface="Calibri Light" panose="020F0302020204030204" pitchFamily="34" charset="0"/>
                        <a:cs typeface="Calibri Light" panose="020F0302020204030204" pitchFamily="34" charset="0"/>
                      </a:endParaRPr>
                    </a:p>
                  </a:txBody>
                  <a:tcPr marL="0" marR="0" marT="0" marB="0"/>
                </a:tc>
                <a:tc>
                  <a:txBody>
                    <a:bodyPr/>
                    <a:lstStyle/>
                    <a:p>
                      <a:pPr marL="36195" marR="43180" algn="ctr">
                        <a:spcBef>
                          <a:spcPts val="210"/>
                        </a:spcBef>
                        <a:spcAft>
                          <a:spcPts val="0"/>
                        </a:spcAft>
                      </a:pPr>
                      <a:r>
                        <a:rPr lang="sl-SI" sz="2100" b="0" spc="-65" dirty="0">
                          <a:effectLst/>
                          <a:latin typeface="+mj-lt"/>
                          <a:ea typeface="Calibri Light" panose="020F0302020204030204" pitchFamily="34" charset="0"/>
                          <a:cs typeface="Calibri Light" panose="020F0302020204030204" pitchFamily="34" charset="0"/>
                        </a:rPr>
                        <a:t>Obdobje</a:t>
                      </a:r>
                      <a:r>
                        <a:rPr lang="sl-SI" sz="2100" b="0" spc="-155" dirty="0">
                          <a:effectLst/>
                          <a:latin typeface="+mj-lt"/>
                          <a:ea typeface="Calibri Light" panose="020F0302020204030204" pitchFamily="34" charset="0"/>
                          <a:cs typeface="Calibri Light" panose="020F0302020204030204" pitchFamily="34" charset="0"/>
                        </a:rPr>
                        <a:t> </a:t>
                      </a:r>
                      <a:r>
                        <a:rPr lang="sl-SI" sz="2100" b="0" spc="-65" dirty="0">
                          <a:effectLst/>
                          <a:latin typeface="+mj-lt"/>
                          <a:ea typeface="Calibri Light" panose="020F0302020204030204" pitchFamily="34" charset="0"/>
                          <a:cs typeface="Calibri Light" panose="020F0302020204030204" pitchFamily="34" charset="0"/>
                        </a:rPr>
                        <a:t>upravičenosti</a:t>
                      </a:r>
                      <a:r>
                        <a:rPr lang="sl-SI" sz="2100" b="0" spc="-150" dirty="0">
                          <a:effectLst/>
                          <a:latin typeface="+mj-lt"/>
                          <a:ea typeface="Calibri Light" panose="020F0302020204030204" pitchFamily="34" charset="0"/>
                          <a:cs typeface="Calibri Light" panose="020F0302020204030204" pitchFamily="34" charset="0"/>
                        </a:rPr>
                        <a:t> </a:t>
                      </a:r>
                      <a:r>
                        <a:rPr lang="sl-SI" sz="2100" b="0" spc="-65" dirty="0">
                          <a:effectLst/>
                          <a:latin typeface="+mj-lt"/>
                          <a:ea typeface="Calibri Light" panose="020F0302020204030204" pitchFamily="34" charset="0"/>
                          <a:cs typeface="Calibri Light" panose="020F0302020204030204" pitchFamily="34" charset="0"/>
                        </a:rPr>
                        <a:t>stroškov:</a:t>
                      </a:r>
                      <a:endParaRPr lang="sl-SI" sz="2100" b="0" dirty="0">
                        <a:effectLst/>
                        <a:latin typeface="+mj-lt"/>
                        <a:ea typeface="Calibri Light" panose="020F0302020204030204" pitchFamily="34" charset="0"/>
                        <a:cs typeface="Calibri Light" panose="020F0302020204030204" pitchFamily="34" charset="0"/>
                      </a:endParaRPr>
                    </a:p>
                  </a:txBody>
                  <a:tcPr marL="0" marR="0" marT="0" marB="0"/>
                </a:tc>
                <a:extLst>
                  <a:ext uri="{0D108BD9-81ED-4DB2-BD59-A6C34878D82A}">
                    <a16:rowId xmlns:a16="http://schemas.microsoft.com/office/drawing/2014/main" val="1537758396"/>
                  </a:ext>
                </a:extLst>
              </a:tr>
              <a:tr h="2745171">
                <a:tc>
                  <a:txBody>
                    <a:bodyPr/>
                    <a:lstStyle/>
                    <a:p>
                      <a:pPr marL="78740" marR="76200" algn="ctr">
                        <a:lnSpc>
                          <a:spcPct val="150000"/>
                        </a:lnSpc>
                        <a:spcBef>
                          <a:spcPts val="195"/>
                        </a:spcBef>
                        <a:spcAft>
                          <a:spcPts val="0"/>
                        </a:spcAft>
                      </a:pPr>
                      <a:r>
                        <a:rPr lang="sl-SI" sz="2100" b="0" dirty="0">
                          <a:solidFill>
                            <a:schemeClr val="tx1"/>
                          </a:solidFill>
                          <a:effectLst/>
                          <a:latin typeface="+mj-lt"/>
                          <a:ea typeface="Calibri Light" panose="020F0302020204030204" pitchFamily="34" charset="0"/>
                          <a:cs typeface="Calibri Light" panose="020F0302020204030204" pitchFamily="34" charset="0"/>
                        </a:rPr>
                        <a:t>nepovratna</a:t>
                      </a:r>
                      <a:r>
                        <a:rPr lang="sl-SI" sz="2100" b="0" spc="65" dirty="0">
                          <a:solidFill>
                            <a:schemeClr val="tx1"/>
                          </a:solidFill>
                          <a:effectLst/>
                          <a:latin typeface="+mj-lt"/>
                          <a:ea typeface="Calibri Light" panose="020F0302020204030204" pitchFamily="34" charset="0"/>
                          <a:cs typeface="Calibri Light" panose="020F0302020204030204" pitchFamily="34" charset="0"/>
                        </a:rPr>
                        <a:t> </a:t>
                      </a:r>
                      <a:r>
                        <a:rPr lang="sl-SI" sz="2100" b="0" dirty="0">
                          <a:solidFill>
                            <a:schemeClr val="tx1"/>
                          </a:solidFill>
                          <a:effectLst/>
                          <a:latin typeface="+mj-lt"/>
                          <a:ea typeface="Calibri Light" panose="020F0302020204030204" pitchFamily="34" charset="0"/>
                          <a:cs typeface="Calibri Light" panose="020F0302020204030204" pitchFamily="34" charset="0"/>
                        </a:rPr>
                        <a:t>sredstva</a:t>
                      </a:r>
                    </a:p>
                  </a:txBody>
                  <a:tcPr marL="0" marR="0" marT="0" marB="0">
                    <a:solidFill>
                      <a:schemeClr val="bg1"/>
                    </a:solidFill>
                  </a:tcPr>
                </a:tc>
                <a:tc>
                  <a:txBody>
                    <a:bodyPr/>
                    <a:lstStyle/>
                    <a:p>
                      <a:pPr algn="ct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Stroški priprave na certificiranje (stroški zunanjega izvajalca) – sofinancirani v višini največ 3.000,00 EUR; </a:t>
                      </a:r>
                    </a:p>
                    <a:p>
                      <a:pPr algn="ct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Stroški nakupa standarda; </a:t>
                      </a:r>
                    </a:p>
                    <a:p>
                      <a:pPr algn="ct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Stroški prve pridobitve, vzdrževanja in obnove certifikatov za sisteme vodenja, proizvode, procese, storitve ter validacije </a:t>
                      </a:r>
                      <a:r>
                        <a:rPr lang="sl-SI" sz="2100" b="0" i="0" u="none" strike="noStrike" kern="1200" cap="none" dirty="0" err="1">
                          <a:solidFill>
                            <a:schemeClr val="tx1"/>
                          </a:solidFill>
                          <a:effectLst/>
                          <a:latin typeface="+mj-lt"/>
                          <a:ea typeface="Calibri Light" panose="020F0302020204030204" pitchFamily="34" charset="0"/>
                          <a:cs typeface="Calibri Light" panose="020F0302020204030204" pitchFamily="34" charset="0"/>
                          <a:sym typeface="Arial"/>
                        </a:rPr>
                        <a:t>okoljske</a:t>
                      </a: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 izjave, pridobljenih na podlagi mednarodnih/evropskih/enakovrednih slovenskih standardov in shem (ISO, IATF, IEC in ITU, EN, in ETSI, EMAS, ECOLABEL, IFS, BRC, FSC, PEFC, COSMOS).</a:t>
                      </a:r>
                      <a:endParaRPr lang="sl-SI" sz="2100" b="0" kern="1200" dirty="0">
                        <a:solidFill>
                          <a:schemeClr val="tx1"/>
                        </a:solidFill>
                        <a:effectLst/>
                        <a:latin typeface="+mj-lt"/>
                        <a:ea typeface="Calibri Light" panose="020F0302020204030204" pitchFamily="34" charset="0"/>
                        <a:cs typeface="Calibri Light" panose="020F0302020204030204" pitchFamily="34" charset="0"/>
                      </a:endParaRPr>
                    </a:p>
                  </a:txBody>
                  <a:tcPr marL="0" marR="0" marT="0" marB="0">
                    <a:solidFill>
                      <a:schemeClr val="bg1"/>
                    </a:solidFill>
                  </a:tcPr>
                </a:tc>
                <a:tc>
                  <a:txBody>
                    <a:bodyPr/>
                    <a:lstStyle/>
                    <a:p>
                      <a:pPr marL="73025" marR="70485" algn="ctr">
                        <a:lnSpc>
                          <a:spcPts val="1015"/>
                        </a:lnSpc>
                        <a:spcBef>
                          <a:spcPts val="195"/>
                        </a:spcBef>
                        <a:spcAft>
                          <a:spcPts val="0"/>
                        </a:spcAft>
                      </a:pPr>
                      <a:endParaRPr lang="sl-SI" sz="2100" b="0" kern="1200" dirty="0">
                        <a:solidFill>
                          <a:schemeClr val="tx1"/>
                        </a:solidFill>
                        <a:effectLst/>
                        <a:latin typeface="+mj-lt"/>
                        <a:ea typeface="Calibri Light" panose="020F0302020204030204" pitchFamily="34" charset="0"/>
                        <a:cs typeface="Calibri Light" panose="020F0302020204030204" pitchFamily="34" charset="0"/>
                      </a:endParaRPr>
                    </a:p>
                    <a:p>
                      <a:pPr marL="73025" marR="70485" algn="ctr">
                        <a:lnSpc>
                          <a:spcPts val="1015"/>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3 mio EUR</a:t>
                      </a:r>
                    </a:p>
                  </a:txBody>
                  <a:tcPr marL="0" marR="0" marT="0" marB="0">
                    <a:solidFill>
                      <a:schemeClr val="bg1"/>
                    </a:solidFill>
                  </a:tcPr>
                </a:tc>
                <a:tc>
                  <a:txBody>
                    <a:bodyPr/>
                    <a:lstStyle/>
                    <a:p>
                      <a:pPr marL="73025" marR="70485" algn="ctr" defTabSz="914400" rtl="0" eaLnBrk="1" latinLnBrk="0" hangingPunct="1">
                        <a:lnSpc>
                          <a:spcPts val="1015"/>
                        </a:lnSpc>
                        <a:spcBef>
                          <a:spcPts val="195"/>
                        </a:spcBef>
                        <a:spcAft>
                          <a:spcPts val="0"/>
                        </a:spcAft>
                      </a:pPr>
                      <a:endParaRPr lang="sl-SI" sz="2100" b="0" kern="1200" dirty="0">
                        <a:solidFill>
                          <a:schemeClr val="tx1"/>
                        </a:solidFill>
                        <a:effectLst/>
                        <a:latin typeface="+mj-lt"/>
                        <a:ea typeface="Calibri Light" panose="020F0302020204030204" pitchFamily="34" charset="0"/>
                        <a:cs typeface="Calibri Light" panose="020F0302020204030204" pitchFamily="34" charset="0"/>
                      </a:endParaRPr>
                    </a:p>
                    <a:p>
                      <a:pPr marL="73025" marR="70485" algn="ctr" defTabSz="914400" rtl="0" eaLnBrk="1" latinLnBrk="0" hangingPunct="1">
                        <a:lnSpc>
                          <a:spcPts val="1015"/>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1. 1. 2025 – 30. 9. 2028</a:t>
                      </a:r>
                    </a:p>
                  </a:txBody>
                  <a:tcPr marL="0" marR="0" marT="0" marB="0">
                    <a:solidFill>
                      <a:schemeClr val="bg1"/>
                    </a:solidFill>
                  </a:tcPr>
                </a:tc>
                <a:extLst>
                  <a:ext uri="{0D108BD9-81ED-4DB2-BD59-A6C34878D82A}">
                    <a16:rowId xmlns:a16="http://schemas.microsoft.com/office/drawing/2014/main" val="4119145253"/>
                  </a:ext>
                </a:extLst>
              </a:tr>
              <a:tr h="320040">
                <a:tc>
                  <a:txBody>
                    <a:bodyPr/>
                    <a:lstStyle/>
                    <a:p>
                      <a:pPr marL="78740" marR="7620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Upravičenci:</a:t>
                      </a:r>
                    </a:p>
                  </a:txBody>
                  <a:tcPr marL="0" marR="0" marT="0" marB="0">
                    <a:solidFill>
                      <a:schemeClr val="accent1"/>
                    </a:solidFill>
                  </a:tcPr>
                </a:tc>
                <a:tc>
                  <a:txBody>
                    <a:bodyPr/>
                    <a:lstStyle/>
                    <a:p>
                      <a:pPr marL="73025" marR="7112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Izvajalec:</a:t>
                      </a:r>
                    </a:p>
                  </a:txBody>
                  <a:tcPr marL="0" marR="0" marT="0" marB="0">
                    <a:solidFill>
                      <a:schemeClr val="accent1"/>
                    </a:solidFill>
                  </a:tcPr>
                </a:tc>
                <a:tc>
                  <a:txBody>
                    <a:bodyPr/>
                    <a:lstStyle/>
                    <a:p>
                      <a:pPr marL="57785" marR="5588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Višina</a:t>
                      </a:r>
                      <a:r>
                        <a:rPr lang="sl-SI" sz="2100" b="0" spc="70" dirty="0">
                          <a:solidFill>
                            <a:schemeClr val="bg1"/>
                          </a:solidFill>
                          <a:effectLst/>
                          <a:latin typeface="+mj-lt"/>
                          <a:ea typeface="Calibri Light" panose="020F0302020204030204" pitchFamily="34" charset="0"/>
                          <a:cs typeface="Calibri Light" panose="020F0302020204030204" pitchFamily="34" charset="0"/>
                        </a:rPr>
                        <a:t> </a:t>
                      </a:r>
                      <a:r>
                        <a:rPr lang="sl-SI" sz="2100" b="0" dirty="0">
                          <a:solidFill>
                            <a:schemeClr val="bg1"/>
                          </a:solidFill>
                          <a:effectLst/>
                          <a:latin typeface="+mj-lt"/>
                          <a:ea typeface="Calibri Light" panose="020F0302020204030204" pitchFamily="34" charset="0"/>
                          <a:cs typeface="Calibri Light" panose="020F0302020204030204" pitchFamily="34" charset="0"/>
                        </a:rPr>
                        <a:t>sofinanciranja:</a:t>
                      </a:r>
                    </a:p>
                  </a:txBody>
                  <a:tcPr marL="0" marR="0" marT="0" marB="0">
                    <a:solidFill>
                      <a:schemeClr val="accent1"/>
                    </a:solidFill>
                  </a:tcPr>
                </a:tc>
                <a:tc>
                  <a:txBody>
                    <a:bodyPr/>
                    <a:lstStyle/>
                    <a:p>
                      <a:pPr marL="36195" marR="34925"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Rok za prijavo:</a:t>
                      </a:r>
                    </a:p>
                  </a:txBody>
                  <a:tcPr marL="0" marR="0" marT="0" marB="0">
                    <a:solidFill>
                      <a:schemeClr val="accent1"/>
                    </a:solidFill>
                  </a:tcPr>
                </a:tc>
                <a:extLst>
                  <a:ext uri="{0D108BD9-81ED-4DB2-BD59-A6C34878D82A}">
                    <a16:rowId xmlns:a16="http://schemas.microsoft.com/office/drawing/2014/main" val="2103202584"/>
                  </a:ext>
                </a:extLst>
              </a:tr>
              <a:tr h="1316822">
                <a:tc>
                  <a:txBody>
                    <a:bodyPr/>
                    <a:lstStyle/>
                    <a:p>
                      <a:pPr marL="53975" marR="50165" algn="ctr">
                        <a:lnSpc>
                          <a:spcPct val="100000"/>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MSP (mikro, mala in srednje velika podjetja)</a:t>
                      </a:r>
                    </a:p>
                  </a:txBody>
                  <a:tcPr marL="0" marR="0" marT="0" marB="0">
                    <a:solidFill>
                      <a:schemeClr val="bg1"/>
                    </a:solidFill>
                  </a:tcPr>
                </a:tc>
                <a:tc>
                  <a:txBody>
                    <a:bodyPr/>
                    <a:lstStyle/>
                    <a:p>
                      <a:pPr marL="138430" marR="133350" indent="-635"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Slovenski podjetniški sklad (SPS)</a:t>
                      </a:r>
                    </a:p>
                  </a:txBody>
                  <a:tcPr marL="0" marR="0" marT="0" marB="0">
                    <a:solidFill>
                      <a:schemeClr val="bg1"/>
                    </a:solidFill>
                  </a:tcPr>
                </a:tc>
                <a:tc>
                  <a:txBody>
                    <a:bodyPr/>
                    <a:lstStyle/>
                    <a:p>
                      <a:pPr marL="537210" marR="160020" indent="-368300"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1.000 – 9.999,99 EUR </a:t>
                      </a:r>
                    </a:p>
                    <a:p>
                      <a:pPr marL="537210" marR="160020" indent="-368300"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60-% sofinanciranje upravičenih stroškov </a:t>
                      </a:r>
                    </a:p>
                  </a:txBody>
                  <a:tcPr marL="0" marR="0" marT="0" marB="0">
                    <a:solidFill>
                      <a:schemeClr val="bg1"/>
                    </a:solidFill>
                  </a:tcPr>
                </a:tc>
                <a:tc>
                  <a:txBody>
                    <a:bodyPr/>
                    <a:lstStyle/>
                    <a:p>
                      <a:pPr marL="352425" algn="ctr">
                        <a:spcBef>
                          <a:spcPts val="195"/>
                        </a:spcBef>
                      </a:pPr>
                      <a:r>
                        <a:rPr lang="sl-SI" sz="2100" b="0" dirty="0">
                          <a:solidFill>
                            <a:schemeClr val="tx1"/>
                          </a:solidFill>
                          <a:effectLst/>
                          <a:latin typeface="+mj-lt"/>
                          <a:ea typeface="Calibri Light" panose="020F0302020204030204" pitchFamily="34" charset="0"/>
                          <a:cs typeface="Calibri Light" panose="020F0302020204030204" pitchFamily="34" charset="0"/>
                        </a:rPr>
                        <a:t>31. 3. 2028 oz. do porabe sredstev</a:t>
                      </a:r>
                    </a:p>
                  </a:txBody>
                  <a:tcPr marL="0" marR="0" marT="0" marB="0">
                    <a:solidFill>
                      <a:schemeClr val="bg1"/>
                    </a:solidFill>
                  </a:tcPr>
                </a:tc>
                <a:extLst>
                  <a:ext uri="{0D108BD9-81ED-4DB2-BD59-A6C34878D82A}">
                    <a16:rowId xmlns:a16="http://schemas.microsoft.com/office/drawing/2014/main" val="2179187993"/>
                  </a:ext>
                </a:extLst>
              </a:tr>
            </a:tbl>
          </a:graphicData>
        </a:graphic>
      </p:graphicFrame>
      <p:sp>
        <p:nvSpPr>
          <p:cNvPr id="4" name="TextBox 3">
            <a:extLst>
              <a:ext uri="{FF2B5EF4-FFF2-40B4-BE49-F238E27FC236}">
                <a16:creationId xmlns:a16="http://schemas.microsoft.com/office/drawing/2014/main" id="{D7DDE905-8534-AFD8-E59B-0333A480D463}"/>
              </a:ext>
            </a:extLst>
          </p:cNvPr>
          <p:cNvSpPr txBox="1"/>
          <p:nvPr/>
        </p:nvSpPr>
        <p:spPr>
          <a:xfrm>
            <a:off x="587282" y="2618613"/>
            <a:ext cx="15720881" cy="2123979"/>
          </a:xfrm>
          <a:prstGeom prst="rect">
            <a:avLst/>
          </a:prstGeom>
          <a:noFill/>
        </p:spPr>
        <p:txBody>
          <a:bodyPr wrap="square">
            <a:spAutoFit/>
          </a:bodyPr>
          <a:lstStyle/>
          <a:p>
            <a:pPr marL="701975" algn="just" defTabSz="1371600">
              <a:lnSpc>
                <a:spcPct val="91000"/>
              </a:lnSpc>
              <a:spcBef>
                <a:spcPts val="1058"/>
              </a:spcBef>
            </a:pPr>
            <a:r>
              <a:rPr lang="sl-SI" sz="2700" b="1" dirty="0">
                <a:solidFill>
                  <a:srgbClr val="425563"/>
                </a:solidFill>
                <a:latin typeface="Segoe UI"/>
                <a:ea typeface="Calibri Light" panose="020F0302020204030204" pitchFamily="34" charset="0"/>
                <a:cs typeface="Calibri Light" panose="020F0302020204030204" pitchFamily="34" charset="0"/>
              </a:rPr>
              <a:t>Namen: </a:t>
            </a:r>
            <a:r>
              <a:rPr lang="sl-SI" sz="2700" dirty="0">
                <a:solidFill>
                  <a:srgbClr val="425563"/>
                </a:solidFill>
                <a:latin typeface="Segoe UI"/>
                <a:ea typeface="Calibri Light" panose="020F0302020204030204" pitchFamily="34" charset="0"/>
                <a:cs typeface="Calibri Light" panose="020F0302020204030204" pitchFamily="34" charset="0"/>
              </a:rPr>
              <a:t>Spodbuditi podjetja k pridobitvi certifikatov oz. k pridobitvi novih sistemov vodenja, proizvodov, procesov, storitev; vzdrževanju/obnovi certifikatov za sisteme vodenja, proizvode, procese in storitve, s čimer se bo povečala njihova konkurenčnost, možnost širitve na tuje trge in dvignila kakovost poslovanja oz. izdelkov.</a:t>
            </a:r>
          </a:p>
          <a:p>
            <a:pPr marL="701975" algn="just" defTabSz="1371600">
              <a:lnSpc>
                <a:spcPct val="91000"/>
              </a:lnSpc>
              <a:spcBef>
                <a:spcPts val="1058"/>
              </a:spcBef>
            </a:pPr>
            <a:r>
              <a:rPr lang="sl-SI" sz="2700" b="1" dirty="0">
                <a:solidFill>
                  <a:srgbClr val="425563"/>
                </a:solidFill>
                <a:latin typeface="Segoe UI"/>
                <a:ea typeface="Calibri Light" panose="020F0302020204030204" pitchFamily="34" charset="0"/>
                <a:cs typeface="Calibri Light" panose="020F0302020204030204" pitchFamily="34" charset="0"/>
              </a:rPr>
              <a:t>Povezava</a:t>
            </a:r>
            <a:r>
              <a:rPr lang="sl-SI" sz="2700" dirty="0">
                <a:solidFill>
                  <a:srgbClr val="425563"/>
                </a:solidFill>
                <a:latin typeface="Segoe UI"/>
                <a:ea typeface="Calibri Light" panose="020F0302020204030204" pitchFamily="34" charset="0"/>
                <a:cs typeface="Calibri Light" panose="020F0302020204030204" pitchFamily="34" charset="0"/>
              </a:rPr>
              <a:t>: </a:t>
            </a:r>
            <a:r>
              <a:rPr lang="sl-SI" sz="2400" dirty="0">
                <a:solidFill>
                  <a:srgbClr val="425563"/>
                </a:solidFill>
                <a:latin typeface="Segoe UI"/>
                <a:ea typeface="Calibri Light" panose="020F0302020204030204" pitchFamily="34" charset="0"/>
                <a:cs typeface="Calibri Light" panose="020F0302020204030204" pitchFamily="34" charset="0"/>
                <a:hlinkClick r:id="rId3"/>
              </a:rPr>
              <a:t>https://www.podjetniskisklad.si/v10-vavcer-za-pridobitev-certifikatov/</a:t>
            </a:r>
            <a:endParaRPr lang="sl-SI" sz="2400" dirty="0">
              <a:solidFill>
                <a:srgbClr val="425563"/>
              </a:solidFill>
              <a:latin typeface="Segoe UI"/>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016020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037A8-1757-740A-69AD-555BAF23D7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07D64D-07A9-39FA-2813-AEC71A142AF6}"/>
              </a:ext>
            </a:extLst>
          </p:cNvPr>
          <p:cNvSpPr>
            <a:spLocks noGrp="1"/>
          </p:cNvSpPr>
          <p:nvPr>
            <p:ph type="title"/>
          </p:nvPr>
        </p:nvSpPr>
        <p:spPr>
          <a:xfrm>
            <a:off x="1257302" y="727370"/>
            <a:ext cx="13693139" cy="1041995"/>
          </a:xfrm>
        </p:spPr>
        <p:txBody>
          <a:bodyPr>
            <a:noAutofit/>
          </a:bodyPr>
          <a:lstStyle/>
          <a:p>
            <a:r>
              <a:rPr lang="sl-SI" sz="3900" dirty="0">
                <a:ea typeface="Calibri Light" panose="020F0302020204030204" pitchFamily="34" charset="0"/>
                <a:cs typeface="Calibri Light" panose="020F0302020204030204" pitchFamily="34" charset="0"/>
              </a:rPr>
              <a:t>VESG | Vavčer za pripravo prostovoljnega poročila o </a:t>
            </a:r>
            <a:r>
              <a:rPr lang="sl-SI" sz="3900" dirty="0" err="1">
                <a:ea typeface="Calibri Light" panose="020F0302020204030204" pitchFamily="34" charset="0"/>
                <a:cs typeface="Calibri Light" panose="020F0302020204030204" pitchFamily="34" charset="0"/>
              </a:rPr>
              <a:t>trajnostnosti</a:t>
            </a:r>
            <a:r>
              <a:rPr lang="sl-SI" sz="3900" dirty="0">
                <a:ea typeface="Calibri Light" panose="020F0302020204030204" pitchFamily="34" charset="0"/>
                <a:cs typeface="Calibri Light" panose="020F0302020204030204" pitchFamily="34" charset="0"/>
              </a:rPr>
              <a:t> </a:t>
            </a:r>
          </a:p>
        </p:txBody>
      </p:sp>
      <p:graphicFrame>
        <p:nvGraphicFramePr>
          <p:cNvPr id="9" name="Content Placeholder 3">
            <a:extLst>
              <a:ext uri="{FF2B5EF4-FFF2-40B4-BE49-F238E27FC236}">
                <a16:creationId xmlns:a16="http://schemas.microsoft.com/office/drawing/2014/main" id="{FF0EA34C-68D6-D5EF-07A1-688A269FDEA3}"/>
              </a:ext>
            </a:extLst>
          </p:cNvPr>
          <p:cNvGraphicFramePr>
            <a:graphicFrameLocks noGrp="1"/>
          </p:cNvGraphicFramePr>
          <p:nvPr>
            <p:ph idx="1"/>
          </p:nvPr>
        </p:nvGraphicFramePr>
        <p:xfrm>
          <a:off x="1257302" y="4385714"/>
          <a:ext cx="16477487" cy="5683931"/>
        </p:xfrm>
        <a:graphic>
          <a:graphicData uri="http://schemas.openxmlformats.org/drawingml/2006/table">
            <a:tbl>
              <a:tblPr firstRow="1" firstCol="1" lastRow="1" lastCol="1" bandRow="1" bandCol="1">
                <a:tableStyleId>{5C22544A-7EE6-4342-B048-85BDC9FD1C3A}</a:tableStyleId>
              </a:tblPr>
              <a:tblGrid>
                <a:gridCol w="3009642">
                  <a:extLst>
                    <a:ext uri="{9D8B030D-6E8A-4147-A177-3AD203B41FA5}">
                      <a16:colId xmlns:a16="http://schemas.microsoft.com/office/drawing/2014/main" val="148617924"/>
                    </a:ext>
                  </a:extLst>
                </a:gridCol>
                <a:gridCol w="8123964">
                  <a:extLst>
                    <a:ext uri="{9D8B030D-6E8A-4147-A177-3AD203B41FA5}">
                      <a16:colId xmlns:a16="http://schemas.microsoft.com/office/drawing/2014/main" val="1981113688"/>
                    </a:ext>
                  </a:extLst>
                </a:gridCol>
                <a:gridCol w="2960291">
                  <a:extLst>
                    <a:ext uri="{9D8B030D-6E8A-4147-A177-3AD203B41FA5}">
                      <a16:colId xmlns:a16="http://schemas.microsoft.com/office/drawing/2014/main" val="2551509668"/>
                    </a:ext>
                  </a:extLst>
                </a:gridCol>
                <a:gridCol w="2383590">
                  <a:extLst>
                    <a:ext uri="{9D8B030D-6E8A-4147-A177-3AD203B41FA5}">
                      <a16:colId xmlns:a16="http://schemas.microsoft.com/office/drawing/2014/main" val="1895669229"/>
                    </a:ext>
                  </a:extLst>
                </a:gridCol>
              </a:tblGrid>
              <a:tr h="960120">
                <a:tc>
                  <a:txBody>
                    <a:bodyPr/>
                    <a:lstStyle/>
                    <a:p>
                      <a:pPr marL="78740" marR="76200" algn="ctr">
                        <a:spcBef>
                          <a:spcPts val="210"/>
                        </a:spcBef>
                        <a:spcAft>
                          <a:spcPts val="0"/>
                        </a:spcAft>
                      </a:pPr>
                      <a:r>
                        <a:rPr lang="sl-SI" sz="2100" b="0" dirty="0">
                          <a:effectLst/>
                          <a:latin typeface="+mj-lt"/>
                          <a:ea typeface="Calibri Light" panose="020F0302020204030204" pitchFamily="34" charset="0"/>
                          <a:cs typeface="Calibri Light" panose="020F0302020204030204" pitchFamily="34" charset="0"/>
                        </a:rPr>
                        <a:t>Vrsta</a:t>
                      </a:r>
                      <a:r>
                        <a:rPr lang="sl-SI" sz="2100" b="0" spc="30" dirty="0">
                          <a:effectLst/>
                          <a:latin typeface="+mj-lt"/>
                          <a:ea typeface="Calibri Light" panose="020F0302020204030204" pitchFamily="34" charset="0"/>
                          <a:cs typeface="Calibri Light" panose="020F0302020204030204" pitchFamily="34" charset="0"/>
                        </a:rPr>
                        <a:t> </a:t>
                      </a:r>
                      <a:r>
                        <a:rPr lang="sl-SI" sz="2100" b="0" dirty="0">
                          <a:effectLst/>
                          <a:latin typeface="+mj-lt"/>
                          <a:ea typeface="Calibri Light" panose="020F0302020204030204" pitchFamily="34" charset="0"/>
                          <a:cs typeface="Calibri Light" panose="020F0302020204030204" pitchFamily="34" charset="0"/>
                        </a:rPr>
                        <a:t>podpore:</a:t>
                      </a:r>
                    </a:p>
                  </a:txBody>
                  <a:tcPr marL="0" marR="0" marT="0" marB="0"/>
                </a:tc>
                <a:tc>
                  <a:txBody>
                    <a:bodyPr/>
                    <a:lstStyle/>
                    <a:p>
                      <a:pPr marL="73025" marR="71120" algn="ctr">
                        <a:spcBef>
                          <a:spcPts val="210"/>
                        </a:spcBef>
                        <a:spcAft>
                          <a:spcPts val="0"/>
                        </a:spcAft>
                      </a:pPr>
                      <a:r>
                        <a:rPr lang="sl-SI" sz="2100" b="0" dirty="0">
                          <a:effectLst/>
                          <a:latin typeface="+mj-lt"/>
                          <a:ea typeface="Calibri Light" panose="020F0302020204030204" pitchFamily="34" charset="0"/>
                          <a:cs typeface="Calibri Light" panose="020F0302020204030204" pitchFamily="34" charset="0"/>
                        </a:rPr>
                        <a:t>Upravičeni</a:t>
                      </a:r>
                      <a:r>
                        <a:rPr lang="sl-SI" sz="2100" b="0" spc="60" dirty="0">
                          <a:effectLst/>
                          <a:latin typeface="+mj-lt"/>
                          <a:ea typeface="Calibri Light" panose="020F0302020204030204" pitchFamily="34" charset="0"/>
                          <a:cs typeface="Calibri Light" panose="020F0302020204030204" pitchFamily="34" charset="0"/>
                        </a:rPr>
                        <a:t> </a:t>
                      </a:r>
                      <a:r>
                        <a:rPr lang="sl-SI" sz="2100" b="0" dirty="0">
                          <a:effectLst/>
                          <a:latin typeface="+mj-lt"/>
                          <a:ea typeface="Calibri Light" panose="020F0302020204030204" pitchFamily="34" charset="0"/>
                          <a:cs typeface="Calibri Light" panose="020F0302020204030204" pitchFamily="34" charset="0"/>
                        </a:rPr>
                        <a:t>stroški:</a:t>
                      </a:r>
                    </a:p>
                  </a:txBody>
                  <a:tcPr marL="0" marR="0" marT="0" marB="0"/>
                </a:tc>
                <a:tc>
                  <a:txBody>
                    <a:bodyPr/>
                    <a:lstStyle/>
                    <a:p>
                      <a:pPr marL="52705" marR="55880" algn="ctr">
                        <a:spcBef>
                          <a:spcPts val="210"/>
                        </a:spcBef>
                        <a:spcAft>
                          <a:spcPts val="0"/>
                        </a:spcAft>
                      </a:pPr>
                      <a:r>
                        <a:rPr lang="sl-SI" sz="2100" b="0" spc="-40" dirty="0">
                          <a:effectLst/>
                          <a:latin typeface="+mj-lt"/>
                          <a:ea typeface="Calibri Light" panose="020F0302020204030204" pitchFamily="34" charset="0"/>
                          <a:cs typeface="Calibri Light" panose="020F0302020204030204" pitchFamily="34" charset="0"/>
                        </a:rPr>
                        <a:t>Okvirna</a:t>
                      </a:r>
                      <a:r>
                        <a:rPr lang="sl-SI" sz="2100" b="0" spc="-105" dirty="0">
                          <a:effectLst/>
                          <a:latin typeface="+mj-lt"/>
                          <a:ea typeface="Calibri Light" panose="020F0302020204030204" pitchFamily="34" charset="0"/>
                          <a:cs typeface="Calibri Light" panose="020F0302020204030204" pitchFamily="34" charset="0"/>
                        </a:rPr>
                        <a:t> </a:t>
                      </a:r>
                      <a:r>
                        <a:rPr lang="sl-SI" sz="2100" b="0" spc="-40" dirty="0">
                          <a:effectLst/>
                          <a:latin typeface="+mj-lt"/>
                          <a:ea typeface="Calibri Light" panose="020F0302020204030204" pitchFamily="34" charset="0"/>
                          <a:cs typeface="Calibri Light" panose="020F0302020204030204" pitchFamily="34" charset="0"/>
                        </a:rPr>
                        <a:t>višina</a:t>
                      </a:r>
                      <a:r>
                        <a:rPr lang="sl-SI" sz="2100" b="0" spc="-105" dirty="0">
                          <a:effectLst/>
                          <a:latin typeface="+mj-lt"/>
                          <a:ea typeface="Calibri Light" panose="020F0302020204030204" pitchFamily="34" charset="0"/>
                          <a:cs typeface="Calibri Light" panose="020F0302020204030204" pitchFamily="34" charset="0"/>
                        </a:rPr>
                        <a:t> </a:t>
                      </a:r>
                      <a:r>
                        <a:rPr lang="sl-SI" sz="2100" b="0" spc="-35" dirty="0">
                          <a:effectLst/>
                          <a:latin typeface="+mj-lt"/>
                          <a:ea typeface="Calibri Light" panose="020F0302020204030204" pitchFamily="34" charset="0"/>
                          <a:cs typeface="Calibri Light" panose="020F0302020204030204" pitchFamily="34" charset="0"/>
                        </a:rPr>
                        <a:t>sredstev:</a:t>
                      </a:r>
                      <a:endParaRPr lang="sl-SI" sz="2100" b="0" dirty="0">
                        <a:effectLst/>
                        <a:latin typeface="+mj-lt"/>
                        <a:ea typeface="Calibri Light" panose="020F0302020204030204" pitchFamily="34" charset="0"/>
                        <a:cs typeface="Calibri Light" panose="020F0302020204030204" pitchFamily="34" charset="0"/>
                      </a:endParaRPr>
                    </a:p>
                  </a:txBody>
                  <a:tcPr marL="0" marR="0" marT="0" marB="0"/>
                </a:tc>
                <a:tc>
                  <a:txBody>
                    <a:bodyPr/>
                    <a:lstStyle/>
                    <a:p>
                      <a:pPr marL="36195" marR="43180" algn="ctr">
                        <a:spcBef>
                          <a:spcPts val="210"/>
                        </a:spcBef>
                        <a:spcAft>
                          <a:spcPts val="0"/>
                        </a:spcAft>
                      </a:pPr>
                      <a:r>
                        <a:rPr lang="sl-SI" sz="2100" b="0" spc="-65" dirty="0">
                          <a:effectLst/>
                          <a:latin typeface="+mj-lt"/>
                          <a:ea typeface="Calibri Light" panose="020F0302020204030204" pitchFamily="34" charset="0"/>
                          <a:cs typeface="Calibri Light" panose="020F0302020204030204" pitchFamily="34" charset="0"/>
                        </a:rPr>
                        <a:t>Obdobje</a:t>
                      </a:r>
                      <a:r>
                        <a:rPr lang="sl-SI" sz="2100" b="0" spc="-155" dirty="0">
                          <a:effectLst/>
                          <a:latin typeface="+mj-lt"/>
                          <a:ea typeface="Calibri Light" panose="020F0302020204030204" pitchFamily="34" charset="0"/>
                          <a:cs typeface="Calibri Light" panose="020F0302020204030204" pitchFamily="34" charset="0"/>
                        </a:rPr>
                        <a:t> </a:t>
                      </a:r>
                      <a:r>
                        <a:rPr lang="sl-SI" sz="2100" b="0" spc="-65" dirty="0">
                          <a:effectLst/>
                          <a:latin typeface="+mj-lt"/>
                          <a:ea typeface="Calibri Light" panose="020F0302020204030204" pitchFamily="34" charset="0"/>
                          <a:cs typeface="Calibri Light" panose="020F0302020204030204" pitchFamily="34" charset="0"/>
                        </a:rPr>
                        <a:t>upravičenosti</a:t>
                      </a:r>
                      <a:r>
                        <a:rPr lang="sl-SI" sz="2100" b="0" spc="-150" dirty="0">
                          <a:effectLst/>
                          <a:latin typeface="+mj-lt"/>
                          <a:ea typeface="Calibri Light" panose="020F0302020204030204" pitchFamily="34" charset="0"/>
                          <a:cs typeface="Calibri Light" panose="020F0302020204030204" pitchFamily="34" charset="0"/>
                        </a:rPr>
                        <a:t> </a:t>
                      </a:r>
                      <a:r>
                        <a:rPr lang="sl-SI" sz="2100" b="0" spc="-65" dirty="0">
                          <a:effectLst/>
                          <a:latin typeface="+mj-lt"/>
                          <a:ea typeface="Calibri Light" panose="020F0302020204030204" pitchFamily="34" charset="0"/>
                          <a:cs typeface="Calibri Light" panose="020F0302020204030204" pitchFamily="34" charset="0"/>
                        </a:rPr>
                        <a:t>stroškov:</a:t>
                      </a:r>
                      <a:endParaRPr lang="sl-SI" sz="2100" b="0" dirty="0">
                        <a:effectLst/>
                        <a:latin typeface="+mj-lt"/>
                        <a:ea typeface="Calibri Light" panose="020F0302020204030204" pitchFamily="34" charset="0"/>
                        <a:cs typeface="Calibri Light" panose="020F0302020204030204" pitchFamily="34" charset="0"/>
                      </a:endParaRPr>
                    </a:p>
                  </a:txBody>
                  <a:tcPr marL="0" marR="0" marT="0" marB="0"/>
                </a:tc>
                <a:extLst>
                  <a:ext uri="{0D108BD9-81ED-4DB2-BD59-A6C34878D82A}">
                    <a16:rowId xmlns:a16="http://schemas.microsoft.com/office/drawing/2014/main" val="1537758396"/>
                  </a:ext>
                </a:extLst>
              </a:tr>
              <a:tr h="2976152">
                <a:tc>
                  <a:txBody>
                    <a:bodyPr/>
                    <a:lstStyle/>
                    <a:p>
                      <a:pPr marL="78740" marR="76200" algn="ctr">
                        <a:lnSpc>
                          <a:spcPct val="150000"/>
                        </a:lnSpc>
                        <a:spcBef>
                          <a:spcPts val="195"/>
                        </a:spcBef>
                        <a:spcAft>
                          <a:spcPts val="0"/>
                        </a:spcAft>
                      </a:pPr>
                      <a:r>
                        <a:rPr lang="sl-SI" sz="2100" b="0" dirty="0">
                          <a:solidFill>
                            <a:schemeClr val="tx1"/>
                          </a:solidFill>
                          <a:effectLst/>
                          <a:latin typeface="+mj-lt"/>
                          <a:ea typeface="Calibri Light" panose="020F0302020204030204" pitchFamily="34" charset="0"/>
                          <a:cs typeface="Calibri Light" panose="020F0302020204030204" pitchFamily="34" charset="0"/>
                        </a:rPr>
                        <a:t>nepovratna</a:t>
                      </a:r>
                      <a:r>
                        <a:rPr lang="sl-SI" sz="2100" b="0" spc="65" dirty="0">
                          <a:solidFill>
                            <a:schemeClr val="tx1"/>
                          </a:solidFill>
                          <a:effectLst/>
                          <a:latin typeface="+mj-lt"/>
                          <a:ea typeface="Calibri Light" panose="020F0302020204030204" pitchFamily="34" charset="0"/>
                          <a:cs typeface="Calibri Light" panose="020F0302020204030204" pitchFamily="34" charset="0"/>
                        </a:rPr>
                        <a:t> </a:t>
                      </a:r>
                      <a:r>
                        <a:rPr lang="sl-SI" sz="2100" b="0" dirty="0">
                          <a:solidFill>
                            <a:schemeClr val="tx1"/>
                          </a:solidFill>
                          <a:effectLst/>
                          <a:latin typeface="+mj-lt"/>
                          <a:ea typeface="Calibri Light" panose="020F0302020204030204" pitchFamily="34" charset="0"/>
                          <a:cs typeface="Calibri Light" panose="020F0302020204030204" pitchFamily="34" charset="0"/>
                        </a:rPr>
                        <a:t>sredstva</a:t>
                      </a:r>
                    </a:p>
                  </a:txBody>
                  <a:tcPr marL="0" marR="0" marT="0" marB="0">
                    <a:solidFill>
                      <a:schemeClr val="bg1"/>
                    </a:solidFill>
                  </a:tcPr>
                </a:tc>
                <a:tc>
                  <a:txBody>
                    <a:bodyPr/>
                    <a:lstStyle/>
                    <a:p>
                      <a:pPr algn="ct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 priprava prostovoljnega poročila o </a:t>
                      </a:r>
                      <a:r>
                        <a:rPr lang="sl-SI" sz="2100" b="0" i="0" u="none" strike="noStrike" kern="1200" cap="none" dirty="0" err="1">
                          <a:solidFill>
                            <a:schemeClr val="tx1"/>
                          </a:solidFill>
                          <a:effectLst/>
                          <a:latin typeface="+mj-lt"/>
                          <a:ea typeface="Calibri Light" panose="020F0302020204030204" pitchFamily="34" charset="0"/>
                          <a:cs typeface="Calibri Light" panose="020F0302020204030204" pitchFamily="34" charset="0"/>
                          <a:sym typeface="Arial"/>
                        </a:rPr>
                        <a:t>trajnostnosti</a:t>
                      </a: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 (ESG poročila), ki ga izdela zunanji strokovni izvajalec v skladu z evropskimi standardi za trajnostno poročanje za MSP (VSME oziroma ESRS za MSP);</a:t>
                      </a:r>
                    </a:p>
                    <a:p>
                      <a:pPr algn="ct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 neodvisni pregled ESG poročila, ki ga opravi pooblaščena revizijska družba in izda poročilo z omejenim zagotovilom o skladnosti poročila s predpisanimi standardi;</a:t>
                      </a:r>
                    </a:p>
                    <a:p>
                      <a:pPr algn="ctr"/>
                      <a:r>
                        <a:rPr lang="sl-SI" sz="2100" b="0" i="0" u="none" strike="noStrike" kern="1200" cap="none" dirty="0">
                          <a:solidFill>
                            <a:schemeClr val="tx1"/>
                          </a:solidFill>
                          <a:effectLst/>
                          <a:latin typeface="+mj-lt"/>
                          <a:ea typeface="Calibri Light" panose="020F0302020204030204" pitchFamily="34" charset="0"/>
                          <a:cs typeface="Calibri Light" panose="020F0302020204030204" pitchFamily="34" charset="0"/>
                          <a:sym typeface="Arial"/>
                        </a:rPr>
                        <a:t>- objava ESG poročila na portalu AJPES, kjer mora biti poročilo javno dostopno najpozneje do oddaje zahtevka za izplačilo subvencije.</a:t>
                      </a:r>
                    </a:p>
                    <a:p>
                      <a:pPr algn="ctr"/>
                      <a:endParaRPr lang="sl-SI" sz="2100" b="0" kern="1200" dirty="0">
                        <a:solidFill>
                          <a:schemeClr val="tx1"/>
                        </a:solidFill>
                        <a:effectLst/>
                        <a:latin typeface="+mj-lt"/>
                        <a:ea typeface="Calibri Light" panose="020F0302020204030204" pitchFamily="34" charset="0"/>
                        <a:cs typeface="Calibri Light" panose="020F0302020204030204" pitchFamily="34" charset="0"/>
                      </a:endParaRPr>
                    </a:p>
                  </a:txBody>
                  <a:tcPr marL="0" marR="0" marT="0" marB="0">
                    <a:solidFill>
                      <a:schemeClr val="bg1"/>
                    </a:solidFill>
                  </a:tcPr>
                </a:tc>
                <a:tc>
                  <a:txBody>
                    <a:bodyPr/>
                    <a:lstStyle/>
                    <a:p>
                      <a:pPr marL="73025" marR="70485" algn="ctr">
                        <a:lnSpc>
                          <a:spcPts val="1015"/>
                        </a:lnSpc>
                        <a:spcBef>
                          <a:spcPts val="195"/>
                        </a:spcBef>
                        <a:spcAft>
                          <a:spcPts val="0"/>
                        </a:spcAft>
                      </a:pPr>
                      <a:endParaRPr lang="sl-SI" sz="2100" b="0" kern="1200" dirty="0">
                        <a:solidFill>
                          <a:schemeClr val="tx1"/>
                        </a:solidFill>
                        <a:effectLst/>
                        <a:latin typeface="+mj-lt"/>
                        <a:ea typeface="Calibri Light" panose="020F0302020204030204" pitchFamily="34" charset="0"/>
                        <a:cs typeface="Calibri Light" panose="020F0302020204030204" pitchFamily="34" charset="0"/>
                      </a:endParaRPr>
                    </a:p>
                    <a:p>
                      <a:pPr marL="73025" marR="70485" algn="ctr">
                        <a:lnSpc>
                          <a:spcPts val="1015"/>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1,2 mio EUR</a:t>
                      </a:r>
                    </a:p>
                  </a:txBody>
                  <a:tcPr marL="0" marR="0" marT="0" marB="0">
                    <a:solidFill>
                      <a:schemeClr val="bg1"/>
                    </a:solidFill>
                  </a:tcPr>
                </a:tc>
                <a:tc>
                  <a:txBody>
                    <a:bodyPr/>
                    <a:lstStyle/>
                    <a:p>
                      <a:pPr marL="73025" marR="70485" algn="ctr" defTabSz="914400" rtl="0" eaLnBrk="1" latinLnBrk="0" hangingPunct="1">
                        <a:lnSpc>
                          <a:spcPts val="1015"/>
                        </a:lnSpc>
                        <a:spcBef>
                          <a:spcPts val="195"/>
                        </a:spcBef>
                        <a:spcAft>
                          <a:spcPts val="0"/>
                        </a:spcAft>
                      </a:pPr>
                      <a:endParaRPr lang="sl-SI" sz="2100" b="0" kern="1200" dirty="0">
                        <a:solidFill>
                          <a:schemeClr val="tx1"/>
                        </a:solidFill>
                        <a:effectLst/>
                        <a:latin typeface="+mj-lt"/>
                        <a:ea typeface="Calibri Light" panose="020F0302020204030204" pitchFamily="34" charset="0"/>
                        <a:cs typeface="Calibri Light" panose="020F0302020204030204" pitchFamily="34" charset="0"/>
                      </a:endParaRPr>
                    </a:p>
                    <a:p>
                      <a:pPr marL="73025" marR="70485" algn="ctr" defTabSz="914400" rtl="0" eaLnBrk="1" latinLnBrk="0" hangingPunct="1">
                        <a:lnSpc>
                          <a:spcPct val="100000"/>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1. 1. 2026 – 30. 9. 2028</a:t>
                      </a:r>
                    </a:p>
                  </a:txBody>
                  <a:tcPr marL="0" marR="0" marT="0" marB="0">
                    <a:solidFill>
                      <a:schemeClr val="bg1"/>
                    </a:solidFill>
                  </a:tcPr>
                </a:tc>
                <a:extLst>
                  <a:ext uri="{0D108BD9-81ED-4DB2-BD59-A6C34878D82A}">
                    <a16:rowId xmlns:a16="http://schemas.microsoft.com/office/drawing/2014/main" val="4119145253"/>
                  </a:ext>
                </a:extLst>
              </a:tr>
              <a:tr h="320040">
                <a:tc>
                  <a:txBody>
                    <a:bodyPr/>
                    <a:lstStyle/>
                    <a:p>
                      <a:pPr marL="78740" marR="7620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Upravičenci:</a:t>
                      </a:r>
                    </a:p>
                  </a:txBody>
                  <a:tcPr marL="0" marR="0" marT="0" marB="0">
                    <a:solidFill>
                      <a:schemeClr val="accent1"/>
                    </a:solidFill>
                  </a:tcPr>
                </a:tc>
                <a:tc>
                  <a:txBody>
                    <a:bodyPr/>
                    <a:lstStyle/>
                    <a:p>
                      <a:pPr marL="73025" marR="7112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Izvajalec:</a:t>
                      </a:r>
                    </a:p>
                  </a:txBody>
                  <a:tcPr marL="0" marR="0" marT="0" marB="0">
                    <a:solidFill>
                      <a:schemeClr val="accent1"/>
                    </a:solidFill>
                  </a:tcPr>
                </a:tc>
                <a:tc>
                  <a:txBody>
                    <a:bodyPr/>
                    <a:lstStyle/>
                    <a:p>
                      <a:pPr marL="57785" marR="55880"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Višina</a:t>
                      </a:r>
                      <a:r>
                        <a:rPr lang="sl-SI" sz="2100" b="0" spc="70" dirty="0">
                          <a:solidFill>
                            <a:schemeClr val="bg1"/>
                          </a:solidFill>
                          <a:effectLst/>
                          <a:latin typeface="+mj-lt"/>
                          <a:ea typeface="Calibri Light" panose="020F0302020204030204" pitchFamily="34" charset="0"/>
                          <a:cs typeface="Calibri Light" panose="020F0302020204030204" pitchFamily="34" charset="0"/>
                        </a:rPr>
                        <a:t> </a:t>
                      </a:r>
                      <a:r>
                        <a:rPr lang="sl-SI" sz="2100" b="0" dirty="0">
                          <a:solidFill>
                            <a:schemeClr val="bg1"/>
                          </a:solidFill>
                          <a:effectLst/>
                          <a:latin typeface="+mj-lt"/>
                          <a:ea typeface="Calibri Light" panose="020F0302020204030204" pitchFamily="34" charset="0"/>
                          <a:cs typeface="Calibri Light" panose="020F0302020204030204" pitchFamily="34" charset="0"/>
                        </a:rPr>
                        <a:t>sofinanciranja:</a:t>
                      </a:r>
                    </a:p>
                  </a:txBody>
                  <a:tcPr marL="0" marR="0" marT="0" marB="0">
                    <a:solidFill>
                      <a:schemeClr val="accent1"/>
                    </a:solidFill>
                  </a:tcPr>
                </a:tc>
                <a:tc>
                  <a:txBody>
                    <a:bodyPr/>
                    <a:lstStyle/>
                    <a:p>
                      <a:pPr marL="36195" marR="34925" algn="ctr">
                        <a:spcBef>
                          <a:spcPts val="210"/>
                        </a:spcBef>
                        <a:spcAft>
                          <a:spcPts val="0"/>
                        </a:spcAft>
                      </a:pPr>
                      <a:r>
                        <a:rPr lang="sl-SI" sz="2100" b="0" dirty="0">
                          <a:solidFill>
                            <a:schemeClr val="bg1"/>
                          </a:solidFill>
                          <a:effectLst/>
                          <a:latin typeface="+mj-lt"/>
                          <a:ea typeface="Calibri Light" panose="020F0302020204030204" pitchFamily="34" charset="0"/>
                          <a:cs typeface="Calibri Light" panose="020F0302020204030204" pitchFamily="34" charset="0"/>
                        </a:rPr>
                        <a:t>Rok za prijavo:</a:t>
                      </a:r>
                    </a:p>
                  </a:txBody>
                  <a:tcPr marL="0" marR="0" marT="0" marB="0">
                    <a:solidFill>
                      <a:schemeClr val="accent1"/>
                    </a:solidFill>
                  </a:tcPr>
                </a:tc>
                <a:extLst>
                  <a:ext uri="{0D108BD9-81ED-4DB2-BD59-A6C34878D82A}">
                    <a16:rowId xmlns:a16="http://schemas.microsoft.com/office/drawing/2014/main" val="2103202584"/>
                  </a:ext>
                </a:extLst>
              </a:tr>
              <a:tr h="1427619">
                <a:tc>
                  <a:txBody>
                    <a:bodyPr/>
                    <a:lstStyle/>
                    <a:p>
                      <a:pPr marL="53975" marR="50165" algn="ctr">
                        <a:lnSpc>
                          <a:spcPct val="100000"/>
                        </a:lnSpc>
                        <a:spcBef>
                          <a:spcPts val="195"/>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MSP (mikro, mala in srednje velika podjetja)</a:t>
                      </a:r>
                    </a:p>
                  </a:txBody>
                  <a:tcPr marL="0" marR="0" marT="0" marB="0">
                    <a:solidFill>
                      <a:schemeClr val="bg1"/>
                    </a:solidFill>
                  </a:tcPr>
                </a:tc>
                <a:tc>
                  <a:txBody>
                    <a:bodyPr/>
                    <a:lstStyle/>
                    <a:p>
                      <a:pPr marL="138430" marR="133350" indent="-635"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Slovenski podjetniški sklad (SPS)</a:t>
                      </a:r>
                    </a:p>
                  </a:txBody>
                  <a:tcPr marL="0" marR="0" marT="0" marB="0">
                    <a:solidFill>
                      <a:schemeClr val="bg1"/>
                    </a:solidFill>
                  </a:tcPr>
                </a:tc>
                <a:tc>
                  <a:txBody>
                    <a:bodyPr/>
                    <a:lstStyle/>
                    <a:p>
                      <a:pPr marL="537210" marR="160020" indent="-368300"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1.000 – 9.999,99 EUR </a:t>
                      </a:r>
                    </a:p>
                    <a:p>
                      <a:pPr marL="537210" marR="160020" indent="-368300" algn="ctr">
                        <a:lnSpc>
                          <a:spcPct val="96000"/>
                        </a:lnSpc>
                        <a:spcBef>
                          <a:spcPts val="220"/>
                        </a:spcBef>
                        <a:spcAft>
                          <a:spcPts val="0"/>
                        </a:spcAft>
                      </a:pPr>
                      <a:r>
                        <a:rPr lang="sl-SI" sz="2100" b="0" kern="1200" dirty="0">
                          <a:solidFill>
                            <a:schemeClr val="tx1"/>
                          </a:solidFill>
                          <a:effectLst/>
                          <a:latin typeface="+mj-lt"/>
                          <a:ea typeface="Calibri Light" panose="020F0302020204030204" pitchFamily="34" charset="0"/>
                          <a:cs typeface="Calibri Light" panose="020F0302020204030204" pitchFamily="34" charset="0"/>
                        </a:rPr>
                        <a:t>60-% sofinanciranje upravičenih stroškov </a:t>
                      </a:r>
                    </a:p>
                  </a:txBody>
                  <a:tcPr marL="0" marR="0" marT="0" marB="0">
                    <a:solidFill>
                      <a:schemeClr val="bg1"/>
                    </a:solidFill>
                  </a:tcPr>
                </a:tc>
                <a:tc>
                  <a:txBody>
                    <a:bodyPr/>
                    <a:lstStyle/>
                    <a:p>
                      <a:pPr marL="352425" algn="ctr">
                        <a:spcBef>
                          <a:spcPts val="195"/>
                        </a:spcBef>
                      </a:pPr>
                      <a:r>
                        <a:rPr lang="sl-SI" sz="2100" b="0" dirty="0">
                          <a:solidFill>
                            <a:schemeClr val="tx1"/>
                          </a:solidFill>
                          <a:effectLst/>
                          <a:latin typeface="+mj-lt"/>
                          <a:ea typeface="Calibri Light" panose="020F0302020204030204" pitchFamily="34" charset="0"/>
                          <a:cs typeface="Calibri Light" panose="020F0302020204030204" pitchFamily="34" charset="0"/>
                        </a:rPr>
                        <a:t>31. 3. 2028 oz. do porabe sredstev</a:t>
                      </a:r>
                    </a:p>
                  </a:txBody>
                  <a:tcPr marL="0" marR="0" marT="0" marB="0">
                    <a:solidFill>
                      <a:schemeClr val="bg1"/>
                    </a:solidFill>
                  </a:tcPr>
                </a:tc>
                <a:extLst>
                  <a:ext uri="{0D108BD9-81ED-4DB2-BD59-A6C34878D82A}">
                    <a16:rowId xmlns:a16="http://schemas.microsoft.com/office/drawing/2014/main" val="2179187993"/>
                  </a:ext>
                </a:extLst>
              </a:tr>
            </a:tbl>
          </a:graphicData>
        </a:graphic>
      </p:graphicFrame>
      <p:sp>
        <p:nvSpPr>
          <p:cNvPr id="4" name="TextBox 3">
            <a:extLst>
              <a:ext uri="{FF2B5EF4-FFF2-40B4-BE49-F238E27FC236}">
                <a16:creationId xmlns:a16="http://schemas.microsoft.com/office/drawing/2014/main" id="{ED4594D5-113C-A44C-EF0B-579FF75B2CC8}"/>
              </a:ext>
            </a:extLst>
          </p:cNvPr>
          <p:cNvSpPr txBox="1"/>
          <p:nvPr/>
        </p:nvSpPr>
        <p:spPr>
          <a:xfrm>
            <a:off x="587282" y="2700910"/>
            <a:ext cx="15720881" cy="1577868"/>
          </a:xfrm>
          <a:prstGeom prst="rect">
            <a:avLst/>
          </a:prstGeom>
          <a:noFill/>
        </p:spPr>
        <p:txBody>
          <a:bodyPr wrap="square">
            <a:spAutoFit/>
          </a:bodyPr>
          <a:lstStyle/>
          <a:p>
            <a:pPr marL="701975" algn="just" defTabSz="1371600">
              <a:lnSpc>
                <a:spcPct val="91000"/>
              </a:lnSpc>
              <a:spcBef>
                <a:spcPts val="1058"/>
              </a:spcBef>
            </a:pPr>
            <a:r>
              <a:rPr lang="sl-SI" sz="2201" b="1" dirty="0">
                <a:solidFill>
                  <a:srgbClr val="425563"/>
                </a:solidFill>
                <a:latin typeface="Segoe UI"/>
                <a:ea typeface="Calibri Light" panose="020F0302020204030204" pitchFamily="34" charset="0"/>
                <a:cs typeface="Calibri Light" panose="020F0302020204030204" pitchFamily="34" charset="0"/>
              </a:rPr>
              <a:t>Namen: </a:t>
            </a:r>
            <a:r>
              <a:rPr lang="sl-SI" sz="2400" dirty="0">
                <a:solidFill>
                  <a:srgbClr val="425563"/>
                </a:solidFill>
                <a:latin typeface="Segoe UI"/>
                <a:ea typeface="Calibri Light" panose="020F0302020204030204" pitchFamily="34" charset="0"/>
                <a:cs typeface="Calibri Light" panose="020F0302020204030204" pitchFamily="34" charset="0"/>
              </a:rPr>
              <a:t>Spodbuditi </a:t>
            </a:r>
            <a:r>
              <a:rPr lang="sl-SI" sz="2400" dirty="0" err="1">
                <a:solidFill>
                  <a:srgbClr val="425563"/>
                </a:solidFill>
                <a:latin typeface="Segoe UI"/>
                <a:ea typeface="Calibri Light" panose="020F0302020204030204" pitchFamily="34" charset="0"/>
                <a:cs typeface="Calibri Light" panose="020F0302020204030204" pitchFamily="34" charset="0"/>
              </a:rPr>
              <a:t>mikro</a:t>
            </a:r>
            <a:r>
              <a:rPr lang="sl-SI" sz="2400" dirty="0">
                <a:solidFill>
                  <a:srgbClr val="425563"/>
                </a:solidFill>
                <a:latin typeface="Segoe UI"/>
                <a:ea typeface="Calibri Light" panose="020F0302020204030204" pitchFamily="34" charset="0"/>
                <a:cs typeface="Calibri Light" panose="020F0302020204030204" pitchFamily="34" charset="0"/>
              </a:rPr>
              <a:t>, mala in srednje velika podjetja (MSP) k pripravi prostovoljnega ESG (</a:t>
            </a:r>
            <a:r>
              <a:rPr lang="sl-SI" sz="2400" dirty="0" err="1">
                <a:solidFill>
                  <a:srgbClr val="425563"/>
                </a:solidFill>
                <a:latin typeface="Segoe UI"/>
                <a:ea typeface="Calibri Light" panose="020F0302020204030204" pitchFamily="34" charset="0"/>
                <a:cs typeface="Calibri Light" panose="020F0302020204030204" pitchFamily="34" charset="0"/>
              </a:rPr>
              <a:t>trajnostnostnega</a:t>
            </a:r>
            <a:r>
              <a:rPr lang="sl-SI" sz="2400" dirty="0">
                <a:solidFill>
                  <a:srgbClr val="425563"/>
                </a:solidFill>
                <a:latin typeface="Segoe UI"/>
                <a:ea typeface="Calibri Light" panose="020F0302020204030204" pitchFamily="34" charset="0"/>
                <a:cs typeface="Calibri Light" panose="020F0302020204030204" pitchFamily="34" charset="0"/>
              </a:rPr>
              <a:t>) poročila po evropskih standardih (VSME oziroma poenostavljeni ESRS za MSP) ter s tem izboljšati njihovo </a:t>
            </a:r>
            <a:r>
              <a:rPr lang="sl-SI" sz="2400" dirty="0" err="1">
                <a:solidFill>
                  <a:srgbClr val="425563"/>
                </a:solidFill>
                <a:latin typeface="Segoe UI"/>
                <a:ea typeface="Calibri Light" panose="020F0302020204030204" pitchFamily="34" charset="0"/>
                <a:cs typeface="Calibri Light" panose="020F0302020204030204" pitchFamily="34" charset="0"/>
              </a:rPr>
              <a:t>okoljsko</a:t>
            </a:r>
            <a:r>
              <a:rPr lang="sl-SI" sz="2400" dirty="0">
                <a:solidFill>
                  <a:srgbClr val="425563"/>
                </a:solidFill>
                <a:latin typeface="Segoe UI"/>
                <a:ea typeface="Calibri Light" panose="020F0302020204030204" pitchFamily="34" charset="0"/>
                <a:cs typeface="Calibri Light" panose="020F0302020204030204" pitchFamily="34" charset="0"/>
              </a:rPr>
              <a:t>, družbeno in upravljavsko uspešnost.</a:t>
            </a:r>
          </a:p>
          <a:p>
            <a:pPr marL="701975" algn="just" defTabSz="1371600">
              <a:lnSpc>
                <a:spcPct val="91000"/>
              </a:lnSpc>
              <a:spcBef>
                <a:spcPts val="1058"/>
              </a:spcBef>
            </a:pPr>
            <a:r>
              <a:rPr lang="sl-SI" sz="2400" b="1" dirty="0">
                <a:solidFill>
                  <a:srgbClr val="425563"/>
                </a:solidFill>
                <a:latin typeface="Segoe UI"/>
                <a:ea typeface="Calibri Light" panose="020F0302020204030204" pitchFamily="34" charset="0"/>
                <a:cs typeface="Calibri Light" panose="020F0302020204030204" pitchFamily="34" charset="0"/>
              </a:rPr>
              <a:t>Povezava</a:t>
            </a:r>
            <a:r>
              <a:rPr lang="sl-SI" sz="2400" dirty="0">
                <a:solidFill>
                  <a:srgbClr val="425563"/>
                </a:solidFill>
                <a:latin typeface="Segoe UI"/>
                <a:ea typeface="Calibri Light" panose="020F0302020204030204" pitchFamily="34" charset="0"/>
                <a:cs typeface="Calibri Light" panose="020F0302020204030204" pitchFamily="34" charset="0"/>
              </a:rPr>
              <a:t>: </a:t>
            </a:r>
            <a:r>
              <a:rPr lang="sl-SI" sz="2400" dirty="0">
                <a:solidFill>
                  <a:srgbClr val="425563"/>
                </a:solidFill>
                <a:latin typeface="Segoe UI"/>
                <a:ea typeface="Calibri Light" panose="020F0302020204030204" pitchFamily="34" charset="0"/>
                <a:cs typeface="Calibri Light" panose="020F0302020204030204" pitchFamily="34" charset="0"/>
                <a:hlinkClick r:id="rId3"/>
              </a:rPr>
              <a:t>VESG | Vavčer za pripravo prostovoljnega poročila o </a:t>
            </a:r>
            <a:r>
              <a:rPr lang="sl-SI" sz="2400" dirty="0" err="1">
                <a:solidFill>
                  <a:srgbClr val="425563"/>
                </a:solidFill>
                <a:latin typeface="Segoe UI"/>
                <a:ea typeface="Calibri Light" panose="020F0302020204030204" pitchFamily="34" charset="0"/>
                <a:cs typeface="Calibri Light" panose="020F0302020204030204" pitchFamily="34" charset="0"/>
                <a:hlinkClick r:id="rId3"/>
              </a:rPr>
              <a:t>trajnostnosti</a:t>
            </a:r>
            <a:r>
              <a:rPr lang="sl-SI" sz="2400" dirty="0">
                <a:solidFill>
                  <a:srgbClr val="425563"/>
                </a:solidFill>
                <a:latin typeface="Segoe UI"/>
                <a:ea typeface="Calibri Light" panose="020F0302020204030204" pitchFamily="34" charset="0"/>
                <a:cs typeface="Calibri Light" panose="020F0302020204030204" pitchFamily="34" charset="0"/>
                <a:hlinkClick r:id="rId3"/>
              </a:rPr>
              <a:t> - SPS</a:t>
            </a:r>
            <a:endParaRPr lang="sl-SI" sz="2400" dirty="0">
              <a:solidFill>
                <a:srgbClr val="425563"/>
              </a:solidFill>
              <a:latin typeface="Segoe UI"/>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594439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0F3CC-6AC1-587C-3445-0D2684D4C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0B98F-D1BA-7EAC-88E9-4C2D4A8047F9}"/>
              </a:ext>
            </a:extLst>
          </p:cNvPr>
          <p:cNvSpPr>
            <a:spLocks noGrp="1"/>
          </p:cNvSpPr>
          <p:nvPr>
            <p:ph type="title"/>
          </p:nvPr>
        </p:nvSpPr>
        <p:spPr>
          <a:xfrm>
            <a:off x="1257301" y="547688"/>
            <a:ext cx="14907986" cy="1988345"/>
          </a:xfrm>
        </p:spPr>
        <p:txBody>
          <a:bodyPr>
            <a:normAutofit/>
          </a:bodyPr>
          <a:lstStyle/>
          <a:p>
            <a:r>
              <a:rPr lang="sl-SI" sz="4500" dirty="0">
                <a:cs typeface="Calibri Light" panose="020F0302020204030204" pitchFamily="34" charset="0"/>
              </a:rPr>
              <a:t>Slovenski podjetniški sklad (SPS)</a:t>
            </a:r>
            <a:br>
              <a:rPr lang="sl-SI" sz="4500" dirty="0">
                <a:cs typeface="Calibri Light" panose="020F0302020204030204" pitchFamily="34" charset="0"/>
              </a:rPr>
            </a:br>
            <a:r>
              <a:rPr lang="sl-SI" sz="2700" b="0" dirty="0">
                <a:cs typeface="Calibri Light" panose="020F0302020204030204" pitchFamily="34" charset="0"/>
              </a:rPr>
              <a:t>Povezava: </a:t>
            </a:r>
            <a:r>
              <a:rPr lang="sl-SI" sz="2700" b="0" dirty="0">
                <a:cs typeface="Calibri Light" panose="020F0302020204030204" pitchFamily="34" charset="0"/>
                <a:hlinkClick r:id="rId3"/>
              </a:rPr>
              <a:t>https://www.podjetniskisklad.si/javni-razpisi-pozivi-programi/</a:t>
            </a:r>
            <a:endParaRPr lang="sl-SI" sz="2100" b="0" dirty="0">
              <a:cs typeface="Calibri Light" panose="020F0302020204030204" pitchFamily="34" charset="0"/>
            </a:endParaRPr>
          </a:p>
        </p:txBody>
      </p:sp>
      <p:graphicFrame>
        <p:nvGraphicFramePr>
          <p:cNvPr id="3" name="Tabela 2">
            <a:extLst>
              <a:ext uri="{FF2B5EF4-FFF2-40B4-BE49-F238E27FC236}">
                <a16:creationId xmlns:a16="http://schemas.microsoft.com/office/drawing/2014/main" id="{5172328B-EFF6-2C8C-7F2E-E953A17BC961}"/>
              </a:ext>
            </a:extLst>
          </p:cNvPr>
          <p:cNvGraphicFramePr>
            <a:graphicFrameLocks noGrp="1"/>
          </p:cNvGraphicFramePr>
          <p:nvPr/>
        </p:nvGraphicFramePr>
        <p:xfrm>
          <a:off x="1257301" y="3157728"/>
          <a:ext cx="15419348" cy="2781300"/>
        </p:xfrm>
        <a:graphic>
          <a:graphicData uri="http://schemas.openxmlformats.org/drawingml/2006/table">
            <a:tbl>
              <a:tblPr firstRow="1" bandRow="1">
                <a:tableStyleId>{5C22544A-7EE6-4342-B048-85BDC9FD1C3A}</a:tableStyleId>
              </a:tblPr>
              <a:tblGrid>
                <a:gridCol w="9476475">
                  <a:extLst>
                    <a:ext uri="{9D8B030D-6E8A-4147-A177-3AD203B41FA5}">
                      <a16:colId xmlns:a16="http://schemas.microsoft.com/office/drawing/2014/main" val="3740314569"/>
                    </a:ext>
                  </a:extLst>
                </a:gridCol>
                <a:gridCol w="2826879">
                  <a:extLst>
                    <a:ext uri="{9D8B030D-6E8A-4147-A177-3AD203B41FA5}">
                      <a16:colId xmlns:a16="http://schemas.microsoft.com/office/drawing/2014/main" val="2535780029"/>
                    </a:ext>
                  </a:extLst>
                </a:gridCol>
                <a:gridCol w="3115994">
                  <a:extLst>
                    <a:ext uri="{9D8B030D-6E8A-4147-A177-3AD203B41FA5}">
                      <a16:colId xmlns:a16="http://schemas.microsoft.com/office/drawing/2014/main" val="4257864339"/>
                    </a:ext>
                  </a:extLst>
                </a:gridCol>
              </a:tblGrid>
              <a:tr h="556260">
                <a:tc>
                  <a:txBody>
                    <a:bodyPr/>
                    <a:lstStyle/>
                    <a:p>
                      <a:pPr algn="ctr" rtl="0" fontAlgn="ctr"/>
                      <a:r>
                        <a:rPr lang="sl-SI" sz="2700" b="1" i="0" u="none" strike="noStrike" dirty="0">
                          <a:solidFill>
                            <a:srgbClr val="FFFFFF"/>
                          </a:solidFill>
                          <a:effectLst/>
                          <a:latin typeface="+mj-lt"/>
                          <a:cs typeface="Calibri Light" panose="020F0302020204030204" pitchFamily="34" charset="0"/>
                        </a:rPr>
                        <a:t>Naziv</a:t>
                      </a:r>
                    </a:p>
                  </a:txBody>
                  <a:tcPr marL="11430" marR="11430" marT="11430" marB="0" anchor="ctr"/>
                </a:tc>
                <a:tc>
                  <a:txBody>
                    <a:bodyPr/>
                    <a:lstStyle/>
                    <a:p>
                      <a:pPr algn="ctr" rtl="0" fontAlgn="ctr"/>
                      <a:r>
                        <a:rPr lang="sl-SI" sz="2700" b="1" i="0" u="none" strike="noStrike" dirty="0">
                          <a:solidFill>
                            <a:srgbClr val="FFFFFF"/>
                          </a:solidFill>
                          <a:effectLst/>
                          <a:latin typeface="+mj-lt"/>
                          <a:cs typeface="Calibri Light" panose="020F0302020204030204" pitchFamily="34" charset="0"/>
                        </a:rPr>
                        <a:t>Rok za prijavo </a:t>
                      </a:r>
                    </a:p>
                  </a:txBody>
                  <a:tcPr marL="11430" marR="11430" marT="11430" marB="0" anchor="ctr"/>
                </a:tc>
                <a:tc>
                  <a:txBody>
                    <a:bodyPr/>
                    <a:lstStyle/>
                    <a:p>
                      <a:pPr algn="ctr" rtl="0" fontAlgn="ctr"/>
                      <a:r>
                        <a:rPr lang="sl-SI" sz="2700" b="1" i="0" u="none" strike="noStrike" dirty="0">
                          <a:solidFill>
                            <a:srgbClr val="FFFFFF"/>
                          </a:solidFill>
                          <a:effectLst/>
                          <a:latin typeface="+mj-lt"/>
                          <a:cs typeface="Calibri Light" panose="020F0302020204030204" pitchFamily="34" charset="0"/>
                        </a:rPr>
                        <a:t>Višina vavčerja </a:t>
                      </a:r>
                    </a:p>
                  </a:txBody>
                  <a:tcPr marL="11430" marR="11430" marT="11430" marB="0" anchor="ctr"/>
                </a:tc>
                <a:extLst>
                  <a:ext uri="{0D108BD9-81ED-4DB2-BD59-A6C34878D82A}">
                    <a16:rowId xmlns:a16="http://schemas.microsoft.com/office/drawing/2014/main" val="1787505999"/>
                  </a:ext>
                </a:extLst>
              </a:tr>
              <a:tr h="1371600">
                <a:tc>
                  <a:txBody>
                    <a:bodyPr/>
                    <a:lstStyle/>
                    <a:p>
                      <a:r>
                        <a:rPr lang="sl-SI" sz="4100" b="1" dirty="0">
                          <a:latin typeface="+mj-lt"/>
                          <a:cs typeface="Calibri Light" panose="020F0302020204030204" pitchFamily="34" charset="0"/>
                        </a:rPr>
                        <a:t>V1 </a:t>
                      </a:r>
                      <a:r>
                        <a:rPr lang="sl-SI" sz="4100" dirty="0">
                          <a:latin typeface="+mj-lt"/>
                          <a:cs typeface="Calibri Light" panose="020F0302020204030204" pitchFamily="34" charset="0"/>
                        </a:rPr>
                        <a:t>| Vavčer za udeležbo v gospodarskih delegacijah v tujino </a:t>
                      </a:r>
                    </a:p>
                  </a:txBody>
                  <a:tcPr marL="137160" marR="137160" marT="68580" marB="68580"/>
                </a:tc>
                <a:tc>
                  <a:txBody>
                    <a:bodyPr/>
                    <a:lstStyle/>
                    <a:p>
                      <a:r>
                        <a:rPr lang="sl-SI" sz="4100" dirty="0">
                          <a:latin typeface="+mj-lt"/>
                          <a:cs typeface="Calibri Light" panose="020F0302020204030204" pitchFamily="34" charset="0"/>
                        </a:rPr>
                        <a:t>31. 3. 2028</a:t>
                      </a:r>
                    </a:p>
                  </a:txBody>
                  <a:tcPr marL="137160" marR="137160" marT="68580" marB="68580"/>
                </a:tc>
                <a:tc>
                  <a:txBody>
                    <a:bodyPr/>
                    <a:lstStyle/>
                    <a:p>
                      <a:r>
                        <a:rPr lang="sl-SI" sz="4100" dirty="0">
                          <a:latin typeface="+mj-lt"/>
                          <a:cs typeface="Calibri Light" panose="020F0302020204030204" pitchFamily="34" charset="0"/>
                        </a:rPr>
                        <a:t>300 – 2.000 EUR</a:t>
                      </a:r>
                    </a:p>
                  </a:txBody>
                  <a:tcPr marL="137160" marR="137160" marT="68580" marB="68580"/>
                </a:tc>
                <a:extLst>
                  <a:ext uri="{0D108BD9-81ED-4DB2-BD59-A6C34878D82A}">
                    <a16:rowId xmlns:a16="http://schemas.microsoft.com/office/drawing/2014/main" val="1025356414"/>
                  </a:ext>
                </a:extLst>
              </a:tr>
              <a:tr h="1371600">
                <a:tc>
                  <a:txBody>
                    <a:bodyPr/>
                    <a:lstStyle/>
                    <a:p>
                      <a:r>
                        <a:rPr lang="sl-SI" sz="4100" b="1" dirty="0">
                          <a:latin typeface="+mj-lt"/>
                          <a:cs typeface="Calibri Light" panose="020F0302020204030204" pitchFamily="34" charset="0"/>
                        </a:rPr>
                        <a:t>V2 </a:t>
                      </a:r>
                      <a:r>
                        <a:rPr lang="sl-SI" sz="4100" dirty="0">
                          <a:latin typeface="+mj-lt"/>
                          <a:cs typeface="Calibri Light" panose="020F0302020204030204" pitchFamily="34" charset="0"/>
                        </a:rPr>
                        <a:t>| Vavčer za patente, modele, znamke</a:t>
                      </a:r>
                    </a:p>
                  </a:txBody>
                  <a:tcPr marL="137160" marR="137160" marT="68580" marB="68580"/>
                </a:tc>
                <a:tc>
                  <a:txBody>
                    <a:bodyPr/>
                    <a:lstStyle/>
                    <a:p>
                      <a:r>
                        <a:rPr lang="sl-SI" sz="4100" dirty="0">
                          <a:latin typeface="+mj-lt"/>
                          <a:cs typeface="Calibri Light" panose="020F0302020204030204" pitchFamily="34" charset="0"/>
                        </a:rPr>
                        <a:t>31. 3. 2028 </a:t>
                      </a:r>
                    </a:p>
                  </a:txBody>
                  <a:tcPr marL="137160" marR="137160" marT="68580" marB="68580"/>
                </a:tc>
                <a:tc>
                  <a:txBody>
                    <a:bodyPr/>
                    <a:lstStyle/>
                    <a:p>
                      <a:r>
                        <a:rPr lang="sl-SI" sz="4100" dirty="0">
                          <a:latin typeface="+mj-lt"/>
                          <a:cs typeface="Calibri Light" panose="020F0302020204030204" pitchFamily="34" charset="0"/>
                        </a:rPr>
                        <a:t>500 – 5.000 EUR</a:t>
                      </a:r>
                    </a:p>
                  </a:txBody>
                  <a:tcPr marL="137160" marR="137160" marT="68580" marB="68580"/>
                </a:tc>
                <a:extLst>
                  <a:ext uri="{0D108BD9-81ED-4DB2-BD59-A6C34878D82A}">
                    <a16:rowId xmlns:a16="http://schemas.microsoft.com/office/drawing/2014/main" val="988978831"/>
                  </a:ext>
                </a:extLst>
              </a:tr>
              <a:tr h="1371600">
                <a:tc>
                  <a:txBody>
                    <a:bodyPr/>
                    <a:lstStyle/>
                    <a:p>
                      <a:r>
                        <a:rPr lang="sl-SI" sz="4100" b="1" dirty="0">
                          <a:latin typeface="+mj-lt"/>
                          <a:cs typeface="Calibri Light" panose="020F0302020204030204" pitchFamily="34" charset="0"/>
                        </a:rPr>
                        <a:t>V4 </a:t>
                      </a:r>
                      <a:r>
                        <a:rPr lang="sl-SI" sz="4100" dirty="0">
                          <a:latin typeface="+mj-lt"/>
                          <a:cs typeface="Calibri Light" panose="020F0302020204030204" pitchFamily="34" charset="0"/>
                        </a:rPr>
                        <a:t>| Vavčer za prenos lastništva </a:t>
                      </a:r>
                    </a:p>
                  </a:txBody>
                  <a:tcPr marL="137160" marR="137160" marT="68580" marB="68580"/>
                </a:tc>
                <a:tc>
                  <a:txBody>
                    <a:bodyPr/>
                    <a:lstStyle/>
                    <a:p>
                      <a:r>
                        <a:rPr lang="sl-SI" sz="4100" dirty="0">
                          <a:latin typeface="+mj-lt"/>
                          <a:cs typeface="Calibri Light" panose="020F0302020204030204" pitchFamily="34" charset="0"/>
                        </a:rPr>
                        <a:t>31. 3. 2028</a:t>
                      </a:r>
                    </a:p>
                  </a:txBody>
                  <a:tcPr marL="137160" marR="137160" marT="68580" marB="68580"/>
                </a:tc>
                <a:tc>
                  <a:txBody>
                    <a:bodyPr/>
                    <a:lstStyle/>
                    <a:p>
                      <a:r>
                        <a:rPr lang="sl-SI" sz="4100" dirty="0">
                          <a:latin typeface="+mj-lt"/>
                          <a:cs typeface="Calibri Light" panose="020F0302020204030204" pitchFamily="34" charset="0"/>
                        </a:rPr>
                        <a:t>500 – 9.000 EUR</a:t>
                      </a:r>
                    </a:p>
                  </a:txBody>
                  <a:tcPr marL="137160" marR="137160" marT="68580" marB="68580"/>
                </a:tc>
                <a:extLst>
                  <a:ext uri="{0D108BD9-81ED-4DB2-BD59-A6C34878D82A}">
                    <a16:rowId xmlns:a16="http://schemas.microsoft.com/office/drawing/2014/main" val="2966686255"/>
                  </a:ext>
                </a:extLst>
              </a:tr>
              <a:tr h="1371600">
                <a:tc>
                  <a:txBody>
                    <a:bodyPr/>
                    <a:lstStyle/>
                    <a:p>
                      <a:r>
                        <a:rPr lang="sl-SI" sz="4100" b="1" dirty="0">
                          <a:latin typeface="+mj-lt"/>
                          <a:cs typeface="Calibri Light" panose="020F0302020204030204" pitchFamily="34" charset="0"/>
                        </a:rPr>
                        <a:t>V5 </a:t>
                      </a:r>
                      <a:r>
                        <a:rPr lang="sl-SI" sz="4100" dirty="0">
                          <a:latin typeface="+mj-lt"/>
                          <a:cs typeface="Calibri Light" panose="020F0302020204030204" pitchFamily="34" charset="0"/>
                        </a:rPr>
                        <a:t>| Vavčer za statusno preoblikovanje družb</a:t>
                      </a:r>
                    </a:p>
                  </a:txBody>
                  <a:tcPr marL="137160" marR="137160" marT="68580" marB="68580"/>
                </a:tc>
                <a:tc>
                  <a:txBody>
                    <a:bodyPr/>
                    <a:lstStyle/>
                    <a:p>
                      <a:r>
                        <a:rPr lang="sl-SI" sz="4100" dirty="0">
                          <a:latin typeface="+mj-lt"/>
                          <a:cs typeface="Calibri Light" panose="020F0302020204030204" pitchFamily="34" charset="0"/>
                        </a:rPr>
                        <a:t>31. 3. 2028</a:t>
                      </a:r>
                    </a:p>
                  </a:txBody>
                  <a:tcPr marL="137160" marR="137160" marT="68580" marB="68580"/>
                </a:tc>
                <a:tc>
                  <a:txBody>
                    <a:bodyPr/>
                    <a:lstStyle/>
                    <a:p>
                      <a:r>
                        <a:rPr lang="sl-SI" sz="4100" dirty="0">
                          <a:latin typeface="+mj-lt"/>
                          <a:cs typeface="Calibri Light" panose="020F0302020204030204" pitchFamily="34" charset="0"/>
                        </a:rPr>
                        <a:t>1.000 – 5.000 EUR</a:t>
                      </a:r>
                    </a:p>
                  </a:txBody>
                  <a:tcPr marL="137160" marR="137160" marT="68580" marB="68580"/>
                </a:tc>
                <a:extLst>
                  <a:ext uri="{0D108BD9-81ED-4DB2-BD59-A6C34878D82A}">
                    <a16:rowId xmlns:a16="http://schemas.microsoft.com/office/drawing/2014/main" val="3281474222"/>
                  </a:ext>
                </a:extLst>
              </a:tr>
            </a:tbl>
          </a:graphicData>
        </a:graphic>
      </p:graphicFrame>
    </p:spTree>
    <p:extLst>
      <p:ext uri="{BB962C8B-B14F-4D97-AF65-F5344CB8AC3E}">
        <p14:creationId xmlns:p14="http://schemas.microsoft.com/office/powerpoint/2010/main" val="318743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DF10F-1B8E-1529-F11E-BC495CFD1B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5C7AE-2F72-A4EE-96D4-E2EF351E8DBD}"/>
              </a:ext>
            </a:extLst>
          </p:cNvPr>
          <p:cNvSpPr>
            <a:spLocks noGrp="1"/>
          </p:cNvSpPr>
          <p:nvPr>
            <p:ph type="title"/>
          </p:nvPr>
        </p:nvSpPr>
        <p:spPr>
          <a:xfrm>
            <a:off x="1257301" y="547688"/>
            <a:ext cx="14907986" cy="1988345"/>
          </a:xfrm>
        </p:spPr>
        <p:txBody>
          <a:bodyPr>
            <a:normAutofit/>
          </a:bodyPr>
          <a:lstStyle/>
          <a:p>
            <a:r>
              <a:rPr lang="sl-SI" sz="4500" dirty="0">
                <a:cs typeface="Calibri Light" panose="020F0302020204030204" pitchFamily="34" charset="0"/>
              </a:rPr>
              <a:t>SID banka</a:t>
            </a:r>
            <a:br>
              <a:rPr lang="sl-SI" sz="4500" dirty="0">
                <a:cs typeface="Calibri Light" panose="020F0302020204030204" pitchFamily="34" charset="0"/>
              </a:rPr>
            </a:br>
            <a:r>
              <a:rPr lang="sl-SI" sz="2700" b="0" dirty="0">
                <a:cs typeface="Calibri Light" panose="020F0302020204030204" pitchFamily="34" charset="0"/>
              </a:rPr>
              <a:t>Povezava: </a:t>
            </a:r>
            <a:r>
              <a:rPr lang="sl-SI" sz="2700" b="0" dirty="0">
                <a:cs typeface="Calibri Light" panose="020F0302020204030204" pitchFamily="34" charset="0"/>
                <a:hlinkClick r:id="rId3"/>
              </a:rPr>
              <a:t>https://www.sid.si/</a:t>
            </a:r>
            <a:endParaRPr lang="sl-SI" sz="2100" b="0" dirty="0">
              <a:cs typeface="Calibri Light" panose="020F0302020204030204" pitchFamily="34" charset="0"/>
            </a:endParaRPr>
          </a:p>
        </p:txBody>
      </p:sp>
      <p:graphicFrame>
        <p:nvGraphicFramePr>
          <p:cNvPr id="3" name="Tabela 2">
            <a:extLst>
              <a:ext uri="{FF2B5EF4-FFF2-40B4-BE49-F238E27FC236}">
                <a16:creationId xmlns:a16="http://schemas.microsoft.com/office/drawing/2014/main" id="{C387BD4F-BED2-35DD-A54D-B612B7825033}"/>
              </a:ext>
            </a:extLst>
          </p:cNvPr>
          <p:cNvGraphicFramePr>
            <a:graphicFrameLocks noGrp="1"/>
          </p:cNvGraphicFramePr>
          <p:nvPr/>
        </p:nvGraphicFramePr>
        <p:xfrm>
          <a:off x="1054099" y="2776727"/>
          <a:ext cx="16256003" cy="6545580"/>
        </p:xfrm>
        <a:graphic>
          <a:graphicData uri="http://schemas.openxmlformats.org/drawingml/2006/table">
            <a:tbl>
              <a:tblPr firstRow="1" bandRow="1">
                <a:tableStyleId>{5C22544A-7EE6-4342-B048-85BDC9FD1C3A}</a:tableStyleId>
              </a:tblPr>
              <a:tblGrid>
                <a:gridCol w="12233471">
                  <a:extLst>
                    <a:ext uri="{9D8B030D-6E8A-4147-A177-3AD203B41FA5}">
                      <a16:colId xmlns:a16="http://schemas.microsoft.com/office/drawing/2014/main" val="3740314569"/>
                    </a:ext>
                  </a:extLst>
                </a:gridCol>
                <a:gridCol w="4022532">
                  <a:extLst>
                    <a:ext uri="{9D8B030D-6E8A-4147-A177-3AD203B41FA5}">
                      <a16:colId xmlns:a16="http://schemas.microsoft.com/office/drawing/2014/main" val="4257864339"/>
                    </a:ext>
                  </a:extLst>
                </a:gridCol>
              </a:tblGrid>
              <a:tr h="556260">
                <a:tc>
                  <a:txBody>
                    <a:bodyPr/>
                    <a:lstStyle/>
                    <a:p>
                      <a:pPr algn="ctr" rtl="0" fontAlgn="ctr"/>
                      <a:r>
                        <a:rPr lang="sl-SI" sz="2700" b="1" i="0" u="none" strike="noStrike" dirty="0">
                          <a:solidFill>
                            <a:srgbClr val="FFFFFF"/>
                          </a:solidFill>
                          <a:effectLst/>
                          <a:latin typeface="+mj-lt"/>
                          <a:cs typeface="Calibri Light" panose="020F0302020204030204" pitchFamily="34" charset="0"/>
                        </a:rPr>
                        <a:t>Naziv produkta</a:t>
                      </a:r>
                    </a:p>
                  </a:txBody>
                  <a:tcPr marL="11430" marR="11430" marT="11430" marB="0" anchor="ctr"/>
                </a:tc>
                <a:tc>
                  <a:txBody>
                    <a:bodyPr/>
                    <a:lstStyle/>
                    <a:p>
                      <a:pPr algn="ctr" rtl="0" fontAlgn="ctr"/>
                      <a:r>
                        <a:rPr lang="sl-SI" sz="2700" b="1" i="0" u="none" strike="noStrike" dirty="0">
                          <a:solidFill>
                            <a:srgbClr val="FFFFFF"/>
                          </a:solidFill>
                          <a:effectLst/>
                          <a:latin typeface="+mj-lt"/>
                          <a:cs typeface="Calibri Light" panose="020F0302020204030204" pitchFamily="34" charset="0"/>
                        </a:rPr>
                        <a:t>Financiranje </a:t>
                      </a:r>
                    </a:p>
                  </a:txBody>
                  <a:tcPr marL="11430" marR="11430" marT="11430" marB="0" anchor="ctr"/>
                </a:tc>
                <a:extLst>
                  <a:ext uri="{0D108BD9-81ED-4DB2-BD59-A6C34878D82A}">
                    <a16:rowId xmlns:a16="http://schemas.microsoft.com/office/drawing/2014/main" val="1787505999"/>
                  </a:ext>
                </a:extLst>
              </a:tr>
              <a:tr h="1417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2100" b="1" kern="1200" dirty="0">
                          <a:solidFill>
                            <a:schemeClr val="dk1"/>
                          </a:solidFill>
                          <a:latin typeface="+mn-lt"/>
                          <a:ea typeface="+mn-ea"/>
                          <a:cs typeface="+mn-cs"/>
                        </a:rPr>
                        <a:t>RAZISKUJEM IN RAZVIJAM</a:t>
                      </a:r>
                    </a:p>
                    <a:p>
                      <a:pPr marL="0" marR="0" lvl="0" indent="0" algn="l" defTabSz="914400" rtl="0" eaLnBrk="1" fontAlgn="auto" latinLnBrk="0" hangingPunct="1">
                        <a:lnSpc>
                          <a:spcPct val="100000"/>
                        </a:lnSpc>
                        <a:spcBef>
                          <a:spcPts val="0"/>
                        </a:spcBef>
                        <a:spcAft>
                          <a:spcPts val="0"/>
                        </a:spcAft>
                        <a:buClrTx/>
                        <a:buSzTx/>
                        <a:buFontTx/>
                        <a:buNone/>
                        <a:tabLst/>
                        <a:defRPr/>
                      </a:pPr>
                      <a:r>
                        <a:rPr lang="sl-SI" sz="2100" kern="1200" dirty="0">
                          <a:solidFill>
                            <a:schemeClr val="dk1"/>
                          </a:solidFill>
                          <a:latin typeface="+mn-lt"/>
                          <a:ea typeface="+mn-ea"/>
                          <a:cs typeface="+mn-cs"/>
                        </a:rPr>
                        <a:t>Financiranje raziskovalnih, razvojnih in inovacijskih projektov ter razvoja novih ali izboljšanih izdelkov, procesov in storitev. Primerno za podjetja, ki potrebujejo dolgoročnejši vir za izvedbo RRI projekta in njegov prehod proti trgu.</a:t>
                      </a:r>
                    </a:p>
                  </a:txBody>
                  <a:tcPr marL="137160" marR="137160" marT="68580" marB="68580"/>
                </a:tc>
                <a:tc>
                  <a:txBody>
                    <a:bodyPr/>
                    <a:lstStyle/>
                    <a:p>
                      <a:endParaRPr lang="sl-SI" sz="2100" kern="1200" dirty="0">
                        <a:solidFill>
                          <a:schemeClr val="dk1"/>
                        </a:solidFill>
                        <a:latin typeface="+mn-lt"/>
                        <a:ea typeface="+mn-ea"/>
                        <a:cs typeface="+mn-cs"/>
                      </a:endParaRPr>
                    </a:p>
                    <a:p>
                      <a:r>
                        <a:rPr lang="sl-SI" sz="2100" kern="1200" dirty="0">
                          <a:solidFill>
                            <a:schemeClr val="dk1"/>
                          </a:solidFill>
                          <a:latin typeface="+mn-lt"/>
                          <a:ea typeface="+mn-ea"/>
                          <a:cs typeface="+mn-cs"/>
                        </a:rPr>
                        <a:t>Od 100.000 EUR, največ 85 % vrednosti projekta.</a:t>
                      </a:r>
                    </a:p>
                  </a:txBody>
                  <a:tcPr marL="137160" marR="137160" marT="68580" marB="68580"/>
                </a:tc>
                <a:extLst>
                  <a:ext uri="{0D108BD9-81ED-4DB2-BD59-A6C34878D82A}">
                    <a16:rowId xmlns:a16="http://schemas.microsoft.com/office/drawing/2014/main" val="1025356414"/>
                  </a:ext>
                </a:extLst>
              </a:tr>
              <a:tr h="17373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2100" b="1" kern="1200" dirty="0">
                          <a:solidFill>
                            <a:schemeClr val="dk1"/>
                          </a:solidFill>
                          <a:latin typeface="+mn-lt"/>
                          <a:ea typeface="+mn-ea"/>
                          <a:cs typeface="+mn-cs"/>
                        </a:rPr>
                        <a:t>INVESTIRAM </a:t>
                      </a:r>
                    </a:p>
                    <a:p>
                      <a:pPr marL="0" marR="0" lvl="0" indent="0" algn="l" defTabSz="914400" rtl="0" eaLnBrk="1" fontAlgn="auto" latinLnBrk="0" hangingPunct="1">
                        <a:lnSpc>
                          <a:spcPct val="100000"/>
                        </a:lnSpc>
                        <a:spcBef>
                          <a:spcPts val="0"/>
                        </a:spcBef>
                        <a:spcAft>
                          <a:spcPts val="0"/>
                        </a:spcAft>
                        <a:buClrTx/>
                        <a:buSzTx/>
                        <a:buFontTx/>
                        <a:buNone/>
                        <a:tabLst/>
                        <a:defRPr/>
                      </a:pPr>
                      <a:r>
                        <a:rPr lang="sl-SI" sz="2100" kern="1200" dirty="0">
                          <a:solidFill>
                            <a:schemeClr val="dk1"/>
                          </a:solidFill>
                          <a:latin typeface="+mn-lt"/>
                          <a:ea typeface="+mn-ea"/>
                          <a:cs typeface="+mn-cs"/>
                        </a:rPr>
                        <a:t>Financiranje investicij podjetij v opremo, tehnologije, proizvodne zmogljivosti in druge naložbe za rast oziroma posodobitev poslovanja. Namenjeno večjim investicijskim projektom, pri katerih podjetje potrebuje dolgoročnejše financiranje.</a:t>
                      </a:r>
                    </a:p>
                  </a:txBody>
                  <a:tcPr marL="137160" marR="137160" marT="68580" marB="68580"/>
                </a:tc>
                <a:tc>
                  <a:txBody>
                    <a:bodyPr/>
                    <a:lstStyle/>
                    <a:p>
                      <a:endParaRPr lang="sl-SI" sz="2100" kern="1200" dirty="0">
                        <a:solidFill>
                          <a:schemeClr val="dk1"/>
                        </a:solidFill>
                        <a:latin typeface="+mn-lt"/>
                        <a:ea typeface="+mn-ea"/>
                        <a:cs typeface="+mn-cs"/>
                      </a:endParaRPr>
                    </a:p>
                    <a:p>
                      <a:r>
                        <a:rPr lang="sl-SI" sz="2100" kern="1200" dirty="0">
                          <a:solidFill>
                            <a:schemeClr val="dk1"/>
                          </a:solidFill>
                          <a:latin typeface="+mn-lt"/>
                          <a:ea typeface="+mn-ea"/>
                          <a:cs typeface="+mn-cs"/>
                        </a:rPr>
                        <a:t>Od 100.000 EUR, največ 75 % oziroma 85 % vrednosti projekta, odvisno od vrste državne pomoči.</a:t>
                      </a:r>
                    </a:p>
                  </a:txBody>
                  <a:tcPr marL="137160" marR="137160" marT="68580" marB="68580"/>
                </a:tc>
                <a:extLst>
                  <a:ext uri="{0D108BD9-81ED-4DB2-BD59-A6C34878D82A}">
                    <a16:rowId xmlns:a16="http://schemas.microsoft.com/office/drawing/2014/main" val="988978831"/>
                  </a:ext>
                </a:extLst>
              </a:tr>
              <a:tr h="1417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2100" b="1" kern="1200" dirty="0">
                          <a:solidFill>
                            <a:schemeClr val="dk1"/>
                          </a:solidFill>
                          <a:latin typeface="+mn-lt"/>
                          <a:ea typeface="+mn-ea"/>
                          <a:cs typeface="+mn-cs"/>
                        </a:rPr>
                        <a:t>RASTEM </a:t>
                      </a:r>
                    </a:p>
                    <a:p>
                      <a:pPr marL="0" marR="0" lvl="0" indent="0" algn="l" defTabSz="914400" rtl="0" eaLnBrk="1" fontAlgn="auto" latinLnBrk="0" hangingPunct="1">
                        <a:lnSpc>
                          <a:spcPct val="100000"/>
                        </a:lnSpc>
                        <a:spcBef>
                          <a:spcPts val="0"/>
                        </a:spcBef>
                        <a:spcAft>
                          <a:spcPts val="0"/>
                        </a:spcAft>
                        <a:buClrTx/>
                        <a:buSzTx/>
                        <a:buFontTx/>
                        <a:buNone/>
                        <a:tabLst/>
                        <a:defRPr/>
                      </a:pPr>
                      <a:r>
                        <a:rPr lang="sl-SI" sz="2100" kern="1200" dirty="0">
                          <a:solidFill>
                            <a:schemeClr val="dk1"/>
                          </a:solidFill>
                          <a:latin typeface="+mn-lt"/>
                          <a:ea typeface="+mn-ea"/>
                          <a:cs typeface="+mn-cs"/>
                        </a:rPr>
                        <a:t>Financiranje trajnih obratnih sredstev podjetij, ki zaradi rasti poslovanja potrebujejo dodatne vire za financiranje tekočega poslovnega cikla. Sredstva so namenjena podpori rasti in ne klasičnemu financiranju posamezne investicije.</a:t>
                      </a:r>
                    </a:p>
                  </a:txBody>
                  <a:tcPr marL="137160" marR="137160" marT="68580" marB="68580"/>
                </a:tc>
                <a:tc>
                  <a:txBody>
                    <a:bodyPr/>
                    <a:lstStyle/>
                    <a:p>
                      <a:endParaRPr lang="sl-SI" sz="2100" kern="1200" dirty="0">
                        <a:solidFill>
                          <a:schemeClr val="dk1"/>
                        </a:solidFill>
                        <a:latin typeface="+mn-lt"/>
                        <a:ea typeface="+mn-ea"/>
                        <a:cs typeface="+mn-cs"/>
                      </a:endParaRPr>
                    </a:p>
                    <a:p>
                      <a:r>
                        <a:rPr lang="sl-SI" sz="2100" kern="1200" dirty="0">
                          <a:solidFill>
                            <a:schemeClr val="dk1"/>
                          </a:solidFill>
                          <a:latin typeface="+mn-lt"/>
                          <a:ea typeface="+mn-ea"/>
                          <a:cs typeface="+mn-cs"/>
                        </a:rPr>
                        <a:t>Od 100.000 do 5 mio EUR. </a:t>
                      </a:r>
                    </a:p>
                  </a:txBody>
                  <a:tcPr marL="137160" marR="137160" marT="68580" marB="68580"/>
                </a:tc>
                <a:extLst>
                  <a:ext uri="{0D108BD9-81ED-4DB2-BD59-A6C34878D82A}">
                    <a16:rowId xmlns:a16="http://schemas.microsoft.com/office/drawing/2014/main" val="2966686255"/>
                  </a:ext>
                </a:extLst>
              </a:tr>
              <a:tr h="1417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2100" b="1" kern="1200" dirty="0">
                          <a:solidFill>
                            <a:schemeClr val="dk1"/>
                          </a:solidFill>
                          <a:latin typeface="+mn-lt"/>
                          <a:ea typeface="+mn-ea"/>
                          <a:cs typeface="+mn-cs"/>
                        </a:rPr>
                        <a:t>OBVLADUJEM </a:t>
                      </a:r>
                    </a:p>
                    <a:p>
                      <a:pPr marL="0" marR="0" lvl="0" indent="0" algn="l" defTabSz="914400" rtl="0" eaLnBrk="1" fontAlgn="auto" latinLnBrk="0" hangingPunct="1">
                        <a:lnSpc>
                          <a:spcPct val="100000"/>
                        </a:lnSpc>
                        <a:spcBef>
                          <a:spcPts val="0"/>
                        </a:spcBef>
                        <a:spcAft>
                          <a:spcPts val="0"/>
                        </a:spcAft>
                        <a:buClrTx/>
                        <a:buSzTx/>
                        <a:buFontTx/>
                        <a:buNone/>
                        <a:tabLst/>
                        <a:defRPr/>
                      </a:pPr>
                      <a:r>
                        <a:rPr lang="sl-SI" sz="2100" kern="1200" dirty="0">
                          <a:solidFill>
                            <a:schemeClr val="dk1"/>
                          </a:solidFill>
                          <a:latin typeface="+mn-lt"/>
                          <a:ea typeface="+mn-ea"/>
                          <a:cs typeface="+mn-cs"/>
                        </a:rPr>
                        <a:t>Financiranje posebnih likvidnostnih potreb podjetij in zagotavljanju stabilnosti poslovanja. Namenjeno je situacijam, ko podjetje potrebuje dolgoročnejši vir za obvladovanje likvidnostnih pritiskov in vzdrževanje nemotenega poslovanja.</a:t>
                      </a:r>
                    </a:p>
                  </a:txBody>
                  <a:tcPr marL="137160" marR="137160" marT="68580" marB="68580"/>
                </a:tc>
                <a:tc>
                  <a:txBody>
                    <a:bodyPr/>
                    <a:lstStyle/>
                    <a:p>
                      <a:endParaRPr lang="sl-SI" sz="2100" kern="1200" dirty="0">
                        <a:solidFill>
                          <a:schemeClr val="dk1"/>
                        </a:solidFill>
                        <a:latin typeface="+mn-lt"/>
                        <a:ea typeface="+mn-ea"/>
                        <a:cs typeface="+mn-cs"/>
                      </a:endParaRPr>
                    </a:p>
                    <a:p>
                      <a:r>
                        <a:rPr lang="sl-SI" sz="2100" kern="1200" dirty="0">
                          <a:solidFill>
                            <a:schemeClr val="dk1"/>
                          </a:solidFill>
                          <a:latin typeface="+mn-lt"/>
                          <a:ea typeface="+mn-ea"/>
                          <a:cs typeface="+mn-cs"/>
                        </a:rPr>
                        <a:t>Od 100.000 do 5 mio EUR. </a:t>
                      </a:r>
                    </a:p>
                  </a:txBody>
                  <a:tcPr marL="137160" marR="137160" marT="68580" marB="68580"/>
                </a:tc>
                <a:extLst>
                  <a:ext uri="{0D108BD9-81ED-4DB2-BD59-A6C34878D82A}">
                    <a16:rowId xmlns:a16="http://schemas.microsoft.com/office/drawing/2014/main" val="3281474222"/>
                  </a:ext>
                </a:extLst>
              </a:tr>
            </a:tbl>
          </a:graphicData>
        </a:graphic>
      </p:graphicFrame>
    </p:spTree>
    <p:extLst>
      <p:ext uri="{BB962C8B-B14F-4D97-AF65-F5344CB8AC3E}">
        <p14:creationId xmlns:p14="http://schemas.microsoft.com/office/powerpoint/2010/main" val="1296466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705A3-B458-E5EB-AC24-297D0DD56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2F4D49-878F-D463-9AD4-C05BFAB13A07}"/>
              </a:ext>
            </a:extLst>
          </p:cNvPr>
          <p:cNvSpPr>
            <a:spLocks noGrp="1"/>
          </p:cNvSpPr>
          <p:nvPr>
            <p:ph type="title"/>
          </p:nvPr>
        </p:nvSpPr>
        <p:spPr>
          <a:xfrm>
            <a:off x="1257300" y="1426906"/>
            <a:ext cx="13830300" cy="2312603"/>
          </a:xfrm>
        </p:spPr>
        <p:txBody>
          <a:bodyPr>
            <a:noAutofit/>
          </a:bodyPr>
          <a:lstStyle/>
          <a:p>
            <a:r>
              <a:rPr lang="sl-SI" sz="4500" dirty="0">
                <a:ea typeface="Calibri Light" panose="020F0302020204030204" pitchFamily="34" charset="0"/>
                <a:cs typeface="Calibri Light" panose="020F0302020204030204" pitchFamily="34" charset="0"/>
              </a:rPr>
              <a:t>Ministrstvo za okolje in prostor, Ministrstvo za infrastrukturo in energetiko, </a:t>
            </a:r>
            <a:r>
              <a:rPr lang="sl-SI" sz="4500" dirty="0" err="1">
                <a:ea typeface="Calibri Light" panose="020F0302020204030204" pitchFamily="34" charset="0"/>
                <a:cs typeface="Calibri Light" panose="020F0302020204030204" pitchFamily="34" charset="0"/>
              </a:rPr>
              <a:t>Eko</a:t>
            </a:r>
            <a:r>
              <a:rPr lang="sl-SI" sz="4500" dirty="0">
                <a:ea typeface="Calibri Light" panose="020F0302020204030204" pitchFamily="34" charset="0"/>
                <a:cs typeface="Calibri Light" panose="020F0302020204030204" pitchFamily="34" charset="0"/>
              </a:rPr>
              <a:t> sklad</a:t>
            </a:r>
            <a:br>
              <a:rPr lang="sl-SI" sz="3600" dirty="0">
                <a:ea typeface="Calibri Light" panose="020F0302020204030204" pitchFamily="34" charset="0"/>
                <a:cs typeface="Calibri Light" panose="020F0302020204030204" pitchFamily="34" charset="0"/>
              </a:rPr>
            </a:br>
            <a:br>
              <a:rPr lang="sl-SI" sz="2250" b="0" dirty="0">
                <a:ea typeface="Calibri Light" panose="020F0302020204030204" pitchFamily="34" charset="0"/>
                <a:cs typeface="Calibri Light" panose="020F0302020204030204" pitchFamily="34" charset="0"/>
              </a:rPr>
            </a:br>
            <a:r>
              <a:rPr lang="sl-SI" sz="2250" b="0" dirty="0">
                <a:ea typeface="Calibri Light" panose="020F0302020204030204" pitchFamily="34" charset="0"/>
                <a:cs typeface="Calibri Light" panose="020F0302020204030204" pitchFamily="34" charset="0"/>
              </a:rPr>
              <a:t>Povezave: </a:t>
            </a:r>
            <a:br>
              <a:rPr lang="sl-SI" sz="2250" b="0" dirty="0">
                <a:ea typeface="Calibri Light" panose="020F0302020204030204" pitchFamily="34" charset="0"/>
                <a:cs typeface="Calibri Light" panose="020F0302020204030204" pitchFamily="34" charset="0"/>
              </a:rPr>
            </a:br>
            <a:r>
              <a:rPr lang="sl-SI" sz="2250" b="0" dirty="0">
                <a:ea typeface="Calibri Light" panose="020F0302020204030204" pitchFamily="34" charset="0"/>
                <a:cs typeface="Calibri Light" panose="020F0302020204030204" pitchFamily="34" charset="0"/>
                <a:hlinkClick r:id="rId3"/>
              </a:rPr>
              <a:t>https://www.gov.si/drzavni-organi/ministrstva/ministrstvo-za-okolje-in-prostor/javne-objave-ministrstva-za-okolje-podnebje-in-energijo/</a:t>
            </a:r>
            <a:r>
              <a:rPr lang="sl-SI" sz="2250" b="0" dirty="0">
                <a:ea typeface="Calibri Light" panose="020F0302020204030204" pitchFamily="34" charset="0"/>
                <a:cs typeface="Calibri Light" panose="020F0302020204030204" pitchFamily="34" charset="0"/>
              </a:rPr>
              <a:t>; </a:t>
            </a:r>
            <a:br>
              <a:rPr lang="sl-SI" sz="2250" b="0" dirty="0">
                <a:ea typeface="Calibri Light" panose="020F0302020204030204" pitchFamily="34" charset="0"/>
                <a:cs typeface="Calibri Light" panose="020F0302020204030204" pitchFamily="34" charset="0"/>
              </a:rPr>
            </a:br>
            <a:r>
              <a:rPr lang="sl-SI" sz="2250" b="0" dirty="0">
                <a:ea typeface="Calibri Light" panose="020F0302020204030204" pitchFamily="34" charset="0"/>
                <a:cs typeface="Calibri Light" panose="020F0302020204030204" pitchFamily="34" charset="0"/>
                <a:hlinkClick r:id="rId4"/>
              </a:rPr>
              <a:t>https://www.gov.si/drzavni-organi/ministrstva/ministrstvo-za-infrastrukturo-in-energetiko/javne-objave/;</a:t>
            </a:r>
            <a:br>
              <a:rPr lang="sl-SI" sz="2250" b="0" dirty="0">
                <a:ea typeface="Calibri Light" panose="020F0302020204030204" pitchFamily="34" charset="0"/>
                <a:cs typeface="Calibri Light" panose="020F0302020204030204" pitchFamily="34" charset="0"/>
              </a:rPr>
            </a:br>
            <a:r>
              <a:rPr lang="sl-SI" sz="2250" b="0" dirty="0">
                <a:ea typeface="Calibri Light" panose="020F0302020204030204" pitchFamily="34" charset="0"/>
                <a:cs typeface="Calibri Light" panose="020F0302020204030204" pitchFamily="34" charset="0"/>
                <a:hlinkClick r:id="rId5"/>
              </a:rPr>
              <a:t>https://www.ekosklad.si/gospodarstvo/pridobite-spodbudo/seznam-spodbud</a:t>
            </a:r>
            <a:r>
              <a:rPr lang="sl-SI" sz="2250" b="0" dirty="0">
                <a:ea typeface="Calibri Light" panose="020F0302020204030204" pitchFamily="34" charset="0"/>
                <a:cs typeface="Calibri Light" panose="020F0302020204030204" pitchFamily="34" charset="0"/>
              </a:rPr>
              <a:t>; </a:t>
            </a:r>
            <a:br>
              <a:rPr lang="sl-SI" sz="2250" b="0" dirty="0">
                <a:ea typeface="Calibri Light" panose="020F0302020204030204" pitchFamily="34" charset="0"/>
                <a:cs typeface="Calibri Light" panose="020F0302020204030204" pitchFamily="34" charset="0"/>
              </a:rPr>
            </a:br>
            <a:r>
              <a:rPr lang="sl-SI" sz="2250" b="0" dirty="0">
                <a:ea typeface="Calibri Light" panose="020F0302020204030204" pitchFamily="34" charset="0"/>
                <a:cs typeface="Calibri Light" panose="020F0302020204030204" pitchFamily="34" charset="0"/>
                <a:hlinkClick r:id="rId6"/>
              </a:rPr>
              <a:t>https://borzen.si/sl-si/; </a:t>
            </a:r>
            <a:br>
              <a:rPr lang="sl-SI" sz="2250" b="0" dirty="0">
                <a:ea typeface="Calibri Light" panose="020F0302020204030204" pitchFamily="34" charset="0"/>
                <a:cs typeface="Calibri Light" panose="020F0302020204030204" pitchFamily="34" charset="0"/>
              </a:rPr>
            </a:br>
            <a:r>
              <a:rPr lang="sl-SI" sz="2250" dirty="0">
                <a:ea typeface="Calibri Light" panose="020F0302020204030204" pitchFamily="34" charset="0"/>
                <a:cs typeface="Calibri Light" panose="020F0302020204030204" pitchFamily="34" charset="0"/>
                <a:hlinkClick r:id="rId7"/>
              </a:rPr>
              <a:t>https://www.energetika-portal.si/javne-objave/</a:t>
            </a:r>
            <a:br>
              <a:rPr lang="sl-SI" sz="2250" b="0" dirty="0">
                <a:ea typeface="Calibri Light" panose="020F0302020204030204" pitchFamily="34" charset="0"/>
                <a:cs typeface="Calibri Light" panose="020F0302020204030204" pitchFamily="34" charset="0"/>
              </a:rPr>
            </a:br>
            <a:endParaRPr lang="sl-SI" sz="2250" b="0" dirty="0">
              <a:ea typeface="Calibri Light" panose="020F0302020204030204" pitchFamily="34" charset="0"/>
              <a:cs typeface="Calibri Light" panose="020F0302020204030204" pitchFamily="34" charset="0"/>
            </a:endParaRPr>
          </a:p>
        </p:txBody>
      </p:sp>
      <p:sp>
        <p:nvSpPr>
          <p:cNvPr id="5" name="PoljeZBesedilom 4">
            <a:extLst>
              <a:ext uri="{FF2B5EF4-FFF2-40B4-BE49-F238E27FC236}">
                <a16:creationId xmlns:a16="http://schemas.microsoft.com/office/drawing/2014/main" id="{A4F3F4EC-9F3A-0813-C500-9E45158E6B60}"/>
              </a:ext>
            </a:extLst>
          </p:cNvPr>
          <p:cNvSpPr txBox="1"/>
          <p:nvPr/>
        </p:nvSpPr>
        <p:spPr>
          <a:xfrm>
            <a:off x="1440872" y="3546527"/>
            <a:ext cx="15018329" cy="2678426"/>
          </a:xfrm>
          <a:prstGeom prst="rect">
            <a:avLst/>
          </a:prstGeom>
          <a:noFill/>
        </p:spPr>
        <p:txBody>
          <a:bodyPr wrap="square">
            <a:spAutoFit/>
          </a:bodyPr>
          <a:lstStyle/>
          <a:p>
            <a:pPr marL="571485" indent="-571485" defTabSz="1371600" fontAlgn="base">
              <a:buFont typeface="Arial" panose="020B0604020202020204" pitchFamily="34" charset="0"/>
              <a:buChar char="•"/>
            </a:pPr>
            <a:endParaRPr lang="sl-SI" sz="2801" dirty="0">
              <a:solidFill>
                <a:srgbClr val="425563"/>
              </a:solidFill>
              <a:latin typeface="Georgia" panose="02040502050405020303" pitchFamily="18" charset="0"/>
              <a:cs typeface="Calibri Light" panose="020F0302020204030204" pitchFamily="34" charset="0"/>
            </a:endParaRPr>
          </a:p>
          <a:p>
            <a:pPr marL="571485" indent="-571485" defTabSz="1371600" fontAlgn="base">
              <a:buFont typeface="Arial" panose="020B0604020202020204" pitchFamily="34" charset="0"/>
              <a:buChar char="•"/>
            </a:pPr>
            <a:endParaRPr lang="sl-SI" sz="2801" dirty="0">
              <a:solidFill>
                <a:srgbClr val="425563"/>
              </a:solidFill>
              <a:latin typeface="Georgia" panose="02040502050405020303" pitchFamily="18" charset="0"/>
              <a:cs typeface="Calibri Light" panose="020F0302020204030204" pitchFamily="34" charset="0"/>
            </a:endParaRPr>
          </a:p>
          <a:p>
            <a:pPr marL="571485" indent="-571485" defTabSz="1371600" fontAlgn="base">
              <a:buFont typeface="Arial" panose="020B0604020202020204" pitchFamily="34" charset="0"/>
              <a:buChar char="•"/>
            </a:pPr>
            <a:endParaRPr lang="pl-PL" sz="2801" dirty="0">
              <a:solidFill>
                <a:srgbClr val="425563"/>
              </a:solidFill>
              <a:latin typeface="Georgia" panose="02040502050405020303" pitchFamily="18" charset="0"/>
              <a:cs typeface="Calibri Light" panose="020F0302020204030204" pitchFamily="34" charset="0"/>
            </a:endParaRPr>
          </a:p>
          <a:p>
            <a:pPr marL="571485" indent="-571485" defTabSz="1371600" fontAlgn="base">
              <a:buFont typeface="Arial" panose="020B0604020202020204" pitchFamily="34" charset="0"/>
              <a:buChar char="•"/>
            </a:pPr>
            <a:endParaRPr lang="sl-SI" sz="2801" dirty="0">
              <a:solidFill>
                <a:srgbClr val="425563"/>
              </a:solidFill>
              <a:latin typeface="Georgia" panose="02040502050405020303" pitchFamily="18" charset="0"/>
              <a:cs typeface="Calibri Light" panose="020F0302020204030204" pitchFamily="34" charset="0"/>
            </a:endParaRPr>
          </a:p>
          <a:p>
            <a:pPr marL="571485" indent="-571485" defTabSz="1371600" fontAlgn="base">
              <a:buFont typeface="Arial" panose="020B0604020202020204" pitchFamily="34" charset="0"/>
              <a:buChar char="•"/>
            </a:pPr>
            <a:endParaRPr lang="sl-SI" sz="2801" dirty="0">
              <a:solidFill>
                <a:srgbClr val="425563"/>
              </a:solidFill>
              <a:latin typeface="Georgia" panose="02040502050405020303" pitchFamily="18" charset="0"/>
              <a:cs typeface="Calibri Light" panose="020F0302020204030204" pitchFamily="34" charset="0"/>
            </a:endParaRPr>
          </a:p>
          <a:p>
            <a:pPr marL="571485" indent="-571485" defTabSz="1371600" fontAlgn="base">
              <a:buFont typeface="Arial" panose="020B0604020202020204" pitchFamily="34" charset="0"/>
              <a:buChar char="•"/>
            </a:pPr>
            <a:endParaRPr lang="sl-SI" sz="2801" dirty="0">
              <a:solidFill>
                <a:srgbClr val="425563"/>
              </a:solidFill>
              <a:latin typeface="Georgia" panose="02040502050405020303" pitchFamily="18" charset="0"/>
              <a:cs typeface="Calibri Light" panose="020F0302020204030204" pitchFamily="34" charset="0"/>
            </a:endParaRPr>
          </a:p>
        </p:txBody>
      </p:sp>
      <p:graphicFrame>
        <p:nvGraphicFramePr>
          <p:cNvPr id="6" name="Tabela 5">
            <a:extLst>
              <a:ext uri="{FF2B5EF4-FFF2-40B4-BE49-F238E27FC236}">
                <a16:creationId xmlns:a16="http://schemas.microsoft.com/office/drawing/2014/main" id="{3AF672DC-B056-5F20-01DC-8AD0119AEEC5}"/>
              </a:ext>
            </a:extLst>
          </p:cNvPr>
          <p:cNvGraphicFramePr>
            <a:graphicFrameLocks noGrp="1"/>
          </p:cNvGraphicFramePr>
          <p:nvPr/>
        </p:nvGraphicFramePr>
        <p:xfrm>
          <a:off x="1440872" y="4463408"/>
          <a:ext cx="16262928" cy="5393603"/>
        </p:xfrm>
        <a:graphic>
          <a:graphicData uri="http://schemas.openxmlformats.org/drawingml/2006/table">
            <a:tbl>
              <a:tblPr firstRow="1" bandRow="1">
                <a:tableStyleId>{5C22544A-7EE6-4342-B048-85BDC9FD1C3A}</a:tableStyleId>
              </a:tblPr>
              <a:tblGrid>
                <a:gridCol w="16262928">
                  <a:extLst>
                    <a:ext uri="{9D8B030D-6E8A-4147-A177-3AD203B41FA5}">
                      <a16:colId xmlns:a16="http://schemas.microsoft.com/office/drawing/2014/main" val="1872147509"/>
                    </a:ext>
                  </a:extLst>
                </a:gridCol>
              </a:tblGrid>
              <a:tr h="593609">
                <a:tc>
                  <a:txBody>
                    <a:bodyPr/>
                    <a:lstStyle/>
                    <a:p>
                      <a:r>
                        <a:rPr lang="sl-SI" sz="2100" dirty="0">
                          <a:latin typeface="+mj-lt"/>
                          <a:ea typeface="Calibri Light" panose="020F0302020204030204" pitchFamily="34" charset="0"/>
                          <a:cs typeface="Calibri Light" panose="020F0302020204030204" pitchFamily="34" charset="0"/>
                        </a:rPr>
                        <a:t>Javni razpis</a:t>
                      </a:r>
                    </a:p>
                  </a:txBody>
                  <a:tcPr marL="182880" marR="182880" marT="91440" marB="91440"/>
                </a:tc>
                <a:extLst>
                  <a:ext uri="{0D108BD9-81ED-4DB2-BD59-A6C34878D82A}">
                    <a16:rowId xmlns:a16="http://schemas.microsoft.com/office/drawing/2014/main" val="978058538"/>
                  </a:ext>
                </a:extLst>
              </a:tr>
              <a:tr h="8229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l-SI" sz="2100" kern="1200" dirty="0">
                          <a:solidFill>
                            <a:schemeClr val="dk1"/>
                          </a:solidFill>
                          <a:latin typeface="+mj-lt"/>
                          <a:ea typeface="Calibri Light" panose="020F0302020204030204" pitchFamily="34" charset="0"/>
                          <a:cs typeface="Calibri Light" panose="020F0302020204030204" pitchFamily="34" charset="0"/>
                        </a:rPr>
                        <a:t>Nepovratne finančne spodbude za nove skupne naložbe v posodobitev ogrevalnih naprav v skupnih sistemih starejših stavb z najmanj tremi posameznimi deli | </a:t>
                      </a:r>
                      <a:r>
                        <a:rPr lang="sl-SI" sz="2100" b="1" kern="1200" dirty="0" err="1">
                          <a:solidFill>
                            <a:schemeClr val="dk1"/>
                          </a:solidFill>
                          <a:latin typeface="+mj-lt"/>
                          <a:ea typeface="Calibri Light" panose="020F0302020204030204" pitchFamily="34" charset="0"/>
                          <a:cs typeface="Calibri Light" panose="020F0302020204030204" pitchFamily="34" charset="0"/>
                        </a:rPr>
                        <a:t>Eko</a:t>
                      </a:r>
                      <a:r>
                        <a:rPr lang="sl-SI" sz="2100" b="1" kern="1200" dirty="0">
                          <a:solidFill>
                            <a:schemeClr val="dk1"/>
                          </a:solidFill>
                          <a:latin typeface="+mj-lt"/>
                          <a:ea typeface="Calibri Light" panose="020F0302020204030204" pitchFamily="34" charset="0"/>
                          <a:cs typeface="Calibri Light" panose="020F0302020204030204" pitchFamily="34" charset="0"/>
                        </a:rPr>
                        <a:t> sklad</a:t>
                      </a:r>
                    </a:p>
                  </a:txBody>
                  <a:tcPr marL="182880" marR="182880" marT="91440" marB="91440"/>
                </a:tc>
                <a:extLst>
                  <a:ext uri="{0D108BD9-81ED-4DB2-BD59-A6C34878D82A}">
                    <a16:rowId xmlns:a16="http://schemas.microsoft.com/office/drawing/2014/main" val="2736892570"/>
                  </a:ext>
                </a:extLst>
              </a:tr>
              <a:tr h="63426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l-SI" sz="2100" kern="1200" dirty="0">
                          <a:solidFill>
                            <a:schemeClr val="dk1"/>
                          </a:solidFill>
                          <a:latin typeface="+mn-lt"/>
                          <a:ea typeface="Calibri Light" panose="020F0302020204030204" pitchFamily="34" charset="0"/>
                          <a:cs typeface="Calibri Light" panose="020F0302020204030204" pitchFamily="34" charset="0"/>
                        </a:rPr>
                        <a:t>Nepovratne finančne spodbude podjetjem za izvedbo energetskega pregleda ali za uvedbo sistema upravljanja z energijo | </a:t>
                      </a:r>
                      <a:r>
                        <a:rPr lang="sl-SI" sz="2100" b="1" kern="1200" dirty="0" err="1">
                          <a:solidFill>
                            <a:schemeClr val="dk1"/>
                          </a:solidFill>
                          <a:latin typeface="+mn-lt"/>
                          <a:ea typeface="Calibri Light" panose="020F0302020204030204" pitchFamily="34" charset="0"/>
                          <a:cs typeface="Calibri Light" panose="020F0302020204030204" pitchFamily="34" charset="0"/>
                        </a:rPr>
                        <a:t>Eko</a:t>
                      </a:r>
                      <a:r>
                        <a:rPr lang="sl-SI" sz="2100" b="1" kern="1200" dirty="0">
                          <a:solidFill>
                            <a:schemeClr val="dk1"/>
                          </a:solidFill>
                          <a:latin typeface="+mn-lt"/>
                          <a:ea typeface="Calibri Light" panose="020F0302020204030204" pitchFamily="34" charset="0"/>
                          <a:cs typeface="Calibri Light" panose="020F0302020204030204" pitchFamily="34" charset="0"/>
                        </a:rPr>
                        <a:t> sklad</a:t>
                      </a:r>
                      <a:endParaRPr lang="sl-SI" sz="2100" b="1" kern="1200" dirty="0">
                        <a:solidFill>
                          <a:schemeClr val="dk1"/>
                        </a:solidFill>
                        <a:latin typeface="+mj-lt"/>
                        <a:ea typeface="Calibri Light" panose="020F0302020204030204" pitchFamily="34" charset="0"/>
                        <a:cs typeface="Calibri Light" panose="020F0302020204030204" pitchFamily="34" charset="0"/>
                      </a:endParaRPr>
                    </a:p>
                  </a:txBody>
                  <a:tcPr marL="182880" marR="182880" marT="91440" marB="91440"/>
                </a:tc>
                <a:extLst>
                  <a:ext uri="{0D108BD9-81ED-4DB2-BD59-A6C34878D82A}">
                    <a16:rowId xmlns:a16="http://schemas.microsoft.com/office/drawing/2014/main" val="226912275"/>
                  </a:ext>
                </a:extLst>
              </a:tr>
              <a:tr h="59360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2100" kern="1200" dirty="0">
                          <a:solidFill>
                            <a:schemeClr val="dk1"/>
                          </a:solidFill>
                          <a:latin typeface="+mn-lt"/>
                          <a:ea typeface="Calibri Light" panose="020F0302020204030204" pitchFamily="34" charset="0"/>
                          <a:cs typeface="Calibri Light" panose="020F0302020204030204" pitchFamily="34" charset="0"/>
                        </a:rPr>
                        <a:t>Javni poziv za kreditiranje okoljskih naložb pravnih oseb (83PO25) | </a:t>
                      </a:r>
                      <a:r>
                        <a:rPr lang="pl-PL" sz="2100" b="1" kern="1200" dirty="0">
                          <a:solidFill>
                            <a:schemeClr val="dk1"/>
                          </a:solidFill>
                          <a:latin typeface="+mn-lt"/>
                          <a:ea typeface="Calibri Light" panose="020F0302020204030204" pitchFamily="34" charset="0"/>
                          <a:cs typeface="Calibri Light" panose="020F0302020204030204" pitchFamily="34" charset="0"/>
                        </a:rPr>
                        <a:t>Eko sklad</a:t>
                      </a:r>
                      <a:endParaRPr lang="sl-SI" sz="2100" b="1" kern="1200" dirty="0">
                        <a:solidFill>
                          <a:schemeClr val="dk1"/>
                        </a:solidFill>
                        <a:latin typeface="+mn-lt"/>
                        <a:ea typeface="Calibri Light" panose="020F0302020204030204" pitchFamily="34" charset="0"/>
                        <a:cs typeface="Calibri Light" panose="020F0302020204030204" pitchFamily="34" charset="0"/>
                      </a:endParaRPr>
                    </a:p>
                  </a:txBody>
                  <a:tcPr marL="182880" marR="182880" marT="91440" marB="91440"/>
                </a:tc>
                <a:extLst>
                  <a:ext uri="{0D108BD9-81ED-4DB2-BD59-A6C34878D82A}">
                    <a16:rowId xmlns:a16="http://schemas.microsoft.com/office/drawing/2014/main" val="3840459897"/>
                  </a:ext>
                </a:extLst>
              </a:tr>
              <a:tr h="56302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l-SI" sz="2100" kern="1200" dirty="0">
                          <a:solidFill>
                            <a:schemeClr val="dk1"/>
                          </a:solidFill>
                          <a:latin typeface="+mn-lt"/>
                          <a:ea typeface="Calibri Light" panose="020F0302020204030204" pitchFamily="34" charset="0"/>
                          <a:cs typeface="Calibri Light" panose="020F0302020204030204" pitchFamily="34" charset="0"/>
                        </a:rPr>
                        <a:t>Nepovratne finančne spodbude za nove naložbe v učinkovito rabo energije in obnovljive vire energije za poslovne subjekte | </a:t>
                      </a:r>
                      <a:r>
                        <a:rPr lang="sl-SI" sz="2100" b="1" kern="1200" dirty="0" err="1">
                          <a:solidFill>
                            <a:schemeClr val="dk1"/>
                          </a:solidFill>
                          <a:latin typeface="+mn-lt"/>
                          <a:ea typeface="Calibri Light" panose="020F0302020204030204" pitchFamily="34" charset="0"/>
                          <a:cs typeface="Calibri Light" panose="020F0302020204030204" pitchFamily="34" charset="0"/>
                        </a:rPr>
                        <a:t>Eko</a:t>
                      </a:r>
                      <a:r>
                        <a:rPr lang="sl-SI" sz="2100" b="1" kern="1200" dirty="0">
                          <a:solidFill>
                            <a:schemeClr val="dk1"/>
                          </a:solidFill>
                          <a:latin typeface="+mn-lt"/>
                          <a:ea typeface="Calibri Light" panose="020F0302020204030204" pitchFamily="34" charset="0"/>
                          <a:cs typeface="Calibri Light" panose="020F0302020204030204" pitchFamily="34" charset="0"/>
                        </a:rPr>
                        <a:t> sklad</a:t>
                      </a:r>
                    </a:p>
                  </a:txBody>
                  <a:tcPr marL="182880" marR="182880" marT="91440" marB="91440"/>
                </a:tc>
                <a:extLst>
                  <a:ext uri="{0D108BD9-81ED-4DB2-BD59-A6C34878D82A}">
                    <a16:rowId xmlns:a16="http://schemas.microsoft.com/office/drawing/2014/main" val="3491336708"/>
                  </a:ext>
                </a:extLst>
              </a:tr>
              <a:tr h="68158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l-SI" sz="2100" kern="1200" dirty="0">
                          <a:solidFill>
                            <a:schemeClr val="dk1"/>
                          </a:solidFill>
                          <a:latin typeface="+mn-lt"/>
                          <a:ea typeface="Calibri Light" panose="020F0302020204030204" pitchFamily="34" charset="0"/>
                          <a:cs typeface="Calibri Light" panose="020F0302020204030204" pitchFamily="34" charset="0"/>
                        </a:rPr>
                        <a:t>Javni poziv za sofinanciranje projektov s programskega področja LIFE za leto 2026 | </a:t>
                      </a:r>
                      <a:r>
                        <a:rPr lang="sl-SI" sz="2100" b="1" kern="1200" dirty="0">
                          <a:solidFill>
                            <a:schemeClr val="dk1"/>
                          </a:solidFill>
                          <a:latin typeface="+mn-lt"/>
                          <a:ea typeface="Calibri Light" panose="020F0302020204030204" pitchFamily="34" charset="0"/>
                          <a:cs typeface="Calibri Light" panose="020F0302020204030204" pitchFamily="34" charset="0"/>
                        </a:rPr>
                        <a:t>Ministrstvo za okolje in prostor </a:t>
                      </a:r>
                    </a:p>
                  </a:txBody>
                  <a:tcPr marL="182880" marR="182880" marT="91440" marB="91440"/>
                </a:tc>
                <a:extLst>
                  <a:ext uri="{0D108BD9-81ED-4DB2-BD59-A6C34878D82A}">
                    <a16:rowId xmlns:a16="http://schemas.microsoft.com/office/drawing/2014/main" val="1707993943"/>
                  </a:ext>
                </a:extLst>
              </a:tr>
              <a:tr h="68158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l-SI" sz="2100" kern="1200" dirty="0">
                          <a:solidFill>
                            <a:schemeClr val="dk1"/>
                          </a:solidFill>
                          <a:latin typeface="+mn-lt"/>
                          <a:ea typeface="Calibri Light" panose="020F0302020204030204" pitchFamily="34" charset="0"/>
                          <a:cs typeface="Calibri Light" panose="020F0302020204030204" pitchFamily="34" charset="0"/>
                        </a:rPr>
                        <a:t>Javni poziv za spodbude za zasebno polnilno infrastrukturo za električna vozila | </a:t>
                      </a:r>
                      <a:r>
                        <a:rPr lang="sl-SI" sz="2100" b="1" kern="1200" dirty="0">
                          <a:solidFill>
                            <a:schemeClr val="dk1"/>
                          </a:solidFill>
                          <a:latin typeface="+mn-lt"/>
                          <a:ea typeface="Calibri Light" panose="020F0302020204030204" pitchFamily="34" charset="0"/>
                          <a:cs typeface="Calibri Light" panose="020F0302020204030204" pitchFamily="34" charset="0"/>
                        </a:rPr>
                        <a:t>Ministrstvo za okolje in prostor</a:t>
                      </a:r>
                      <a:endParaRPr lang="sl-SI" sz="2100" b="1" dirty="0">
                        <a:latin typeface="+mj-lt"/>
                        <a:ea typeface="Calibri Light" panose="020F0302020204030204" pitchFamily="34" charset="0"/>
                        <a:cs typeface="Calibri Light" panose="020F0302020204030204" pitchFamily="34" charset="0"/>
                      </a:endParaRPr>
                    </a:p>
                  </a:txBody>
                  <a:tcPr marL="182880" marR="182880" marT="91440" marB="91440"/>
                </a:tc>
                <a:extLst>
                  <a:ext uri="{0D108BD9-81ED-4DB2-BD59-A6C34878D82A}">
                    <a16:rowId xmlns:a16="http://schemas.microsoft.com/office/drawing/2014/main" val="3120587093"/>
                  </a:ext>
                </a:extLst>
              </a:tr>
              <a:tr h="8229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l-SI" sz="2100" kern="1200" dirty="0">
                          <a:solidFill>
                            <a:schemeClr val="dk1"/>
                          </a:solidFill>
                          <a:latin typeface="+mn-lt"/>
                          <a:ea typeface="Calibri Light" panose="020F0302020204030204" pitchFamily="34" charset="0"/>
                          <a:cs typeface="Calibri Light" panose="020F0302020204030204" pitchFamily="34" charset="0"/>
                        </a:rPr>
                        <a:t>Subvencije za spodbujanje okolju prijaznejšega prevozništva v cestnem prometu | </a:t>
                      </a:r>
                      <a:r>
                        <a:rPr lang="sl-SI" sz="2100" b="1" kern="1200" dirty="0">
                          <a:solidFill>
                            <a:schemeClr val="dk1"/>
                          </a:solidFill>
                          <a:latin typeface="+mn-lt"/>
                          <a:ea typeface="Calibri Light" panose="020F0302020204030204" pitchFamily="34" charset="0"/>
                          <a:cs typeface="Calibri Light" panose="020F0302020204030204" pitchFamily="34" charset="0"/>
                        </a:rPr>
                        <a:t>Borzen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sl-SI" sz="2100" b="1" dirty="0">
                        <a:latin typeface="+mj-lt"/>
                        <a:ea typeface="Calibri Light" panose="020F0302020204030204" pitchFamily="34" charset="0"/>
                        <a:cs typeface="Calibri Light" panose="020F0302020204030204" pitchFamily="34" charset="0"/>
                      </a:endParaRPr>
                    </a:p>
                  </a:txBody>
                  <a:tcPr marL="182880" marR="182880" marT="91440" marB="91440"/>
                </a:tc>
                <a:extLst>
                  <a:ext uri="{0D108BD9-81ED-4DB2-BD59-A6C34878D82A}">
                    <a16:rowId xmlns:a16="http://schemas.microsoft.com/office/drawing/2014/main" val="2523949727"/>
                  </a:ext>
                </a:extLst>
              </a:tr>
            </a:tbl>
          </a:graphicData>
        </a:graphic>
      </p:graphicFrame>
    </p:spTree>
    <p:extLst>
      <p:ext uri="{BB962C8B-B14F-4D97-AF65-F5344CB8AC3E}">
        <p14:creationId xmlns:p14="http://schemas.microsoft.com/office/powerpoint/2010/main" val="10914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2C142-D9D4-6F4C-D0E0-A91C0F370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7D356-19B2-7990-D766-99895757774B}"/>
              </a:ext>
            </a:extLst>
          </p:cNvPr>
          <p:cNvSpPr>
            <a:spLocks noGrp="1"/>
          </p:cNvSpPr>
          <p:nvPr>
            <p:ph type="title"/>
          </p:nvPr>
        </p:nvSpPr>
        <p:spPr>
          <a:xfrm>
            <a:off x="1257302" y="779198"/>
            <a:ext cx="14907986" cy="1450589"/>
          </a:xfrm>
        </p:spPr>
        <p:txBody>
          <a:bodyPr>
            <a:noAutofit/>
          </a:bodyPr>
          <a:lstStyle/>
          <a:p>
            <a:r>
              <a:rPr lang="sl-SI" sz="4500" dirty="0">
                <a:ea typeface="Calibri Light" panose="020F0302020204030204" pitchFamily="34" charset="0"/>
                <a:cs typeface="Calibri Light" panose="020F0302020204030204" pitchFamily="34" charset="0"/>
              </a:rPr>
              <a:t>Slovenski regionalno razvojni sklad (SRRS)</a:t>
            </a:r>
            <a:br>
              <a:rPr lang="sl-SI" sz="3900" dirty="0">
                <a:solidFill>
                  <a:srgbClr val="9ACA3C"/>
                </a:solidFill>
                <a:ea typeface="Calibri Light" panose="020F0302020204030204" pitchFamily="34" charset="0"/>
                <a:cs typeface="Calibri Light" panose="020F0302020204030204" pitchFamily="34" charset="0"/>
              </a:rPr>
            </a:br>
            <a:r>
              <a:rPr lang="sl-SI" sz="2400" b="0" dirty="0">
                <a:ea typeface="Calibri Light" panose="020F0302020204030204" pitchFamily="34" charset="0"/>
                <a:cs typeface="Calibri Light" panose="020F0302020204030204" pitchFamily="34" charset="0"/>
              </a:rPr>
              <a:t>Povezava: </a:t>
            </a:r>
            <a:r>
              <a:rPr lang="sl-SI" sz="2400" b="0" dirty="0">
                <a:ea typeface="Calibri Light" panose="020F0302020204030204" pitchFamily="34" charset="0"/>
                <a:cs typeface="Calibri Light" panose="020F0302020204030204" pitchFamily="34" charset="0"/>
                <a:hlinkClick r:id="rId3"/>
              </a:rPr>
              <a:t>https://www.srrs.si/javni-razpisi/?_sft_status-razpisa=odprto</a:t>
            </a:r>
            <a:endParaRPr lang="sl-SI" sz="2400" b="0" dirty="0">
              <a:ea typeface="Calibri Light" panose="020F0302020204030204" pitchFamily="34" charset="0"/>
              <a:cs typeface="Calibri Light" panose="020F0302020204030204" pitchFamily="34" charset="0"/>
            </a:endParaRPr>
          </a:p>
        </p:txBody>
      </p:sp>
      <p:graphicFrame>
        <p:nvGraphicFramePr>
          <p:cNvPr id="4" name="Tabela 3">
            <a:extLst>
              <a:ext uri="{FF2B5EF4-FFF2-40B4-BE49-F238E27FC236}">
                <a16:creationId xmlns:a16="http://schemas.microsoft.com/office/drawing/2014/main" id="{2E721373-8A79-3BF5-3E55-C3986BC3D016}"/>
              </a:ext>
            </a:extLst>
          </p:cNvPr>
          <p:cNvGraphicFramePr>
            <a:graphicFrameLocks noGrp="1"/>
          </p:cNvGraphicFramePr>
          <p:nvPr/>
        </p:nvGraphicFramePr>
        <p:xfrm>
          <a:off x="1007000" y="3025315"/>
          <a:ext cx="16023701" cy="5522417"/>
        </p:xfrm>
        <a:graphic>
          <a:graphicData uri="http://schemas.openxmlformats.org/drawingml/2006/table">
            <a:tbl>
              <a:tblPr firstRow="1" bandRow="1">
                <a:tableStyleId>{5C22544A-7EE6-4342-B048-85BDC9FD1C3A}</a:tableStyleId>
              </a:tblPr>
              <a:tblGrid>
                <a:gridCol w="11669910">
                  <a:extLst>
                    <a:ext uri="{9D8B030D-6E8A-4147-A177-3AD203B41FA5}">
                      <a16:colId xmlns:a16="http://schemas.microsoft.com/office/drawing/2014/main" val="338853363"/>
                    </a:ext>
                  </a:extLst>
                </a:gridCol>
                <a:gridCol w="2112744">
                  <a:extLst>
                    <a:ext uri="{9D8B030D-6E8A-4147-A177-3AD203B41FA5}">
                      <a16:colId xmlns:a16="http://schemas.microsoft.com/office/drawing/2014/main" val="2334754360"/>
                    </a:ext>
                  </a:extLst>
                </a:gridCol>
                <a:gridCol w="2241047">
                  <a:extLst>
                    <a:ext uri="{9D8B030D-6E8A-4147-A177-3AD203B41FA5}">
                      <a16:colId xmlns:a16="http://schemas.microsoft.com/office/drawing/2014/main" val="1889673597"/>
                    </a:ext>
                  </a:extLst>
                </a:gridCol>
              </a:tblGrid>
              <a:tr h="707408">
                <a:tc>
                  <a:txBody>
                    <a:bodyPr/>
                    <a:lstStyle/>
                    <a:p>
                      <a:pPr algn="ctr" rtl="0" fontAlgn="ctr"/>
                      <a:r>
                        <a:rPr lang="sl-SI" sz="2100" b="1" u="none" strike="noStrike" dirty="0">
                          <a:effectLst/>
                          <a:latin typeface="+mj-lt"/>
                          <a:ea typeface="Calibri Light" panose="020F0302020204030204" pitchFamily="34" charset="0"/>
                          <a:cs typeface="Calibri Light" panose="020F0302020204030204" pitchFamily="34" charset="0"/>
                        </a:rPr>
                        <a:t>Naziv</a:t>
                      </a:r>
                      <a:endParaRPr lang="sl-SI" sz="2100" b="1" i="0" u="none" strike="noStrike" dirty="0">
                        <a:solidFill>
                          <a:srgbClr val="FFFFFF"/>
                        </a:solidFill>
                        <a:effectLst/>
                        <a:latin typeface="+mj-lt"/>
                        <a:ea typeface="Calibri Light" panose="020F0302020204030204" pitchFamily="34" charset="0"/>
                        <a:cs typeface="Calibri Light" panose="020F0302020204030204" pitchFamily="34" charset="0"/>
                      </a:endParaRPr>
                    </a:p>
                  </a:txBody>
                  <a:tcPr marL="7205" marR="7205" marT="7205" marB="0" anchor="ctr"/>
                </a:tc>
                <a:tc>
                  <a:txBody>
                    <a:bodyPr/>
                    <a:lstStyle/>
                    <a:p>
                      <a:pPr algn="ctr" rtl="0" fontAlgn="ctr"/>
                      <a:r>
                        <a:rPr lang="sl-SI" sz="2100" b="0" u="none" strike="noStrike" dirty="0">
                          <a:effectLst/>
                          <a:latin typeface="+mj-lt"/>
                          <a:ea typeface="Calibri Light" panose="020F0302020204030204" pitchFamily="34" charset="0"/>
                          <a:cs typeface="Calibri Light" panose="020F0302020204030204" pitchFamily="34" charset="0"/>
                        </a:rPr>
                        <a:t>Min in </a:t>
                      </a:r>
                      <a:r>
                        <a:rPr lang="sl-SI" sz="2100" b="0" u="none" strike="noStrike" dirty="0" err="1">
                          <a:effectLst/>
                          <a:latin typeface="+mj-lt"/>
                          <a:ea typeface="Calibri Light" panose="020F0302020204030204" pitchFamily="34" charset="0"/>
                          <a:cs typeface="Calibri Light" panose="020F0302020204030204" pitchFamily="34" charset="0"/>
                        </a:rPr>
                        <a:t>max</a:t>
                      </a:r>
                      <a:r>
                        <a:rPr lang="sl-SI" sz="2100" b="0" u="none" strike="noStrike" dirty="0">
                          <a:effectLst/>
                          <a:latin typeface="+mj-lt"/>
                          <a:ea typeface="Calibri Light" panose="020F0302020204030204" pitchFamily="34" charset="0"/>
                          <a:cs typeface="Calibri Light" panose="020F0302020204030204" pitchFamily="34" charset="0"/>
                        </a:rPr>
                        <a:t> </a:t>
                      </a:r>
                    </a:p>
                    <a:p>
                      <a:pPr algn="ctr" rtl="0" fontAlgn="ctr"/>
                      <a:r>
                        <a:rPr lang="sl-SI" sz="2100" b="0" u="none" strike="noStrike" dirty="0">
                          <a:effectLst/>
                          <a:latin typeface="+mj-lt"/>
                          <a:ea typeface="Calibri Light" panose="020F0302020204030204" pitchFamily="34" charset="0"/>
                          <a:cs typeface="Calibri Light" panose="020F0302020204030204" pitchFamily="34" charset="0"/>
                        </a:rPr>
                        <a:t>sredstev (v €) </a:t>
                      </a:r>
                      <a:endParaRPr lang="sl-SI" sz="2100" b="0" i="0" u="none" strike="noStrike" dirty="0">
                        <a:solidFill>
                          <a:srgbClr val="FFFFFF"/>
                        </a:solidFill>
                        <a:effectLst/>
                        <a:latin typeface="+mj-lt"/>
                        <a:ea typeface="Calibri Light" panose="020F0302020204030204" pitchFamily="34" charset="0"/>
                        <a:cs typeface="Calibri Light" panose="020F0302020204030204" pitchFamily="34" charset="0"/>
                      </a:endParaRPr>
                    </a:p>
                  </a:txBody>
                  <a:tcPr marL="7205" marR="7205" marT="7205" marB="0" anchor="ctr"/>
                </a:tc>
                <a:tc>
                  <a:txBody>
                    <a:bodyPr/>
                    <a:lstStyle/>
                    <a:p>
                      <a:pPr algn="ctr" rtl="0" fontAlgn="ctr"/>
                      <a:r>
                        <a:rPr lang="sl-SI" sz="2100" b="0" u="none" strike="noStrike" dirty="0">
                          <a:effectLst/>
                          <a:latin typeface="+mj-lt"/>
                          <a:ea typeface="Calibri Light" panose="020F0302020204030204" pitchFamily="34" charset="0"/>
                          <a:cs typeface="Calibri Light" panose="020F0302020204030204" pitchFamily="34" charset="0"/>
                        </a:rPr>
                        <a:t>Razpisni roki </a:t>
                      </a:r>
                      <a:endParaRPr lang="sl-SI" sz="2100" b="0" i="0" u="none" strike="noStrike" dirty="0">
                        <a:solidFill>
                          <a:srgbClr val="FFFFFF"/>
                        </a:solidFill>
                        <a:effectLst/>
                        <a:latin typeface="+mj-lt"/>
                        <a:ea typeface="Calibri Light" panose="020F0302020204030204" pitchFamily="34" charset="0"/>
                        <a:cs typeface="Calibri Light" panose="020F0302020204030204" pitchFamily="34" charset="0"/>
                      </a:endParaRPr>
                    </a:p>
                  </a:txBody>
                  <a:tcPr marL="7205" marR="7205" marT="7205" marB="0" anchor="ctr"/>
                </a:tc>
                <a:extLst>
                  <a:ext uri="{0D108BD9-81ED-4DB2-BD59-A6C34878D82A}">
                    <a16:rowId xmlns:a16="http://schemas.microsoft.com/office/drawing/2014/main" val="3375979295"/>
                  </a:ext>
                </a:extLst>
              </a:tr>
              <a:tr h="256752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sl-SI" sz="2100" b="1" u="none" strike="noStrike" kern="1200" dirty="0">
                          <a:solidFill>
                            <a:schemeClr val="dk1"/>
                          </a:solidFill>
                          <a:effectLst/>
                          <a:latin typeface="+mj-lt"/>
                          <a:ea typeface="Calibri Light" panose="020F0302020204030204" pitchFamily="34" charset="0"/>
                          <a:cs typeface="Calibri Light" panose="020F0302020204030204" pitchFamily="34" charset="0"/>
                        </a:rPr>
                        <a:t>BIZI Krožno (posojilo – investicijska sredstva) / BIZI Krožno obmejna</a:t>
                      </a:r>
                    </a:p>
                    <a:p>
                      <a:pPr marL="0" marR="0" lvl="0" indent="0" algn="ctr" defTabSz="914400" rtl="0" eaLnBrk="1" fontAlgn="ctr" latinLnBrk="0" hangingPunct="1">
                        <a:lnSpc>
                          <a:spcPct val="100000"/>
                        </a:lnSpc>
                        <a:spcBef>
                          <a:spcPts val="0"/>
                        </a:spcBef>
                        <a:spcAft>
                          <a:spcPts val="0"/>
                        </a:spcAft>
                        <a:buClrTx/>
                        <a:buSzTx/>
                        <a:buFontTx/>
                        <a:buNone/>
                        <a:tabLst/>
                        <a:defRPr/>
                      </a:pPr>
                      <a:endParaRPr lang="sl-SI" sz="2100" b="1" u="none" strike="noStrike" kern="1200" dirty="0">
                        <a:solidFill>
                          <a:schemeClr val="dk1"/>
                        </a:solidFill>
                        <a:effectLst/>
                        <a:latin typeface="+mj-lt"/>
                        <a:ea typeface="Calibri Light" panose="020F0302020204030204" pitchFamily="34" charset="0"/>
                        <a:cs typeface="Calibri Light" panose="020F030202020403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sl-SI" sz="2100" b="0" i="0" u="none" strike="noStrike" kern="1200" dirty="0">
                          <a:solidFill>
                            <a:srgbClr val="000000"/>
                          </a:solidFill>
                          <a:effectLst/>
                          <a:latin typeface="+mj-lt"/>
                          <a:ea typeface="Calibri Light" panose="020F0302020204030204" pitchFamily="34" charset="0"/>
                          <a:cs typeface="Calibri Light" panose="020F0302020204030204" pitchFamily="34" charset="0"/>
                        </a:rPr>
                        <a:t>Spodbujevalno investicijsko posojilo, namenjeno sofinanciranju projektov prehoda v krožno gospodarstvo. Podpira zmanjševanje rabe virov in nastajanja odpadkov, uvajanje recikliranih materialov ter podaljševanje življenjske dobe izdelkov. </a:t>
                      </a:r>
                    </a:p>
                    <a:p>
                      <a:pPr marL="0" marR="0" lvl="0" indent="0" algn="ctr" defTabSz="914400" rtl="0" eaLnBrk="1" fontAlgn="ctr" latinLnBrk="0" hangingPunct="1">
                        <a:lnSpc>
                          <a:spcPct val="100000"/>
                        </a:lnSpc>
                        <a:spcBef>
                          <a:spcPts val="0"/>
                        </a:spcBef>
                        <a:spcAft>
                          <a:spcPts val="0"/>
                        </a:spcAft>
                        <a:buClrTx/>
                        <a:buSzTx/>
                        <a:buFontTx/>
                        <a:buNone/>
                        <a:tabLst/>
                        <a:defRPr/>
                      </a:pPr>
                      <a:r>
                        <a:rPr lang="sl-SI" sz="2100" b="0" i="0" u="none" strike="noStrike" kern="1200" dirty="0">
                          <a:solidFill>
                            <a:srgbClr val="000000"/>
                          </a:solidFill>
                          <a:effectLst/>
                          <a:latin typeface="+mj-lt"/>
                          <a:ea typeface="Calibri Light" panose="020F0302020204030204" pitchFamily="34" charset="0"/>
                          <a:cs typeface="Calibri Light" panose="020F0302020204030204" pitchFamily="34" charset="0"/>
                        </a:rPr>
                        <a:t>Posebne spodbude so namenjene projektom na prednostnih območjih, s ciljem povečanja učinkovitosti ter zmanjšanja </a:t>
                      </a:r>
                      <a:r>
                        <a:rPr lang="sl-SI" sz="2100" b="0" i="0" u="none" strike="noStrike" kern="1200" dirty="0" err="1">
                          <a:solidFill>
                            <a:srgbClr val="000000"/>
                          </a:solidFill>
                          <a:effectLst/>
                          <a:latin typeface="+mj-lt"/>
                          <a:ea typeface="Calibri Light" panose="020F0302020204030204" pitchFamily="34" charset="0"/>
                          <a:cs typeface="Calibri Light" panose="020F0302020204030204" pitchFamily="34" charset="0"/>
                        </a:rPr>
                        <a:t>okoljskih</a:t>
                      </a:r>
                      <a:r>
                        <a:rPr lang="sl-SI" sz="2100" b="0" i="0" u="none" strike="noStrike" kern="1200" dirty="0">
                          <a:solidFill>
                            <a:srgbClr val="000000"/>
                          </a:solidFill>
                          <a:effectLst/>
                          <a:latin typeface="+mj-lt"/>
                          <a:ea typeface="Calibri Light" panose="020F0302020204030204" pitchFamily="34" charset="0"/>
                          <a:cs typeface="Calibri Light" panose="020F0302020204030204" pitchFamily="34" charset="0"/>
                        </a:rPr>
                        <a:t> vplivov.</a:t>
                      </a:r>
                    </a:p>
                    <a:p>
                      <a:pPr marL="0" marR="0" lvl="0" indent="0" algn="ctr" defTabSz="914400" rtl="0" eaLnBrk="1" fontAlgn="ctr" latinLnBrk="0" hangingPunct="1">
                        <a:lnSpc>
                          <a:spcPct val="100000"/>
                        </a:lnSpc>
                        <a:spcBef>
                          <a:spcPts val="0"/>
                        </a:spcBef>
                        <a:spcAft>
                          <a:spcPts val="0"/>
                        </a:spcAft>
                        <a:buClrTx/>
                        <a:buSzTx/>
                        <a:buFontTx/>
                        <a:buNone/>
                        <a:tabLst/>
                        <a:defRPr/>
                      </a:pPr>
                      <a:endParaRPr lang="pl-PL" sz="2100" b="0" i="0" u="none" strike="noStrike" kern="1200" dirty="0">
                        <a:solidFill>
                          <a:srgbClr val="000000"/>
                        </a:solidFill>
                        <a:effectLst/>
                        <a:latin typeface="+mj-lt"/>
                        <a:ea typeface="Calibri Light" panose="020F0302020204030204" pitchFamily="34" charset="0"/>
                        <a:cs typeface="Calibri Light" panose="020F0302020204030204" pitchFamily="34" charset="0"/>
                      </a:endParaRPr>
                    </a:p>
                  </a:txBody>
                  <a:tcPr marL="7205" marR="7205" marT="7205" marB="0" anchor="ctr"/>
                </a:tc>
                <a:tc>
                  <a:txBody>
                    <a:bodyPr/>
                    <a:lstStyle/>
                    <a:p>
                      <a:pPr algn="ctr" rtl="0" fontAlgn="ctr"/>
                      <a:r>
                        <a:rPr lang="sl-SI" sz="2100" b="0" u="none" strike="noStrike" dirty="0">
                          <a:effectLst/>
                          <a:latin typeface="+mj-lt"/>
                          <a:ea typeface="Calibri Light" panose="020F0302020204030204" pitchFamily="34" charset="0"/>
                          <a:cs typeface="Calibri Light" panose="020F0302020204030204" pitchFamily="34" charset="0"/>
                        </a:rPr>
                        <a:t>100.000 – 3.000.000 </a:t>
                      </a:r>
                      <a:endParaRPr lang="sl-SI" sz="2100" b="0" i="0" u="none" strike="noStrike" dirty="0">
                        <a:solidFill>
                          <a:srgbClr val="000000"/>
                        </a:solidFill>
                        <a:effectLst/>
                        <a:latin typeface="+mj-lt"/>
                        <a:ea typeface="Calibri Light" panose="020F0302020204030204" pitchFamily="34" charset="0"/>
                        <a:cs typeface="Calibri Light" panose="020F0302020204030204" pitchFamily="34" charset="0"/>
                      </a:endParaRPr>
                    </a:p>
                  </a:txBody>
                  <a:tcPr marL="7205" marR="7205" marT="7205" marB="0" anchor="ctr"/>
                </a:tc>
                <a:tc>
                  <a:txBody>
                    <a:bodyPr/>
                    <a:lstStyle/>
                    <a:p>
                      <a:pPr algn="ctr" rtl="0" fontAlgn="ctr"/>
                      <a:r>
                        <a:rPr lang="sl-SI" sz="2100" b="0" i="0" u="none" strike="noStrike" dirty="0">
                          <a:solidFill>
                            <a:srgbClr val="000000"/>
                          </a:solidFill>
                          <a:effectLst/>
                          <a:latin typeface="+mj-lt"/>
                          <a:ea typeface="Calibri Light" panose="020F0302020204030204" pitchFamily="34" charset="0"/>
                          <a:cs typeface="Calibri Light" panose="020F0302020204030204" pitchFamily="34" charset="0"/>
                        </a:rPr>
                        <a:t>31. 12. 2027</a:t>
                      </a:r>
                      <a:endParaRPr lang="pt-BR" sz="2100" b="0" i="0" u="none" strike="noStrike" dirty="0">
                        <a:solidFill>
                          <a:srgbClr val="000000"/>
                        </a:solidFill>
                        <a:effectLst/>
                        <a:latin typeface="+mj-lt"/>
                        <a:ea typeface="Calibri Light" panose="020F0302020204030204" pitchFamily="34" charset="0"/>
                        <a:cs typeface="Calibri Light" panose="020F0302020204030204" pitchFamily="34" charset="0"/>
                      </a:endParaRPr>
                    </a:p>
                  </a:txBody>
                  <a:tcPr marL="7205" marR="7205" marT="7205" marB="0" anchor="ctr"/>
                </a:tc>
                <a:extLst>
                  <a:ext uri="{0D108BD9-81ED-4DB2-BD59-A6C34878D82A}">
                    <a16:rowId xmlns:a16="http://schemas.microsoft.com/office/drawing/2014/main" val="3198826477"/>
                  </a:ext>
                </a:extLst>
              </a:tr>
              <a:tr h="224748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sl-SI" sz="2100" b="1" u="none" strike="noStrike" kern="1200" dirty="0">
                          <a:solidFill>
                            <a:schemeClr val="dk1"/>
                          </a:solidFill>
                          <a:effectLst/>
                          <a:latin typeface="+mj-lt"/>
                          <a:ea typeface="Calibri Light" panose="020F0302020204030204" pitchFamily="34" charset="0"/>
                          <a:cs typeface="Calibri Light" panose="020F0302020204030204" pitchFamily="34" charset="0"/>
                        </a:rPr>
                        <a:t>BIZI PF (premostitveno financiranje za gospodarske subjekte)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sl-SI" sz="2100" b="0" i="0" u="none" strike="noStrike" kern="1200" dirty="0">
                        <a:solidFill>
                          <a:srgbClr val="000000"/>
                        </a:solidFill>
                        <a:effectLst/>
                        <a:latin typeface="+mj-lt"/>
                        <a:ea typeface="Calibri Light" panose="020F0302020204030204" pitchFamily="34" charset="0"/>
                        <a:cs typeface="Calibri Light" panose="020F030202020403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sl-SI" sz="2100" b="0" i="0" u="none" strike="noStrike" cap="none" dirty="0">
                          <a:solidFill>
                            <a:srgbClr val="000000"/>
                          </a:solidFill>
                          <a:effectLst/>
                          <a:latin typeface="+mj-lt"/>
                          <a:ea typeface="Calibri Light" panose="020F0302020204030204" pitchFamily="34" charset="0"/>
                          <a:cs typeface="Calibri Light" panose="020F0302020204030204" pitchFamily="34" charset="0"/>
                          <a:sym typeface="Arial"/>
                        </a:rPr>
                        <a:t>Namen finančnega produkta BIZI PF je </a:t>
                      </a:r>
                      <a:r>
                        <a:rPr lang="sl-SI" sz="2100" b="1" i="0" u="none" strike="noStrike" cap="none" dirty="0">
                          <a:solidFill>
                            <a:srgbClr val="000000"/>
                          </a:solidFill>
                          <a:effectLst/>
                          <a:latin typeface="+mj-lt"/>
                          <a:ea typeface="Calibri Light" panose="020F0302020204030204" pitchFamily="34" charset="0"/>
                          <a:cs typeface="Calibri Light" panose="020F0302020204030204" pitchFamily="34" charset="0"/>
                          <a:sym typeface="Arial"/>
                        </a:rPr>
                        <a:t>premostitveno financiranje projektov, za katere imajo gospodarski subjekti že odobrena evropska in/ali nacionalna nepovratna sredstva</a:t>
                      </a:r>
                      <a:r>
                        <a:rPr lang="sl-SI" sz="2100" b="0" i="0" u="none" strike="noStrike" cap="none" dirty="0">
                          <a:solidFill>
                            <a:srgbClr val="000000"/>
                          </a:solidFill>
                          <a:effectLst/>
                          <a:latin typeface="+mj-lt"/>
                          <a:ea typeface="Calibri Light" panose="020F0302020204030204" pitchFamily="34" charset="0"/>
                          <a:cs typeface="Calibri Light" panose="020F0302020204030204" pitchFamily="34" charset="0"/>
                          <a:sym typeface="Arial"/>
                        </a:rPr>
                        <a:t>, vendar ta sredstva še niso bila izplačana. Produkt podjetjem omogoča hitrejšo izvedbo projektov, saj z ugodnim posojilom premosti časovni zamik do izplačila odobrenih nepovratnih sredstev.</a:t>
                      </a:r>
                    </a:p>
                    <a:p>
                      <a:pPr marL="0" marR="0" lvl="0" indent="0" algn="ctr" defTabSz="914400" rtl="0" eaLnBrk="1" fontAlgn="ctr" latinLnBrk="0" hangingPunct="1">
                        <a:lnSpc>
                          <a:spcPct val="100000"/>
                        </a:lnSpc>
                        <a:spcBef>
                          <a:spcPts val="0"/>
                        </a:spcBef>
                        <a:spcAft>
                          <a:spcPts val="0"/>
                        </a:spcAft>
                        <a:buClrTx/>
                        <a:buSzTx/>
                        <a:buFontTx/>
                        <a:buNone/>
                        <a:tabLst/>
                        <a:defRPr/>
                      </a:pPr>
                      <a:endParaRPr lang="sl-SI" sz="2100" b="0" i="0" u="none" strike="noStrike" kern="1200" dirty="0">
                        <a:solidFill>
                          <a:srgbClr val="000000"/>
                        </a:solidFill>
                        <a:effectLst/>
                        <a:latin typeface="+mj-lt"/>
                        <a:ea typeface="Calibri Light" panose="020F0302020204030204" pitchFamily="34" charset="0"/>
                        <a:cs typeface="Calibri Light" panose="020F0302020204030204" pitchFamily="34" charset="0"/>
                      </a:endParaRPr>
                    </a:p>
                  </a:txBody>
                  <a:tcPr marL="7205" marR="7205" marT="7205" marB="0" anchor="ctr"/>
                </a:tc>
                <a:tc>
                  <a:txBody>
                    <a:bodyPr/>
                    <a:lstStyle/>
                    <a:p>
                      <a:pPr algn="ctr" rtl="0" fontAlgn="ctr"/>
                      <a:r>
                        <a:rPr lang="sl-SI" sz="2100" b="0" u="none" strike="noStrike" dirty="0">
                          <a:effectLst/>
                          <a:latin typeface="+mj-lt"/>
                          <a:ea typeface="Calibri Light" panose="020F0302020204030204" pitchFamily="34" charset="0"/>
                          <a:cs typeface="Calibri Light" panose="020F0302020204030204" pitchFamily="34" charset="0"/>
                        </a:rPr>
                        <a:t>5.000 – 1.000.000</a:t>
                      </a:r>
                      <a:endParaRPr lang="sl-SI" sz="2100" b="0" i="0" u="none" strike="noStrike" dirty="0">
                        <a:solidFill>
                          <a:srgbClr val="000000"/>
                        </a:solidFill>
                        <a:effectLst/>
                        <a:latin typeface="+mj-lt"/>
                        <a:ea typeface="Calibri Light" panose="020F0302020204030204" pitchFamily="34" charset="0"/>
                        <a:cs typeface="Calibri Light" panose="020F0302020204030204" pitchFamily="34" charset="0"/>
                      </a:endParaRPr>
                    </a:p>
                  </a:txBody>
                  <a:tcPr marL="7205" marR="7205" marT="7205" marB="0" anchor="ctr"/>
                </a:tc>
                <a:tc>
                  <a:txBody>
                    <a:bodyPr/>
                    <a:lstStyle/>
                    <a:p>
                      <a:pPr algn="ctr" rtl="0" fontAlgn="ctr"/>
                      <a:r>
                        <a:rPr lang="sl-SI" sz="2100" b="0" i="0" u="none" strike="noStrike" dirty="0">
                          <a:solidFill>
                            <a:srgbClr val="000000"/>
                          </a:solidFill>
                          <a:effectLst/>
                          <a:latin typeface="+mj-lt"/>
                          <a:ea typeface="Calibri Light" panose="020F0302020204030204" pitchFamily="34" charset="0"/>
                          <a:cs typeface="Calibri Light" panose="020F0302020204030204" pitchFamily="34" charset="0"/>
                        </a:rPr>
                        <a:t>31. 12. 2027</a:t>
                      </a:r>
                      <a:endParaRPr lang="pt-BR" sz="2100" b="0" i="0" u="none" strike="noStrike" dirty="0">
                        <a:solidFill>
                          <a:srgbClr val="000000"/>
                        </a:solidFill>
                        <a:effectLst/>
                        <a:latin typeface="+mj-lt"/>
                        <a:ea typeface="Calibri Light" panose="020F0302020204030204" pitchFamily="34" charset="0"/>
                        <a:cs typeface="Calibri Light" panose="020F0302020204030204" pitchFamily="34" charset="0"/>
                      </a:endParaRPr>
                    </a:p>
                  </a:txBody>
                  <a:tcPr marL="7205" marR="7205" marT="7205" marB="0" anchor="ctr"/>
                </a:tc>
                <a:extLst>
                  <a:ext uri="{0D108BD9-81ED-4DB2-BD59-A6C34878D82A}">
                    <a16:rowId xmlns:a16="http://schemas.microsoft.com/office/drawing/2014/main" val="3384530787"/>
                  </a:ext>
                </a:extLst>
              </a:tr>
            </a:tbl>
          </a:graphicData>
        </a:graphic>
      </p:graphicFrame>
    </p:spTree>
    <p:extLst>
      <p:ext uri="{BB962C8B-B14F-4D97-AF65-F5344CB8AC3E}">
        <p14:creationId xmlns:p14="http://schemas.microsoft.com/office/powerpoint/2010/main" val="1682628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0C352-6A6D-1480-292E-4CA1C6A02D48}"/>
              </a:ext>
            </a:extLst>
          </p:cNvPr>
          <p:cNvSpPr>
            <a:spLocks noGrp="1"/>
          </p:cNvSpPr>
          <p:nvPr>
            <p:ph type="title"/>
          </p:nvPr>
        </p:nvSpPr>
        <p:spPr/>
        <p:txBody>
          <a:bodyPr>
            <a:normAutofit/>
          </a:bodyPr>
          <a:lstStyle/>
          <a:p>
            <a:r>
              <a:rPr lang="sl-SI" sz="4500" dirty="0">
                <a:ea typeface="Calibri Light" panose="020F0302020204030204" pitchFamily="34" charset="0"/>
                <a:cs typeface="Calibri Light" panose="020F0302020204030204" pitchFamily="34" charset="0"/>
              </a:rPr>
              <a:t>Slovenski center za krožno gospodarstvo – Vavčerji za podporo krožnemu gospodarstvu</a:t>
            </a:r>
            <a:br>
              <a:rPr lang="sl-SI" sz="3900" dirty="0">
                <a:solidFill>
                  <a:srgbClr val="9ACA3C"/>
                </a:solidFill>
                <a:ea typeface="Calibri Light" panose="020F0302020204030204" pitchFamily="34" charset="0"/>
                <a:cs typeface="Calibri Light" panose="020F0302020204030204" pitchFamily="34" charset="0"/>
              </a:rPr>
            </a:br>
            <a:r>
              <a:rPr lang="sl-SI" sz="2400" dirty="0">
                <a:ea typeface="Calibri Light" panose="020F0302020204030204" pitchFamily="34" charset="0"/>
                <a:cs typeface="Calibri Light" panose="020F0302020204030204" pitchFamily="34" charset="0"/>
              </a:rPr>
              <a:t>Povezava: </a:t>
            </a:r>
            <a:r>
              <a:rPr lang="sl-SI" sz="2400" b="0" dirty="0">
                <a:ea typeface="Calibri Light" panose="020F0302020204030204" pitchFamily="34" charset="0"/>
                <a:cs typeface="Calibri Light" panose="020F0302020204030204" pitchFamily="34" charset="0"/>
                <a:hlinkClick r:id="rId2"/>
              </a:rPr>
              <a:t>Javni poziv za individualno strokovno svetovanje in </a:t>
            </a:r>
            <a:r>
              <a:rPr lang="sl-SI" sz="2400" b="0" dirty="0" err="1">
                <a:ea typeface="Calibri Light" panose="020F0302020204030204" pitchFamily="34" charset="0"/>
                <a:cs typeface="Calibri Light" panose="020F0302020204030204" pitchFamily="34" charset="0"/>
                <a:hlinkClick r:id="rId2"/>
              </a:rPr>
              <a:t>mentoriranje</a:t>
            </a:r>
            <a:r>
              <a:rPr lang="sl-SI" sz="2400" b="0" dirty="0">
                <a:ea typeface="Calibri Light" panose="020F0302020204030204" pitchFamily="34" charset="0"/>
                <a:cs typeface="Calibri Light" panose="020F0302020204030204" pitchFamily="34" charset="0"/>
                <a:hlinkClick r:id="rId2"/>
              </a:rPr>
              <a:t> za MSP</a:t>
            </a:r>
            <a:br>
              <a:rPr lang="sl-SI" sz="2400" b="0" dirty="0">
                <a:ea typeface="Calibri Light" panose="020F0302020204030204" pitchFamily="34" charset="0"/>
                <a:cs typeface="Calibri Light" panose="020F0302020204030204" pitchFamily="34" charset="0"/>
              </a:rPr>
            </a:br>
            <a:endParaRPr lang="sl-SI" sz="2400" b="0" dirty="0">
              <a:solidFill>
                <a:srgbClr val="9ACA3C"/>
              </a:solidFill>
              <a:ea typeface="Calibri Light" panose="020F0302020204030204" pitchFamily="34" charset="0"/>
              <a:cs typeface="Calibri Light" panose="020F0302020204030204" pitchFamily="34" charset="0"/>
            </a:endParaRPr>
          </a:p>
        </p:txBody>
      </p:sp>
      <p:sp>
        <p:nvSpPr>
          <p:cNvPr id="4" name="Označba mesta vsebine 7">
            <a:extLst>
              <a:ext uri="{FF2B5EF4-FFF2-40B4-BE49-F238E27FC236}">
                <a16:creationId xmlns:a16="http://schemas.microsoft.com/office/drawing/2014/main" id="{0A6EBC26-B1ED-2A50-A0C1-A2DECD7508EF}"/>
              </a:ext>
            </a:extLst>
          </p:cNvPr>
          <p:cNvSpPr txBox="1">
            <a:spLocks/>
          </p:cNvSpPr>
          <p:nvPr/>
        </p:nvSpPr>
        <p:spPr>
          <a:xfrm>
            <a:off x="1024212" y="2363318"/>
            <a:ext cx="16161936" cy="6832800"/>
          </a:xfrm>
          <a:prstGeom prst="rect">
            <a:avLst/>
          </a:prstGeom>
          <a:noFill/>
          <a:ln>
            <a:noFill/>
          </a:ln>
        </p:spPr>
        <p:txBody>
          <a:bodyPr spcFirstLastPara="1" wrap="square" lIns="182850" tIns="182850" rIns="182850" bIns="182850" anchor="t" anchorCtr="0">
            <a:normAutofit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Georgia"/>
              <a:buChar char="●"/>
              <a:defRPr sz="1800" b="0" i="0" u="none" strike="noStrike" cap="none">
                <a:solidFill>
                  <a:schemeClr val="dk2"/>
                </a:solidFill>
                <a:latin typeface="Georgia"/>
                <a:ea typeface="Georgia"/>
                <a:cs typeface="Georgia"/>
                <a:sym typeface="Georgia"/>
              </a:defRPr>
            </a:lvl1pPr>
            <a:lvl2pPr marL="914400" marR="0" lvl="1" indent="-317500" algn="l" rtl="0">
              <a:lnSpc>
                <a:spcPct val="115000"/>
              </a:lnSpc>
              <a:spcBef>
                <a:spcPts val="0"/>
              </a:spcBef>
              <a:spcAft>
                <a:spcPts val="0"/>
              </a:spcAft>
              <a:buClr>
                <a:schemeClr val="dk2"/>
              </a:buClr>
              <a:buSzPts val="1400"/>
              <a:buFont typeface="Georgia"/>
              <a:buChar char="○"/>
              <a:defRPr sz="1400" b="0" i="0" u="none" strike="noStrike" cap="none">
                <a:solidFill>
                  <a:schemeClr val="dk2"/>
                </a:solidFill>
                <a:latin typeface="Georgia"/>
                <a:ea typeface="Georgia"/>
                <a:cs typeface="Georgia"/>
                <a:sym typeface="Georgia"/>
              </a:defRPr>
            </a:lvl2pPr>
            <a:lvl3pPr marL="1371600" marR="0" lvl="2" indent="-317500" algn="l" rtl="0">
              <a:lnSpc>
                <a:spcPct val="115000"/>
              </a:lnSpc>
              <a:spcBef>
                <a:spcPts val="0"/>
              </a:spcBef>
              <a:spcAft>
                <a:spcPts val="0"/>
              </a:spcAft>
              <a:buClr>
                <a:schemeClr val="dk2"/>
              </a:buClr>
              <a:buSzPts val="1400"/>
              <a:buFont typeface="Georgia"/>
              <a:buChar char="■"/>
              <a:defRPr sz="1400" b="0" i="0" u="none" strike="noStrike" cap="none">
                <a:solidFill>
                  <a:schemeClr val="dk2"/>
                </a:solidFill>
                <a:latin typeface="Georgia"/>
                <a:ea typeface="Georgia"/>
                <a:cs typeface="Georgia"/>
                <a:sym typeface="Georgia"/>
              </a:defRPr>
            </a:lvl3pPr>
            <a:lvl4pPr marL="1828800" marR="0" lvl="3" indent="-317500" algn="l" rtl="0">
              <a:lnSpc>
                <a:spcPct val="115000"/>
              </a:lnSpc>
              <a:spcBef>
                <a:spcPts val="0"/>
              </a:spcBef>
              <a:spcAft>
                <a:spcPts val="0"/>
              </a:spcAft>
              <a:buClr>
                <a:schemeClr val="dk2"/>
              </a:buClr>
              <a:buSzPts val="1400"/>
              <a:buFont typeface="Georgia"/>
              <a:buChar char="●"/>
              <a:defRPr sz="1400" b="0" i="0" u="none" strike="noStrike" cap="none">
                <a:solidFill>
                  <a:schemeClr val="dk2"/>
                </a:solidFill>
                <a:latin typeface="Georgia"/>
                <a:ea typeface="Georgia"/>
                <a:cs typeface="Georgia"/>
                <a:sym typeface="Georgia"/>
              </a:defRPr>
            </a:lvl4pPr>
            <a:lvl5pPr marL="2286000" marR="0" lvl="4" indent="-317500" algn="l" rtl="0">
              <a:lnSpc>
                <a:spcPct val="115000"/>
              </a:lnSpc>
              <a:spcBef>
                <a:spcPts val="0"/>
              </a:spcBef>
              <a:spcAft>
                <a:spcPts val="0"/>
              </a:spcAft>
              <a:buClr>
                <a:schemeClr val="dk2"/>
              </a:buClr>
              <a:buSzPts val="1400"/>
              <a:buFont typeface="Georgia"/>
              <a:buChar char="○"/>
              <a:defRPr sz="1400" b="0" i="0" u="none" strike="noStrike" cap="none">
                <a:solidFill>
                  <a:schemeClr val="dk2"/>
                </a:solidFill>
                <a:latin typeface="Georgia"/>
                <a:ea typeface="Georgia"/>
                <a:cs typeface="Georgia"/>
                <a:sym typeface="Georgia"/>
              </a:defRPr>
            </a:lvl5pPr>
            <a:lvl6pPr marL="2743200" marR="0" lvl="5" indent="-317500" algn="l" rtl="0">
              <a:lnSpc>
                <a:spcPct val="115000"/>
              </a:lnSpc>
              <a:spcBef>
                <a:spcPts val="0"/>
              </a:spcBef>
              <a:spcAft>
                <a:spcPts val="0"/>
              </a:spcAft>
              <a:buClr>
                <a:schemeClr val="dk2"/>
              </a:buClr>
              <a:buSzPts val="1400"/>
              <a:buFont typeface="Georgia"/>
              <a:buChar char="■"/>
              <a:defRPr sz="1400" b="0" i="0" u="none" strike="noStrike" cap="none">
                <a:solidFill>
                  <a:schemeClr val="dk2"/>
                </a:solidFill>
                <a:latin typeface="Georgia"/>
                <a:ea typeface="Georgia"/>
                <a:cs typeface="Georgia"/>
                <a:sym typeface="Georgia"/>
              </a:defRPr>
            </a:lvl6pPr>
            <a:lvl7pPr marL="3200400" marR="0" lvl="6" indent="-317500" algn="l" rtl="0">
              <a:lnSpc>
                <a:spcPct val="115000"/>
              </a:lnSpc>
              <a:spcBef>
                <a:spcPts val="0"/>
              </a:spcBef>
              <a:spcAft>
                <a:spcPts val="0"/>
              </a:spcAft>
              <a:buClr>
                <a:schemeClr val="dk2"/>
              </a:buClr>
              <a:buSzPts val="1400"/>
              <a:buFont typeface="Georgia"/>
              <a:buChar char="●"/>
              <a:defRPr sz="1400" b="0" i="0" u="none" strike="noStrike" cap="none">
                <a:solidFill>
                  <a:schemeClr val="dk2"/>
                </a:solidFill>
                <a:latin typeface="Georgia"/>
                <a:ea typeface="Georgia"/>
                <a:cs typeface="Georgia"/>
                <a:sym typeface="Georgia"/>
              </a:defRPr>
            </a:lvl7pPr>
            <a:lvl8pPr marL="3657600" marR="0" lvl="7" indent="-317500" algn="l" rtl="0">
              <a:lnSpc>
                <a:spcPct val="115000"/>
              </a:lnSpc>
              <a:spcBef>
                <a:spcPts val="0"/>
              </a:spcBef>
              <a:spcAft>
                <a:spcPts val="0"/>
              </a:spcAft>
              <a:buClr>
                <a:schemeClr val="dk2"/>
              </a:buClr>
              <a:buSzPts val="1400"/>
              <a:buFont typeface="Georgia"/>
              <a:buChar char="○"/>
              <a:defRPr sz="1400" b="0" i="0" u="none" strike="noStrike" cap="none">
                <a:solidFill>
                  <a:schemeClr val="dk2"/>
                </a:solidFill>
                <a:latin typeface="Georgia"/>
                <a:ea typeface="Georgia"/>
                <a:cs typeface="Georgia"/>
                <a:sym typeface="Georgia"/>
              </a:defRPr>
            </a:lvl8pPr>
            <a:lvl9pPr marL="4114800" marR="0" lvl="8" indent="-317500" algn="l" rtl="0">
              <a:lnSpc>
                <a:spcPct val="115000"/>
              </a:lnSpc>
              <a:spcBef>
                <a:spcPts val="0"/>
              </a:spcBef>
              <a:spcAft>
                <a:spcPts val="0"/>
              </a:spcAft>
              <a:buClr>
                <a:schemeClr val="dk2"/>
              </a:buClr>
              <a:buSzPts val="1400"/>
              <a:buFont typeface="Georgia"/>
              <a:buChar char="■"/>
              <a:defRPr sz="1400" b="0" i="0" u="none" strike="noStrike" cap="none">
                <a:solidFill>
                  <a:schemeClr val="dk2"/>
                </a:solidFill>
                <a:latin typeface="Georgia"/>
                <a:ea typeface="Georgia"/>
                <a:cs typeface="Georgia"/>
                <a:sym typeface="Georgia"/>
              </a:defRPr>
            </a:lvl9pPr>
          </a:lstStyle>
          <a:p>
            <a:pPr marL="171450" indent="0" defTabSz="1371600">
              <a:buClr>
                <a:srgbClr val="000000"/>
              </a:buClr>
              <a:buNone/>
            </a:pPr>
            <a:r>
              <a:rPr lang="sl-SI" sz="2400" b="1" dirty="0">
                <a:solidFill>
                  <a:srgbClr val="425563"/>
                </a:solidFill>
                <a:latin typeface="Segoe UI"/>
                <a:ea typeface="Calibri Light" panose="020F0302020204030204" pitchFamily="34" charset="0"/>
                <a:cs typeface="Calibri Light" panose="020F0302020204030204" pitchFamily="34" charset="0"/>
              </a:rPr>
              <a:t>Brezplačno individualno strokovno svetovanje in </a:t>
            </a:r>
            <a:r>
              <a:rPr lang="sl-SI" sz="2400" b="1" dirty="0" err="1">
                <a:solidFill>
                  <a:srgbClr val="425563"/>
                </a:solidFill>
                <a:latin typeface="Segoe UI"/>
                <a:ea typeface="Calibri Light" panose="020F0302020204030204" pitchFamily="34" charset="0"/>
                <a:cs typeface="Calibri Light" panose="020F0302020204030204" pitchFamily="34" charset="0"/>
              </a:rPr>
              <a:t>mentoriranje</a:t>
            </a:r>
            <a:r>
              <a:rPr lang="sl-SI" sz="2400" b="1" dirty="0">
                <a:solidFill>
                  <a:srgbClr val="425563"/>
                </a:solidFill>
                <a:latin typeface="Segoe UI"/>
                <a:ea typeface="Calibri Light" panose="020F0302020204030204" pitchFamily="34" charset="0"/>
                <a:cs typeface="Calibri Light" panose="020F0302020204030204" pitchFamily="34" charset="0"/>
              </a:rPr>
              <a:t> za MSP </a:t>
            </a:r>
          </a:p>
          <a:p>
            <a:pPr marL="171450" indent="0" defTabSz="1371600">
              <a:buClr>
                <a:srgbClr val="000000"/>
              </a:buClr>
              <a:buNone/>
            </a:pPr>
            <a:endParaRPr lang="sl-SI" sz="2400" b="1" dirty="0">
              <a:solidFill>
                <a:srgbClr val="425563"/>
              </a:solidFill>
              <a:latin typeface="Segoe UI"/>
              <a:ea typeface="Calibri Light" panose="020F0302020204030204" pitchFamily="34" charset="0"/>
              <a:cs typeface="Calibri Light" panose="020F0302020204030204" pitchFamily="34" charset="0"/>
            </a:endParaRPr>
          </a:p>
          <a:p>
            <a:pPr marL="171450" indent="0" defTabSz="1371600">
              <a:buClr>
                <a:srgbClr val="000000"/>
              </a:buClr>
              <a:buNone/>
            </a:pPr>
            <a:r>
              <a:rPr lang="sl-SI" sz="2400" b="1" dirty="0">
                <a:solidFill>
                  <a:srgbClr val="425563"/>
                </a:solidFill>
                <a:latin typeface="Segoe UI"/>
                <a:ea typeface="Calibri Light" panose="020F0302020204030204" pitchFamily="34" charset="0"/>
                <a:cs typeface="Calibri Light" panose="020F0302020204030204" pitchFamily="34" charset="0"/>
              </a:rPr>
              <a:t>Namen:</a:t>
            </a:r>
            <a:r>
              <a:rPr lang="sl-SI" sz="2400" dirty="0">
                <a:solidFill>
                  <a:srgbClr val="425563"/>
                </a:solidFill>
                <a:latin typeface="Segoe UI"/>
                <a:ea typeface="Calibri Light" panose="020F0302020204030204" pitchFamily="34" charset="0"/>
                <a:cs typeface="Calibri Light" panose="020F0302020204030204" pitchFamily="34" charset="0"/>
              </a:rPr>
              <a:t> podjetjem pomagati razumeti, kje imajo največji potencial za krožne izboljšave in kako ideje prevesti v konkretne projekte, investicije ali prijave na razpise.</a:t>
            </a:r>
            <a:r>
              <a:rPr lang="sl-SI" sz="2400" b="1" dirty="0">
                <a:solidFill>
                  <a:srgbClr val="425563"/>
                </a:solidFill>
                <a:latin typeface="Segoe UI"/>
                <a:ea typeface="Calibri Light" panose="020F0302020204030204" pitchFamily="34" charset="0"/>
                <a:cs typeface="Calibri Light" panose="020F0302020204030204" pitchFamily="34" charset="0"/>
              </a:rPr>
              <a:t> </a:t>
            </a:r>
          </a:p>
          <a:p>
            <a:pPr marL="171450" indent="0" defTabSz="1371600">
              <a:buClr>
                <a:srgbClr val="000000"/>
              </a:buClr>
              <a:buNone/>
            </a:pPr>
            <a:endParaRPr lang="sl-SI" sz="2400" b="1" dirty="0">
              <a:solidFill>
                <a:srgbClr val="425563"/>
              </a:solidFill>
              <a:latin typeface="Segoe UI"/>
              <a:ea typeface="Calibri Light" panose="020F0302020204030204" pitchFamily="34" charset="0"/>
              <a:cs typeface="Calibri Light" panose="020F0302020204030204" pitchFamily="34" charset="0"/>
            </a:endParaRPr>
          </a:p>
          <a:p>
            <a:pPr marL="685800" indent="-514350" defTabSz="1371600">
              <a:lnSpc>
                <a:spcPct val="150000"/>
              </a:lnSpc>
              <a:buClr>
                <a:srgbClr val="000000"/>
              </a:buClr>
            </a:pPr>
            <a:r>
              <a:rPr lang="sl-SI" sz="2400" dirty="0">
                <a:solidFill>
                  <a:srgbClr val="425563"/>
                </a:solidFill>
                <a:latin typeface="Segoe UI"/>
                <a:ea typeface="Calibri Light" panose="020F0302020204030204" pitchFamily="34" charset="0"/>
                <a:cs typeface="Calibri Light" panose="020F0302020204030204" pitchFamily="34" charset="0"/>
              </a:rPr>
              <a:t>podpora podjetjem pri prvih korakih v krožno gospodarstvo</a:t>
            </a:r>
          </a:p>
          <a:p>
            <a:pPr marL="685800" indent="-514350" defTabSz="1371600">
              <a:lnSpc>
                <a:spcPct val="150000"/>
              </a:lnSpc>
              <a:buClr>
                <a:srgbClr val="000000"/>
              </a:buClr>
            </a:pPr>
            <a:r>
              <a:rPr lang="sl-SI" sz="2400" dirty="0">
                <a:solidFill>
                  <a:srgbClr val="425563"/>
                </a:solidFill>
                <a:latin typeface="Segoe UI"/>
                <a:ea typeface="Calibri Light" panose="020F0302020204030204" pitchFamily="34" charset="0"/>
                <a:cs typeface="Calibri Light" panose="020F0302020204030204" pitchFamily="34" charset="0"/>
              </a:rPr>
              <a:t>približno 6 ur svetovanja na posamezno področje</a:t>
            </a:r>
          </a:p>
          <a:p>
            <a:pPr marL="685800" indent="-514350" defTabSz="1371600">
              <a:lnSpc>
                <a:spcPct val="150000"/>
              </a:lnSpc>
              <a:buClr>
                <a:srgbClr val="000000"/>
              </a:buClr>
            </a:pPr>
            <a:r>
              <a:rPr lang="sl-SI" sz="2400" dirty="0">
                <a:solidFill>
                  <a:srgbClr val="425563"/>
                </a:solidFill>
                <a:latin typeface="Segoe UI"/>
                <a:ea typeface="Calibri Light" panose="020F0302020204030204" pitchFamily="34" charset="0"/>
                <a:cs typeface="Calibri Light" panose="020F0302020204030204" pitchFamily="34" charset="0"/>
              </a:rPr>
              <a:t>1 : 1 pristop z izkušenimi strokovnjaki za krožno gospodarstvo</a:t>
            </a:r>
          </a:p>
          <a:p>
            <a:pPr marL="685800" indent="-514350" defTabSz="1371600">
              <a:lnSpc>
                <a:spcPct val="150000"/>
              </a:lnSpc>
              <a:buClr>
                <a:srgbClr val="000000"/>
              </a:buClr>
            </a:pPr>
            <a:r>
              <a:rPr lang="sl-SI" sz="2400" dirty="0">
                <a:solidFill>
                  <a:srgbClr val="425563"/>
                </a:solidFill>
                <a:latin typeface="Segoe UI"/>
                <a:ea typeface="Calibri Light" panose="020F0302020204030204" pitchFamily="34" charset="0"/>
                <a:cs typeface="Calibri Light" panose="020F0302020204030204" pitchFamily="34" charset="0"/>
              </a:rPr>
              <a:t>svetovanje glede na konkreten izziv podjetja:</a:t>
            </a:r>
          </a:p>
          <a:p>
            <a:pPr marL="895350" lvl="1" indent="0" defTabSz="1371600">
              <a:lnSpc>
                <a:spcPct val="150000"/>
              </a:lnSpc>
              <a:buClr>
                <a:srgbClr val="000000"/>
              </a:buClr>
              <a:buNone/>
            </a:pPr>
            <a:r>
              <a:rPr lang="sl-SI" sz="1950" dirty="0">
                <a:solidFill>
                  <a:srgbClr val="425563"/>
                </a:solidFill>
                <a:latin typeface="Segoe UI"/>
                <a:ea typeface="Calibri Light" panose="020F0302020204030204" pitchFamily="34" charset="0"/>
                <a:cs typeface="Calibri Light" panose="020F0302020204030204" pitchFamily="34" charset="0"/>
              </a:rPr>
              <a:t>ravnanje z odpadki / certifikati in standardi / krožni poslovni modeli / digitalizacija za krožno gospodarstvo / učinkovitejša raba virov / drugo področje po potrebi</a:t>
            </a:r>
          </a:p>
          <a:p>
            <a:pPr marL="685800" indent="-514350" defTabSz="1371600">
              <a:lnSpc>
                <a:spcPct val="150000"/>
              </a:lnSpc>
              <a:buClr>
                <a:srgbClr val="000000"/>
              </a:buClr>
            </a:pPr>
            <a:r>
              <a:rPr lang="sl-SI" sz="2400" dirty="0">
                <a:solidFill>
                  <a:srgbClr val="425563"/>
                </a:solidFill>
                <a:latin typeface="Segoe UI"/>
                <a:ea typeface="Calibri Light" panose="020F0302020204030204" pitchFamily="34" charset="0"/>
                <a:cs typeface="Calibri Light" panose="020F0302020204030204" pitchFamily="34" charset="0"/>
              </a:rPr>
              <a:t>podjetje prejme analizo stanja, identifikacijo priložnosti in konkretna priporočila za naslednje korake</a:t>
            </a:r>
          </a:p>
          <a:p>
            <a:pPr marL="685800" indent="-514350" defTabSz="1371600">
              <a:lnSpc>
                <a:spcPct val="150000"/>
              </a:lnSpc>
              <a:buClr>
                <a:srgbClr val="000000"/>
              </a:buClr>
            </a:pPr>
            <a:r>
              <a:rPr lang="sl-SI" sz="2400" dirty="0">
                <a:solidFill>
                  <a:srgbClr val="425563"/>
                </a:solidFill>
                <a:latin typeface="Segoe UI"/>
                <a:ea typeface="Calibri Light" panose="020F0302020204030204" pitchFamily="34" charset="0"/>
                <a:cs typeface="Calibri Light" panose="020F0302020204030204" pitchFamily="34" charset="0"/>
              </a:rPr>
              <a:t>možna prijava na več področij</a:t>
            </a:r>
          </a:p>
          <a:p>
            <a:pPr marL="685800" indent="-514350" defTabSz="1371600">
              <a:lnSpc>
                <a:spcPct val="150000"/>
              </a:lnSpc>
              <a:buClr>
                <a:srgbClr val="000000"/>
              </a:buClr>
            </a:pPr>
            <a:r>
              <a:rPr lang="sl-SI" sz="2400" dirty="0">
                <a:solidFill>
                  <a:srgbClr val="425563"/>
                </a:solidFill>
                <a:latin typeface="Segoe UI"/>
                <a:ea typeface="Calibri Light" panose="020F0302020204030204" pitchFamily="34" charset="0"/>
                <a:cs typeface="Calibri Light" panose="020F0302020204030204" pitchFamily="34" charset="0"/>
              </a:rPr>
              <a:t>svetovanje je za podjetja brezplačno, v okviru de </a:t>
            </a:r>
            <a:r>
              <a:rPr lang="sl-SI" sz="2400" dirty="0" err="1">
                <a:solidFill>
                  <a:srgbClr val="425563"/>
                </a:solidFill>
                <a:latin typeface="Segoe UI"/>
                <a:ea typeface="Calibri Light" panose="020F0302020204030204" pitchFamily="34" charset="0"/>
                <a:cs typeface="Calibri Light" panose="020F0302020204030204" pitchFamily="34" charset="0"/>
              </a:rPr>
              <a:t>minimis</a:t>
            </a:r>
            <a:r>
              <a:rPr lang="sl-SI" sz="2400" dirty="0">
                <a:solidFill>
                  <a:srgbClr val="425563"/>
                </a:solidFill>
                <a:latin typeface="Segoe UI"/>
                <a:ea typeface="Calibri Light" panose="020F0302020204030204" pitchFamily="34" charset="0"/>
                <a:cs typeface="Calibri Light" panose="020F0302020204030204" pitchFamily="34" charset="0"/>
              </a:rPr>
              <a:t> pomoči</a:t>
            </a:r>
          </a:p>
        </p:txBody>
      </p:sp>
    </p:spTree>
    <p:extLst>
      <p:ext uri="{BB962C8B-B14F-4D97-AF65-F5344CB8AC3E}">
        <p14:creationId xmlns:p14="http://schemas.microsoft.com/office/powerpoint/2010/main" val="2137120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slov 6">
            <a:extLst>
              <a:ext uri="{FF2B5EF4-FFF2-40B4-BE49-F238E27FC236}">
                <a16:creationId xmlns:a16="http://schemas.microsoft.com/office/drawing/2014/main" id="{A9CE4047-AEB2-B631-8C96-2ABE39EBB05D}"/>
              </a:ext>
            </a:extLst>
          </p:cNvPr>
          <p:cNvSpPr>
            <a:spLocks noGrp="1"/>
          </p:cNvSpPr>
          <p:nvPr>
            <p:ph type="title"/>
          </p:nvPr>
        </p:nvSpPr>
        <p:spPr/>
        <p:txBody>
          <a:bodyPr/>
          <a:lstStyle/>
          <a:p>
            <a:r>
              <a:rPr lang="sl-SI" dirty="0"/>
              <a:t>Prehod v krožno gospodarstvo = </a:t>
            </a:r>
            <a:br>
              <a:rPr lang="sl-SI" dirty="0"/>
            </a:br>
            <a:r>
              <a:rPr lang="sl-SI" dirty="0"/>
              <a:t>izziv + priložnost</a:t>
            </a:r>
          </a:p>
        </p:txBody>
      </p:sp>
      <p:sp>
        <p:nvSpPr>
          <p:cNvPr id="8" name="Označba mesta vsebine 7">
            <a:extLst>
              <a:ext uri="{FF2B5EF4-FFF2-40B4-BE49-F238E27FC236}">
                <a16:creationId xmlns:a16="http://schemas.microsoft.com/office/drawing/2014/main" id="{2548D8A2-5EDB-ED7E-6CFB-25210DDC4FA5}"/>
              </a:ext>
            </a:extLst>
          </p:cNvPr>
          <p:cNvSpPr>
            <a:spLocks noGrp="1"/>
          </p:cNvSpPr>
          <p:nvPr>
            <p:ph idx="1"/>
          </p:nvPr>
        </p:nvSpPr>
        <p:spPr/>
        <p:txBody>
          <a:bodyPr>
            <a:normAutofit/>
          </a:bodyPr>
          <a:lstStyle/>
          <a:p>
            <a:r>
              <a:rPr lang="sl-SI" dirty="0"/>
              <a:t>Kje začeti? </a:t>
            </a:r>
          </a:p>
          <a:p>
            <a:r>
              <a:rPr lang="sl-SI" dirty="0"/>
              <a:t>Interno znanje</a:t>
            </a:r>
          </a:p>
          <a:p>
            <a:r>
              <a:rPr lang="sl-SI" dirty="0"/>
              <a:t>Čas za razvoj rešitev </a:t>
            </a:r>
          </a:p>
          <a:p>
            <a:r>
              <a:rPr lang="sl-SI" dirty="0"/>
              <a:t>Regulativa in ESG zahteve </a:t>
            </a:r>
          </a:p>
          <a:p>
            <a:r>
              <a:rPr lang="sl-SI" dirty="0"/>
              <a:t>Priložnosti za nižje stroške in nove prihodke </a:t>
            </a:r>
          </a:p>
          <a:p>
            <a:pPr marL="0" indent="0">
              <a:buNone/>
            </a:pPr>
            <a:r>
              <a:rPr lang="sl-SI" dirty="0"/>
              <a:t>	</a:t>
            </a:r>
            <a:r>
              <a:rPr lang="sl-SI" b="1" dirty="0"/>
              <a:t>Ciljano, praktično svetovanje </a:t>
            </a:r>
          </a:p>
        </p:txBody>
      </p:sp>
      <p:sp>
        <p:nvSpPr>
          <p:cNvPr id="6" name="Označba mesta številke diapozitiva 5">
            <a:extLst>
              <a:ext uri="{FF2B5EF4-FFF2-40B4-BE49-F238E27FC236}">
                <a16:creationId xmlns:a16="http://schemas.microsoft.com/office/drawing/2014/main" id="{977FCA73-1FE3-AD7A-DD5F-6429BDF7205C}"/>
              </a:ext>
            </a:extLst>
          </p:cNvPr>
          <p:cNvSpPr>
            <a:spLocks noGrp="1"/>
          </p:cNvSpPr>
          <p:nvPr>
            <p:ph type="sldNum" sz="quarter" idx="12"/>
          </p:nvPr>
        </p:nvSpPr>
        <p:spPr/>
        <p:txBody>
          <a:bodyPr/>
          <a:lstStyle/>
          <a:p>
            <a:pPr defTabSz="1371600"/>
            <a:fld id="{818B4EDC-53F5-421C-8A18-9A44505F1D22}" type="slidenum">
              <a:rPr lang="sl-SI">
                <a:solidFill>
                  <a:srgbClr val="425563">
                    <a:tint val="75000"/>
                  </a:srgbClr>
                </a:solidFill>
                <a:latin typeface="Segoe UI"/>
              </a:rPr>
              <a:pPr defTabSz="1371600"/>
              <a:t>37</a:t>
            </a:fld>
            <a:endParaRPr lang="sl-SI">
              <a:solidFill>
                <a:srgbClr val="425563">
                  <a:tint val="75000"/>
                </a:srgbClr>
              </a:solidFill>
              <a:latin typeface="Segoe UI"/>
            </a:endParaRPr>
          </a:p>
        </p:txBody>
      </p:sp>
      <p:sp>
        <p:nvSpPr>
          <p:cNvPr id="2" name="Puščica: desno 1">
            <a:extLst>
              <a:ext uri="{FF2B5EF4-FFF2-40B4-BE49-F238E27FC236}">
                <a16:creationId xmlns:a16="http://schemas.microsoft.com/office/drawing/2014/main" id="{74D4AD62-EEE9-FB55-1C5B-3A523C4A14B0}"/>
              </a:ext>
            </a:extLst>
          </p:cNvPr>
          <p:cNvSpPr/>
          <p:nvPr/>
        </p:nvSpPr>
        <p:spPr>
          <a:xfrm>
            <a:off x="1645920" y="7818120"/>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Tree>
    <p:extLst>
      <p:ext uri="{BB962C8B-B14F-4D97-AF65-F5344CB8AC3E}">
        <p14:creationId xmlns:p14="http://schemas.microsoft.com/office/powerpoint/2010/main" val="22473004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34C27-73A5-F1B8-BE8F-388705A3BB80}"/>
            </a:ext>
          </a:extLst>
        </p:cNvPr>
        <p:cNvGrpSpPr/>
        <p:nvPr/>
      </p:nvGrpSpPr>
      <p:grpSpPr>
        <a:xfrm>
          <a:off x="0" y="0"/>
          <a:ext cx="0" cy="0"/>
          <a:chOff x="0" y="0"/>
          <a:chExt cx="0" cy="0"/>
        </a:xfrm>
      </p:grpSpPr>
      <p:sp>
        <p:nvSpPr>
          <p:cNvPr id="7" name="Naslov 6">
            <a:extLst>
              <a:ext uri="{FF2B5EF4-FFF2-40B4-BE49-F238E27FC236}">
                <a16:creationId xmlns:a16="http://schemas.microsoft.com/office/drawing/2014/main" id="{9A301EA3-3BA2-1577-774E-008D89920E71}"/>
              </a:ext>
            </a:extLst>
          </p:cNvPr>
          <p:cNvSpPr>
            <a:spLocks noGrp="1"/>
          </p:cNvSpPr>
          <p:nvPr>
            <p:ph type="title"/>
          </p:nvPr>
        </p:nvSpPr>
        <p:spPr/>
        <p:txBody>
          <a:bodyPr>
            <a:normAutofit/>
          </a:bodyPr>
          <a:lstStyle/>
          <a:p>
            <a:r>
              <a:rPr lang="sl-SI" dirty="0"/>
              <a:t>Individualno strokovno svetovanje za MSP </a:t>
            </a:r>
          </a:p>
        </p:txBody>
      </p:sp>
      <p:sp>
        <p:nvSpPr>
          <p:cNvPr id="8" name="Označba mesta vsebine 7">
            <a:extLst>
              <a:ext uri="{FF2B5EF4-FFF2-40B4-BE49-F238E27FC236}">
                <a16:creationId xmlns:a16="http://schemas.microsoft.com/office/drawing/2014/main" id="{59D93A74-9DF1-2B4B-E0DD-A55E8E1D43E0}"/>
              </a:ext>
            </a:extLst>
          </p:cNvPr>
          <p:cNvSpPr>
            <a:spLocks noGrp="1"/>
          </p:cNvSpPr>
          <p:nvPr>
            <p:ph idx="1"/>
          </p:nvPr>
        </p:nvSpPr>
        <p:spPr/>
        <p:txBody>
          <a:bodyPr>
            <a:normAutofit fontScale="92500"/>
          </a:bodyPr>
          <a:lstStyle/>
          <a:p>
            <a:r>
              <a:rPr lang="sl-SI" dirty="0"/>
              <a:t>Brezplačno svetovanje (de </a:t>
            </a:r>
            <a:r>
              <a:rPr lang="sl-SI" dirty="0" err="1"/>
              <a:t>minimis</a:t>
            </a:r>
            <a:r>
              <a:rPr lang="sl-SI" dirty="0"/>
              <a:t>) </a:t>
            </a:r>
          </a:p>
          <a:p>
            <a:r>
              <a:rPr lang="sl-SI" dirty="0"/>
              <a:t>Cca. 6 ur na posamezno področje </a:t>
            </a:r>
          </a:p>
          <a:p>
            <a:r>
              <a:rPr lang="sl-SI" dirty="0"/>
              <a:t>1:1 pristop (</a:t>
            </a:r>
            <a:r>
              <a:rPr lang="sl-SI" dirty="0" err="1"/>
              <a:t>online</a:t>
            </a:r>
            <a:r>
              <a:rPr lang="sl-SI" dirty="0"/>
              <a:t> ali v živo) </a:t>
            </a:r>
          </a:p>
          <a:p>
            <a:r>
              <a:rPr lang="sl-SI" dirty="0"/>
              <a:t>Strokovnjaki za krožno gospodarstvo </a:t>
            </a:r>
          </a:p>
          <a:p>
            <a:pPr marL="0" indent="0">
              <a:buNone/>
            </a:pPr>
            <a:r>
              <a:rPr lang="sl-SI" dirty="0"/>
              <a:t>	</a:t>
            </a:r>
            <a:r>
              <a:rPr lang="sl-SI" b="1" dirty="0"/>
              <a:t>Konkretna priporočila  </a:t>
            </a:r>
          </a:p>
          <a:p>
            <a:pPr marL="0" indent="0">
              <a:buNone/>
            </a:pPr>
            <a:r>
              <a:rPr lang="sl-SI" b="1" dirty="0"/>
              <a:t>	Usmeritve za naslednje korake </a:t>
            </a:r>
          </a:p>
          <a:p>
            <a:pPr marL="0" indent="0">
              <a:buNone/>
            </a:pPr>
            <a:r>
              <a:rPr lang="sl-SI" b="1" dirty="0"/>
              <a:t>	Vrednost: cca. 162,12 € na področje (za podjetja brezplačno)</a:t>
            </a:r>
          </a:p>
        </p:txBody>
      </p:sp>
      <p:sp>
        <p:nvSpPr>
          <p:cNvPr id="6" name="Označba mesta številke diapozitiva 5">
            <a:extLst>
              <a:ext uri="{FF2B5EF4-FFF2-40B4-BE49-F238E27FC236}">
                <a16:creationId xmlns:a16="http://schemas.microsoft.com/office/drawing/2014/main" id="{529C8809-D13A-A4F9-DBDF-C308BFCD23CA}"/>
              </a:ext>
            </a:extLst>
          </p:cNvPr>
          <p:cNvSpPr>
            <a:spLocks noGrp="1"/>
          </p:cNvSpPr>
          <p:nvPr>
            <p:ph type="sldNum" sz="quarter" idx="12"/>
          </p:nvPr>
        </p:nvSpPr>
        <p:spPr/>
        <p:txBody>
          <a:bodyPr/>
          <a:lstStyle/>
          <a:p>
            <a:pPr defTabSz="1371600"/>
            <a:fld id="{818B4EDC-53F5-421C-8A18-9A44505F1D22}" type="slidenum">
              <a:rPr lang="sl-SI">
                <a:solidFill>
                  <a:srgbClr val="425563">
                    <a:tint val="75000"/>
                  </a:srgbClr>
                </a:solidFill>
                <a:latin typeface="Segoe UI"/>
              </a:rPr>
              <a:pPr defTabSz="1371600"/>
              <a:t>38</a:t>
            </a:fld>
            <a:endParaRPr lang="sl-SI">
              <a:solidFill>
                <a:srgbClr val="425563">
                  <a:tint val="75000"/>
                </a:srgbClr>
              </a:solidFill>
              <a:latin typeface="Segoe UI"/>
            </a:endParaRPr>
          </a:p>
        </p:txBody>
      </p:sp>
      <p:sp>
        <p:nvSpPr>
          <p:cNvPr id="2" name="Puščica: desno 1">
            <a:extLst>
              <a:ext uri="{FF2B5EF4-FFF2-40B4-BE49-F238E27FC236}">
                <a16:creationId xmlns:a16="http://schemas.microsoft.com/office/drawing/2014/main" id="{9058CB69-C9A5-5B8F-A5E3-21C3B350CB94}"/>
              </a:ext>
            </a:extLst>
          </p:cNvPr>
          <p:cNvSpPr/>
          <p:nvPr/>
        </p:nvSpPr>
        <p:spPr>
          <a:xfrm>
            <a:off x="1754778" y="6620690"/>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
        <p:nvSpPr>
          <p:cNvPr id="3" name="Puščica: desno 2">
            <a:extLst>
              <a:ext uri="{FF2B5EF4-FFF2-40B4-BE49-F238E27FC236}">
                <a16:creationId xmlns:a16="http://schemas.microsoft.com/office/drawing/2014/main" id="{91E07988-E7E7-E58E-3143-A517C182CC6E}"/>
              </a:ext>
            </a:extLst>
          </p:cNvPr>
          <p:cNvSpPr/>
          <p:nvPr/>
        </p:nvSpPr>
        <p:spPr>
          <a:xfrm>
            <a:off x="1754778" y="7488482"/>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
        <p:nvSpPr>
          <p:cNvPr id="4" name="Puščica: desno 3">
            <a:extLst>
              <a:ext uri="{FF2B5EF4-FFF2-40B4-BE49-F238E27FC236}">
                <a16:creationId xmlns:a16="http://schemas.microsoft.com/office/drawing/2014/main" id="{BBF36782-C12B-C744-A8A1-7BD2C6058B80}"/>
              </a:ext>
            </a:extLst>
          </p:cNvPr>
          <p:cNvSpPr/>
          <p:nvPr/>
        </p:nvSpPr>
        <p:spPr>
          <a:xfrm>
            <a:off x="1787439" y="8391995"/>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Tree>
    <p:extLst>
      <p:ext uri="{BB962C8B-B14F-4D97-AF65-F5344CB8AC3E}">
        <p14:creationId xmlns:p14="http://schemas.microsoft.com/office/powerpoint/2010/main" val="863192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FB0D4-46C8-BD37-A3B7-D9C993DED7C8}"/>
            </a:ext>
          </a:extLst>
        </p:cNvPr>
        <p:cNvGrpSpPr/>
        <p:nvPr/>
      </p:nvGrpSpPr>
      <p:grpSpPr>
        <a:xfrm>
          <a:off x="0" y="0"/>
          <a:ext cx="0" cy="0"/>
          <a:chOff x="0" y="0"/>
          <a:chExt cx="0" cy="0"/>
        </a:xfrm>
      </p:grpSpPr>
      <p:sp>
        <p:nvSpPr>
          <p:cNvPr id="7" name="Naslov 6">
            <a:extLst>
              <a:ext uri="{FF2B5EF4-FFF2-40B4-BE49-F238E27FC236}">
                <a16:creationId xmlns:a16="http://schemas.microsoft.com/office/drawing/2014/main" id="{F1C73419-984E-D30D-FABB-62D65C60BC17}"/>
              </a:ext>
            </a:extLst>
          </p:cNvPr>
          <p:cNvSpPr>
            <a:spLocks noGrp="1"/>
          </p:cNvSpPr>
          <p:nvPr>
            <p:ph type="title"/>
          </p:nvPr>
        </p:nvSpPr>
        <p:spPr/>
        <p:txBody>
          <a:bodyPr>
            <a:normAutofit/>
          </a:bodyPr>
          <a:lstStyle/>
          <a:p>
            <a:r>
              <a:rPr lang="sl-SI" dirty="0"/>
              <a:t>Področja svetovanja – glede na izziv</a:t>
            </a:r>
          </a:p>
        </p:txBody>
      </p:sp>
      <p:sp>
        <p:nvSpPr>
          <p:cNvPr id="8" name="Označba mesta vsebine 7">
            <a:extLst>
              <a:ext uri="{FF2B5EF4-FFF2-40B4-BE49-F238E27FC236}">
                <a16:creationId xmlns:a16="http://schemas.microsoft.com/office/drawing/2014/main" id="{8054628A-F183-3D9C-9DED-FC212D227BFD}"/>
              </a:ext>
            </a:extLst>
          </p:cNvPr>
          <p:cNvSpPr>
            <a:spLocks noGrp="1"/>
          </p:cNvSpPr>
          <p:nvPr>
            <p:ph idx="1"/>
          </p:nvPr>
        </p:nvSpPr>
        <p:spPr/>
        <p:txBody>
          <a:bodyPr>
            <a:normAutofit lnSpcReduction="10000"/>
          </a:bodyPr>
          <a:lstStyle/>
          <a:p>
            <a:r>
              <a:rPr lang="sl-SI" dirty="0"/>
              <a:t>Ravnanje z odpadki </a:t>
            </a:r>
          </a:p>
          <a:p>
            <a:r>
              <a:rPr lang="sl-SI" dirty="0"/>
              <a:t>Certifikati in standardi </a:t>
            </a:r>
          </a:p>
          <a:p>
            <a:r>
              <a:rPr lang="sl-SI" dirty="0"/>
              <a:t>Krožni poslovni modeli </a:t>
            </a:r>
          </a:p>
          <a:p>
            <a:r>
              <a:rPr lang="sl-SI" dirty="0"/>
              <a:t>Digitalizacija za krožno gospodarstvo </a:t>
            </a:r>
          </a:p>
          <a:p>
            <a:r>
              <a:rPr lang="sl-SI" dirty="0"/>
              <a:t>Raba virov </a:t>
            </a:r>
          </a:p>
          <a:p>
            <a:r>
              <a:rPr lang="sl-SI" dirty="0"/>
              <a:t>Drugo  </a:t>
            </a:r>
          </a:p>
          <a:p>
            <a:r>
              <a:rPr lang="sl-SI" dirty="0"/>
              <a:t>Viri financiranja</a:t>
            </a:r>
          </a:p>
          <a:p>
            <a:pPr marL="0" indent="0">
              <a:buNone/>
            </a:pPr>
            <a:endParaRPr lang="sl-SI" b="1" dirty="0"/>
          </a:p>
        </p:txBody>
      </p:sp>
      <p:sp>
        <p:nvSpPr>
          <p:cNvPr id="6" name="Označba mesta številke diapozitiva 5">
            <a:extLst>
              <a:ext uri="{FF2B5EF4-FFF2-40B4-BE49-F238E27FC236}">
                <a16:creationId xmlns:a16="http://schemas.microsoft.com/office/drawing/2014/main" id="{B4D29892-A46B-D250-90C1-95992372CB62}"/>
              </a:ext>
            </a:extLst>
          </p:cNvPr>
          <p:cNvSpPr>
            <a:spLocks noGrp="1"/>
          </p:cNvSpPr>
          <p:nvPr>
            <p:ph type="sldNum" sz="quarter" idx="12"/>
          </p:nvPr>
        </p:nvSpPr>
        <p:spPr/>
        <p:txBody>
          <a:bodyPr/>
          <a:lstStyle/>
          <a:p>
            <a:pPr defTabSz="1371600"/>
            <a:fld id="{818B4EDC-53F5-421C-8A18-9A44505F1D22}" type="slidenum">
              <a:rPr lang="sl-SI">
                <a:solidFill>
                  <a:srgbClr val="425563">
                    <a:tint val="75000"/>
                  </a:srgbClr>
                </a:solidFill>
                <a:latin typeface="Segoe UI"/>
              </a:rPr>
              <a:pPr defTabSz="1371600"/>
              <a:t>39</a:t>
            </a:fld>
            <a:endParaRPr lang="sl-SI">
              <a:solidFill>
                <a:srgbClr val="425563">
                  <a:tint val="75000"/>
                </a:srgbClr>
              </a:solidFill>
              <a:latin typeface="Segoe UI"/>
            </a:endParaRPr>
          </a:p>
        </p:txBody>
      </p:sp>
    </p:spTree>
    <p:extLst>
      <p:ext uri="{BB962C8B-B14F-4D97-AF65-F5344CB8AC3E}">
        <p14:creationId xmlns:p14="http://schemas.microsoft.com/office/powerpoint/2010/main" val="846527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B653A-4EE2-6C17-4317-0A100C296D2D}"/>
            </a:ext>
          </a:extLst>
        </p:cNvPr>
        <p:cNvGrpSpPr/>
        <p:nvPr/>
      </p:nvGrpSpPr>
      <p:grpSpPr>
        <a:xfrm>
          <a:off x="0" y="0"/>
          <a:ext cx="0" cy="0"/>
          <a:chOff x="0" y="0"/>
          <a:chExt cx="0" cy="0"/>
        </a:xfrm>
      </p:grpSpPr>
      <p:sp>
        <p:nvSpPr>
          <p:cNvPr id="7" name="Naslov 6">
            <a:extLst>
              <a:ext uri="{FF2B5EF4-FFF2-40B4-BE49-F238E27FC236}">
                <a16:creationId xmlns:a16="http://schemas.microsoft.com/office/drawing/2014/main" id="{EA4AFDC2-3713-DB4E-BFC6-604AA515E117}"/>
              </a:ext>
            </a:extLst>
          </p:cNvPr>
          <p:cNvSpPr>
            <a:spLocks noGrp="1"/>
          </p:cNvSpPr>
          <p:nvPr>
            <p:ph type="title"/>
          </p:nvPr>
        </p:nvSpPr>
        <p:spPr/>
        <p:txBody>
          <a:bodyPr>
            <a:normAutofit/>
          </a:bodyPr>
          <a:lstStyle/>
          <a:p>
            <a:r>
              <a:rPr lang="sl-SI" dirty="0"/>
              <a:t>Kako poteka vključitev </a:t>
            </a:r>
          </a:p>
        </p:txBody>
      </p:sp>
      <p:sp>
        <p:nvSpPr>
          <p:cNvPr id="8" name="Označba mesta vsebine 7">
            <a:extLst>
              <a:ext uri="{FF2B5EF4-FFF2-40B4-BE49-F238E27FC236}">
                <a16:creationId xmlns:a16="http://schemas.microsoft.com/office/drawing/2014/main" id="{79DDB588-F8FE-C451-204C-2F357770FFEE}"/>
              </a:ext>
            </a:extLst>
          </p:cNvPr>
          <p:cNvSpPr>
            <a:spLocks noGrp="1"/>
          </p:cNvSpPr>
          <p:nvPr>
            <p:ph idx="1"/>
          </p:nvPr>
        </p:nvSpPr>
        <p:spPr/>
        <p:txBody>
          <a:bodyPr>
            <a:normAutofit/>
          </a:bodyPr>
          <a:lstStyle/>
          <a:p>
            <a:pPr marL="771525" indent="-771525">
              <a:buAutoNum type="arabicPeriod"/>
            </a:pPr>
            <a:r>
              <a:rPr lang="sl-SI" dirty="0"/>
              <a:t>Prijava prek obrazca</a:t>
            </a:r>
          </a:p>
          <a:p>
            <a:pPr marL="771525" indent="-771525">
              <a:buAutoNum type="arabicPeriod"/>
            </a:pPr>
            <a:r>
              <a:rPr lang="sl-SI" dirty="0"/>
              <a:t>Preverjanje upravičenosti </a:t>
            </a:r>
          </a:p>
          <a:p>
            <a:pPr marL="771525" indent="-771525">
              <a:buAutoNum type="arabicPeriod"/>
            </a:pPr>
            <a:r>
              <a:rPr lang="sl-SI" dirty="0"/>
              <a:t>Sklep o vključitvi (uradna potrditev) </a:t>
            </a:r>
          </a:p>
          <a:p>
            <a:pPr marL="771525" indent="-771525">
              <a:buAutoNum type="arabicPeriod"/>
            </a:pPr>
            <a:r>
              <a:rPr lang="sl-SI" dirty="0"/>
              <a:t>Izvedba svetovanja (cca. 6 ur) </a:t>
            </a:r>
          </a:p>
          <a:p>
            <a:pPr marL="771525" indent="-771525">
              <a:buAutoNum type="arabicPeriod"/>
            </a:pPr>
            <a:r>
              <a:rPr lang="sl-SI" dirty="0"/>
              <a:t>Priporočila in naslednji koraki </a:t>
            </a:r>
          </a:p>
          <a:p>
            <a:pPr marL="0" indent="0">
              <a:buNone/>
            </a:pPr>
            <a:r>
              <a:rPr lang="sl-SI" dirty="0"/>
              <a:t>	Prijave po vrstnem redu (omejene kvote)</a:t>
            </a:r>
            <a:r>
              <a:rPr lang="sl-SI" b="1" dirty="0"/>
              <a:t>   </a:t>
            </a:r>
          </a:p>
          <a:p>
            <a:pPr marL="0" indent="0">
              <a:buNone/>
            </a:pPr>
            <a:endParaRPr lang="sl-SI" b="1" dirty="0"/>
          </a:p>
        </p:txBody>
      </p:sp>
      <p:sp>
        <p:nvSpPr>
          <p:cNvPr id="6" name="Označba mesta številke diapozitiva 5">
            <a:extLst>
              <a:ext uri="{FF2B5EF4-FFF2-40B4-BE49-F238E27FC236}">
                <a16:creationId xmlns:a16="http://schemas.microsoft.com/office/drawing/2014/main" id="{D8F46383-7A48-FAA4-5B90-FC37BE41AAC8}"/>
              </a:ext>
            </a:extLst>
          </p:cNvPr>
          <p:cNvSpPr>
            <a:spLocks noGrp="1"/>
          </p:cNvSpPr>
          <p:nvPr>
            <p:ph type="sldNum" sz="quarter" idx="12"/>
          </p:nvPr>
        </p:nvSpPr>
        <p:spPr/>
        <p:txBody>
          <a:bodyPr/>
          <a:lstStyle/>
          <a:p>
            <a:pPr defTabSz="1371600"/>
            <a:fld id="{818B4EDC-53F5-421C-8A18-9A44505F1D22}" type="slidenum">
              <a:rPr lang="sl-SI">
                <a:solidFill>
                  <a:srgbClr val="425563">
                    <a:tint val="75000"/>
                  </a:srgbClr>
                </a:solidFill>
                <a:latin typeface="Segoe UI"/>
              </a:rPr>
              <a:pPr defTabSz="1371600"/>
              <a:t>40</a:t>
            </a:fld>
            <a:endParaRPr lang="sl-SI">
              <a:solidFill>
                <a:srgbClr val="425563">
                  <a:tint val="75000"/>
                </a:srgbClr>
              </a:solidFill>
              <a:latin typeface="Segoe UI"/>
            </a:endParaRPr>
          </a:p>
        </p:txBody>
      </p:sp>
      <p:sp>
        <p:nvSpPr>
          <p:cNvPr id="4" name="Puščica: desno 3">
            <a:extLst>
              <a:ext uri="{FF2B5EF4-FFF2-40B4-BE49-F238E27FC236}">
                <a16:creationId xmlns:a16="http://schemas.microsoft.com/office/drawing/2014/main" id="{82337EFB-6BC0-4387-913B-828BF841C15E}"/>
              </a:ext>
            </a:extLst>
          </p:cNvPr>
          <p:cNvSpPr/>
          <p:nvPr/>
        </p:nvSpPr>
        <p:spPr>
          <a:xfrm>
            <a:off x="1787439" y="7782395"/>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Tree>
    <p:extLst>
      <p:ext uri="{BB962C8B-B14F-4D97-AF65-F5344CB8AC3E}">
        <p14:creationId xmlns:p14="http://schemas.microsoft.com/office/powerpoint/2010/main" val="2886505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B29AA-4903-A2EB-2009-5D33C233CD3E}"/>
            </a:ext>
          </a:extLst>
        </p:cNvPr>
        <p:cNvGrpSpPr/>
        <p:nvPr/>
      </p:nvGrpSpPr>
      <p:grpSpPr>
        <a:xfrm>
          <a:off x="0" y="0"/>
          <a:ext cx="0" cy="0"/>
          <a:chOff x="0" y="0"/>
          <a:chExt cx="0" cy="0"/>
        </a:xfrm>
      </p:grpSpPr>
      <p:sp>
        <p:nvSpPr>
          <p:cNvPr id="7" name="Naslov 6">
            <a:extLst>
              <a:ext uri="{FF2B5EF4-FFF2-40B4-BE49-F238E27FC236}">
                <a16:creationId xmlns:a16="http://schemas.microsoft.com/office/drawing/2014/main" id="{AB7FAD0A-D680-2701-8BDD-BE2F756143B6}"/>
              </a:ext>
            </a:extLst>
          </p:cNvPr>
          <p:cNvSpPr>
            <a:spLocks noGrp="1"/>
          </p:cNvSpPr>
          <p:nvPr>
            <p:ph type="title"/>
          </p:nvPr>
        </p:nvSpPr>
        <p:spPr/>
        <p:txBody>
          <a:bodyPr>
            <a:normAutofit/>
          </a:bodyPr>
          <a:lstStyle/>
          <a:p>
            <a:r>
              <a:rPr lang="sl-SI" dirty="0"/>
              <a:t>Kaj podjetje dejansko dobi? </a:t>
            </a:r>
          </a:p>
        </p:txBody>
      </p:sp>
      <p:sp>
        <p:nvSpPr>
          <p:cNvPr id="8" name="Označba mesta vsebine 7">
            <a:extLst>
              <a:ext uri="{FF2B5EF4-FFF2-40B4-BE49-F238E27FC236}">
                <a16:creationId xmlns:a16="http://schemas.microsoft.com/office/drawing/2014/main" id="{B6FC9BC8-F8C1-6C26-8527-D3D83BECB3D8}"/>
              </a:ext>
            </a:extLst>
          </p:cNvPr>
          <p:cNvSpPr>
            <a:spLocks noGrp="1"/>
          </p:cNvSpPr>
          <p:nvPr>
            <p:ph idx="1"/>
          </p:nvPr>
        </p:nvSpPr>
        <p:spPr/>
        <p:txBody>
          <a:bodyPr>
            <a:normAutofit/>
          </a:bodyPr>
          <a:lstStyle/>
          <a:p>
            <a:r>
              <a:rPr lang="sl-SI" dirty="0"/>
              <a:t>Analiza trenutnega stanja </a:t>
            </a:r>
          </a:p>
          <a:p>
            <a:r>
              <a:rPr lang="sl-SI" dirty="0"/>
              <a:t>Identifikacija priložnosti </a:t>
            </a:r>
          </a:p>
          <a:p>
            <a:r>
              <a:rPr lang="sl-SI" dirty="0"/>
              <a:t>Konkretni predlogi ukrepov </a:t>
            </a:r>
          </a:p>
          <a:p>
            <a:r>
              <a:rPr lang="sl-SI" dirty="0"/>
              <a:t>Usmeritve za: </a:t>
            </a:r>
          </a:p>
          <a:p>
            <a:pPr lvl="1"/>
            <a:r>
              <a:rPr lang="sl-SI" dirty="0"/>
              <a:t> investicije </a:t>
            </a:r>
          </a:p>
          <a:p>
            <a:pPr lvl="1"/>
            <a:r>
              <a:rPr lang="sl-SI" dirty="0"/>
              <a:t> razpise</a:t>
            </a:r>
          </a:p>
          <a:p>
            <a:pPr lvl="1"/>
            <a:r>
              <a:rPr lang="sl-SI" dirty="0"/>
              <a:t> nadaljnji razvoj 	</a:t>
            </a:r>
          </a:p>
        </p:txBody>
      </p:sp>
      <p:sp>
        <p:nvSpPr>
          <p:cNvPr id="6" name="Označba mesta številke diapozitiva 5">
            <a:extLst>
              <a:ext uri="{FF2B5EF4-FFF2-40B4-BE49-F238E27FC236}">
                <a16:creationId xmlns:a16="http://schemas.microsoft.com/office/drawing/2014/main" id="{B1203B94-7E03-2265-C488-0FE1A85E364C}"/>
              </a:ext>
            </a:extLst>
          </p:cNvPr>
          <p:cNvSpPr>
            <a:spLocks noGrp="1"/>
          </p:cNvSpPr>
          <p:nvPr>
            <p:ph type="sldNum" sz="quarter" idx="12"/>
          </p:nvPr>
        </p:nvSpPr>
        <p:spPr/>
        <p:txBody>
          <a:bodyPr/>
          <a:lstStyle/>
          <a:p>
            <a:pPr defTabSz="1371600"/>
            <a:fld id="{818B4EDC-53F5-421C-8A18-9A44505F1D22}" type="slidenum">
              <a:rPr lang="sl-SI">
                <a:solidFill>
                  <a:srgbClr val="425563">
                    <a:tint val="75000"/>
                  </a:srgbClr>
                </a:solidFill>
                <a:latin typeface="Segoe UI"/>
              </a:rPr>
              <a:pPr defTabSz="1371600"/>
              <a:t>41</a:t>
            </a:fld>
            <a:endParaRPr lang="sl-SI">
              <a:solidFill>
                <a:srgbClr val="425563">
                  <a:tint val="75000"/>
                </a:srgbClr>
              </a:solidFill>
              <a:latin typeface="Segoe UI"/>
            </a:endParaRPr>
          </a:p>
        </p:txBody>
      </p:sp>
    </p:spTree>
    <p:extLst>
      <p:ext uri="{BB962C8B-B14F-4D97-AF65-F5344CB8AC3E}">
        <p14:creationId xmlns:p14="http://schemas.microsoft.com/office/powerpoint/2010/main" val="251194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79708-5A1A-93B4-26BB-349CD3664D61}"/>
            </a:ext>
          </a:extLst>
        </p:cNvPr>
        <p:cNvGrpSpPr/>
        <p:nvPr/>
      </p:nvGrpSpPr>
      <p:grpSpPr>
        <a:xfrm>
          <a:off x="0" y="0"/>
          <a:ext cx="0" cy="0"/>
          <a:chOff x="0" y="0"/>
          <a:chExt cx="0" cy="0"/>
        </a:xfrm>
      </p:grpSpPr>
      <p:sp>
        <p:nvSpPr>
          <p:cNvPr id="7" name="Naslov 6">
            <a:extLst>
              <a:ext uri="{FF2B5EF4-FFF2-40B4-BE49-F238E27FC236}">
                <a16:creationId xmlns:a16="http://schemas.microsoft.com/office/drawing/2014/main" id="{8530E067-C463-B5E2-C95E-1FD0EB5309BE}"/>
              </a:ext>
            </a:extLst>
          </p:cNvPr>
          <p:cNvSpPr>
            <a:spLocks noGrp="1"/>
          </p:cNvSpPr>
          <p:nvPr>
            <p:ph type="title"/>
          </p:nvPr>
        </p:nvSpPr>
        <p:spPr/>
        <p:txBody>
          <a:bodyPr>
            <a:normAutofit/>
          </a:bodyPr>
          <a:lstStyle/>
          <a:p>
            <a:r>
              <a:rPr lang="sl-SI" dirty="0"/>
              <a:t>Kdo lahko koristi? </a:t>
            </a:r>
          </a:p>
        </p:txBody>
      </p:sp>
      <p:sp>
        <p:nvSpPr>
          <p:cNvPr id="8" name="Označba mesta vsebine 7">
            <a:extLst>
              <a:ext uri="{FF2B5EF4-FFF2-40B4-BE49-F238E27FC236}">
                <a16:creationId xmlns:a16="http://schemas.microsoft.com/office/drawing/2014/main" id="{5898239F-06A2-BF23-304B-66B2735B8E75}"/>
              </a:ext>
            </a:extLst>
          </p:cNvPr>
          <p:cNvSpPr>
            <a:spLocks noGrp="1"/>
          </p:cNvSpPr>
          <p:nvPr>
            <p:ph idx="1"/>
          </p:nvPr>
        </p:nvSpPr>
        <p:spPr/>
        <p:txBody>
          <a:bodyPr>
            <a:normAutofit lnSpcReduction="10000"/>
          </a:bodyPr>
          <a:lstStyle/>
          <a:p>
            <a:r>
              <a:rPr lang="sl-SI" dirty="0" err="1"/>
              <a:t>Mikro</a:t>
            </a:r>
            <a:r>
              <a:rPr lang="sl-SI" dirty="0"/>
              <a:t>, mala in srednje velika podjetja</a:t>
            </a:r>
          </a:p>
          <a:p>
            <a:r>
              <a:rPr lang="sl-SI" dirty="0"/>
              <a:t>Podjetja v Sloveniji </a:t>
            </a:r>
          </a:p>
          <a:p>
            <a:r>
              <a:rPr lang="sl-SI" dirty="0"/>
              <a:t>Podjetja z razpoložljivo de </a:t>
            </a:r>
            <a:r>
              <a:rPr lang="sl-SI" dirty="0" err="1"/>
              <a:t>minimis</a:t>
            </a:r>
            <a:r>
              <a:rPr lang="sl-SI" dirty="0"/>
              <a:t> kvoto </a:t>
            </a:r>
          </a:p>
          <a:p>
            <a:pPr marL="0" indent="0">
              <a:buNone/>
            </a:pPr>
            <a:r>
              <a:rPr lang="sl-SI" dirty="0"/>
              <a:t>	Svetovanje je za podjetja brezplačno</a:t>
            </a:r>
          </a:p>
          <a:p>
            <a:pPr marL="0" indent="0">
              <a:buNone/>
            </a:pPr>
            <a:r>
              <a:rPr lang="sl-SI" dirty="0"/>
              <a:t>	Enostavna prijava</a:t>
            </a:r>
          </a:p>
          <a:p>
            <a:pPr marL="0" indent="0">
              <a:buNone/>
            </a:pPr>
            <a:r>
              <a:rPr lang="sl-SI" dirty="0"/>
              <a:t>	</a:t>
            </a:r>
            <a:r>
              <a:rPr lang="sl-SI" dirty="0">
                <a:hlinkClick r:id="rId3"/>
              </a:rPr>
              <a:t>Javni poziv – povezava</a:t>
            </a:r>
            <a:endParaRPr lang="sl-SI" dirty="0"/>
          </a:p>
          <a:p>
            <a:pPr marL="0" indent="0">
              <a:buNone/>
            </a:pPr>
            <a:r>
              <a:rPr lang="sl-SI" dirty="0"/>
              <a:t>	</a:t>
            </a:r>
            <a:r>
              <a:rPr lang="sl-SI" dirty="0">
                <a:hlinkClick r:id="rId4"/>
              </a:rPr>
              <a:t>Kontakt – vstopne točke </a:t>
            </a:r>
            <a:r>
              <a:rPr lang="sl-SI" sz="1800" dirty="0"/>
              <a:t>	</a:t>
            </a:r>
          </a:p>
        </p:txBody>
      </p:sp>
      <p:sp>
        <p:nvSpPr>
          <p:cNvPr id="6" name="Označba mesta številke diapozitiva 5">
            <a:extLst>
              <a:ext uri="{FF2B5EF4-FFF2-40B4-BE49-F238E27FC236}">
                <a16:creationId xmlns:a16="http://schemas.microsoft.com/office/drawing/2014/main" id="{DC4D9B6E-EB12-F89D-F254-3C1E24D21062}"/>
              </a:ext>
            </a:extLst>
          </p:cNvPr>
          <p:cNvSpPr>
            <a:spLocks noGrp="1"/>
          </p:cNvSpPr>
          <p:nvPr>
            <p:ph type="sldNum" sz="quarter" idx="12"/>
          </p:nvPr>
        </p:nvSpPr>
        <p:spPr/>
        <p:txBody>
          <a:bodyPr/>
          <a:lstStyle/>
          <a:p>
            <a:pPr defTabSz="1371600"/>
            <a:fld id="{818B4EDC-53F5-421C-8A18-9A44505F1D22}" type="slidenum">
              <a:rPr lang="sl-SI">
                <a:solidFill>
                  <a:srgbClr val="425563">
                    <a:tint val="75000"/>
                  </a:srgbClr>
                </a:solidFill>
                <a:latin typeface="Segoe UI"/>
              </a:rPr>
              <a:pPr defTabSz="1371600"/>
              <a:t>42</a:t>
            </a:fld>
            <a:endParaRPr lang="sl-SI">
              <a:solidFill>
                <a:srgbClr val="425563">
                  <a:tint val="75000"/>
                </a:srgbClr>
              </a:solidFill>
              <a:latin typeface="Segoe UI"/>
            </a:endParaRPr>
          </a:p>
        </p:txBody>
      </p:sp>
      <p:sp>
        <p:nvSpPr>
          <p:cNvPr id="2" name="Puščica: desno 1">
            <a:extLst>
              <a:ext uri="{FF2B5EF4-FFF2-40B4-BE49-F238E27FC236}">
                <a16:creationId xmlns:a16="http://schemas.microsoft.com/office/drawing/2014/main" id="{5B0E383F-EC3F-DCE6-1D2D-3F3255096CBA}"/>
              </a:ext>
            </a:extLst>
          </p:cNvPr>
          <p:cNvSpPr/>
          <p:nvPr/>
        </p:nvSpPr>
        <p:spPr>
          <a:xfrm>
            <a:off x="1787439" y="5644659"/>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
        <p:nvSpPr>
          <p:cNvPr id="3" name="Puščica: desno 2">
            <a:extLst>
              <a:ext uri="{FF2B5EF4-FFF2-40B4-BE49-F238E27FC236}">
                <a16:creationId xmlns:a16="http://schemas.microsoft.com/office/drawing/2014/main" id="{F2EE91BB-8DEA-3ABE-BC84-FB2F5E28FDA2}"/>
              </a:ext>
            </a:extLst>
          </p:cNvPr>
          <p:cNvSpPr/>
          <p:nvPr/>
        </p:nvSpPr>
        <p:spPr>
          <a:xfrm>
            <a:off x="1754787" y="7427528"/>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
        <p:nvSpPr>
          <p:cNvPr id="4" name="Puščica: desno 3">
            <a:extLst>
              <a:ext uri="{FF2B5EF4-FFF2-40B4-BE49-F238E27FC236}">
                <a16:creationId xmlns:a16="http://schemas.microsoft.com/office/drawing/2014/main" id="{734483FA-D2AD-F118-BC94-E8B4ECF5DED3}"/>
              </a:ext>
            </a:extLst>
          </p:cNvPr>
          <p:cNvSpPr/>
          <p:nvPr/>
        </p:nvSpPr>
        <p:spPr>
          <a:xfrm>
            <a:off x="1779689" y="8279997"/>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
        <p:nvSpPr>
          <p:cNvPr id="5" name="Puščica: desno 4">
            <a:extLst>
              <a:ext uri="{FF2B5EF4-FFF2-40B4-BE49-F238E27FC236}">
                <a16:creationId xmlns:a16="http://schemas.microsoft.com/office/drawing/2014/main" id="{4D330A7F-A285-6196-0C42-BDB1FE969DB5}"/>
              </a:ext>
            </a:extLst>
          </p:cNvPr>
          <p:cNvSpPr/>
          <p:nvPr/>
        </p:nvSpPr>
        <p:spPr>
          <a:xfrm>
            <a:off x="1779689" y="6517911"/>
            <a:ext cx="740664"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sl-SI" sz="2700">
              <a:solidFill>
                <a:prstClr val="white"/>
              </a:solidFill>
              <a:latin typeface="Segoe UI"/>
            </a:endParaRPr>
          </a:p>
        </p:txBody>
      </p:sp>
    </p:spTree>
    <p:extLst>
      <p:ext uri="{BB962C8B-B14F-4D97-AF65-F5344CB8AC3E}">
        <p14:creationId xmlns:p14="http://schemas.microsoft.com/office/powerpoint/2010/main" val="665085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BB97E-7F2A-D0A9-770F-10CE51E5A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E0927-499A-0115-61BC-38B7C8CCA6AD}"/>
              </a:ext>
            </a:extLst>
          </p:cNvPr>
          <p:cNvSpPr>
            <a:spLocks noGrp="1"/>
          </p:cNvSpPr>
          <p:nvPr>
            <p:ph type="title"/>
          </p:nvPr>
        </p:nvSpPr>
        <p:spPr>
          <a:xfrm>
            <a:off x="1257300" y="2761841"/>
            <a:ext cx="15773400" cy="1988345"/>
          </a:xfrm>
        </p:spPr>
        <p:txBody>
          <a:bodyPr/>
          <a:lstStyle/>
          <a:p>
            <a:r>
              <a:rPr lang="sl-SI" b="1" dirty="0">
                <a:latin typeface="Calibri Light" panose="020F0302020204030204" pitchFamily="34" charset="0"/>
                <a:cs typeface="Calibri Light" panose="020F0302020204030204" pitchFamily="34" charset="0"/>
              </a:rPr>
              <a:t>NAJAVLJENI JAVNI RAZPISI</a:t>
            </a:r>
          </a:p>
        </p:txBody>
      </p:sp>
    </p:spTree>
    <p:extLst>
      <p:ext uri="{BB962C8B-B14F-4D97-AF65-F5344CB8AC3E}">
        <p14:creationId xmlns:p14="http://schemas.microsoft.com/office/powerpoint/2010/main" val="1130773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614F2-2BBF-6A42-F5F3-3489C73F3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5F858-AB76-1745-D49B-0A4A7214279D}"/>
              </a:ext>
            </a:extLst>
          </p:cNvPr>
          <p:cNvSpPr>
            <a:spLocks noGrp="1"/>
          </p:cNvSpPr>
          <p:nvPr>
            <p:ph type="title"/>
          </p:nvPr>
        </p:nvSpPr>
        <p:spPr>
          <a:xfrm>
            <a:off x="1257302" y="547688"/>
            <a:ext cx="13638275" cy="1988345"/>
          </a:xfrm>
        </p:spPr>
        <p:txBody>
          <a:bodyPr>
            <a:noAutofit/>
          </a:bodyPr>
          <a:lstStyle/>
          <a:p>
            <a:r>
              <a:rPr lang="sl-SI" sz="4500" dirty="0">
                <a:ea typeface="Calibri Light" panose="020F0302020204030204" pitchFamily="34" charset="0"/>
                <a:cs typeface="Calibri Light" panose="020F0302020204030204" pitchFamily="34" charset="0"/>
              </a:rPr>
              <a:t>Slovenski podjetniški sklad (SPS)</a:t>
            </a:r>
            <a:br>
              <a:rPr lang="sl-SI" sz="3900" dirty="0">
                <a:solidFill>
                  <a:srgbClr val="9ACA3C"/>
                </a:solidFill>
                <a:ea typeface="Calibri Light" panose="020F0302020204030204" pitchFamily="34" charset="0"/>
                <a:cs typeface="Calibri Light" panose="020F0302020204030204" pitchFamily="34" charset="0"/>
              </a:rPr>
            </a:br>
            <a:r>
              <a:rPr lang="sl-SI" sz="2400" b="0" dirty="0">
                <a:ea typeface="Calibri Light" panose="020F0302020204030204" pitchFamily="34" charset="0"/>
                <a:cs typeface="Calibri Light" panose="020F0302020204030204" pitchFamily="34" charset="0"/>
              </a:rPr>
              <a:t>Povezava: </a:t>
            </a:r>
            <a:r>
              <a:rPr lang="sl-SI" sz="2400" b="0" dirty="0">
                <a:ea typeface="Calibri Light" panose="020F0302020204030204" pitchFamily="34" charset="0"/>
                <a:cs typeface="Calibri Light" panose="020F0302020204030204" pitchFamily="34" charset="0"/>
                <a:hlinkClick r:id="rId3"/>
              </a:rPr>
              <a:t>https://www.podjetniskisklad.si/javni-razpisi-pozivi-programi/plan-objav-razpisov-in-pozivov/</a:t>
            </a:r>
            <a:br>
              <a:rPr lang="sl-SI" sz="2400" b="0" dirty="0">
                <a:ea typeface="Calibri Light" panose="020F0302020204030204" pitchFamily="34" charset="0"/>
                <a:cs typeface="Calibri Light" panose="020F0302020204030204" pitchFamily="34" charset="0"/>
              </a:rPr>
            </a:br>
            <a:endParaRPr lang="sl-SI" sz="2400" b="0" dirty="0">
              <a:ea typeface="Calibri Light" panose="020F0302020204030204" pitchFamily="34" charset="0"/>
              <a:cs typeface="Calibri Light" panose="020F0302020204030204" pitchFamily="34" charset="0"/>
            </a:endParaRPr>
          </a:p>
        </p:txBody>
      </p:sp>
      <p:graphicFrame>
        <p:nvGraphicFramePr>
          <p:cNvPr id="7" name="Tabela 6">
            <a:extLst>
              <a:ext uri="{FF2B5EF4-FFF2-40B4-BE49-F238E27FC236}">
                <a16:creationId xmlns:a16="http://schemas.microsoft.com/office/drawing/2014/main" id="{1F899D7D-6D9B-4A65-B4F9-8FBD6CD692CF}"/>
              </a:ext>
            </a:extLst>
          </p:cNvPr>
          <p:cNvGraphicFramePr>
            <a:graphicFrameLocks noGrp="1"/>
          </p:cNvGraphicFramePr>
          <p:nvPr/>
        </p:nvGraphicFramePr>
        <p:xfrm>
          <a:off x="1349686" y="3112662"/>
          <a:ext cx="15773402" cy="2670630"/>
        </p:xfrm>
        <a:graphic>
          <a:graphicData uri="http://schemas.openxmlformats.org/drawingml/2006/table">
            <a:tbl>
              <a:tblPr firstRow="1" bandRow="1">
                <a:tableStyleId>{5C22544A-7EE6-4342-B048-85BDC9FD1C3A}</a:tableStyleId>
              </a:tblPr>
              <a:tblGrid>
                <a:gridCol w="9513387">
                  <a:extLst>
                    <a:ext uri="{9D8B030D-6E8A-4147-A177-3AD203B41FA5}">
                      <a16:colId xmlns:a16="http://schemas.microsoft.com/office/drawing/2014/main" val="34622996"/>
                    </a:ext>
                  </a:extLst>
                </a:gridCol>
                <a:gridCol w="3758184">
                  <a:extLst>
                    <a:ext uri="{9D8B030D-6E8A-4147-A177-3AD203B41FA5}">
                      <a16:colId xmlns:a16="http://schemas.microsoft.com/office/drawing/2014/main" val="1655115118"/>
                    </a:ext>
                  </a:extLst>
                </a:gridCol>
                <a:gridCol w="2501831">
                  <a:extLst>
                    <a:ext uri="{9D8B030D-6E8A-4147-A177-3AD203B41FA5}">
                      <a16:colId xmlns:a16="http://schemas.microsoft.com/office/drawing/2014/main" val="3922758076"/>
                    </a:ext>
                  </a:extLst>
                </a:gridCol>
              </a:tblGrid>
              <a:tr h="667658">
                <a:tc>
                  <a:txBody>
                    <a:bodyPr/>
                    <a:lstStyle/>
                    <a:p>
                      <a:pPr algn="ctr" rtl="0" fontAlgn="ctr"/>
                      <a:r>
                        <a:rPr lang="sl-SI" sz="2300" b="1" i="0" u="none" strike="noStrike" dirty="0">
                          <a:solidFill>
                            <a:srgbClr val="FFFFFF"/>
                          </a:solidFill>
                          <a:effectLst/>
                          <a:latin typeface="+mj-lt"/>
                          <a:ea typeface="Calibri Light" panose="020F0302020204030204" pitchFamily="34" charset="0"/>
                          <a:cs typeface="Calibri Light" panose="020F0302020204030204" pitchFamily="34" charset="0"/>
                        </a:rPr>
                        <a:t>Naziv</a:t>
                      </a:r>
                    </a:p>
                  </a:txBody>
                  <a:tcPr marL="11430" marR="11430" marT="11430" marB="0" anchor="ctr"/>
                </a:tc>
                <a:tc>
                  <a:txBody>
                    <a:bodyPr/>
                    <a:lstStyle/>
                    <a:p>
                      <a:pPr algn="ctr" rtl="0" fontAlgn="ctr"/>
                      <a:r>
                        <a:rPr lang="sl-SI" sz="2300" b="1" i="0" u="none" strike="noStrike" dirty="0">
                          <a:solidFill>
                            <a:srgbClr val="FFFFFF"/>
                          </a:solidFill>
                          <a:effectLst/>
                          <a:latin typeface="+mj-lt"/>
                          <a:ea typeface="Calibri Light" panose="020F0302020204030204" pitchFamily="34" charset="0"/>
                          <a:cs typeface="Calibri Light" panose="020F0302020204030204" pitchFamily="34" charset="0"/>
                        </a:rPr>
                        <a:t>Predviden datum objave</a:t>
                      </a:r>
                    </a:p>
                  </a:txBody>
                  <a:tcPr marL="11430" marR="11430" marT="11430" marB="0" anchor="ctr"/>
                </a:tc>
                <a:tc>
                  <a:txBody>
                    <a:bodyPr/>
                    <a:lstStyle/>
                    <a:p>
                      <a:pPr algn="ctr" rtl="0" fontAlgn="ctr"/>
                      <a:r>
                        <a:rPr lang="sl-SI" sz="2300" b="1" i="0" u="none" strike="noStrike" dirty="0">
                          <a:solidFill>
                            <a:srgbClr val="FFFFFF"/>
                          </a:solidFill>
                          <a:effectLst/>
                          <a:latin typeface="+mj-lt"/>
                          <a:ea typeface="Calibri Light" panose="020F0302020204030204" pitchFamily="34" charset="0"/>
                          <a:cs typeface="Calibri Light" panose="020F0302020204030204" pitchFamily="34" charset="0"/>
                        </a:rPr>
                        <a:t>Vrednost razpisa</a:t>
                      </a:r>
                    </a:p>
                  </a:txBody>
                  <a:tcPr marL="11430" marR="11430" marT="11430" marB="0" anchor="ctr"/>
                </a:tc>
                <a:extLst>
                  <a:ext uri="{0D108BD9-81ED-4DB2-BD59-A6C34878D82A}">
                    <a16:rowId xmlns:a16="http://schemas.microsoft.com/office/drawing/2014/main" val="38627553"/>
                  </a:ext>
                </a:extLst>
              </a:tr>
              <a:tr h="667658">
                <a:tc>
                  <a:txBody>
                    <a:bodyPr/>
                    <a:lstStyle/>
                    <a:p>
                      <a:r>
                        <a:rPr lang="sl-SI" sz="2300" b="1" dirty="0">
                          <a:solidFill>
                            <a:schemeClr val="bg2">
                              <a:lumMod val="25000"/>
                            </a:schemeClr>
                          </a:solidFill>
                          <a:latin typeface="+mj-lt"/>
                          <a:ea typeface="Calibri Light" panose="020F0302020204030204" pitchFamily="34" charset="0"/>
                          <a:cs typeface="Calibri Light" panose="020F0302020204030204" pitchFamily="34" charset="0"/>
                        </a:rPr>
                        <a:t>P4L </a:t>
                      </a:r>
                      <a:r>
                        <a:rPr lang="sl-SI" sz="2300" b="1" dirty="0" err="1">
                          <a:solidFill>
                            <a:schemeClr val="bg2">
                              <a:lumMod val="25000"/>
                            </a:schemeClr>
                          </a:solidFill>
                          <a:latin typeface="+mj-lt"/>
                          <a:ea typeface="Calibri Light" panose="020F0302020204030204" pitchFamily="34" charset="0"/>
                          <a:cs typeface="Calibri Light" panose="020F0302020204030204" pitchFamily="34" charset="0"/>
                        </a:rPr>
                        <a:t>blending</a:t>
                      </a:r>
                      <a:r>
                        <a:rPr lang="sl-SI" sz="2300" b="1" dirty="0">
                          <a:solidFill>
                            <a:schemeClr val="bg2">
                              <a:lumMod val="25000"/>
                            </a:schemeClr>
                          </a:solidFill>
                          <a:latin typeface="+mj-lt"/>
                          <a:ea typeface="Calibri Light" panose="020F0302020204030204" pitchFamily="34" charset="0"/>
                          <a:cs typeface="Calibri Light" panose="020F0302020204030204" pitchFamily="34" charset="0"/>
                        </a:rPr>
                        <a:t> 2026 </a:t>
                      </a:r>
                      <a:r>
                        <a:rPr lang="sl-SI" sz="2300" dirty="0">
                          <a:solidFill>
                            <a:schemeClr val="bg2">
                              <a:lumMod val="25000"/>
                            </a:schemeClr>
                          </a:solidFill>
                          <a:latin typeface="+mj-lt"/>
                          <a:ea typeface="Calibri Light" panose="020F0302020204030204" pitchFamily="34" charset="0"/>
                          <a:cs typeface="Calibri Light" panose="020F0302020204030204" pitchFamily="34" charset="0"/>
                        </a:rPr>
                        <a:t>| Specifične spodbude za podjetja v lesarstvu </a:t>
                      </a:r>
                    </a:p>
                  </a:txBody>
                  <a:tcPr marL="137160" marR="137160" marT="68580" marB="68580"/>
                </a:tc>
                <a:tc>
                  <a:txBody>
                    <a:bodyPr/>
                    <a:lstStyle/>
                    <a:p>
                      <a:r>
                        <a:rPr lang="sl-SI" sz="2300" dirty="0">
                          <a:solidFill>
                            <a:schemeClr val="bg2">
                              <a:lumMod val="25000"/>
                            </a:schemeClr>
                          </a:solidFill>
                          <a:latin typeface="+mj-lt"/>
                          <a:ea typeface="Calibri Light" panose="020F0302020204030204" pitchFamily="34" charset="0"/>
                          <a:cs typeface="Calibri Light" panose="020F0302020204030204" pitchFamily="34" charset="0"/>
                        </a:rPr>
                        <a:t>Junij 2026</a:t>
                      </a:r>
                    </a:p>
                  </a:txBody>
                  <a:tcPr marL="137160" marR="137160" marT="68580" marB="68580"/>
                </a:tc>
                <a:tc>
                  <a:txBody>
                    <a:bodyPr/>
                    <a:lstStyle/>
                    <a:p>
                      <a:r>
                        <a:rPr lang="sl-SI" sz="2300" dirty="0">
                          <a:solidFill>
                            <a:schemeClr val="bg2">
                              <a:lumMod val="25000"/>
                            </a:schemeClr>
                          </a:solidFill>
                          <a:latin typeface="+mj-lt"/>
                          <a:ea typeface="Calibri Light" panose="020F0302020204030204" pitchFamily="34" charset="0"/>
                          <a:cs typeface="Calibri Light" panose="020F0302020204030204" pitchFamily="34" charset="0"/>
                        </a:rPr>
                        <a:t>15 mio EUR</a:t>
                      </a:r>
                    </a:p>
                  </a:txBody>
                  <a:tcPr marL="137160" marR="137160" marT="68580" marB="68580"/>
                </a:tc>
                <a:extLst>
                  <a:ext uri="{0D108BD9-81ED-4DB2-BD59-A6C34878D82A}">
                    <a16:rowId xmlns:a16="http://schemas.microsoft.com/office/drawing/2014/main" val="1663302230"/>
                  </a:ext>
                </a:extLst>
              </a:tr>
              <a:tr h="667658">
                <a:tc>
                  <a:txBody>
                    <a:bodyPr/>
                    <a:lstStyle/>
                    <a:p>
                      <a:r>
                        <a:rPr lang="sl-SI" sz="2300" b="1" dirty="0">
                          <a:solidFill>
                            <a:schemeClr val="bg2">
                              <a:lumMod val="25000"/>
                            </a:schemeClr>
                          </a:solidFill>
                          <a:latin typeface="+mj-lt"/>
                          <a:ea typeface="Calibri Light" panose="020F0302020204030204" pitchFamily="34" charset="0"/>
                          <a:cs typeface="Calibri Light" panose="020F0302020204030204" pitchFamily="34" charset="0"/>
                        </a:rPr>
                        <a:t>Vavčer</a:t>
                      </a:r>
                      <a:r>
                        <a:rPr lang="sl-SI" sz="2300" dirty="0">
                          <a:solidFill>
                            <a:schemeClr val="bg2">
                              <a:lumMod val="25000"/>
                            </a:schemeClr>
                          </a:solidFill>
                          <a:latin typeface="+mj-lt"/>
                          <a:ea typeface="Calibri Light" panose="020F0302020204030204" pitchFamily="34" charset="0"/>
                          <a:cs typeface="Calibri Light" panose="020F0302020204030204" pitchFamily="34" charset="0"/>
                        </a:rPr>
                        <a:t> za prototipiranje </a:t>
                      </a:r>
                    </a:p>
                  </a:txBody>
                  <a:tcPr marL="137160" marR="137160" marT="68580" marB="68580"/>
                </a:tc>
                <a:tc>
                  <a:txBody>
                    <a:bodyPr/>
                    <a:lstStyle/>
                    <a:p>
                      <a:r>
                        <a:rPr lang="sl-SI" sz="2300" dirty="0">
                          <a:solidFill>
                            <a:schemeClr val="bg2">
                              <a:lumMod val="25000"/>
                            </a:schemeClr>
                          </a:solidFill>
                          <a:latin typeface="+mj-lt"/>
                          <a:ea typeface="Calibri Light" panose="020F0302020204030204" pitchFamily="34" charset="0"/>
                          <a:cs typeface="Calibri Light" panose="020F0302020204030204" pitchFamily="34" charset="0"/>
                        </a:rPr>
                        <a:t>2. polovica 2026</a:t>
                      </a:r>
                    </a:p>
                  </a:txBody>
                  <a:tcPr marL="137160" marR="137160" marT="68580" marB="68580"/>
                </a:tc>
                <a:tc>
                  <a:txBody>
                    <a:bodyPr/>
                    <a:lstStyle/>
                    <a:p>
                      <a:r>
                        <a:rPr lang="sl-SI" sz="2300" dirty="0">
                          <a:solidFill>
                            <a:schemeClr val="bg2">
                              <a:lumMod val="25000"/>
                            </a:schemeClr>
                          </a:solidFill>
                          <a:latin typeface="+mj-lt"/>
                          <a:ea typeface="Calibri Light" panose="020F0302020204030204" pitchFamily="34" charset="0"/>
                          <a:cs typeface="Calibri Light" panose="020F0302020204030204" pitchFamily="34" charset="0"/>
                        </a:rPr>
                        <a:t>0,5 mio EUR</a:t>
                      </a:r>
                    </a:p>
                  </a:txBody>
                  <a:tcPr marL="137160" marR="137160" marT="68580" marB="68580"/>
                </a:tc>
                <a:extLst>
                  <a:ext uri="{0D108BD9-81ED-4DB2-BD59-A6C34878D82A}">
                    <a16:rowId xmlns:a16="http://schemas.microsoft.com/office/drawing/2014/main" val="520301398"/>
                  </a:ext>
                </a:extLst>
              </a:tr>
              <a:tr h="667658">
                <a:tc>
                  <a:txBody>
                    <a:bodyPr/>
                    <a:lstStyle/>
                    <a:p>
                      <a:r>
                        <a:rPr lang="sl-SI" sz="2300" b="1" dirty="0">
                          <a:solidFill>
                            <a:schemeClr val="bg2">
                              <a:lumMod val="25000"/>
                            </a:schemeClr>
                          </a:solidFill>
                          <a:latin typeface="+mj-lt"/>
                          <a:ea typeface="Calibri Light" panose="020F0302020204030204" pitchFamily="34" charset="0"/>
                          <a:cs typeface="Calibri Light" panose="020F0302020204030204" pitchFamily="34" charset="0"/>
                        </a:rPr>
                        <a:t>V11 </a:t>
                      </a:r>
                      <a:r>
                        <a:rPr lang="sl-SI" sz="2300" dirty="0">
                          <a:solidFill>
                            <a:schemeClr val="bg2">
                              <a:lumMod val="25000"/>
                            </a:schemeClr>
                          </a:solidFill>
                          <a:latin typeface="+mj-lt"/>
                          <a:ea typeface="Calibri Light" panose="020F0302020204030204" pitchFamily="34" charset="0"/>
                          <a:cs typeface="Calibri Light" panose="020F0302020204030204" pitchFamily="34" charset="0"/>
                        </a:rPr>
                        <a:t>| Vavčer za kibernetsko varnost  </a:t>
                      </a:r>
                    </a:p>
                  </a:txBody>
                  <a:tcPr marL="137160" marR="137160" marT="68580" marB="68580"/>
                </a:tc>
                <a:tc>
                  <a:txBody>
                    <a:bodyPr/>
                    <a:lstStyle/>
                    <a:p>
                      <a:r>
                        <a:rPr lang="sl-SI" sz="2300" dirty="0">
                          <a:solidFill>
                            <a:schemeClr val="bg2">
                              <a:lumMod val="25000"/>
                            </a:schemeClr>
                          </a:solidFill>
                          <a:latin typeface="+mj-lt"/>
                          <a:ea typeface="Calibri Light" panose="020F0302020204030204" pitchFamily="34" charset="0"/>
                          <a:cs typeface="Calibri Light" panose="020F0302020204030204" pitchFamily="34" charset="0"/>
                        </a:rPr>
                        <a:t>2. polovica 2026</a:t>
                      </a:r>
                    </a:p>
                  </a:txBody>
                  <a:tcPr marL="137160" marR="137160" marT="68580" marB="68580"/>
                </a:tc>
                <a:tc>
                  <a:txBody>
                    <a:bodyPr/>
                    <a:lstStyle/>
                    <a:p>
                      <a:r>
                        <a:rPr lang="sl-SI" sz="2300" dirty="0">
                          <a:solidFill>
                            <a:schemeClr val="bg2">
                              <a:lumMod val="25000"/>
                            </a:schemeClr>
                          </a:solidFill>
                          <a:latin typeface="+mj-lt"/>
                          <a:ea typeface="Calibri Light" panose="020F0302020204030204" pitchFamily="34" charset="0"/>
                          <a:cs typeface="Calibri Light" panose="020F0302020204030204" pitchFamily="34" charset="0"/>
                        </a:rPr>
                        <a:t>2,5 mio EUR</a:t>
                      </a:r>
                    </a:p>
                  </a:txBody>
                  <a:tcPr marL="137160" marR="137160" marT="68580" marB="68580"/>
                </a:tc>
                <a:extLst>
                  <a:ext uri="{0D108BD9-81ED-4DB2-BD59-A6C34878D82A}">
                    <a16:rowId xmlns:a16="http://schemas.microsoft.com/office/drawing/2014/main" val="238459290"/>
                  </a:ext>
                </a:extLst>
              </a:tr>
            </a:tbl>
          </a:graphicData>
        </a:graphic>
      </p:graphicFrame>
    </p:spTree>
    <p:extLst>
      <p:ext uri="{BB962C8B-B14F-4D97-AF65-F5344CB8AC3E}">
        <p14:creationId xmlns:p14="http://schemas.microsoft.com/office/powerpoint/2010/main" val="1534476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A8AF8-603D-B13D-1D05-8FB4542A40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68BA85-7849-5160-78B8-6F10BE5AF0A4}"/>
              </a:ext>
            </a:extLst>
          </p:cNvPr>
          <p:cNvSpPr>
            <a:spLocks noGrp="1"/>
          </p:cNvSpPr>
          <p:nvPr>
            <p:ph type="title"/>
          </p:nvPr>
        </p:nvSpPr>
        <p:spPr>
          <a:xfrm>
            <a:off x="1257302" y="547688"/>
            <a:ext cx="13514832" cy="1988345"/>
          </a:xfrm>
        </p:spPr>
        <p:txBody>
          <a:bodyPr>
            <a:noAutofit/>
          </a:bodyPr>
          <a:lstStyle/>
          <a:p>
            <a:r>
              <a:rPr lang="sl-SI" sz="4500" dirty="0">
                <a:ea typeface="Calibri Light" panose="020F0302020204030204" pitchFamily="34" charset="0"/>
                <a:cs typeface="Calibri Light" panose="020F0302020204030204" pitchFamily="34" charset="0"/>
              </a:rPr>
              <a:t>Javna agencija za znanstvenoraziskovalno in inovacijsko dejavnost RS (ARIS)</a:t>
            </a:r>
            <a:br>
              <a:rPr lang="sl-SI" sz="3900" dirty="0">
                <a:solidFill>
                  <a:srgbClr val="9ACA3C"/>
                </a:solidFill>
                <a:ea typeface="Calibri Light" panose="020F0302020204030204" pitchFamily="34" charset="0"/>
                <a:cs typeface="Calibri Light" panose="020F0302020204030204" pitchFamily="34" charset="0"/>
              </a:rPr>
            </a:br>
            <a:r>
              <a:rPr lang="sl-SI" sz="2400" b="0" dirty="0">
                <a:ea typeface="Calibri Light" panose="020F0302020204030204" pitchFamily="34" charset="0"/>
                <a:cs typeface="Calibri Light" panose="020F0302020204030204" pitchFamily="34" charset="0"/>
              </a:rPr>
              <a:t>Povezava: </a:t>
            </a:r>
            <a:r>
              <a:rPr lang="sl-SI" sz="2400" b="0" dirty="0">
                <a:ea typeface="Calibri Light" panose="020F0302020204030204" pitchFamily="34" charset="0"/>
                <a:cs typeface="Calibri Light" panose="020F0302020204030204" pitchFamily="34" charset="0"/>
                <a:hlinkClick r:id="rId3"/>
              </a:rPr>
              <a:t>https://www.aris-rs.si/sl/razpisi/26/pregled-razpisov-26.asp</a:t>
            </a:r>
            <a:endParaRPr lang="sl-SI" sz="2400" b="0" dirty="0">
              <a:ea typeface="Calibri Light" panose="020F0302020204030204" pitchFamily="34" charset="0"/>
              <a:cs typeface="Calibri Light" panose="020F0302020204030204" pitchFamily="34" charset="0"/>
            </a:endParaRPr>
          </a:p>
        </p:txBody>
      </p:sp>
      <p:graphicFrame>
        <p:nvGraphicFramePr>
          <p:cNvPr id="5" name="Tabela 4">
            <a:extLst>
              <a:ext uri="{FF2B5EF4-FFF2-40B4-BE49-F238E27FC236}">
                <a16:creationId xmlns:a16="http://schemas.microsoft.com/office/drawing/2014/main" id="{2D57ED82-6341-46CF-1AFF-D4CD3CCAAB4B}"/>
              </a:ext>
            </a:extLst>
          </p:cNvPr>
          <p:cNvGraphicFramePr>
            <a:graphicFrameLocks noGrp="1"/>
          </p:cNvGraphicFramePr>
          <p:nvPr/>
        </p:nvGraphicFramePr>
        <p:xfrm>
          <a:off x="1101016" y="3008235"/>
          <a:ext cx="16322600" cy="5491356"/>
        </p:xfrm>
        <a:graphic>
          <a:graphicData uri="http://schemas.openxmlformats.org/drawingml/2006/table">
            <a:tbl>
              <a:tblPr firstRow="1" bandRow="1">
                <a:tableStyleId>{5C22544A-7EE6-4342-B048-85BDC9FD1C3A}</a:tableStyleId>
              </a:tblPr>
              <a:tblGrid>
                <a:gridCol w="10667313">
                  <a:extLst>
                    <a:ext uri="{9D8B030D-6E8A-4147-A177-3AD203B41FA5}">
                      <a16:colId xmlns:a16="http://schemas.microsoft.com/office/drawing/2014/main" val="3006967497"/>
                    </a:ext>
                  </a:extLst>
                </a:gridCol>
                <a:gridCol w="3236976">
                  <a:extLst>
                    <a:ext uri="{9D8B030D-6E8A-4147-A177-3AD203B41FA5}">
                      <a16:colId xmlns:a16="http://schemas.microsoft.com/office/drawing/2014/main" val="2852516630"/>
                    </a:ext>
                  </a:extLst>
                </a:gridCol>
                <a:gridCol w="2418311">
                  <a:extLst>
                    <a:ext uri="{9D8B030D-6E8A-4147-A177-3AD203B41FA5}">
                      <a16:colId xmlns:a16="http://schemas.microsoft.com/office/drawing/2014/main" val="3340280333"/>
                    </a:ext>
                  </a:extLst>
                </a:gridCol>
              </a:tblGrid>
              <a:tr h="635267">
                <a:tc>
                  <a:txBody>
                    <a:bodyPr/>
                    <a:lstStyle/>
                    <a:p>
                      <a:pPr algn="ctr" rtl="0" fontAlgn="ctr"/>
                      <a:r>
                        <a:rPr lang="sl-SI" sz="2300" b="0" i="0" u="none" strike="noStrike" dirty="0">
                          <a:solidFill>
                            <a:srgbClr val="FFFFFF"/>
                          </a:solidFill>
                          <a:effectLst/>
                          <a:latin typeface="+mj-lt"/>
                          <a:ea typeface="Calibri Light" panose="020F0302020204030204" pitchFamily="34" charset="0"/>
                          <a:cs typeface="Calibri Light" panose="020F0302020204030204" pitchFamily="34" charset="0"/>
                        </a:rPr>
                        <a:t>Naziv</a:t>
                      </a:r>
                    </a:p>
                  </a:txBody>
                  <a:tcPr marL="11430" marR="11430" marT="11430" marB="0" anchor="ctr"/>
                </a:tc>
                <a:tc>
                  <a:txBody>
                    <a:bodyPr/>
                    <a:lstStyle/>
                    <a:p>
                      <a:pPr algn="ctr" rtl="0" fontAlgn="ctr"/>
                      <a:r>
                        <a:rPr lang="sl-SI" sz="2300" b="0" i="0" u="none" strike="noStrike" dirty="0">
                          <a:solidFill>
                            <a:srgbClr val="FFFFFF"/>
                          </a:solidFill>
                          <a:effectLst/>
                          <a:latin typeface="+mj-lt"/>
                          <a:ea typeface="Calibri Light" panose="020F0302020204030204" pitchFamily="34" charset="0"/>
                          <a:cs typeface="Calibri Light" panose="020F0302020204030204" pitchFamily="34" charset="0"/>
                        </a:rPr>
                        <a:t>Predviden datum objave</a:t>
                      </a:r>
                    </a:p>
                  </a:txBody>
                  <a:tcPr marL="11430" marR="11430" marT="11430" marB="0" anchor="ctr"/>
                </a:tc>
                <a:tc>
                  <a:txBody>
                    <a:bodyPr/>
                    <a:lstStyle/>
                    <a:p>
                      <a:pPr algn="ctr" rtl="0" fontAlgn="ctr"/>
                      <a:r>
                        <a:rPr lang="sl-SI" sz="2300" b="0" i="0" u="none" strike="noStrike" dirty="0">
                          <a:solidFill>
                            <a:srgbClr val="FFFFFF"/>
                          </a:solidFill>
                          <a:effectLst/>
                          <a:latin typeface="+mj-lt"/>
                          <a:ea typeface="Calibri Light" panose="020F0302020204030204" pitchFamily="34" charset="0"/>
                          <a:cs typeface="Calibri Light" panose="020F0302020204030204" pitchFamily="34" charset="0"/>
                        </a:rPr>
                        <a:t>Vrednost razpisa</a:t>
                      </a:r>
                    </a:p>
                  </a:txBody>
                  <a:tcPr marL="11430" marR="11430" marT="11430" marB="0" anchor="ctr"/>
                </a:tc>
                <a:extLst>
                  <a:ext uri="{0D108BD9-81ED-4DB2-BD59-A6C34878D82A}">
                    <a16:rowId xmlns:a16="http://schemas.microsoft.com/office/drawing/2014/main" val="2067172175"/>
                  </a:ext>
                </a:extLst>
              </a:tr>
              <a:tr h="805722">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Javni razpis EIC POSPEŠEVALNIK za obdobje 2025-2029 (JR POSPEŠEVALNIK)</a:t>
                      </a:r>
                    </a:p>
                  </a:txBody>
                  <a:tcPr marL="102870" marR="102870" marT="0" marB="0"/>
                </a:tc>
                <a:tc>
                  <a:txBody>
                    <a:bodyPr/>
                    <a:lstStyle/>
                    <a:p>
                      <a:pPr algn="just">
                        <a:lnSpc>
                          <a:spcPct val="107000"/>
                        </a:lnSpc>
                        <a:spcAft>
                          <a:spcPts val="800"/>
                        </a:spcAft>
                        <a:buNone/>
                      </a:pPr>
                      <a:r>
                        <a:rPr lang="sl-SI" sz="2300" b="0" kern="1200" dirty="0">
                          <a:solidFill>
                            <a:schemeClr val="bg2">
                              <a:lumMod val="25000"/>
                            </a:schemeClr>
                          </a:solidFill>
                          <a:effectLst/>
                          <a:latin typeface="+mn-lt"/>
                          <a:ea typeface="Calibri Light" panose="020F0302020204030204" pitchFamily="34" charset="0"/>
                          <a:cs typeface="Calibri Light" panose="020F0302020204030204" pitchFamily="34" charset="0"/>
                        </a:rPr>
                        <a:t>4. četrtletje 2026</a:t>
                      </a:r>
                    </a:p>
                  </a:txBody>
                  <a:tcPr marL="102870" marR="102870" marT="0" marB="0"/>
                </a:tc>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11,4 mio EUR</a:t>
                      </a:r>
                    </a:p>
                  </a:txBody>
                  <a:tcPr marL="102870" marR="102870" marT="0" marB="0"/>
                </a:tc>
                <a:extLst>
                  <a:ext uri="{0D108BD9-81ED-4DB2-BD59-A6C34878D82A}">
                    <a16:rowId xmlns:a16="http://schemas.microsoft.com/office/drawing/2014/main" val="939448124"/>
                  </a:ext>
                </a:extLst>
              </a:tr>
              <a:tr h="635267">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Javni razpis Raziskovalci v gospodarstvu (JR RVG)</a:t>
                      </a:r>
                    </a:p>
                  </a:txBody>
                  <a:tcPr marL="102870" marR="102870" marT="0" marB="0"/>
                </a:tc>
                <a:tc>
                  <a:txBody>
                    <a:bodyPr/>
                    <a:lstStyle/>
                    <a:p>
                      <a:pPr algn="just">
                        <a:lnSpc>
                          <a:spcPct val="107000"/>
                        </a:lnSpc>
                        <a:spcAft>
                          <a:spcPts val="800"/>
                        </a:spcAft>
                        <a:buNone/>
                      </a:pPr>
                      <a:r>
                        <a:rPr lang="sl-SI" sz="2300" b="0" kern="1200" dirty="0">
                          <a:solidFill>
                            <a:schemeClr val="bg2">
                              <a:lumMod val="25000"/>
                            </a:schemeClr>
                          </a:solidFill>
                          <a:effectLst/>
                          <a:latin typeface="+mn-lt"/>
                          <a:ea typeface="Calibri Light" panose="020F0302020204030204" pitchFamily="34" charset="0"/>
                          <a:cs typeface="Calibri Light" panose="020F0302020204030204" pitchFamily="34" charset="0"/>
                        </a:rPr>
                        <a:t>4. četrtletje 2026</a:t>
                      </a:r>
                    </a:p>
                  </a:txBody>
                  <a:tcPr marL="102870" marR="102870" marT="0" marB="0"/>
                </a:tc>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13,20 mio EUR</a:t>
                      </a:r>
                    </a:p>
                  </a:txBody>
                  <a:tcPr marL="102870" marR="102870" marT="0" marB="0"/>
                </a:tc>
                <a:extLst>
                  <a:ext uri="{0D108BD9-81ED-4DB2-BD59-A6C34878D82A}">
                    <a16:rowId xmlns:a16="http://schemas.microsoft.com/office/drawing/2014/main" val="3404137608"/>
                  </a:ext>
                </a:extLst>
              </a:tr>
              <a:tr h="635267">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JR STEP Zahod</a:t>
                      </a:r>
                    </a:p>
                  </a:txBody>
                  <a:tcPr marL="102870" marR="102870" marT="0" marB="0"/>
                </a:tc>
                <a:tc>
                  <a:txBody>
                    <a:bodyPr/>
                    <a:lstStyle/>
                    <a:p>
                      <a:pPr algn="just">
                        <a:lnSpc>
                          <a:spcPct val="107000"/>
                        </a:lnSpc>
                        <a:spcAft>
                          <a:spcPts val="800"/>
                        </a:spcAft>
                        <a:buNone/>
                      </a:pPr>
                      <a:r>
                        <a:rPr lang="sl-SI" sz="2300" b="0" kern="1200" dirty="0">
                          <a:solidFill>
                            <a:schemeClr val="bg2">
                              <a:lumMod val="25000"/>
                            </a:schemeClr>
                          </a:solidFill>
                          <a:effectLst/>
                          <a:latin typeface="+mn-lt"/>
                          <a:ea typeface="Calibri Light" panose="020F0302020204030204" pitchFamily="34" charset="0"/>
                          <a:cs typeface="Calibri Light" panose="020F0302020204030204" pitchFamily="34" charset="0"/>
                        </a:rPr>
                        <a:t>4. četrtletje 2026</a:t>
                      </a:r>
                    </a:p>
                  </a:txBody>
                  <a:tcPr marL="102870" marR="102870" marT="0" marB="0"/>
                </a:tc>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30 mio EUR</a:t>
                      </a:r>
                    </a:p>
                  </a:txBody>
                  <a:tcPr marL="102870" marR="102870" marT="0" marB="0"/>
                </a:tc>
                <a:extLst>
                  <a:ext uri="{0D108BD9-81ED-4DB2-BD59-A6C34878D82A}">
                    <a16:rowId xmlns:a16="http://schemas.microsoft.com/office/drawing/2014/main" val="30442847"/>
                  </a:ext>
                </a:extLst>
              </a:tr>
              <a:tr h="635267">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Podpora inovacijskim projektom s področja umetne inteligence</a:t>
                      </a:r>
                    </a:p>
                  </a:txBody>
                  <a:tcPr marL="102870" marR="102870" marT="0" marB="0"/>
                </a:tc>
                <a:tc>
                  <a:txBody>
                    <a:bodyPr/>
                    <a:lstStyle/>
                    <a:p>
                      <a:pPr algn="just">
                        <a:lnSpc>
                          <a:spcPct val="107000"/>
                        </a:lnSpc>
                        <a:spcAft>
                          <a:spcPts val="800"/>
                        </a:spcAft>
                        <a:buNone/>
                      </a:pPr>
                      <a:r>
                        <a:rPr lang="sl-SI" sz="2300" b="0" kern="1200" dirty="0">
                          <a:solidFill>
                            <a:schemeClr val="bg2">
                              <a:lumMod val="25000"/>
                            </a:schemeClr>
                          </a:solidFill>
                          <a:effectLst/>
                          <a:latin typeface="+mn-lt"/>
                          <a:ea typeface="Calibri Light" panose="020F0302020204030204" pitchFamily="34" charset="0"/>
                          <a:cs typeface="Calibri Light" panose="020F0302020204030204" pitchFamily="34" charset="0"/>
                        </a:rPr>
                        <a:t>4. četrtletje 2026</a:t>
                      </a:r>
                    </a:p>
                  </a:txBody>
                  <a:tcPr marL="102870" marR="102870" marT="0" marB="0"/>
                </a:tc>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16,256 mio EUR</a:t>
                      </a:r>
                    </a:p>
                  </a:txBody>
                  <a:tcPr marL="102870" marR="102870" marT="0" marB="0"/>
                </a:tc>
                <a:extLst>
                  <a:ext uri="{0D108BD9-81ED-4DB2-BD59-A6C34878D82A}">
                    <a16:rowId xmlns:a16="http://schemas.microsoft.com/office/drawing/2014/main" val="1746195126"/>
                  </a:ext>
                </a:extLst>
              </a:tr>
              <a:tr h="635267">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JR RRI (2026/2)</a:t>
                      </a:r>
                    </a:p>
                  </a:txBody>
                  <a:tcPr marL="102870" marR="102870" marT="0" marB="0"/>
                </a:tc>
                <a:tc>
                  <a:txBody>
                    <a:bodyPr/>
                    <a:lstStyle/>
                    <a:p>
                      <a:pPr algn="just">
                        <a:lnSpc>
                          <a:spcPct val="107000"/>
                        </a:lnSpc>
                        <a:spcAft>
                          <a:spcPts val="800"/>
                        </a:spcAft>
                        <a:buNone/>
                      </a:pPr>
                      <a:r>
                        <a:rPr lang="sl-SI" sz="2300" b="0" kern="1200" dirty="0">
                          <a:solidFill>
                            <a:schemeClr val="bg2">
                              <a:lumMod val="25000"/>
                            </a:schemeClr>
                          </a:solidFill>
                          <a:effectLst/>
                          <a:latin typeface="+mn-lt"/>
                          <a:ea typeface="Calibri Light" panose="020F0302020204030204" pitchFamily="34" charset="0"/>
                          <a:cs typeface="Calibri Light" panose="020F0302020204030204" pitchFamily="34" charset="0"/>
                        </a:rPr>
                        <a:t>4. četrtletje 2026</a:t>
                      </a:r>
                    </a:p>
                  </a:txBody>
                  <a:tcPr marL="102870" marR="102870" marT="0" marB="0"/>
                </a:tc>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20 mio EUR</a:t>
                      </a:r>
                    </a:p>
                  </a:txBody>
                  <a:tcPr marL="102870" marR="102870" marT="0" marB="0"/>
                </a:tc>
                <a:extLst>
                  <a:ext uri="{0D108BD9-81ED-4DB2-BD59-A6C34878D82A}">
                    <a16:rowId xmlns:a16="http://schemas.microsoft.com/office/drawing/2014/main" val="706636736"/>
                  </a:ext>
                </a:extLst>
              </a:tr>
              <a:tr h="635267">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Javni razpis Eureka 2027–2031</a:t>
                      </a:r>
                    </a:p>
                  </a:txBody>
                  <a:tcPr marL="102870" marR="102870" marT="0" marB="0"/>
                </a:tc>
                <a:tc>
                  <a:txBody>
                    <a:bodyPr/>
                    <a:lstStyle/>
                    <a:p>
                      <a:pPr algn="just">
                        <a:lnSpc>
                          <a:spcPct val="107000"/>
                        </a:lnSpc>
                        <a:spcAft>
                          <a:spcPts val="800"/>
                        </a:spcAft>
                        <a:buNone/>
                      </a:pPr>
                      <a:r>
                        <a:rPr lang="sl-SI" sz="2300" b="0" kern="1200" dirty="0">
                          <a:solidFill>
                            <a:schemeClr val="bg2">
                              <a:lumMod val="25000"/>
                            </a:schemeClr>
                          </a:solidFill>
                          <a:effectLst/>
                          <a:latin typeface="+mn-lt"/>
                          <a:ea typeface="Calibri Light" panose="020F0302020204030204" pitchFamily="34" charset="0"/>
                          <a:cs typeface="Calibri Light" panose="020F0302020204030204" pitchFamily="34" charset="0"/>
                        </a:rPr>
                        <a:t>4. četrtletje 2026</a:t>
                      </a:r>
                    </a:p>
                  </a:txBody>
                  <a:tcPr marL="102870" marR="102870" marT="0" marB="0"/>
                </a:tc>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10 mio EUR</a:t>
                      </a:r>
                    </a:p>
                  </a:txBody>
                  <a:tcPr marL="102870" marR="102870" marT="0" marB="0"/>
                </a:tc>
                <a:extLst>
                  <a:ext uri="{0D108BD9-81ED-4DB2-BD59-A6C34878D82A}">
                    <a16:rowId xmlns:a16="http://schemas.microsoft.com/office/drawing/2014/main" val="22148300"/>
                  </a:ext>
                </a:extLst>
              </a:tr>
              <a:tr h="874035">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Podpora aplikativnim projektom manjših vrednosti na področju umetne inteligence</a:t>
                      </a:r>
                    </a:p>
                  </a:txBody>
                  <a:tcPr marL="102870" marR="102870" marT="0" marB="0"/>
                </a:tc>
                <a:tc>
                  <a:txBody>
                    <a:bodyPr/>
                    <a:lstStyle/>
                    <a:p>
                      <a:pPr algn="just">
                        <a:lnSpc>
                          <a:spcPct val="107000"/>
                        </a:lnSpc>
                        <a:spcAft>
                          <a:spcPts val="800"/>
                        </a:spcAft>
                        <a:buNone/>
                      </a:pPr>
                      <a:r>
                        <a:rPr lang="sl-SI" sz="2300" b="0" kern="1200" dirty="0">
                          <a:solidFill>
                            <a:schemeClr val="bg2">
                              <a:lumMod val="25000"/>
                            </a:schemeClr>
                          </a:solidFill>
                          <a:effectLst/>
                          <a:latin typeface="+mn-lt"/>
                          <a:ea typeface="Calibri Light" panose="020F0302020204030204" pitchFamily="34" charset="0"/>
                          <a:cs typeface="Calibri Light" panose="020F0302020204030204" pitchFamily="34" charset="0"/>
                        </a:rPr>
                        <a:t>4. četrtletje 2026</a:t>
                      </a:r>
                    </a:p>
                  </a:txBody>
                  <a:tcPr marL="102870" marR="102870" marT="0" marB="0"/>
                </a:tc>
                <a:tc>
                  <a:txBody>
                    <a:bodyPr/>
                    <a:lstStyle/>
                    <a:p>
                      <a:pPr algn="just">
                        <a:lnSpc>
                          <a:spcPct val="107000"/>
                        </a:lnSpc>
                        <a:spcAft>
                          <a:spcPts val="800"/>
                        </a:spcAft>
                        <a:buNone/>
                      </a:pPr>
                      <a:r>
                        <a:rPr lang="sl-SI" sz="2300" b="0" dirty="0">
                          <a:solidFill>
                            <a:schemeClr val="bg2">
                              <a:lumMod val="25000"/>
                            </a:schemeClr>
                          </a:solidFill>
                          <a:effectLst/>
                          <a:latin typeface="+mj-lt"/>
                          <a:ea typeface="Calibri Light" panose="020F0302020204030204" pitchFamily="34" charset="0"/>
                          <a:cs typeface="Calibri Light" panose="020F0302020204030204" pitchFamily="34" charset="0"/>
                        </a:rPr>
                        <a:t>6,4 mio EUR</a:t>
                      </a:r>
                    </a:p>
                  </a:txBody>
                  <a:tcPr marL="102870" marR="102870" marT="0" marB="0"/>
                </a:tc>
                <a:extLst>
                  <a:ext uri="{0D108BD9-81ED-4DB2-BD59-A6C34878D82A}">
                    <a16:rowId xmlns:a16="http://schemas.microsoft.com/office/drawing/2014/main" val="1738253929"/>
                  </a:ext>
                </a:extLst>
              </a:tr>
            </a:tbl>
          </a:graphicData>
        </a:graphic>
      </p:graphicFrame>
    </p:spTree>
    <p:extLst>
      <p:ext uri="{BB962C8B-B14F-4D97-AF65-F5344CB8AC3E}">
        <p14:creationId xmlns:p14="http://schemas.microsoft.com/office/powerpoint/2010/main" val="7351178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5FB0D-8250-EACD-598A-3160CF41AB1A}"/>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9ACA0061-E685-7995-0A1D-8BB453E81D18}"/>
              </a:ext>
            </a:extLst>
          </p:cNvPr>
          <p:cNvSpPr>
            <a:spLocks noGrp="1"/>
          </p:cNvSpPr>
          <p:nvPr>
            <p:ph type="ctrTitle"/>
          </p:nvPr>
        </p:nvSpPr>
        <p:spPr/>
        <p:txBody>
          <a:bodyPr>
            <a:normAutofit/>
          </a:bodyPr>
          <a:lstStyle/>
          <a:p>
            <a:r>
              <a:rPr lang="sl-SI" dirty="0"/>
              <a:t>Kratek pregled evropskih programov </a:t>
            </a:r>
          </a:p>
        </p:txBody>
      </p:sp>
      <p:sp>
        <p:nvSpPr>
          <p:cNvPr id="3" name="Podnaslov 2">
            <a:extLst>
              <a:ext uri="{FF2B5EF4-FFF2-40B4-BE49-F238E27FC236}">
                <a16:creationId xmlns:a16="http://schemas.microsoft.com/office/drawing/2014/main" id="{E1E3977F-174C-D4FB-BE1F-B4F802FB0DAF}"/>
              </a:ext>
            </a:extLst>
          </p:cNvPr>
          <p:cNvSpPr>
            <a:spLocks noGrp="1"/>
          </p:cNvSpPr>
          <p:nvPr>
            <p:ph type="subTitle" idx="1"/>
          </p:nvPr>
        </p:nvSpPr>
        <p:spPr/>
        <p:txBody>
          <a:bodyPr/>
          <a:lstStyle/>
          <a:p>
            <a:endParaRPr lang="sl-SI" sz="2100" b="1" dirty="0"/>
          </a:p>
        </p:txBody>
      </p:sp>
    </p:spTree>
    <p:extLst>
      <p:ext uri="{BB962C8B-B14F-4D97-AF65-F5344CB8AC3E}">
        <p14:creationId xmlns:p14="http://schemas.microsoft.com/office/powerpoint/2010/main" val="8950525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45059-9588-888B-FDAE-2C262B1C135B}"/>
            </a:ext>
          </a:extLst>
        </p:cNvPr>
        <p:cNvGrpSpPr/>
        <p:nvPr/>
      </p:nvGrpSpPr>
      <p:grpSpPr>
        <a:xfrm>
          <a:off x="0" y="0"/>
          <a:ext cx="0" cy="0"/>
          <a:chOff x="0" y="0"/>
          <a:chExt cx="0" cy="0"/>
        </a:xfrm>
      </p:grpSpPr>
      <p:sp>
        <p:nvSpPr>
          <p:cNvPr id="19" name="PoljeZBesedilom 18">
            <a:extLst>
              <a:ext uri="{FF2B5EF4-FFF2-40B4-BE49-F238E27FC236}">
                <a16:creationId xmlns:a16="http://schemas.microsoft.com/office/drawing/2014/main" id="{EF5229AB-32A1-C69F-ED4F-40A007E34356}"/>
              </a:ext>
            </a:extLst>
          </p:cNvPr>
          <p:cNvSpPr txBox="1"/>
          <p:nvPr/>
        </p:nvSpPr>
        <p:spPr>
          <a:xfrm>
            <a:off x="1427430" y="893861"/>
            <a:ext cx="15142128" cy="1131079"/>
          </a:xfrm>
          <a:prstGeom prst="rect">
            <a:avLst/>
          </a:prstGeom>
          <a:noFill/>
        </p:spPr>
        <p:txBody>
          <a:bodyPr wrap="square" rtlCol="0">
            <a:spAutoFit/>
          </a:bodyPr>
          <a:lstStyle/>
          <a:p>
            <a:pPr defTabSz="1371600"/>
            <a:r>
              <a:rPr lang="sl-SI" sz="4500" b="1" dirty="0" err="1">
                <a:solidFill>
                  <a:srgbClr val="59AA47"/>
                </a:solidFill>
                <a:latin typeface="Segoe UI"/>
                <a:cs typeface="Calibri Light" panose="020F0302020204030204" pitchFamily="34" charset="0"/>
              </a:rPr>
              <a:t>Funding</a:t>
            </a:r>
            <a:r>
              <a:rPr lang="sl-SI" sz="4500" b="1" dirty="0">
                <a:solidFill>
                  <a:srgbClr val="59AA47"/>
                </a:solidFill>
                <a:latin typeface="Segoe UI"/>
                <a:cs typeface="Calibri Light" panose="020F0302020204030204" pitchFamily="34" charset="0"/>
              </a:rPr>
              <a:t> &amp; </a:t>
            </a:r>
            <a:r>
              <a:rPr lang="sl-SI" sz="4500" b="1" dirty="0" err="1">
                <a:solidFill>
                  <a:srgbClr val="59AA47"/>
                </a:solidFill>
                <a:latin typeface="Segoe UI"/>
                <a:cs typeface="Calibri Light" panose="020F0302020204030204" pitchFamily="34" charset="0"/>
              </a:rPr>
              <a:t>Tenders</a:t>
            </a:r>
            <a:r>
              <a:rPr lang="sl-SI" sz="4500" b="1" dirty="0">
                <a:solidFill>
                  <a:srgbClr val="59AA47"/>
                </a:solidFill>
                <a:latin typeface="Segoe UI"/>
                <a:cs typeface="Calibri Light" panose="020F0302020204030204" pitchFamily="34" charset="0"/>
              </a:rPr>
              <a:t> Portal </a:t>
            </a:r>
          </a:p>
          <a:p>
            <a:pPr defTabSz="1371600"/>
            <a:r>
              <a:rPr lang="sl-SI" sz="2250" dirty="0">
                <a:solidFill>
                  <a:srgbClr val="002060"/>
                </a:solidFill>
                <a:latin typeface="Segoe UI"/>
                <a:cs typeface="Calibri Light" panose="020F0302020204030204" pitchFamily="34" charset="0"/>
                <a:hlinkClick r:id="rId3">
                  <a:extLst>
                    <a:ext uri="{A12FA001-AC4F-418D-AE19-62706E023703}">
                      <ahyp:hlinkClr xmlns:ahyp="http://schemas.microsoft.com/office/drawing/2018/hyperlinkcolor" val="tx"/>
                    </a:ext>
                  </a:extLst>
                </a:hlinkClick>
              </a:rPr>
              <a:t>https://ec.europa.eu/info/funding-tenders/opportunities/portal/screen/home</a:t>
            </a:r>
            <a:r>
              <a:rPr lang="sl-SI" sz="2250" dirty="0">
                <a:solidFill>
                  <a:srgbClr val="002060"/>
                </a:solidFill>
                <a:latin typeface="Segoe UI"/>
                <a:cs typeface="Calibri Light" panose="020F0302020204030204" pitchFamily="34" charset="0"/>
              </a:rPr>
              <a:t> </a:t>
            </a:r>
          </a:p>
        </p:txBody>
      </p:sp>
      <p:pic>
        <p:nvPicPr>
          <p:cNvPr id="3" name="Slika 2">
            <a:extLst>
              <a:ext uri="{FF2B5EF4-FFF2-40B4-BE49-F238E27FC236}">
                <a16:creationId xmlns:a16="http://schemas.microsoft.com/office/drawing/2014/main" id="{FC7593A9-FE2E-3F32-D0FF-07820608D419}"/>
              </a:ext>
            </a:extLst>
          </p:cNvPr>
          <p:cNvPicPr>
            <a:picLocks noChangeAspect="1"/>
          </p:cNvPicPr>
          <p:nvPr/>
        </p:nvPicPr>
        <p:blipFill>
          <a:blip r:embed="rId4"/>
          <a:stretch>
            <a:fillRect/>
          </a:stretch>
        </p:blipFill>
        <p:spPr>
          <a:xfrm>
            <a:off x="7866993" y="4123928"/>
            <a:ext cx="9766365" cy="4553133"/>
          </a:xfrm>
          <a:prstGeom prst="rect">
            <a:avLst/>
          </a:prstGeom>
        </p:spPr>
      </p:pic>
      <p:sp>
        <p:nvSpPr>
          <p:cNvPr id="6" name="PoljeZBesedilom 5">
            <a:extLst>
              <a:ext uri="{FF2B5EF4-FFF2-40B4-BE49-F238E27FC236}">
                <a16:creationId xmlns:a16="http://schemas.microsoft.com/office/drawing/2014/main" id="{130A6AD0-8F5C-6D2E-1952-D055C9CA69B7}"/>
              </a:ext>
            </a:extLst>
          </p:cNvPr>
          <p:cNvSpPr txBox="1"/>
          <p:nvPr/>
        </p:nvSpPr>
        <p:spPr>
          <a:xfrm>
            <a:off x="772511" y="2670476"/>
            <a:ext cx="16490732" cy="923330"/>
          </a:xfrm>
          <a:prstGeom prst="rect">
            <a:avLst/>
          </a:prstGeom>
          <a:noFill/>
        </p:spPr>
        <p:txBody>
          <a:bodyPr wrap="square" rtlCol="0">
            <a:spAutoFit/>
          </a:bodyPr>
          <a:lstStyle/>
          <a:p>
            <a:pPr defTabSz="1371600"/>
            <a:r>
              <a:rPr lang="sl-SI" sz="2700" dirty="0">
                <a:solidFill>
                  <a:srgbClr val="E7E6E6">
                    <a:lumMod val="25000"/>
                  </a:srgbClr>
                </a:solidFill>
                <a:latin typeface="Segoe UI"/>
              </a:rPr>
              <a:t>Uradna vstopna točka Evropske komisije za prijavo na centralno upravljane razpise EU. Na portalu se morajo organizacije najprej registrirati in pridobiti </a:t>
            </a:r>
            <a:r>
              <a:rPr lang="sl-SI" sz="2700" b="1" dirty="0">
                <a:solidFill>
                  <a:srgbClr val="E7E6E6">
                    <a:lumMod val="25000"/>
                  </a:srgbClr>
                </a:solidFill>
                <a:latin typeface="Segoe UI"/>
              </a:rPr>
              <a:t>EU </a:t>
            </a:r>
            <a:r>
              <a:rPr lang="sl-SI" sz="2700" b="1" dirty="0" err="1">
                <a:solidFill>
                  <a:srgbClr val="E7E6E6">
                    <a:lumMod val="25000"/>
                  </a:srgbClr>
                </a:solidFill>
                <a:latin typeface="Segoe UI"/>
              </a:rPr>
              <a:t>Login</a:t>
            </a:r>
            <a:r>
              <a:rPr lang="sl-SI" sz="2700" b="1" dirty="0">
                <a:solidFill>
                  <a:srgbClr val="E7E6E6">
                    <a:lumMod val="25000"/>
                  </a:srgbClr>
                </a:solidFill>
                <a:latin typeface="Segoe UI"/>
              </a:rPr>
              <a:t> račun </a:t>
            </a:r>
            <a:r>
              <a:rPr lang="sl-SI" sz="2700" dirty="0">
                <a:solidFill>
                  <a:srgbClr val="E7E6E6">
                    <a:lumMod val="25000"/>
                  </a:srgbClr>
                </a:solidFill>
                <a:latin typeface="Segoe UI"/>
              </a:rPr>
              <a:t>in </a:t>
            </a:r>
            <a:r>
              <a:rPr lang="sl-SI" sz="2700" b="1" dirty="0">
                <a:solidFill>
                  <a:srgbClr val="E7E6E6">
                    <a:lumMod val="25000"/>
                  </a:srgbClr>
                </a:solidFill>
                <a:latin typeface="Segoe UI"/>
              </a:rPr>
              <a:t>PIC </a:t>
            </a:r>
            <a:r>
              <a:rPr lang="sl-SI" sz="2700" dirty="0">
                <a:solidFill>
                  <a:srgbClr val="E7E6E6">
                    <a:lumMod val="25000"/>
                  </a:srgbClr>
                </a:solidFill>
                <a:latin typeface="Segoe UI"/>
              </a:rPr>
              <a:t>(</a:t>
            </a:r>
            <a:r>
              <a:rPr lang="sl-SI" sz="2700" dirty="0" err="1">
                <a:solidFill>
                  <a:srgbClr val="E7E6E6">
                    <a:lumMod val="25000"/>
                  </a:srgbClr>
                </a:solidFill>
                <a:latin typeface="Segoe UI"/>
              </a:rPr>
              <a:t>Participant</a:t>
            </a:r>
            <a:r>
              <a:rPr lang="sl-SI" sz="2700" dirty="0">
                <a:solidFill>
                  <a:srgbClr val="E7E6E6">
                    <a:lumMod val="25000"/>
                  </a:srgbClr>
                </a:solidFill>
                <a:latin typeface="Segoe UI"/>
              </a:rPr>
              <a:t> </a:t>
            </a:r>
            <a:r>
              <a:rPr lang="sl-SI" sz="2700" dirty="0" err="1">
                <a:solidFill>
                  <a:srgbClr val="E7E6E6">
                    <a:lumMod val="25000"/>
                  </a:srgbClr>
                </a:solidFill>
                <a:latin typeface="Segoe UI"/>
              </a:rPr>
              <a:t>Identification</a:t>
            </a:r>
            <a:r>
              <a:rPr lang="sl-SI" sz="2700" dirty="0">
                <a:solidFill>
                  <a:srgbClr val="E7E6E6">
                    <a:lumMod val="25000"/>
                  </a:srgbClr>
                </a:solidFill>
                <a:latin typeface="Segoe UI"/>
              </a:rPr>
              <a:t> </a:t>
            </a:r>
            <a:r>
              <a:rPr lang="sl-SI" sz="2700" dirty="0" err="1">
                <a:solidFill>
                  <a:srgbClr val="E7E6E6">
                    <a:lumMod val="25000"/>
                  </a:srgbClr>
                </a:solidFill>
                <a:latin typeface="Segoe UI"/>
              </a:rPr>
              <a:t>Code</a:t>
            </a:r>
            <a:r>
              <a:rPr lang="sl-SI" sz="2700" dirty="0">
                <a:solidFill>
                  <a:srgbClr val="E7E6E6">
                    <a:lumMod val="25000"/>
                  </a:srgbClr>
                </a:solidFill>
                <a:latin typeface="Segoe UI"/>
              </a:rPr>
              <a:t>)</a:t>
            </a:r>
            <a:r>
              <a:rPr lang="sl-SI" sz="2700" b="1" dirty="0">
                <a:solidFill>
                  <a:srgbClr val="E7E6E6">
                    <a:lumMod val="25000"/>
                  </a:srgbClr>
                </a:solidFill>
                <a:latin typeface="Segoe UI"/>
              </a:rPr>
              <a:t> </a:t>
            </a:r>
            <a:r>
              <a:rPr lang="sl-SI" sz="2700" dirty="0">
                <a:solidFill>
                  <a:srgbClr val="E7E6E6">
                    <a:lumMod val="25000"/>
                  </a:srgbClr>
                </a:solidFill>
                <a:latin typeface="Segoe UI"/>
              </a:rPr>
              <a:t>številko</a:t>
            </a:r>
            <a:r>
              <a:rPr lang="sl-SI" sz="2700" b="1" dirty="0">
                <a:solidFill>
                  <a:srgbClr val="E7E6E6">
                    <a:lumMod val="25000"/>
                  </a:srgbClr>
                </a:solidFill>
                <a:latin typeface="Segoe UI"/>
              </a:rPr>
              <a:t>.</a:t>
            </a:r>
          </a:p>
        </p:txBody>
      </p:sp>
      <p:sp>
        <p:nvSpPr>
          <p:cNvPr id="7" name="PoljeZBesedilom 6">
            <a:extLst>
              <a:ext uri="{FF2B5EF4-FFF2-40B4-BE49-F238E27FC236}">
                <a16:creationId xmlns:a16="http://schemas.microsoft.com/office/drawing/2014/main" id="{DBED6A56-CD4F-BF9E-47E4-0543F1CFF746}"/>
              </a:ext>
            </a:extLst>
          </p:cNvPr>
          <p:cNvSpPr txBox="1"/>
          <p:nvPr/>
        </p:nvSpPr>
        <p:spPr>
          <a:xfrm>
            <a:off x="654641" y="4133055"/>
            <a:ext cx="6881276" cy="1338828"/>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defTabSz="1371600"/>
            <a:r>
              <a:rPr lang="sl-SI" sz="2700" i="1" dirty="0">
                <a:solidFill>
                  <a:srgbClr val="E7E6E6">
                    <a:lumMod val="25000"/>
                  </a:srgbClr>
                </a:solidFill>
                <a:latin typeface="Segoe UI"/>
              </a:rPr>
              <a:t>PIC je enotna identifikacijska številka organizacije, ki se uporablja pri vseh prijavah na razpise EU.</a:t>
            </a:r>
          </a:p>
        </p:txBody>
      </p:sp>
      <p:sp>
        <p:nvSpPr>
          <p:cNvPr id="8" name="PoljeZBesedilom 7">
            <a:extLst>
              <a:ext uri="{FF2B5EF4-FFF2-40B4-BE49-F238E27FC236}">
                <a16:creationId xmlns:a16="http://schemas.microsoft.com/office/drawing/2014/main" id="{BB634F6A-10EE-3112-2924-A157D7E962B4}"/>
              </a:ext>
            </a:extLst>
          </p:cNvPr>
          <p:cNvSpPr txBox="1"/>
          <p:nvPr/>
        </p:nvSpPr>
        <p:spPr>
          <a:xfrm>
            <a:off x="654641" y="5992878"/>
            <a:ext cx="6723621" cy="2169825"/>
          </a:xfrm>
          <a:prstGeom prst="rect">
            <a:avLst/>
          </a:prstGeom>
          <a:noFill/>
        </p:spPr>
        <p:txBody>
          <a:bodyPr wrap="square" rtlCol="0">
            <a:spAutoFit/>
          </a:bodyPr>
          <a:lstStyle/>
          <a:p>
            <a:pPr defTabSz="1371600"/>
            <a:r>
              <a:rPr lang="sl-SI" sz="2700" b="1" dirty="0">
                <a:solidFill>
                  <a:srgbClr val="E7E6E6">
                    <a:lumMod val="25000"/>
                  </a:srgbClr>
                </a:solidFill>
                <a:latin typeface="Segoe UI"/>
              </a:rPr>
              <a:t>Po registraciji portal omogoča:</a:t>
            </a:r>
          </a:p>
          <a:p>
            <a:pPr marL="428625" indent="-428625" defTabSz="1371600">
              <a:buFont typeface="Arial" panose="020B0604020202020204" pitchFamily="34" charset="0"/>
              <a:buChar char="•"/>
            </a:pPr>
            <a:r>
              <a:rPr lang="sl-SI" sz="2700" dirty="0">
                <a:solidFill>
                  <a:srgbClr val="E7E6E6">
                    <a:lumMod val="25000"/>
                  </a:srgbClr>
                </a:solidFill>
                <a:latin typeface="Segoe UI"/>
              </a:rPr>
              <a:t>dostop do razpisov,</a:t>
            </a:r>
          </a:p>
          <a:p>
            <a:pPr marL="428625" indent="-428625" defTabSz="1371600">
              <a:buFont typeface="Arial" panose="020B0604020202020204" pitchFamily="34" charset="0"/>
              <a:buChar char="•"/>
            </a:pPr>
            <a:r>
              <a:rPr lang="sl-SI" sz="2700" dirty="0">
                <a:solidFill>
                  <a:srgbClr val="E7E6E6">
                    <a:lumMod val="25000"/>
                  </a:srgbClr>
                </a:solidFill>
                <a:latin typeface="Segoe UI"/>
              </a:rPr>
              <a:t>oddajo projektnih prijav,</a:t>
            </a:r>
          </a:p>
          <a:p>
            <a:pPr marL="428625" indent="-428625" defTabSz="1371600">
              <a:buFont typeface="Arial" panose="020B0604020202020204" pitchFamily="34" charset="0"/>
              <a:buChar char="•"/>
            </a:pPr>
            <a:r>
              <a:rPr lang="sl-SI" sz="2700" dirty="0">
                <a:solidFill>
                  <a:srgbClr val="E7E6E6">
                    <a:lumMod val="25000"/>
                  </a:srgbClr>
                </a:solidFill>
                <a:latin typeface="Segoe UI"/>
              </a:rPr>
              <a:t>elektronsko podpisovanje pogodb,</a:t>
            </a:r>
          </a:p>
          <a:p>
            <a:pPr marL="428625" indent="-428625" defTabSz="1371600">
              <a:buFont typeface="Arial" panose="020B0604020202020204" pitchFamily="34" charset="0"/>
              <a:buChar char="•"/>
            </a:pPr>
            <a:r>
              <a:rPr lang="sl-SI" sz="2700" dirty="0">
                <a:solidFill>
                  <a:srgbClr val="E7E6E6">
                    <a:lumMod val="25000"/>
                  </a:srgbClr>
                </a:solidFill>
                <a:latin typeface="Segoe UI"/>
              </a:rPr>
              <a:t>upravljanje projektov in poročanje.</a:t>
            </a:r>
          </a:p>
        </p:txBody>
      </p:sp>
    </p:spTree>
    <p:extLst>
      <p:ext uri="{BB962C8B-B14F-4D97-AF65-F5344CB8AC3E}">
        <p14:creationId xmlns:p14="http://schemas.microsoft.com/office/powerpoint/2010/main" val="20182813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0F6EE-2E40-809A-A5F8-9D4717AB7FA5}"/>
            </a:ext>
          </a:extLst>
        </p:cNvPr>
        <p:cNvGrpSpPr/>
        <p:nvPr/>
      </p:nvGrpSpPr>
      <p:grpSpPr>
        <a:xfrm>
          <a:off x="0" y="0"/>
          <a:ext cx="0" cy="0"/>
          <a:chOff x="0" y="0"/>
          <a:chExt cx="0" cy="0"/>
        </a:xfrm>
      </p:grpSpPr>
      <p:pic>
        <p:nvPicPr>
          <p:cNvPr id="18" name="Označba mesta slike 17" descr="Slika, ki vsebuje besede besedilo, elektronika, posnetek zaslona, spletna stran&#10;&#10;Vsebina, ustvarjena z umetno inteligenco, morda ni pravilna.">
            <a:extLst>
              <a:ext uri="{FF2B5EF4-FFF2-40B4-BE49-F238E27FC236}">
                <a16:creationId xmlns:a16="http://schemas.microsoft.com/office/drawing/2014/main" id="{0BCC1969-EB40-2429-F0D6-7830F78D9CBE}"/>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8174841" y="2736279"/>
            <a:ext cx="8609124" cy="5111385"/>
          </a:xfrm>
        </p:spPr>
      </p:pic>
      <p:sp>
        <p:nvSpPr>
          <p:cNvPr id="19" name="PoljeZBesedilom 18">
            <a:extLst>
              <a:ext uri="{FF2B5EF4-FFF2-40B4-BE49-F238E27FC236}">
                <a16:creationId xmlns:a16="http://schemas.microsoft.com/office/drawing/2014/main" id="{441F5353-A0AB-1FA0-FAE3-B568A5C0170F}"/>
              </a:ext>
            </a:extLst>
          </p:cNvPr>
          <p:cNvSpPr txBox="1"/>
          <p:nvPr/>
        </p:nvSpPr>
        <p:spPr>
          <a:xfrm>
            <a:off x="1427430" y="852713"/>
            <a:ext cx="13648404" cy="784830"/>
          </a:xfrm>
          <a:prstGeom prst="rect">
            <a:avLst/>
          </a:prstGeom>
          <a:noFill/>
        </p:spPr>
        <p:txBody>
          <a:bodyPr wrap="square" rtlCol="0">
            <a:spAutoFit/>
          </a:bodyPr>
          <a:lstStyle/>
          <a:p>
            <a:pPr defTabSz="1371600"/>
            <a:r>
              <a:rPr lang="es-ES" sz="4500" b="1" dirty="0">
                <a:solidFill>
                  <a:srgbClr val="59AA47"/>
                </a:solidFill>
                <a:latin typeface="Segoe UI"/>
                <a:cs typeface="Calibri Light" panose="020F0302020204030204" pitchFamily="34" charset="0"/>
              </a:rPr>
              <a:t>Obzorje Evropa 2021-2027</a:t>
            </a:r>
            <a:endParaRPr lang="sl-SI" sz="4500" b="1" dirty="0">
              <a:solidFill>
                <a:srgbClr val="59AA47"/>
              </a:solidFill>
              <a:latin typeface="Segoe UI"/>
              <a:cs typeface="Calibri Light" panose="020F0302020204030204" pitchFamily="34" charset="0"/>
            </a:endParaRPr>
          </a:p>
        </p:txBody>
      </p:sp>
      <p:sp>
        <p:nvSpPr>
          <p:cNvPr id="22" name="PoljeZBesedilom 21">
            <a:extLst>
              <a:ext uri="{FF2B5EF4-FFF2-40B4-BE49-F238E27FC236}">
                <a16:creationId xmlns:a16="http://schemas.microsoft.com/office/drawing/2014/main" id="{8606FB08-05ED-DC14-49F0-D3C31DB3685B}"/>
              </a:ext>
            </a:extLst>
          </p:cNvPr>
          <p:cNvSpPr txBox="1"/>
          <p:nvPr/>
        </p:nvSpPr>
        <p:spPr>
          <a:xfrm>
            <a:off x="1352010" y="2205763"/>
            <a:ext cx="6822831" cy="5755422"/>
          </a:xfrm>
          <a:prstGeom prst="rect">
            <a:avLst/>
          </a:prstGeom>
          <a:noFill/>
        </p:spPr>
        <p:txBody>
          <a:bodyPr wrap="square" rtlCol="0">
            <a:spAutoFit/>
          </a:bodyPr>
          <a:lstStyle/>
          <a:p>
            <a:pPr defTabSz="1371600">
              <a:spcBef>
                <a:spcPts val="1500"/>
              </a:spcBef>
              <a:spcAft>
                <a:spcPts val="1200"/>
              </a:spcAft>
              <a:defRPr/>
            </a:pPr>
            <a:r>
              <a:rPr lang="en-AU" sz="2100" dirty="0">
                <a:solidFill>
                  <a:srgbClr val="E7E6E6">
                    <a:lumMod val="25000"/>
                  </a:srgbClr>
                </a:solidFill>
                <a:latin typeface="Segoe UI"/>
                <a:cs typeface="Calibri Light" panose="020F0302020204030204" pitchFamily="34" charset="0"/>
              </a:rPr>
              <a:t>Obzorje Evropa je največji evropski program za financiranje raziskav in inovacij, katerega proračun za obdobje 2021-2027 znaša 95,5 milijarde evrov. </a:t>
            </a:r>
          </a:p>
          <a:p>
            <a:pPr defTabSz="1371600">
              <a:spcBef>
                <a:spcPts val="1500"/>
              </a:spcBef>
              <a:spcAft>
                <a:spcPts val="1200"/>
              </a:spcAft>
              <a:defRPr/>
            </a:pPr>
            <a:r>
              <a:rPr lang="en-AU" sz="2100" dirty="0">
                <a:solidFill>
                  <a:srgbClr val="E7E6E6">
                    <a:lumMod val="25000"/>
                  </a:srgbClr>
                </a:solidFill>
                <a:latin typeface="Segoe UI"/>
                <a:ea typeface="Aptos" panose="020B0004020202020204" pitchFamily="34" charset="0"/>
                <a:cs typeface="Calibri Light" panose="020F0302020204030204" pitchFamily="34" charset="0"/>
              </a:rPr>
              <a:t>Program podpira projekte, ki spodbujajo </a:t>
            </a:r>
            <a:r>
              <a:rPr lang="en-AU" sz="2100" b="1" dirty="0">
                <a:solidFill>
                  <a:srgbClr val="E7E6E6">
                    <a:lumMod val="25000"/>
                  </a:srgbClr>
                </a:solidFill>
                <a:latin typeface="Segoe UI"/>
                <a:ea typeface="Aptos" panose="020B0004020202020204" pitchFamily="34" charset="0"/>
                <a:cs typeface="Calibri Light" panose="020F0302020204030204" pitchFamily="34" charset="0"/>
              </a:rPr>
              <a:t>znanstveno odličnost</a:t>
            </a:r>
            <a:r>
              <a:rPr lang="en-AU" sz="2100" dirty="0">
                <a:solidFill>
                  <a:srgbClr val="E7E6E6">
                    <a:lumMod val="25000"/>
                  </a:srgbClr>
                </a:solidFill>
                <a:latin typeface="Segoe UI"/>
                <a:ea typeface="Aptos" panose="020B0004020202020204" pitchFamily="34" charset="0"/>
                <a:cs typeface="Calibri Light" panose="020F0302020204030204" pitchFamily="34" charset="0"/>
              </a:rPr>
              <a:t>, </a:t>
            </a:r>
            <a:r>
              <a:rPr lang="en-AU" sz="2100" b="1" dirty="0">
                <a:solidFill>
                  <a:srgbClr val="E7E6E6">
                    <a:lumMod val="25000"/>
                  </a:srgbClr>
                </a:solidFill>
                <a:latin typeface="Segoe UI"/>
                <a:ea typeface="Aptos" panose="020B0004020202020204" pitchFamily="34" charset="0"/>
                <a:cs typeface="Calibri Light" panose="020F0302020204030204" pitchFamily="34" charset="0"/>
              </a:rPr>
              <a:t>prebojne tehnologije</a:t>
            </a:r>
            <a:r>
              <a:rPr lang="en-AU" sz="2100" dirty="0">
                <a:solidFill>
                  <a:srgbClr val="E7E6E6">
                    <a:lumMod val="25000"/>
                  </a:srgbClr>
                </a:solidFill>
                <a:latin typeface="Segoe UI"/>
                <a:ea typeface="Aptos" panose="020B0004020202020204" pitchFamily="34" charset="0"/>
                <a:cs typeface="Calibri Light" panose="020F0302020204030204" pitchFamily="34" charset="0"/>
              </a:rPr>
              <a:t>, </a:t>
            </a:r>
            <a:r>
              <a:rPr lang="en-AU" sz="2100" b="1" dirty="0">
                <a:solidFill>
                  <a:srgbClr val="E7E6E6">
                    <a:lumMod val="25000"/>
                  </a:srgbClr>
                </a:solidFill>
                <a:latin typeface="Segoe UI"/>
                <a:ea typeface="Aptos" panose="020B0004020202020204" pitchFamily="34" charset="0"/>
                <a:cs typeface="Calibri Light" panose="020F0302020204030204" pitchFamily="34" charset="0"/>
              </a:rPr>
              <a:t>industrijsko konkurenčnost </a:t>
            </a:r>
            <a:r>
              <a:rPr lang="en-AU" sz="2100" dirty="0">
                <a:solidFill>
                  <a:srgbClr val="E7E6E6">
                    <a:lumMod val="25000"/>
                  </a:srgbClr>
                </a:solidFill>
                <a:latin typeface="Segoe UI"/>
                <a:ea typeface="Aptos" panose="020B0004020202020204" pitchFamily="34" charset="0"/>
                <a:cs typeface="Calibri Light" panose="020F0302020204030204" pitchFamily="34" charset="0"/>
              </a:rPr>
              <a:t>in reševanje globalnih </a:t>
            </a:r>
            <a:r>
              <a:rPr lang="en-AU" sz="2100" b="1" dirty="0">
                <a:solidFill>
                  <a:srgbClr val="E7E6E6">
                    <a:lumMod val="25000"/>
                  </a:srgbClr>
                </a:solidFill>
                <a:latin typeface="Segoe UI"/>
                <a:ea typeface="Aptos" panose="020B0004020202020204" pitchFamily="34" charset="0"/>
                <a:cs typeface="Calibri Light" panose="020F0302020204030204" pitchFamily="34" charset="0"/>
              </a:rPr>
              <a:t>izzivov</a:t>
            </a:r>
            <a:r>
              <a:rPr lang="en-AU" sz="2100" dirty="0">
                <a:solidFill>
                  <a:srgbClr val="E7E6E6">
                    <a:lumMod val="25000"/>
                  </a:srgbClr>
                </a:solidFill>
                <a:latin typeface="Segoe UI"/>
                <a:ea typeface="Aptos" panose="020B0004020202020204" pitchFamily="34" charset="0"/>
                <a:cs typeface="Calibri Light" panose="020F0302020204030204" pitchFamily="34" charset="0"/>
              </a:rPr>
              <a:t>. </a:t>
            </a:r>
          </a:p>
          <a:p>
            <a:pPr defTabSz="1371600">
              <a:spcBef>
                <a:spcPts val="1500"/>
              </a:spcBef>
              <a:spcAft>
                <a:spcPts val="1200"/>
              </a:spcAft>
              <a:defRPr/>
            </a:pPr>
            <a:r>
              <a:rPr lang="en-AU" sz="2100" dirty="0">
                <a:solidFill>
                  <a:srgbClr val="E7E6E6">
                    <a:lumMod val="25000"/>
                  </a:srgbClr>
                </a:solidFill>
                <a:latin typeface="Segoe UI"/>
                <a:ea typeface="Aptos" panose="020B0004020202020204" pitchFamily="34" charset="0"/>
                <a:cs typeface="Calibri Light" panose="020F0302020204030204" pitchFamily="34" charset="0"/>
              </a:rPr>
              <a:t>Financiranje RRI v vseh sektorjih / trije stebri: </a:t>
            </a:r>
          </a:p>
          <a:p>
            <a:pPr marL="1028700" lvl="1" indent="-342900" defTabSz="1371600">
              <a:spcBef>
                <a:spcPts val="750"/>
              </a:spcBef>
              <a:spcAft>
                <a:spcPts val="1200"/>
              </a:spcAft>
              <a:buFont typeface="Arial" panose="020B0604020202020204" pitchFamily="34" charset="0"/>
              <a:buChar char="•"/>
              <a:defRPr/>
            </a:pPr>
            <a:r>
              <a:rPr lang="en-AU" sz="2100" b="1" dirty="0">
                <a:solidFill>
                  <a:srgbClr val="E7E6E6">
                    <a:lumMod val="25000"/>
                  </a:srgbClr>
                </a:solidFill>
                <a:latin typeface="Segoe UI"/>
                <a:ea typeface="Aptos" panose="020B0004020202020204" pitchFamily="34" charset="0"/>
                <a:cs typeface="Calibri Light" panose="020F0302020204030204" pitchFamily="34" charset="0"/>
              </a:rPr>
              <a:t>Odlična znanost </a:t>
            </a:r>
            <a:r>
              <a:rPr lang="en-AU" sz="2100" dirty="0">
                <a:solidFill>
                  <a:srgbClr val="E7E6E6">
                    <a:lumMod val="25000"/>
                  </a:srgbClr>
                </a:solidFill>
                <a:latin typeface="Segoe UI"/>
                <a:ea typeface="Aptos" panose="020B0004020202020204" pitchFamily="34" charset="0"/>
                <a:cs typeface="Calibri Light" panose="020F0302020204030204" pitchFamily="34" charset="0"/>
              </a:rPr>
              <a:t>(ERC, MSCA, raziskovalne infrastrukture)</a:t>
            </a:r>
          </a:p>
          <a:p>
            <a:pPr marL="1028700" lvl="1" indent="-342900" defTabSz="1371600">
              <a:spcBef>
                <a:spcPts val="750"/>
              </a:spcBef>
              <a:spcAft>
                <a:spcPts val="1200"/>
              </a:spcAft>
              <a:buFont typeface="Arial" panose="020B0604020202020204" pitchFamily="34" charset="0"/>
              <a:buChar char="•"/>
              <a:defRPr/>
            </a:pPr>
            <a:r>
              <a:rPr lang="en-AU" sz="2100" b="1" dirty="0">
                <a:solidFill>
                  <a:srgbClr val="E7E6E6">
                    <a:lumMod val="25000"/>
                  </a:srgbClr>
                </a:solidFill>
                <a:latin typeface="Segoe UI"/>
                <a:ea typeface="Aptos" panose="020B0004020202020204" pitchFamily="34" charset="0"/>
                <a:cs typeface="Calibri Light" panose="020F0302020204030204" pitchFamily="34" charset="0"/>
              </a:rPr>
              <a:t>Globalni izzivi in </a:t>
            </a:r>
            <a:r>
              <a:rPr lang="en-AU" sz="2100" b="1" dirty="0" err="1">
                <a:solidFill>
                  <a:srgbClr val="E7E6E6">
                    <a:lumMod val="25000"/>
                  </a:srgbClr>
                </a:solidFill>
                <a:latin typeface="Segoe UI"/>
                <a:ea typeface="Aptos" panose="020B0004020202020204" pitchFamily="34" charset="0"/>
                <a:cs typeface="Calibri Light" panose="020F0302020204030204" pitchFamily="34" charset="0"/>
              </a:rPr>
              <a:t>konkurenčnost </a:t>
            </a:r>
            <a:r>
              <a:rPr lang="en-AU" sz="2100" b="1" dirty="0">
                <a:solidFill>
                  <a:srgbClr val="E7E6E6">
                    <a:lumMod val="25000"/>
                  </a:srgbClr>
                </a:solidFill>
                <a:latin typeface="Segoe UI"/>
                <a:ea typeface="Aptos" panose="020B0004020202020204" pitchFamily="34" charset="0"/>
                <a:cs typeface="Calibri Light" panose="020F0302020204030204" pitchFamily="34" charset="0"/>
              </a:rPr>
              <a:t>evropske industrije (</a:t>
            </a:r>
            <a:r>
              <a:rPr lang="en-AU" sz="2100" dirty="0">
                <a:solidFill>
                  <a:srgbClr val="E7E6E6">
                    <a:lumMod val="25000"/>
                  </a:srgbClr>
                </a:solidFill>
                <a:latin typeface="Segoe UI"/>
                <a:ea typeface="Aptos" panose="020B0004020202020204" pitchFamily="34" charset="0"/>
                <a:cs typeface="Calibri Light" panose="020F0302020204030204" pitchFamily="34" charset="0"/>
              </a:rPr>
              <a:t>grozdi za različna področja) </a:t>
            </a:r>
          </a:p>
          <a:p>
            <a:pPr marL="1028700" lvl="1" indent="-342900" defTabSz="1371600">
              <a:spcBef>
                <a:spcPts val="750"/>
              </a:spcBef>
              <a:spcAft>
                <a:spcPts val="1200"/>
              </a:spcAft>
              <a:buFont typeface="Arial" panose="020B0604020202020204" pitchFamily="34" charset="0"/>
              <a:buChar char="•"/>
              <a:defRPr/>
            </a:pPr>
            <a:r>
              <a:rPr lang="en-AU" sz="2100" b="1" dirty="0">
                <a:solidFill>
                  <a:srgbClr val="E7E6E6">
                    <a:lumMod val="25000"/>
                  </a:srgbClr>
                </a:solidFill>
                <a:latin typeface="Segoe UI"/>
                <a:ea typeface="Aptos" panose="020B0004020202020204" pitchFamily="34" charset="0"/>
                <a:cs typeface="Calibri Light" panose="020F0302020204030204" pitchFamily="34" charset="0"/>
              </a:rPr>
              <a:t>Inovativna Evropa </a:t>
            </a:r>
            <a:r>
              <a:rPr lang="en-AU" sz="2100" dirty="0">
                <a:solidFill>
                  <a:srgbClr val="E7E6E6">
                    <a:lumMod val="25000"/>
                  </a:srgbClr>
                </a:solidFill>
                <a:latin typeface="Segoe UI"/>
                <a:ea typeface="Aptos" panose="020B0004020202020204" pitchFamily="34" charset="0"/>
                <a:cs typeface="Calibri Light" panose="020F0302020204030204" pitchFamily="34" charset="0"/>
              </a:rPr>
              <a:t>(EIC, EIT, podporna omrežja)</a:t>
            </a:r>
            <a:endParaRPr lang="en-AU" sz="2100" i="1" dirty="0">
              <a:solidFill>
                <a:srgbClr val="E7E6E6">
                  <a:lumMod val="25000"/>
                </a:srgbClr>
              </a:solidFill>
              <a:latin typeface="Segoe UI"/>
              <a:ea typeface="Aptos" panose="020B0004020202020204" pitchFamily="34" charset="0"/>
              <a:cs typeface="Calibri Light" panose="020F0302020204030204" pitchFamily="34" charset="0"/>
            </a:endParaRPr>
          </a:p>
        </p:txBody>
      </p:sp>
      <p:sp>
        <p:nvSpPr>
          <p:cNvPr id="24" name="PoljeZBesedilom 23">
            <a:extLst>
              <a:ext uri="{FF2B5EF4-FFF2-40B4-BE49-F238E27FC236}">
                <a16:creationId xmlns:a16="http://schemas.microsoft.com/office/drawing/2014/main" id="{9F8BDE75-13A0-3E1D-E8FD-BBDF9E6E957D}"/>
              </a:ext>
            </a:extLst>
          </p:cNvPr>
          <p:cNvSpPr txBox="1"/>
          <p:nvPr/>
        </p:nvSpPr>
        <p:spPr>
          <a:xfrm>
            <a:off x="1427430" y="7907338"/>
            <a:ext cx="15456876" cy="877163"/>
          </a:xfrm>
          <a:prstGeom prst="rect">
            <a:avLst/>
          </a:prstGeom>
          <a:noFill/>
        </p:spPr>
        <p:txBody>
          <a:bodyPr wrap="square" rtlCol="0">
            <a:spAutoFit/>
          </a:bodyPr>
          <a:lstStyle/>
          <a:p>
            <a:pPr marL="428625" indent="-428625" defTabSz="1371600">
              <a:spcBef>
                <a:spcPts val="1500"/>
              </a:spcBef>
              <a:spcAft>
                <a:spcPts val="1200"/>
              </a:spcAft>
              <a:buFont typeface="Arial" panose="020B0604020202020204" pitchFamily="34" charset="0"/>
              <a:buChar char="•"/>
              <a:defRPr/>
            </a:pPr>
            <a:r>
              <a:rPr lang="sl-SI" sz="2700" dirty="0">
                <a:solidFill>
                  <a:srgbClr val="E7E6E6">
                    <a:lumMod val="25000"/>
                  </a:srgbClr>
                </a:solidFill>
                <a:latin typeface="Segoe UI"/>
                <a:ea typeface="Aptos" panose="020B0004020202020204" pitchFamily="34" charset="0"/>
                <a:cs typeface="Calibri Light" panose="020F0302020204030204" pitchFamily="34" charset="0"/>
              </a:rPr>
              <a:t>Povezava</a:t>
            </a:r>
            <a:r>
              <a:rPr lang="sl-SI" sz="2700" dirty="0">
                <a:solidFill>
                  <a:prstClr val="black"/>
                </a:solidFill>
                <a:latin typeface="Segoe UI"/>
                <a:ea typeface="Aptos" panose="020B0004020202020204" pitchFamily="34" charset="0"/>
                <a:cs typeface="Calibri Light" panose="020F0302020204030204" pitchFamily="34" charset="0"/>
              </a:rPr>
              <a:t>: </a:t>
            </a:r>
            <a:r>
              <a:rPr lang="sl-SI" sz="2400" dirty="0">
                <a:solidFill>
                  <a:prstClr val="black"/>
                </a:solidFill>
                <a:latin typeface="Segoe UI"/>
                <a:ea typeface="Aptos" panose="020B0004020202020204" pitchFamily="34" charset="0"/>
                <a:cs typeface="Calibri Light" panose="020F0302020204030204" pitchFamily="34" charset="0"/>
                <a:hlinkClick r:id="rId4"/>
              </a:rPr>
              <a:t>https://research-and-innovation.ec.europa.eu/funding/funding-opportunities/funding-programmes-and-open-calls/horizon-europe_en</a:t>
            </a:r>
            <a:endParaRPr lang="sl-SI" sz="2400" dirty="0">
              <a:solidFill>
                <a:prstClr val="black"/>
              </a:solidFill>
              <a:latin typeface="Segoe UI"/>
              <a:ea typeface="Aptos" panose="020B0004020202020204" pitchFamily="34" charset="0"/>
              <a:cs typeface="Calibri Light" panose="020F0302020204030204" pitchFamily="34" charset="0"/>
            </a:endParaRPr>
          </a:p>
        </p:txBody>
      </p:sp>
    </p:spTree>
    <p:extLst>
      <p:ext uri="{BB962C8B-B14F-4D97-AF65-F5344CB8AC3E}">
        <p14:creationId xmlns:p14="http://schemas.microsoft.com/office/powerpoint/2010/main" val="166242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572A0-273D-C270-14BB-D14DFBE697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A9BD97-7B4B-E9F6-ADA1-CD7DAE26FDEC}"/>
              </a:ext>
            </a:extLst>
          </p:cNvPr>
          <p:cNvSpPr>
            <a:spLocks noGrp="1"/>
          </p:cNvSpPr>
          <p:nvPr>
            <p:ph type="title"/>
          </p:nvPr>
        </p:nvSpPr>
        <p:spPr>
          <a:xfrm>
            <a:off x="1257301" y="547688"/>
            <a:ext cx="14907986" cy="1988345"/>
          </a:xfrm>
        </p:spPr>
        <p:txBody>
          <a:bodyPr>
            <a:normAutofit/>
          </a:bodyPr>
          <a:lstStyle/>
          <a:p>
            <a:r>
              <a:rPr lang="en-AU" sz="4500" dirty="0">
                <a:cs typeface="Calibri Light" panose="020F0302020204030204" pitchFamily="34" charset="0"/>
              </a:rPr>
              <a:t>Evropski svet za inovacije (EIC)</a:t>
            </a:r>
          </a:p>
        </p:txBody>
      </p:sp>
      <p:sp>
        <p:nvSpPr>
          <p:cNvPr id="5" name="Content Placeholder 4">
            <a:extLst>
              <a:ext uri="{FF2B5EF4-FFF2-40B4-BE49-F238E27FC236}">
                <a16:creationId xmlns:a16="http://schemas.microsoft.com/office/drawing/2014/main" id="{2FDBAD30-D244-B60E-FCA8-5BF102F9645D}"/>
              </a:ext>
            </a:extLst>
          </p:cNvPr>
          <p:cNvSpPr>
            <a:spLocks noGrp="1"/>
          </p:cNvSpPr>
          <p:nvPr>
            <p:ph idx="1"/>
          </p:nvPr>
        </p:nvSpPr>
        <p:spPr>
          <a:xfrm>
            <a:off x="1437620" y="2149170"/>
            <a:ext cx="15773400" cy="6607968"/>
          </a:xfrm>
        </p:spPr>
        <p:txBody>
          <a:bodyPr>
            <a:noAutofit/>
          </a:bodyPr>
          <a:lstStyle/>
          <a:p>
            <a:pPr marL="0" indent="0">
              <a:lnSpc>
                <a:spcPct val="100000"/>
              </a:lnSpc>
              <a:buNone/>
            </a:pPr>
            <a:r>
              <a:rPr lang="sl-SI" sz="2700" dirty="0" err="1">
                <a:latin typeface="+mj-lt"/>
                <a:ea typeface="Aptos" panose="020B0004020202020204" pitchFamily="34" charset="0"/>
                <a:cs typeface="Times New Roman" panose="02020603050405020304" pitchFamily="18" charset="0"/>
              </a:rPr>
              <a:t>Trije ključni instrumenti</a:t>
            </a:r>
            <a:r>
              <a:rPr lang="sl-SI" sz="2700" dirty="0">
                <a:latin typeface="+mj-lt"/>
                <a:ea typeface="Aptos" panose="020B0004020202020204" pitchFamily="34" charset="0"/>
                <a:cs typeface="Times New Roman" panose="02020603050405020304" pitchFamily="18" charset="0"/>
              </a:rPr>
              <a:t>: </a:t>
            </a:r>
          </a:p>
          <a:p>
            <a:pPr marL="0" indent="0">
              <a:lnSpc>
                <a:spcPct val="100000"/>
              </a:lnSpc>
              <a:buNone/>
            </a:pPr>
            <a:endParaRPr lang="sl-SI" sz="1350" dirty="0">
              <a:latin typeface="+mj-lt"/>
              <a:ea typeface="Aptos" panose="020B0004020202020204" pitchFamily="34" charset="0"/>
              <a:cs typeface="Times New Roman" panose="02020603050405020304" pitchFamily="18" charset="0"/>
            </a:endParaRPr>
          </a:p>
          <a:p>
            <a:pPr marL="0" indent="0">
              <a:lnSpc>
                <a:spcPct val="100000"/>
              </a:lnSpc>
              <a:spcBef>
                <a:spcPts val="0"/>
              </a:spcBef>
              <a:buNone/>
            </a:pPr>
            <a:r>
              <a:rPr lang="sl-SI" sz="2700" b="1" dirty="0">
                <a:latin typeface="+mj-lt"/>
                <a:ea typeface="Aptos" panose="020B0004020202020204" pitchFamily="34" charset="0"/>
                <a:cs typeface="Calibri Light" panose="020F0302020204030204" pitchFamily="34" charset="0"/>
              </a:rPr>
              <a:t>EIC </a:t>
            </a:r>
            <a:r>
              <a:rPr lang="sl-SI" sz="2700" b="1" dirty="0" err="1">
                <a:latin typeface="+mj-lt"/>
                <a:ea typeface="Aptos" panose="020B0004020202020204" pitchFamily="34" charset="0"/>
                <a:cs typeface="Calibri Light" panose="020F0302020204030204" pitchFamily="34" charset="0"/>
              </a:rPr>
              <a:t>Pathfinder</a:t>
            </a:r>
            <a:endParaRPr lang="sl-SI" sz="2700" dirty="0">
              <a:latin typeface="+mj-lt"/>
              <a:ea typeface="Aptos" panose="020B0004020202020204" pitchFamily="34" charset="0"/>
              <a:cs typeface="Calibri Light" panose="020F0302020204030204" pitchFamily="34" charset="0"/>
            </a:endParaRPr>
          </a:p>
          <a:p>
            <a:pPr marL="514350" indent="-514350">
              <a:lnSpc>
                <a:spcPct val="100000"/>
              </a:lnSpc>
              <a:spcBef>
                <a:spcPts val="0"/>
              </a:spcBef>
              <a:buSzPts val="1000"/>
              <a:buFont typeface="Symbol" panose="05050102010706020507" pitchFamily="18" charset="2"/>
              <a:buChar char=""/>
              <a:tabLst>
                <a:tab pos="685800" algn="l"/>
              </a:tabLst>
            </a:pPr>
            <a:r>
              <a:rPr lang="en-US" sz="2700" dirty="0">
                <a:latin typeface="+mj-lt"/>
                <a:ea typeface="Aptos" panose="020B0004020202020204" pitchFamily="34" charset="0"/>
                <a:cs typeface="Calibri Light" panose="020F0302020204030204" pitchFamily="34" charset="0"/>
              </a:rPr>
              <a:t>Financiranje zgodnjih </a:t>
            </a:r>
            <a:r>
              <a:rPr lang="en-US" sz="2700" b="1" dirty="0">
                <a:latin typeface="+mj-lt"/>
                <a:ea typeface="Aptos" panose="020B0004020202020204" pitchFamily="34" charset="0"/>
                <a:cs typeface="Calibri Light" panose="020F0302020204030204" pitchFamily="34" charset="0"/>
              </a:rPr>
              <a:t>prelomnih raziskav</a:t>
            </a:r>
            <a:r>
              <a:rPr lang="en-US" sz="2700" dirty="0">
                <a:latin typeface="+mj-lt"/>
                <a:ea typeface="Aptos" panose="020B0004020202020204" pitchFamily="34" charset="0"/>
                <a:cs typeface="Calibri Light" panose="020F0302020204030204" pitchFamily="34" charset="0"/>
              </a:rPr>
              <a:t>.</a:t>
            </a:r>
            <a:endParaRPr lang="sl-SI" sz="2700" dirty="0">
              <a:latin typeface="+mj-lt"/>
              <a:ea typeface="Aptos" panose="020B0004020202020204" pitchFamily="34" charset="0"/>
              <a:cs typeface="Calibri Light" panose="020F0302020204030204" pitchFamily="34" charset="0"/>
            </a:endParaRPr>
          </a:p>
          <a:p>
            <a:pPr marL="514350" indent="-514350">
              <a:lnSpc>
                <a:spcPct val="100000"/>
              </a:lnSpc>
              <a:spcBef>
                <a:spcPts val="0"/>
              </a:spcBef>
              <a:buSzPts val="1000"/>
              <a:buFont typeface="Symbol" panose="05050102010706020507" pitchFamily="18" charset="2"/>
              <a:buChar char=""/>
              <a:tabLst>
                <a:tab pos="685800" algn="l"/>
              </a:tabLst>
            </a:pPr>
            <a:r>
              <a:rPr lang="en-US" sz="2700" dirty="0">
                <a:latin typeface="+mj-lt"/>
                <a:ea typeface="Aptos" panose="020B0004020202020204" pitchFamily="34" charset="0"/>
                <a:cs typeface="Calibri Light" panose="020F0302020204030204" pitchFamily="34" charset="0"/>
              </a:rPr>
              <a:t>podpora raziskovalcem in konzorcijem za razvoj novih tehnologij.</a:t>
            </a:r>
            <a:endParaRPr lang="sl-SI" sz="2700" dirty="0">
              <a:latin typeface="+mj-lt"/>
              <a:ea typeface="Aptos" panose="020B0004020202020204" pitchFamily="34" charset="0"/>
              <a:cs typeface="Calibri Light" panose="020F0302020204030204" pitchFamily="34" charset="0"/>
            </a:endParaRPr>
          </a:p>
          <a:p>
            <a:pPr marL="0" indent="0">
              <a:lnSpc>
                <a:spcPct val="100000"/>
              </a:lnSpc>
              <a:spcBef>
                <a:spcPts val="0"/>
              </a:spcBef>
              <a:buSzPts val="1000"/>
              <a:buNone/>
              <a:tabLst>
                <a:tab pos="685800" algn="l"/>
              </a:tabLst>
            </a:pPr>
            <a:endParaRPr lang="sl-SI" sz="2700" dirty="0">
              <a:latin typeface="+mj-lt"/>
              <a:ea typeface="Aptos" panose="020B0004020202020204" pitchFamily="34" charset="0"/>
              <a:cs typeface="Calibri Light" panose="020F0302020204030204" pitchFamily="34" charset="0"/>
            </a:endParaRPr>
          </a:p>
          <a:p>
            <a:pPr marL="0" indent="0">
              <a:lnSpc>
                <a:spcPct val="100000"/>
              </a:lnSpc>
              <a:spcBef>
                <a:spcPts val="0"/>
              </a:spcBef>
              <a:buNone/>
            </a:pPr>
            <a:r>
              <a:rPr lang="sl-SI" sz="2700" b="1" dirty="0">
                <a:latin typeface="+mj-lt"/>
                <a:ea typeface="Aptos" panose="020B0004020202020204" pitchFamily="34" charset="0"/>
                <a:cs typeface="Calibri Light" panose="020F0302020204030204" pitchFamily="34" charset="0"/>
              </a:rPr>
              <a:t>EIC </a:t>
            </a:r>
            <a:r>
              <a:rPr lang="sl-SI" sz="2700" b="1" dirty="0" err="1">
                <a:latin typeface="+mj-lt"/>
                <a:ea typeface="Aptos" panose="020B0004020202020204" pitchFamily="34" charset="0"/>
                <a:cs typeface="Calibri Light" panose="020F0302020204030204" pitchFamily="34" charset="0"/>
              </a:rPr>
              <a:t>Transition</a:t>
            </a:r>
            <a:endParaRPr lang="sl-SI" sz="2700" dirty="0">
              <a:latin typeface="+mj-lt"/>
              <a:ea typeface="Aptos" panose="020B0004020202020204" pitchFamily="34" charset="0"/>
              <a:cs typeface="Calibri Light" panose="020F0302020204030204" pitchFamily="34" charset="0"/>
            </a:endParaRPr>
          </a:p>
          <a:p>
            <a:pPr marL="514350" indent="-514350">
              <a:lnSpc>
                <a:spcPct val="100000"/>
              </a:lnSpc>
              <a:spcBef>
                <a:spcPts val="0"/>
              </a:spcBef>
              <a:buSzPts val="1000"/>
              <a:buFont typeface="Symbol" panose="05050102010706020507" pitchFamily="18" charset="2"/>
              <a:buChar char=""/>
              <a:tabLst>
                <a:tab pos="685800" algn="l"/>
              </a:tabLst>
            </a:pPr>
            <a:r>
              <a:rPr lang="en-US" sz="2700" dirty="0">
                <a:latin typeface="+mj-lt"/>
                <a:ea typeface="Aptos" panose="020B0004020202020204" pitchFamily="34" charset="0"/>
                <a:cs typeface="Calibri Light" panose="020F0302020204030204" pitchFamily="34" charset="0"/>
              </a:rPr>
              <a:t>Povezovanje raziskav z </a:t>
            </a:r>
            <a:r>
              <a:rPr lang="en-US" sz="2700" b="1" dirty="0">
                <a:latin typeface="+mj-lt"/>
                <a:ea typeface="Aptos" panose="020B0004020202020204" pitchFamily="34" charset="0"/>
                <a:cs typeface="Calibri Light" panose="020F0302020204030204" pitchFamily="34" charset="0"/>
              </a:rPr>
              <a:t>industrijsko uporabo </a:t>
            </a:r>
            <a:r>
              <a:rPr lang="en-US" sz="2700" dirty="0">
                <a:latin typeface="+mj-lt"/>
                <a:ea typeface="Aptos" panose="020B0004020202020204" pitchFamily="34" charset="0"/>
                <a:cs typeface="Calibri Light" panose="020F0302020204030204" pitchFamily="34" charset="0"/>
              </a:rPr>
              <a:t>(prehod od raziskav do komercializacije).</a:t>
            </a:r>
            <a:endParaRPr lang="sl-SI" sz="2700" dirty="0">
              <a:latin typeface="+mj-lt"/>
              <a:ea typeface="Aptos" panose="020B0004020202020204" pitchFamily="34" charset="0"/>
              <a:cs typeface="Calibri Light" panose="020F0302020204030204" pitchFamily="34" charset="0"/>
            </a:endParaRPr>
          </a:p>
          <a:p>
            <a:pPr marL="514350" indent="-514350">
              <a:lnSpc>
                <a:spcPct val="100000"/>
              </a:lnSpc>
              <a:spcBef>
                <a:spcPts val="0"/>
              </a:spcBef>
              <a:buSzPts val="1000"/>
              <a:buFont typeface="Symbol" panose="05050102010706020507" pitchFamily="18" charset="2"/>
              <a:buChar char=""/>
              <a:tabLst>
                <a:tab pos="685800" algn="l"/>
              </a:tabLst>
            </a:pPr>
            <a:r>
              <a:rPr lang="en-US" sz="2700" dirty="0">
                <a:latin typeface="+mj-lt"/>
                <a:ea typeface="Aptos" panose="020B0004020202020204" pitchFamily="34" charset="0"/>
                <a:cs typeface="Calibri Light" panose="020F0302020204030204" pitchFamily="34" charset="0"/>
              </a:rPr>
              <a:t>podpora pri potrjevanju tehnologij in poslovnih modelov.</a:t>
            </a:r>
            <a:endParaRPr lang="sl-SI" sz="2700" dirty="0">
              <a:latin typeface="+mj-lt"/>
              <a:ea typeface="Aptos" panose="020B0004020202020204" pitchFamily="34" charset="0"/>
              <a:cs typeface="Calibri Light" panose="020F0302020204030204" pitchFamily="34" charset="0"/>
            </a:endParaRPr>
          </a:p>
          <a:p>
            <a:pPr marL="0" indent="0">
              <a:lnSpc>
                <a:spcPct val="100000"/>
              </a:lnSpc>
              <a:spcBef>
                <a:spcPts val="0"/>
              </a:spcBef>
              <a:buSzPts val="1000"/>
              <a:buNone/>
              <a:tabLst>
                <a:tab pos="685800" algn="l"/>
              </a:tabLst>
            </a:pPr>
            <a:endParaRPr lang="sl-SI" sz="2700" dirty="0">
              <a:latin typeface="+mj-lt"/>
              <a:ea typeface="Aptos" panose="020B0004020202020204" pitchFamily="34" charset="0"/>
              <a:cs typeface="Calibri Light" panose="020F0302020204030204" pitchFamily="34" charset="0"/>
            </a:endParaRPr>
          </a:p>
          <a:p>
            <a:pPr marL="0" indent="0">
              <a:lnSpc>
                <a:spcPct val="100000"/>
              </a:lnSpc>
              <a:spcBef>
                <a:spcPts val="0"/>
              </a:spcBef>
              <a:buNone/>
            </a:pPr>
            <a:r>
              <a:rPr lang="sl-SI" sz="2700" b="1" dirty="0">
                <a:latin typeface="+mj-lt"/>
                <a:ea typeface="Aptos" panose="020B0004020202020204" pitchFamily="34" charset="0"/>
                <a:cs typeface="Calibri Light" panose="020F0302020204030204" pitchFamily="34" charset="0"/>
              </a:rPr>
              <a:t>EIC </a:t>
            </a:r>
            <a:r>
              <a:rPr lang="sl-SI" sz="2700" b="1" dirty="0" err="1">
                <a:latin typeface="+mj-lt"/>
                <a:ea typeface="Aptos" panose="020B0004020202020204" pitchFamily="34" charset="0"/>
                <a:cs typeface="Calibri Light" panose="020F0302020204030204" pitchFamily="34" charset="0"/>
              </a:rPr>
              <a:t>Accelerator</a:t>
            </a:r>
            <a:endParaRPr lang="sl-SI" sz="2700" dirty="0">
              <a:latin typeface="+mj-lt"/>
              <a:ea typeface="Aptos" panose="020B0004020202020204" pitchFamily="34" charset="0"/>
              <a:cs typeface="Calibri Light" panose="020F0302020204030204" pitchFamily="34" charset="0"/>
            </a:endParaRPr>
          </a:p>
          <a:p>
            <a:pPr marL="514350" indent="-514350">
              <a:lnSpc>
                <a:spcPct val="100000"/>
              </a:lnSpc>
              <a:spcBef>
                <a:spcPts val="0"/>
              </a:spcBef>
              <a:buSzPts val="1000"/>
              <a:buFont typeface="Symbol" panose="05050102010706020507" pitchFamily="18" charset="2"/>
              <a:buChar char=""/>
              <a:tabLst>
                <a:tab pos="685800" algn="l"/>
              </a:tabLst>
            </a:pPr>
            <a:r>
              <a:rPr lang="en-US" sz="2700" dirty="0">
                <a:latin typeface="+mj-lt"/>
                <a:ea typeface="Aptos" panose="020B0004020202020204" pitchFamily="34" charset="0"/>
                <a:cs typeface="Calibri Light" panose="020F0302020204030204" pitchFamily="34" charset="0"/>
              </a:rPr>
              <a:t>Financiranje za velika in </a:t>
            </a:r>
            <a:r>
              <a:rPr lang="en-US" sz="2700" b="1" dirty="0">
                <a:latin typeface="+mj-lt"/>
                <a:ea typeface="Aptos" panose="020B0004020202020204" pitchFamily="34" charset="0"/>
                <a:cs typeface="Calibri Light" panose="020F0302020204030204" pitchFamily="34" charset="0"/>
              </a:rPr>
              <a:t>globokotehnološka </a:t>
            </a:r>
            <a:r>
              <a:rPr lang="en-US" sz="2700" dirty="0">
                <a:latin typeface="+mj-lt"/>
                <a:ea typeface="Aptos" panose="020B0004020202020204" pitchFamily="34" charset="0"/>
                <a:cs typeface="Calibri Light" panose="020F0302020204030204" pitchFamily="34" charset="0"/>
              </a:rPr>
              <a:t>zagonska podjetja.</a:t>
            </a:r>
            <a:endParaRPr lang="sl-SI" sz="2700" dirty="0">
              <a:latin typeface="+mj-lt"/>
              <a:ea typeface="Aptos" panose="020B0004020202020204" pitchFamily="34" charset="0"/>
              <a:cs typeface="Calibri Light" panose="020F0302020204030204" pitchFamily="34" charset="0"/>
            </a:endParaRPr>
          </a:p>
          <a:p>
            <a:pPr marL="514350" indent="-514350">
              <a:lnSpc>
                <a:spcPct val="100000"/>
              </a:lnSpc>
              <a:spcBef>
                <a:spcPts val="0"/>
              </a:spcBef>
              <a:buSzPts val="1000"/>
              <a:buFont typeface="Symbol" panose="05050102010706020507" pitchFamily="18" charset="2"/>
              <a:buChar char=""/>
              <a:tabLst>
                <a:tab pos="685800" algn="l"/>
              </a:tabLst>
            </a:pPr>
            <a:r>
              <a:rPr lang="en-US" sz="2700" dirty="0">
                <a:latin typeface="+mj-lt"/>
                <a:ea typeface="Aptos" panose="020B0004020202020204" pitchFamily="34" charset="0"/>
                <a:cs typeface="Calibri Light" panose="020F0302020204030204" pitchFamily="34" charset="0"/>
              </a:rPr>
              <a:t>podpora za </a:t>
            </a:r>
            <a:r>
              <a:rPr lang="en-US" sz="2700" b="1" dirty="0">
                <a:latin typeface="+mj-lt"/>
                <a:ea typeface="Aptos" panose="020B0004020202020204" pitchFamily="34" charset="0"/>
                <a:cs typeface="Calibri Light" panose="020F0302020204030204" pitchFamily="34" charset="0"/>
              </a:rPr>
              <a:t>komercializacijo in širitev </a:t>
            </a:r>
            <a:r>
              <a:rPr lang="en-US" sz="2700" dirty="0">
                <a:latin typeface="+mj-lt"/>
                <a:ea typeface="Aptos" panose="020B0004020202020204" pitchFamily="34" charset="0"/>
                <a:cs typeface="Calibri Light" panose="020F0302020204030204" pitchFamily="34" charset="0"/>
              </a:rPr>
              <a:t>na svetovne trge</a:t>
            </a:r>
            <a:r>
              <a:rPr lang="sl-SI" sz="2700" dirty="0">
                <a:latin typeface="+mj-lt"/>
                <a:ea typeface="Aptos" panose="020B0004020202020204" pitchFamily="34" charset="0"/>
                <a:cs typeface="Calibri Light" panose="020F0302020204030204" pitchFamily="34" charset="0"/>
              </a:rPr>
              <a:t>.</a:t>
            </a:r>
          </a:p>
          <a:p>
            <a:pPr marL="0" indent="0">
              <a:lnSpc>
                <a:spcPct val="100000"/>
              </a:lnSpc>
              <a:spcBef>
                <a:spcPts val="0"/>
              </a:spcBef>
              <a:buSzPts val="1000"/>
              <a:buNone/>
              <a:tabLst>
                <a:tab pos="685800" algn="l"/>
              </a:tabLst>
            </a:pPr>
            <a:r>
              <a:rPr lang="sl-SI" sz="2700" dirty="0">
                <a:latin typeface="+mj-lt"/>
                <a:ea typeface="Aptos" panose="020B0004020202020204" pitchFamily="34" charset="0"/>
                <a:cs typeface="Calibri Light" panose="020F0302020204030204" pitchFamily="34" charset="0"/>
              </a:rPr>
              <a:t>							</a:t>
            </a:r>
          </a:p>
          <a:p>
            <a:pPr marL="0" indent="0">
              <a:lnSpc>
                <a:spcPct val="100000"/>
              </a:lnSpc>
              <a:spcBef>
                <a:spcPts val="0"/>
              </a:spcBef>
              <a:buSzPts val="1000"/>
              <a:buNone/>
              <a:tabLst>
                <a:tab pos="685800" algn="l"/>
              </a:tabLst>
            </a:pPr>
            <a:r>
              <a:rPr lang="sl-SI" sz="2700" dirty="0">
                <a:latin typeface="+mj-lt"/>
                <a:ea typeface="Aptos" panose="020B0004020202020204" pitchFamily="34" charset="0"/>
                <a:cs typeface="Calibri Light" panose="020F0302020204030204" pitchFamily="34" charset="0"/>
              </a:rPr>
              <a:t>Povezava: </a:t>
            </a:r>
            <a:r>
              <a:rPr lang="sl-SI" sz="2700" dirty="0">
                <a:latin typeface="+mj-lt"/>
                <a:ea typeface="Aptos" panose="020B0004020202020204" pitchFamily="34" charset="0"/>
                <a:cs typeface="Calibri Light" panose="020F0302020204030204" pitchFamily="34" charset="0"/>
                <a:hlinkClick r:id="rId3"/>
              </a:rPr>
              <a:t>https://eic.ec.europa.eu/index_en</a:t>
            </a:r>
            <a:endParaRPr lang="sl-SI" sz="2700" dirty="0">
              <a:latin typeface="+mj-lt"/>
              <a:ea typeface="Aptos" panose="020B0004020202020204" pitchFamily="34" charset="0"/>
              <a:cs typeface="Calibri Light" panose="020F0302020204030204" pitchFamily="34" charset="0"/>
            </a:endParaRPr>
          </a:p>
          <a:p>
            <a:pPr marL="514350" indent="-514350">
              <a:lnSpc>
                <a:spcPct val="100000"/>
              </a:lnSpc>
              <a:spcBef>
                <a:spcPts val="0"/>
              </a:spcBef>
              <a:buSzPts val="1000"/>
              <a:buFont typeface="Symbol" panose="05050102010706020507" pitchFamily="18" charset="2"/>
              <a:buChar char=""/>
              <a:tabLst>
                <a:tab pos="685800" algn="l"/>
              </a:tabLst>
            </a:pPr>
            <a:endParaRPr lang="sl-SI" sz="2700" dirty="0">
              <a:latin typeface="+mj-lt"/>
              <a:ea typeface="Aptos" panose="020B0004020202020204" pitchFamily="34" charset="0"/>
              <a:cs typeface="Calibri Light" panose="020F0302020204030204" pitchFamily="34" charset="0"/>
            </a:endParaRPr>
          </a:p>
          <a:p>
            <a:pPr marL="0" indent="0">
              <a:lnSpc>
                <a:spcPts val="135"/>
              </a:lnSpc>
              <a:spcAft>
                <a:spcPts val="1200"/>
              </a:spcAft>
              <a:buNone/>
            </a:pPr>
            <a:endParaRPr lang="sl-SI" sz="2700" dirty="0">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513249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3432A-FE45-2D1E-E7F5-D949EC6470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E00C6B-CD47-7A8B-6DB7-BBE598650EE2}"/>
              </a:ext>
            </a:extLst>
          </p:cNvPr>
          <p:cNvSpPr>
            <a:spLocks noGrp="1"/>
          </p:cNvSpPr>
          <p:nvPr>
            <p:ph type="title"/>
          </p:nvPr>
        </p:nvSpPr>
        <p:spPr>
          <a:xfrm>
            <a:off x="1257301" y="547688"/>
            <a:ext cx="14907986" cy="1988345"/>
          </a:xfrm>
        </p:spPr>
        <p:txBody>
          <a:bodyPr>
            <a:normAutofit/>
          </a:bodyPr>
          <a:lstStyle/>
          <a:p>
            <a:r>
              <a:rPr lang="sl-SI" sz="4500" dirty="0">
                <a:cs typeface="Calibri Light" panose="020F0302020204030204" pitchFamily="34" charset="0"/>
              </a:rPr>
              <a:t>EIC </a:t>
            </a:r>
            <a:r>
              <a:rPr lang="sl-SI" sz="4500" dirty="0" err="1">
                <a:cs typeface="Calibri Light" panose="020F0302020204030204" pitchFamily="34" charset="0"/>
              </a:rPr>
              <a:t>Accelerator</a:t>
            </a:r>
            <a:endParaRPr lang="sl-SI" sz="4500" dirty="0">
              <a:cs typeface="Calibri Light" panose="020F0302020204030204" pitchFamily="34" charset="0"/>
            </a:endParaRPr>
          </a:p>
        </p:txBody>
      </p:sp>
      <p:sp>
        <p:nvSpPr>
          <p:cNvPr id="5" name="Content Placeholder 4">
            <a:extLst>
              <a:ext uri="{FF2B5EF4-FFF2-40B4-BE49-F238E27FC236}">
                <a16:creationId xmlns:a16="http://schemas.microsoft.com/office/drawing/2014/main" id="{E2715AF1-6BCE-92C6-BD7B-26668F3127D0}"/>
              </a:ext>
            </a:extLst>
          </p:cNvPr>
          <p:cNvSpPr>
            <a:spLocks noGrp="1"/>
          </p:cNvSpPr>
          <p:nvPr>
            <p:ph idx="1"/>
          </p:nvPr>
        </p:nvSpPr>
        <p:spPr>
          <a:xfrm>
            <a:off x="1420032" y="2244771"/>
            <a:ext cx="15773400" cy="6527007"/>
          </a:xfrm>
        </p:spPr>
        <p:txBody>
          <a:bodyPr>
            <a:normAutofit fontScale="62500" lnSpcReduction="20000"/>
          </a:bodyPr>
          <a:lstStyle/>
          <a:p>
            <a:r>
              <a:rPr lang="sl-SI" sz="3000" dirty="0">
                <a:latin typeface="+mj-lt"/>
                <a:cs typeface="Calibri Light" panose="020F0302020204030204" pitchFamily="34" charset="0"/>
              </a:rPr>
              <a:t>Za SME in start-up podjetja, ki se ukvarjajo z </a:t>
            </a:r>
            <a:r>
              <a:rPr lang="sl-SI" sz="3000" b="1" dirty="0">
                <a:latin typeface="+mj-lt"/>
                <a:cs typeface="Calibri Light" panose="020F0302020204030204" pitchFamily="34" charset="0"/>
              </a:rPr>
              <a:t>„</a:t>
            </a:r>
            <a:r>
              <a:rPr lang="sl-SI" sz="3000" b="1" dirty="0" err="1">
                <a:latin typeface="+mj-lt"/>
                <a:cs typeface="Calibri Light" panose="020F0302020204030204" pitchFamily="34" charset="0"/>
              </a:rPr>
              <a:t>deep</a:t>
            </a:r>
            <a:r>
              <a:rPr lang="sl-SI" sz="3000" b="1" dirty="0">
                <a:latin typeface="+mj-lt"/>
                <a:cs typeface="Calibri Light" panose="020F0302020204030204" pitchFamily="34" charset="0"/>
              </a:rPr>
              <a:t>-tech“ inovacijami</a:t>
            </a:r>
          </a:p>
          <a:p>
            <a:r>
              <a:rPr lang="sl-SI" sz="3150" b="1" dirty="0">
                <a:latin typeface="+mj-lt"/>
                <a:cs typeface="Calibri Light" panose="020F0302020204030204" pitchFamily="34" charset="0"/>
              </a:rPr>
              <a:t>Predviden budžet za 2026: </a:t>
            </a:r>
            <a:r>
              <a:rPr lang="sl-SI" sz="3150" dirty="0">
                <a:latin typeface="+mj-lt"/>
                <a:cs typeface="Calibri Light" panose="020F0302020204030204" pitchFamily="34" charset="0"/>
              </a:rPr>
              <a:t>EIC </a:t>
            </a:r>
            <a:r>
              <a:rPr lang="sl-SI" sz="3150" dirty="0" err="1">
                <a:latin typeface="+mj-lt"/>
                <a:cs typeface="Calibri Light" panose="020F0302020204030204" pitchFamily="34" charset="0"/>
              </a:rPr>
              <a:t>Accelerator</a:t>
            </a:r>
            <a:r>
              <a:rPr lang="sl-SI" sz="3150" dirty="0">
                <a:latin typeface="+mj-lt"/>
                <a:cs typeface="Calibri Light" panose="020F0302020204030204" pitchFamily="34" charset="0"/>
              </a:rPr>
              <a:t> Open 141 mio EUR, EIC </a:t>
            </a:r>
            <a:r>
              <a:rPr lang="sl-SI" sz="3150" dirty="0" err="1">
                <a:latin typeface="+mj-lt"/>
                <a:cs typeface="Calibri Light" panose="020F0302020204030204" pitchFamily="34" charset="0"/>
              </a:rPr>
              <a:t>Accelerator</a:t>
            </a:r>
            <a:r>
              <a:rPr lang="sl-SI" sz="3150" dirty="0">
                <a:latin typeface="+mj-lt"/>
                <a:cs typeface="Calibri Light" panose="020F0302020204030204" pitchFamily="34" charset="0"/>
              </a:rPr>
              <a:t> </a:t>
            </a:r>
            <a:r>
              <a:rPr lang="sl-SI" sz="3150" dirty="0" err="1">
                <a:latin typeface="+mj-lt"/>
                <a:cs typeface="Calibri Light" panose="020F0302020204030204" pitchFamily="34" charset="0"/>
              </a:rPr>
              <a:t>Challenges</a:t>
            </a:r>
            <a:r>
              <a:rPr lang="sl-SI" sz="3150" dirty="0">
                <a:latin typeface="+mj-lt"/>
                <a:cs typeface="Calibri Light" panose="020F0302020204030204" pitchFamily="34" charset="0"/>
              </a:rPr>
              <a:t> 220 mio € </a:t>
            </a:r>
            <a:r>
              <a:rPr lang="sl-SI" sz="3150" b="1" dirty="0">
                <a:latin typeface="+mj-lt"/>
                <a:cs typeface="Calibri Light" panose="020F0302020204030204" pitchFamily="34" charset="0"/>
              </a:rPr>
              <a:t>(skupno 634 mio €)</a:t>
            </a:r>
          </a:p>
          <a:p>
            <a:r>
              <a:rPr lang="sl-SI" sz="3000" dirty="0">
                <a:latin typeface="+mj-lt"/>
                <a:cs typeface="Calibri Light" panose="020F0302020204030204" pitchFamily="34" charset="0"/>
              </a:rPr>
              <a:t>Razviti inovacije s potencialom za ustvarjanje novih trgov ali spremeniti obstoječe trge (TRL 5-9)</a:t>
            </a:r>
          </a:p>
          <a:p>
            <a:r>
              <a:rPr lang="sl-SI" sz="3000" dirty="0">
                <a:latin typeface="+mj-lt"/>
                <a:cs typeface="Calibri Light" panose="020F0302020204030204" pitchFamily="34" charset="0"/>
              </a:rPr>
              <a:t>Tematike: umetna inteligenca, industrija 5.0, kvantne in „smart </a:t>
            </a:r>
            <a:r>
              <a:rPr lang="sl-SI" sz="3000" dirty="0" err="1">
                <a:latin typeface="+mj-lt"/>
                <a:cs typeface="Calibri Light" panose="020F0302020204030204" pitchFamily="34" charset="0"/>
              </a:rPr>
              <a:t>edge</a:t>
            </a:r>
            <a:r>
              <a:rPr lang="sl-SI" sz="3000" dirty="0">
                <a:latin typeface="+mj-lt"/>
                <a:cs typeface="Calibri Light" panose="020F0302020204030204" pitchFamily="34" charset="0"/>
              </a:rPr>
              <a:t>“ tehnologije, obnovljivi viri energije in njihova celotna vrednostna veriga, itd. </a:t>
            </a:r>
          </a:p>
          <a:p>
            <a:r>
              <a:rPr lang="sl-SI" sz="3000" dirty="0">
                <a:latin typeface="+mj-lt"/>
                <a:cs typeface="Calibri Light" panose="020F0302020204030204" pitchFamily="34" charset="0"/>
              </a:rPr>
              <a:t>Razvojna komponenta: do </a:t>
            </a:r>
            <a:r>
              <a:rPr lang="sl-SI" sz="3000" b="1" dirty="0">
                <a:latin typeface="+mj-lt"/>
                <a:cs typeface="Calibri Light" panose="020F0302020204030204" pitchFamily="34" charset="0"/>
              </a:rPr>
              <a:t>2,5 mio EUR </a:t>
            </a:r>
            <a:r>
              <a:rPr lang="sl-SI" sz="3000" dirty="0">
                <a:latin typeface="+mj-lt"/>
                <a:cs typeface="Calibri Light" panose="020F0302020204030204" pitchFamily="34" charset="0"/>
              </a:rPr>
              <a:t>nepovratnih sredstev za razvoj vaše tehnologije do tržne zrelosti, sofinanciranje je </a:t>
            </a:r>
            <a:r>
              <a:rPr lang="sl-SI" sz="3000" b="1" dirty="0">
                <a:latin typeface="+mj-lt"/>
                <a:cs typeface="Calibri Light" panose="020F0302020204030204" pitchFamily="34" charset="0"/>
              </a:rPr>
              <a:t>70 %.</a:t>
            </a:r>
          </a:p>
          <a:p>
            <a:r>
              <a:rPr lang="sl-SI" sz="3000" dirty="0">
                <a:latin typeface="+mj-lt"/>
                <a:cs typeface="Calibri Light" panose="020F0302020204030204" pitchFamily="34" charset="0"/>
              </a:rPr>
              <a:t>Investicijska komponenta: kapitalska naložba v višini </a:t>
            </a:r>
            <a:r>
              <a:rPr lang="sl-SI" sz="3000" b="1" dirty="0">
                <a:latin typeface="+mj-lt"/>
                <a:cs typeface="Calibri Light" panose="020F0302020204030204" pitchFamily="34" charset="0"/>
              </a:rPr>
              <a:t>do 10 milijonov EUR </a:t>
            </a:r>
            <a:r>
              <a:rPr lang="sl-SI" sz="3000" dirty="0">
                <a:latin typeface="+mj-lt"/>
                <a:cs typeface="Calibri Light" panose="020F0302020204030204" pitchFamily="34" charset="0"/>
              </a:rPr>
              <a:t>za manjšinski delež v podjetju (do 25 %), ki je namenjena komercializaciji, povečanemu obsega in rasti prometa, dobička, delovnih mest</a:t>
            </a:r>
          </a:p>
          <a:p>
            <a:r>
              <a:rPr lang="sl-SI" sz="3000" dirty="0">
                <a:latin typeface="+mj-lt"/>
                <a:cs typeface="Calibri Light" panose="020F0302020204030204" pitchFamily="34" charset="0"/>
              </a:rPr>
              <a:t>Prijava v 3 korakih:</a:t>
            </a:r>
          </a:p>
          <a:p>
            <a:pPr lvl="1">
              <a:buFont typeface="Courier New" panose="02070309020205020404" pitchFamily="49" charset="0"/>
              <a:buChar char="o"/>
            </a:pPr>
            <a:r>
              <a:rPr lang="sl-SI" sz="2400" dirty="0">
                <a:latin typeface="+mj-lt"/>
                <a:cs typeface="Calibri Light" panose="020F0302020204030204" pitchFamily="34" charset="0"/>
              </a:rPr>
              <a:t>Korak 1: 12 strani vloge, </a:t>
            </a:r>
            <a:r>
              <a:rPr lang="sl-SI" sz="2400" dirty="0" err="1">
                <a:latin typeface="+mj-lt"/>
                <a:cs typeface="Calibri Light" panose="020F0302020204030204" pitchFamily="34" charset="0"/>
              </a:rPr>
              <a:t>Pitch</a:t>
            </a:r>
            <a:r>
              <a:rPr lang="sl-SI" sz="2400" dirty="0">
                <a:latin typeface="+mj-lt"/>
                <a:cs typeface="Calibri Light" panose="020F0302020204030204" pitchFamily="34" charset="0"/>
              </a:rPr>
              <a:t> </a:t>
            </a:r>
            <a:r>
              <a:rPr lang="sl-SI" sz="2400" dirty="0" err="1">
                <a:latin typeface="+mj-lt"/>
                <a:cs typeface="Calibri Light" panose="020F0302020204030204" pitchFamily="34" charset="0"/>
              </a:rPr>
              <a:t>deck</a:t>
            </a:r>
            <a:r>
              <a:rPr lang="sl-SI" sz="2400" dirty="0">
                <a:latin typeface="+mj-lt"/>
                <a:cs typeface="Calibri Light" panose="020F0302020204030204" pitchFamily="34" charset="0"/>
              </a:rPr>
              <a:t> (10 </a:t>
            </a:r>
            <a:r>
              <a:rPr lang="sl-SI" sz="2400" dirty="0" err="1">
                <a:latin typeface="+mj-lt"/>
                <a:cs typeface="Calibri Light" panose="020F0302020204030204" pitchFamily="34" charset="0"/>
              </a:rPr>
              <a:t>slajdov</a:t>
            </a:r>
            <a:r>
              <a:rPr lang="sl-SI" sz="2400" dirty="0">
                <a:latin typeface="+mj-lt"/>
                <a:cs typeface="Calibri Light" panose="020F0302020204030204" pitchFamily="34" charset="0"/>
              </a:rPr>
              <a:t>) in video predstavitev v dolžini največ treh minut</a:t>
            </a:r>
          </a:p>
          <a:p>
            <a:pPr lvl="1">
              <a:buFont typeface="Courier New" panose="02070309020205020404" pitchFamily="49" charset="0"/>
              <a:buChar char="o"/>
            </a:pPr>
            <a:r>
              <a:rPr lang="sl-SI" sz="2400" dirty="0">
                <a:latin typeface="+mj-lt"/>
                <a:cs typeface="Calibri Light" panose="020F0302020204030204" pitchFamily="34" charset="0"/>
              </a:rPr>
              <a:t>Korak 2: podroben poslovni načrt, pravna analiza, pisma podpore, finančni načrt</a:t>
            </a:r>
          </a:p>
          <a:p>
            <a:pPr lvl="1">
              <a:buFont typeface="Courier New" panose="02070309020205020404" pitchFamily="49" charset="0"/>
              <a:buChar char="o"/>
            </a:pPr>
            <a:r>
              <a:rPr lang="sl-SI" sz="2400" dirty="0">
                <a:latin typeface="+mj-lt"/>
                <a:cs typeface="Calibri Light" panose="020F0302020204030204" pitchFamily="34" charset="0"/>
              </a:rPr>
              <a:t>Korak 3: prijavitelj vabljen v Bruselj, kjer pred žirijo serijskih podjetnikov in investitorjev predstavi (»</a:t>
            </a:r>
            <a:r>
              <a:rPr lang="sl-SI" sz="2400" dirty="0" err="1">
                <a:latin typeface="+mj-lt"/>
                <a:cs typeface="Calibri Light" panose="020F0302020204030204" pitchFamily="34" charset="0"/>
              </a:rPr>
              <a:t>pitcha</a:t>
            </a:r>
            <a:r>
              <a:rPr lang="sl-SI" sz="2400" dirty="0">
                <a:latin typeface="+mj-lt"/>
                <a:cs typeface="Calibri Light" panose="020F0302020204030204" pitchFamily="34" charset="0"/>
              </a:rPr>
              <a:t>«) svoj projekt in odgovarja na vprašanja. Ko ta žirija poda zeleno luč, je projekt odobren.</a:t>
            </a:r>
            <a:endParaRPr lang="sl-SI" sz="3000" dirty="0">
              <a:latin typeface="+mj-lt"/>
              <a:cs typeface="Calibri Light" panose="020F0302020204030204" pitchFamily="34" charset="0"/>
            </a:endParaRPr>
          </a:p>
          <a:p>
            <a:r>
              <a:rPr lang="sl-SI" sz="3000" dirty="0">
                <a:latin typeface="+mj-lt"/>
                <a:cs typeface="Calibri Light" panose="020F0302020204030204" pitchFamily="34" charset="0"/>
              </a:rPr>
              <a:t>ROK za oddajo vlog: kadarkoli </a:t>
            </a:r>
            <a:endParaRPr lang="sl-SI" sz="3000" b="1" dirty="0">
              <a:latin typeface="+mj-lt"/>
              <a:cs typeface="Calibri Light" panose="020F0302020204030204" pitchFamily="34" charset="0"/>
            </a:endParaRPr>
          </a:p>
          <a:p>
            <a:r>
              <a:rPr lang="sl-SI" sz="3000" dirty="0">
                <a:latin typeface="+mj-lt"/>
                <a:cs typeface="Calibri Light" panose="020F0302020204030204" pitchFamily="34" charset="0"/>
              </a:rPr>
              <a:t>Več o razpisu </a:t>
            </a:r>
            <a:r>
              <a:rPr lang="sl-SI" sz="3000" dirty="0">
                <a:latin typeface="+mj-lt"/>
                <a:cs typeface="Calibri Light" panose="020F0302020204030204" pitchFamily="34" charset="0"/>
                <a:hlinkClick r:id="rId3"/>
              </a:rPr>
              <a:t>EIC </a:t>
            </a:r>
            <a:r>
              <a:rPr lang="sl-SI" sz="3000" dirty="0" err="1">
                <a:latin typeface="+mj-lt"/>
                <a:cs typeface="Calibri Light" panose="020F0302020204030204" pitchFamily="34" charset="0"/>
                <a:hlinkClick r:id="rId3"/>
              </a:rPr>
              <a:t>Accelerator</a:t>
            </a:r>
            <a:endParaRPr lang="sl-SI" sz="3000" dirty="0">
              <a:latin typeface="+mj-lt"/>
              <a:cs typeface="Calibri Light" panose="020F0302020204030204" pitchFamily="34" charset="0"/>
            </a:endParaRPr>
          </a:p>
          <a:p>
            <a:endParaRPr lang="sl-SI" sz="3000" dirty="0">
              <a:latin typeface="+mj-lt"/>
              <a:cs typeface="Calibri Light" panose="020F0302020204030204" pitchFamily="34" charset="0"/>
            </a:endParaRPr>
          </a:p>
          <a:p>
            <a:endParaRPr lang="sl-SI" sz="3000" dirty="0">
              <a:latin typeface="+mj-lt"/>
              <a:cs typeface="Calibri Light" panose="020F0302020204030204" pitchFamily="34" charset="0"/>
            </a:endParaRPr>
          </a:p>
        </p:txBody>
      </p:sp>
    </p:spTree>
    <p:extLst>
      <p:ext uri="{BB962C8B-B14F-4D97-AF65-F5344CB8AC3E}">
        <p14:creationId xmlns:p14="http://schemas.microsoft.com/office/powerpoint/2010/main" val="9725651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50DA7-8DC6-5DD5-C94A-A67730C789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8B8BBC-AF58-D173-8A66-3559B7296D99}"/>
              </a:ext>
            </a:extLst>
          </p:cNvPr>
          <p:cNvSpPr>
            <a:spLocks noGrp="1"/>
          </p:cNvSpPr>
          <p:nvPr>
            <p:ph type="title"/>
          </p:nvPr>
        </p:nvSpPr>
        <p:spPr>
          <a:xfrm>
            <a:off x="1315040" y="1005024"/>
            <a:ext cx="14866575" cy="1075527"/>
          </a:xfrm>
        </p:spPr>
        <p:txBody>
          <a:bodyPr anchor="b">
            <a:normAutofit fontScale="90000"/>
          </a:bodyPr>
          <a:lstStyle/>
          <a:p>
            <a:r>
              <a:rPr lang="sl-SI" sz="4500" dirty="0">
                <a:solidFill>
                  <a:srgbClr val="92D050"/>
                </a:solidFill>
                <a:cs typeface="Calibri Light" panose="020F0302020204030204" pitchFamily="34" charset="0"/>
              </a:rPr>
              <a:t>Evropski urad za intelektualno lastnino | </a:t>
            </a:r>
            <a:r>
              <a:rPr lang="en-AU" sz="4500" dirty="0">
                <a:solidFill>
                  <a:srgbClr val="92D050"/>
                </a:solidFill>
                <a:cs typeface="Calibri Light" panose="020F0302020204030204" pitchFamily="34" charset="0"/>
              </a:rPr>
              <a:t>EU Intellectual Property Office (EUIPO) </a:t>
            </a:r>
            <a:endParaRPr lang="sl-SI" sz="4500" dirty="0">
              <a:solidFill>
                <a:srgbClr val="92D050"/>
              </a:solidFill>
              <a:cs typeface="Calibri Light" panose="020F0302020204030204" pitchFamily="34" charset="0"/>
            </a:endParaRPr>
          </a:p>
        </p:txBody>
      </p:sp>
      <p:sp>
        <p:nvSpPr>
          <p:cNvPr id="5" name="Content Placeholder 4">
            <a:extLst>
              <a:ext uri="{FF2B5EF4-FFF2-40B4-BE49-F238E27FC236}">
                <a16:creationId xmlns:a16="http://schemas.microsoft.com/office/drawing/2014/main" id="{53DEE8F9-43B4-D000-C890-8C8B0369F1D9}"/>
              </a:ext>
            </a:extLst>
          </p:cNvPr>
          <p:cNvSpPr>
            <a:spLocks noGrp="1"/>
          </p:cNvSpPr>
          <p:nvPr>
            <p:ph idx="1"/>
          </p:nvPr>
        </p:nvSpPr>
        <p:spPr>
          <a:xfrm>
            <a:off x="1298711" y="2642907"/>
            <a:ext cx="15126798" cy="5984490"/>
          </a:xfrm>
        </p:spPr>
        <p:txBody>
          <a:bodyPr anchor="t">
            <a:noAutofit/>
          </a:bodyPr>
          <a:lstStyle/>
          <a:p>
            <a:pPr>
              <a:lnSpc>
                <a:spcPct val="100000"/>
              </a:lnSpc>
              <a:spcAft>
                <a:spcPts val="1200"/>
              </a:spcAft>
            </a:pPr>
            <a:r>
              <a:rPr lang="sl-SI" sz="2400" dirty="0">
                <a:latin typeface="+mj-lt"/>
                <a:cs typeface="Calibri Light" panose="020F0302020204030204" pitchFamily="34" charset="0"/>
              </a:rPr>
              <a:t>Ključna agencija Evropske unije za registracijo in upravljanje </a:t>
            </a:r>
            <a:r>
              <a:rPr lang="sl-SI" sz="2400" b="1" dirty="0">
                <a:latin typeface="+mj-lt"/>
                <a:cs typeface="Calibri Light" panose="020F0302020204030204" pitchFamily="34" charset="0"/>
              </a:rPr>
              <a:t>pravic intelektualne lastnine na ravni EU</a:t>
            </a:r>
            <a:r>
              <a:rPr lang="sl-SI" sz="2400" dirty="0">
                <a:latin typeface="+mj-lt"/>
                <a:cs typeface="Calibri Light" panose="020F0302020204030204" pitchFamily="34" charset="0"/>
              </a:rPr>
              <a:t>, zlasti blagovnih znamk in modelov.</a:t>
            </a:r>
          </a:p>
          <a:p>
            <a:r>
              <a:rPr lang="sl-SI" sz="2400" dirty="0">
                <a:latin typeface="+mj-lt"/>
                <a:cs typeface="Calibri Light" panose="020F0302020204030204" pitchFamily="34" charset="0"/>
              </a:rPr>
              <a:t>Namen: Krepitev </a:t>
            </a:r>
            <a:r>
              <a:rPr lang="sl-SI" sz="2400" b="1" dirty="0">
                <a:latin typeface="+mj-lt"/>
                <a:cs typeface="Calibri Light" panose="020F0302020204030204" pitchFamily="34" charset="0"/>
              </a:rPr>
              <a:t>konkurenčnosti, inovacijske zmogljivosti in zaščite nematerialnih sredstev podjetij</a:t>
            </a:r>
            <a:r>
              <a:rPr lang="sl-SI" sz="2400" dirty="0">
                <a:latin typeface="+mj-lt"/>
                <a:cs typeface="Calibri Light" panose="020F0302020204030204" pitchFamily="34" charset="0"/>
              </a:rPr>
              <a:t> na enotnem evropskem trgu.</a:t>
            </a:r>
          </a:p>
          <a:p>
            <a:r>
              <a:rPr lang="sl-SI" sz="2400" dirty="0">
                <a:latin typeface="+mj-lt"/>
                <a:cs typeface="Calibri Light" panose="020F0302020204030204" pitchFamily="34" charset="0"/>
              </a:rPr>
              <a:t>Spodbujanje </a:t>
            </a:r>
            <a:r>
              <a:rPr lang="sl-SI" sz="2400" b="1" dirty="0">
                <a:latin typeface="+mj-lt"/>
                <a:cs typeface="Calibri Light" panose="020F0302020204030204" pitchFamily="34" charset="0"/>
              </a:rPr>
              <a:t>zaščite znanja, blagovnih znamk in oblikovanja</a:t>
            </a:r>
            <a:r>
              <a:rPr lang="sl-SI" sz="2400" dirty="0">
                <a:latin typeface="+mj-lt"/>
                <a:cs typeface="Calibri Light" panose="020F0302020204030204" pitchFamily="34" charset="0"/>
              </a:rPr>
              <a:t> kot strateškega orodja rasti podjetij (zlasti MSP).</a:t>
            </a:r>
          </a:p>
          <a:p>
            <a:r>
              <a:rPr lang="sl-SI" sz="2400" b="1" dirty="0">
                <a:latin typeface="+mj-lt"/>
                <a:cs typeface="Calibri Light" panose="020F0302020204030204" pitchFamily="34" charset="0"/>
              </a:rPr>
              <a:t>EUIPO SME Fund - </a:t>
            </a:r>
            <a:r>
              <a:rPr lang="sl-SI" sz="2400" dirty="0">
                <a:latin typeface="+mj-lt"/>
                <a:cs typeface="Calibri Light" panose="020F0302020204030204" pitchFamily="34" charset="0"/>
              </a:rPr>
              <a:t>Finančna podpora za zaščito intelektualne lastnine MSP</a:t>
            </a:r>
          </a:p>
          <a:p>
            <a:pPr lvl="1"/>
            <a:r>
              <a:rPr lang="sl-SI" sz="2400" dirty="0">
                <a:latin typeface="+mj-lt"/>
                <a:cs typeface="Calibri Light" panose="020F0302020204030204" pitchFamily="34" charset="0"/>
              </a:rPr>
              <a:t>Zagotavljanje nepovratnih sredstev za mala in srednje velika podjetja s sedežem v EU, namenjena krepitvi zaščite intelektualne lastnine.</a:t>
            </a:r>
          </a:p>
          <a:p>
            <a:pPr lvl="1"/>
            <a:r>
              <a:rPr lang="sl-SI" sz="2400" dirty="0">
                <a:latin typeface="+mj-lt"/>
                <a:cs typeface="Calibri Light" panose="020F0302020204030204" pitchFamily="34" charset="0"/>
              </a:rPr>
              <a:t>Namen sklada: povečati uporabo pravic intelektualne lastnine kot strateškega poslovnega orodja za rast, internacionalizacijo in dvig vrednosti podjetij.</a:t>
            </a:r>
          </a:p>
          <a:p>
            <a:pPr lvl="1"/>
            <a:r>
              <a:rPr lang="sl-SI" sz="2400" dirty="0">
                <a:latin typeface="+mj-lt"/>
                <a:cs typeface="Calibri Light" panose="020F0302020204030204" pitchFamily="34" charset="0"/>
              </a:rPr>
              <a:t>Financiranje poteka po principu vavčerjev (</a:t>
            </a:r>
            <a:r>
              <a:rPr lang="sl-SI" sz="2400" dirty="0" err="1">
                <a:latin typeface="+mj-lt"/>
                <a:cs typeface="Calibri Light" panose="020F0302020204030204" pitchFamily="34" charset="0"/>
              </a:rPr>
              <a:t>voucher</a:t>
            </a:r>
            <a:r>
              <a:rPr lang="sl-SI" sz="2400" dirty="0">
                <a:latin typeface="+mj-lt"/>
                <a:cs typeface="Calibri Light" panose="020F0302020204030204" pitchFamily="34" charset="0"/>
              </a:rPr>
              <a:t> </a:t>
            </a:r>
            <a:r>
              <a:rPr lang="sl-SI" sz="2400" dirty="0" err="1">
                <a:latin typeface="+mj-lt"/>
                <a:cs typeface="Calibri Light" panose="020F0302020204030204" pitchFamily="34" charset="0"/>
              </a:rPr>
              <a:t>system</a:t>
            </a:r>
            <a:r>
              <a:rPr lang="sl-SI" sz="2400" dirty="0">
                <a:latin typeface="+mj-lt"/>
                <a:cs typeface="Calibri Light" panose="020F0302020204030204" pitchFamily="34" charset="0"/>
              </a:rPr>
              <a:t>) – podjetje najprej zaprosi za vavčer, nato uveljavlja povračilo stroškov.</a:t>
            </a:r>
            <a:endParaRPr lang="sl-SI" sz="2400" dirty="0">
              <a:latin typeface="+mj-lt"/>
              <a:ea typeface="Aptos" panose="020B0004020202020204" pitchFamily="34" charset="0"/>
              <a:cs typeface="Calibri Light" panose="020F0302020204030204" pitchFamily="34" charset="0"/>
            </a:endParaRPr>
          </a:p>
          <a:p>
            <a:pPr>
              <a:lnSpc>
                <a:spcPct val="100000"/>
              </a:lnSpc>
              <a:spcAft>
                <a:spcPts val="1200"/>
              </a:spcAft>
            </a:pPr>
            <a:r>
              <a:rPr lang="sl-SI" sz="2400" dirty="0">
                <a:latin typeface="+mj-lt"/>
                <a:ea typeface="Aptos" panose="020B0004020202020204" pitchFamily="34" charset="0"/>
                <a:cs typeface="Calibri Light" panose="020F0302020204030204" pitchFamily="34" charset="0"/>
              </a:rPr>
              <a:t>Povezava: </a:t>
            </a:r>
            <a:r>
              <a:rPr lang="sl-SI" sz="2400" dirty="0">
                <a:latin typeface="+mj-lt"/>
                <a:cs typeface="Calibri Light" panose="020F0302020204030204" pitchFamily="34" charset="0"/>
                <a:hlinkClick r:id="rId3"/>
              </a:rPr>
              <a:t>SME Fund - EUIPO</a:t>
            </a:r>
            <a:endParaRPr lang="sl-SI" sz="2400" dirty="0">
              <a:latin typeface="+mj-lt"/>
              <a:cs typeface="Calibri Light" panose="020F0302020204030204" pitchFamily="34" charset="0"/>
            </a:endParaRPr>
          </a:p>
          <a:p>
            <a:pPr>
              <a:lnSpc>
                <a:spcPct val="107000"/>
              </a:lnSpc>
              <a:spcAft>
                <a:spcPts val="1200"/>
              </a:spcAft>
            </a:pPr>
            <a:endParaRPr lang="sl-SI" sz="2400" dirty="0">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51186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oljeZBesedilom 21">
            <a:extLst>
              <a:ext uri="{FF2B5EF4-FFF2-40B4-BE49-F238E27FC236}">
                <a16:creationId xmlns:a16="http://schemas.microsoft.com/office/drawing/2014/main" id="{50B19F48-BF97-6069-6D51-92801DC30B24}"/>
              </a:ext>
            </a:extLst>
          </p:cNvPr>
          <p:cNvSpPr txBox="1"/>
          <p:nvPr/>
        </p:nvSpPr>
        <p:spPr>
          <a:xfrm>
            <a:off x="747159" y="1884701"/>
            <a:ext cx="11407551" cy="3046988"/>
          </a:xfrm>
          <a:prstGeom prst="rect">
            <a:avLst/>
          </a:prstGeom>
          <a:noFill/>
        </p:spPr>
        <p:txBody>
          <a:bodyPr wrap="square" rtlCol="0">
            <a:spAutoFit/>
          </a:bodyPr>
          <a:lstStyle/>
          <a:p>
            <a:pPr algn="just" defTabSz="1371600">
              <a:spcBef>
                <a:spcPts val="1500"/>
              </a:spcBef>
              <a:spcAft>
                <a:spcPts val="1200"/>
              </a:spcAft>
              <a:defRPr/>
            </a:pPr>
            <a:r>
              <a:rPr lang="sl-SI" sz="2100" dirty="0">
                <a:solidFill>
                  <a:srgbClr val="E7E6E6">
                    <a:lumMod val="25000"/>
                  </a:srgbClr>
                </a:solidFill>
                <a:latin typeface="Segoe UI"/>
                <a:cs typeface="Calibri Light" panose="020F0302020204030204" pitchFamily="34" charset="0"/>
              </a:rPr>
              <a:t>Program LIFE je </a:t>
            </a:r>
            <a:r>
              <a:rPr lang="sl-SI" sz="2100" b="1" dirty="0">
                <a:solidFill>
                  <a:srgbClr val="E7E6E6">
                    <a:lumMod val="25000"/>
                  </a:srgbClr>
                </a:solidFill>
                <a:latin typeface="Segoe UI"/>
                <a:cs typeface="Calibri Light" panose="020F0302020204030204" pitchFamily="34" charset="0"/>
              </a:rPr>
              <a:t>finančni inštrument</a:t>
            </a:r>
            <a:r>
              <a:rPr lang="sl-SI" sz="2100" dirty="0">
                <a:solidFill>
                  <a:srgbClr val="E7E6E6">
                    <a:lumMod val="25000"/>
                  </a:srgbClr>
                </a:solidFill>
                <a:latin typeface="Segoe UI"/>
                <a:cs typeface="Calibri Light" panose="020F0302020204030204" pitchFamily="34" charset="0"/>
              </a:rPr>
              <a:t>, ki ga financira Evropska komisija, upravlja pa ga Evropska izvršna agencija za podnebje, infrastrukturo in okolje (CINEA). </a:t>
            </a:r>
          </a:p>
          <a:p>
            <a:pPr algn="just" defTabSz="1371600">
              <a:spcBef>
                <a:spcPts val="1500"/>
              </a:spcBef>
              <a:spcAft>
                <a:spcPts val="1200"/>
              </a:spcAft>
              <a:defRPr/>
            </a:pPr>
            <a:r>
              <a:rPr lang="sl-SI" sz="2100" dirty="0">
                <a:solidFill>
                  <a:srgbClr val="E7E6E6">
                    <a:lumMod val="25000"/>
                  </a:srgbClr>
                </a:solidFill>
                <a:latin typeface="Segoe UI"/>
                <a:cs typeface="Calibri Light" panose="020F0302020204030204" pitchFamily="34" charset="0"/>
              </a:rPr>
              <a:t>LIFE je največji evropski finančni mehanizem, namenjen izključno </a:t>
            </a:r>
            <a:r>
              <a:rPr lang="sl-SI" sz="2100" b="1" dirty="0">
                <a:solidFill>
                  <a:srgbClr val="E7E6E6">
                    <a:lumMod val="25000"/>
                  </a:srgbClr>
                </a:solidFill>
                <a:latin typeface="Segoe UI"/>
                <a:cs typeface="Calibri Light" panose="020F0302020204030204" pitchFamily="34" charset="0"/>
              </a:rPr>
              <a:t>ukrepom na področju varstva okolja, ohranjanja narave, blaženja in prilagajanja podnebnim spremembam ter prehodu na čisto energijo.</a:t>
            </a:r>
          </a:p>
          <a:p>
            <a:pPr algn="just" defTabSz="1371600">
              <a:spcBef>
                <a:spcPts val="1500"/>
              </a:spcBef>
              <a:spcAft>
                <a:spcPts val="1200"/>
              </a:spcAft>
              <a:defRPr/>
            </a:pPr>
            <a:r>
              <a:rPr lang="sl-SI" sz="2100" dirty="0">
                <a:solidFill>
                  <a:srgbClr val="E7E6E6">
                    <a:lumMod val="25000"/>
                  </a:srgbClr>
                </a:solidFill>
                <a:latin typeface="Segoe UI"/>
                <a:cs typeface="Calibri Light" panose="020F0302020204030204" pitchFamily="34" charset="0"/>
              </a:rPr>
              <a:t>Opredeljujeta ga dva ključna dokumenta: Uredba LIFE in Večletni delovni program LIFE 2025-2027.</a:t>
            </a:r>
            <a:endParaRPr lang="sl-SI" sz="2100" i="1" dirty="0">
              <a:solidFill>
                <a:srgbClr val="E7E6E6">
                  <a:lumMod val="25000"/>
                </a:srgbClr>
              </a:solidFill>
              <a:latin typeface="Segoe UI"/>
              <a:ea typeface="Aptos" panose="020B0004020202020204" pitchFamily="34" charset="0"/>
              <a:cs typeface="Calibri Light" panose="020F0302020204030204" pitchFamily="34" charset="0"/>
            </a:endParaRPr>
          </a:p>
        </p:txBody>
      </p:sp>
      <p:pic>
        <p:nvPicPr>
          <p:cNvPr id="2" name="Označba mesta slike 1">
            <a:extLst>
              <a:ext uri="{FF2B5EF4-FFF2-40B4-BE49-F238E27FC236}">
                <a16:creationId xmlns:a16="http://schemas.microsoft.com/office/drawing/2014/main" id="{531D71C3-0A51-84F5-BC10-6ECB678C43EB}"/>
              </a:ext>
            </a:extLst>
          </p:cNvPr>
          <p:cNvPicPr>
            <a:picLocks noGrp="1" noChangeAspect="1"/>
          </p:cNvPicPr>
          <p:nvPr>
            <p:ph type="pic" idx="1"/>
          </p:nvPr>
        </p:nvPicPr>
        <p:blipFill>
          <a:blip r:embed="rId3"/>
          <a:srcRect l="4349" r="4349"/>
          <a:stretch>
            <a:fillRect/>
          </a:stretch>
        </p:blipFill>
        <p:spPr>
          <a:xfrm>
            <a:off x="12402400" y="3111408"/>
            <a:ext cx="3993404" cy="2663706"/>
          </a:xfrm>
          <a:prstGeom prst="rect">
            <a:avLst/>
          </a:prstGeom>
        </p:spPr>
      </p:pic>
      <p:sp>
        <p:nvSpPr>
          <p:cNvPr id="3" name="PoljeZBesedilom 2">
            <a:extLst>
              <a:ext uri="{FF2B5EF4-FFF2-40B4-BE49-F238E27FC236}">
                <a16:creationId xmlns:a16="http://schemas.microsoft.com/office/drawing/2014/main" id="{DD5229D6-06B5-5013-261A-5321AAFE0EF3}"/>
              </a:ext>
            </a:extLst>
          </p:cNvPr>
          <p:cNvSpPr txBox="1"/>
          <p:nvPr/>
        </p:nvSpPr>
        <p:spPr>
          <a:xfrm>
            <a:off x="747159" y="5668594"/>
            <a:ext cx="15860949" cy="3739485"/>
          </a:xfrm>
          <a:prstGeom prst="rect">
            <a:avLst/>
          </a:prstGeom>
          <a:noFill/>
        </p:spPr>
        <p:txBody>
          <a:bodyPr wrap="square" rtlCol="0">
            <a:spAutoFit/>
          </a:bodyPr>
          <a:lstStyle/>
          <a:p>
            <a:pPr defTabSz="1371600"/>
            <a:r>
              <a:rPr lang="sl-SI" sz="2400" b="1" dirty="0">
                <a:solidFill>
                  <a:srgbClr val="E7E6E6">
                    <a:lumMod val="25000"/>
                  </a:srgbClr>
                </a:solidFill>
                <a:latin typeface="Segoe UI"/>
                <a:cs typeface="Calibri Light" panose="020F0302020204030204" pitchFamily="34" charset="0"/>
              </a:rPr>
              <a:t>Splošni cilji programa</a:t>
            </a:r>
          </a:p>
          <a:p>
            <a:pPr defTabSz="1371600"/>
            <a:endParaRPr lang="sl-SI" sz="2400" b="1" dirty="0">
              <a:solidFill>
                <a:srgbClr val="E7E6E6">
                  <a:lumMod val="25000"/>
                </a:srgbClr>
              </a:solidFill>
              <a:latin typeface="Segoe UI"/>
              <a:cs typeface="Calibri Light" panose="020F0302020204030204" pitchFamily="34" charset="0"/>
            </a:endParaRPr>
          </a:p>
          <a:p>
            <a:pPr defTabSz="1371600"/>
            <a:r>
              <a:rPr lang="sl-SI" sz="2100" dirty="0">
                <a:solidFill>
                  <a:srgbClr val="E7E6E6">
                    <a:lumMod val="25000"/>
                  </a:srgbClr>
                </a:solidFill>
                <a:latin typeface="Segoe UI"/>
                <a:cs typeface="Calibri Light" panose="020F0302020204030204" pitchFamily="34" charset="0"/>
              </a:rPr>
              <a:t>• prispevati k pravičnemu prehodu na trajnostno, krožno in energijsko učinkovito gospodarstvo, zasnovano na obnovljivih virih energije, podnebno nevtralno in odporno proti podnebnim spremembam;</a:t>
            </a:r>
          </a:p>
          <a:p>
            <a:pPr defTabSz="1371600"/>
            <a:endParaRPr lang="sl-SI" sz="2100" dirty="0">
              <a:solidFill>
                <a:srgbClr val="E7E6E6">
                  <a:lumMod val="25000"/>
                </a:srgbClr>
              </a:solidFill>
              <a:latin typeface="Segoe UI"/>
              <a:cs typeface="Calibri Light" panose="020F0302020204030204" pitchFamily="34" charset="0"/>
            </a:endParaRPr>
          </a:p>
          <a:p>
            <a:pPr defTabSz="1371600"/>
            <a:r>
              <a:rPr lang="sl-SI" sz="2100" dirty="0">
                <a:solidFill>
                  <a:srgbClr val="E7E6E6">
                    <a:lumMod val="25000"/>
                  </a:srgbClr>
                </a:solidFill>
                <a:latin typeface="Segoe UI"/>
                <a:cs typeface="Calibri Light" panose="020F0302020204030204" pitchFamily="34" charset="0"/>
              </a:rPr>
              <a:t>• prispevati k varovanju, obnovi in izboljševanju kakovosti okolja, vključno z zrakom, vodo in tlemi, in zdravja;</a:t>
            </a:r>
          </a:p>
          <a:p>
            <a:pPr defTabSz="1371600"/>
            <a:endParaRPr lang="sl-SI" sz="2100" dirty="0">
              <a:solidFill>
                <a:srgbClr val="E7E6E6">
                  <a:lumMod val="25000"/>
                </a:srgbClr>
              </a:solidFill>
              <a:latin typeface="Segoe UI"/>
              <a:cs typeface="Calibri Light" panose="020F0302020204030204" pitchFamily="34" charset="0"/>
            </a:endParaRPr>
          </a:p>
          <a:p>
            <a:pPr defTabSz="1371600"/>
            <a:r>
              <a:rPr lang="sl-SI" sz="2100" dirty="0">
                <a:solidFill>
                  <a:srgbClr val="E7E6E6">
                    <a:lumMod val="25000"/>
                  </a:srgbClr>
                </a:solidFill>
                <a:latin typeface="Segoe UI"/>
                <a:cs typeface="Calibri Light" panose="020F0302020204030204" pitchFamily="34" charset="0"/>
              </a:rPr>
              <a:t>• prispevati k ustavitvi in zmanjševanju izgube biotske raznovrstnosti, vključno s podporo omrežju Natura 2000, ter bojem proti propadanju ekosistemov; podpreti izvajanje 9. </a:t>
            </a:r>
            <a:r>
              <a:rPr lang="sl-SI" sz="2100" dirty="0" err="1">
                <a:solidFill>
                  <a:srgbClr val="E7E6E6">
                    <a:lumMod val="25000"/>
                  </a:srgbClr>
                </a:solidFill>
                <a:latin typeface="Segoe UI"/>
                <a:cs typeface="Calibri Light" panose="020F0302020204030204" pitchFamily="34" charset="0"/>
              </a:rPr>
              <a:t>okoljskega</a:t>
            </a:r>
            <a:r>
              <a:rPr lang="sl-SI" sz="2100" dirty="0">
                <a:solidFill>
                  <a:srgbClr val="E7E6E6">
                    <a:lumMod val="25000"/>
                  </a:srgbClr>
                </a:solidFill>
                <a:latin typeface="Segoe UI"/>
                <a:cs typeface="Calibri Light" panose="020F0302020204030204" pitchFamily="34" charset="0"/>
              </a:rPr>
              <a:t> akcijskega programa</a:t>
            </a:r>
          </a:p>
          <a:p>
            <a:pPr defTabSz="1371600"/>
            <a:endParaRPr lang="sl-SI" sz="2100" dirty="0">
              <a:solidFill>
                <a:srgbClr val="E7E6E6">
                  <a:lumMod val="25000"/>
                </a:srgbClr>
              </a:solidFill>
              <a:latin typeface="Segoe UI"/>
              <a:cs typeface="Calibri Light" panose="020F0302020204030204" pitchFamily="34" charset="0"/>
            </a:endParaRPr>
          </a:p>
          <a:p>
            <a:pPr defTabSz="1371600"/>
            <a:r>
              <a:rPr lang="sl-SI" sz="2100" dirty="0">
                <a:solidFill>
                  <a:srgbClr val="E7E6E6">
                    <a:lumMod val="25000"/>
                  </a:srgbClr>
                </a:solidFill>
                <a:latin typeface="Segoe UI"/>
                <a:cs typeface="Calibri Light" panose="020F0302020204030204" pitchFamily="34" charset="0"/>
              </a:rPr>
              <a:t>Povezava: </a:t>
            </a:r>
            <a:r>
              <a:rPr lang="sl-SI" sz="2100" dirty="0">
                <a:solidFill>
                  <a:prstClr val="black"/>
                </a:solidFill>
                <a:latin typeface="Segoe UI"/>
                <a:ea typeface="Aptos" panose="020B0004020202020204" pitchFamily="34" charset="0"/>
                <a:cs typeface="Times New Roman" panose="02020603050405020304" pitchFamily="18" charset="0"/>
                <a:hlinkClick r:id="rId4"/>
              </a:rPr>
              <a:t>https://cinea.ec.europa.eu/programmes/life_en</a:t>
            </a:r>
            <a:endParaRPr lang="sl-SI" sz="2100" dirty="0">
              <a:solidFill>
                <a:prstClr val="black"/>
              </a:solidFill>
              <a:latin typeface="Segoe UI"/>
              <a:cs typeface="Calibri Light" panose="020F0302020204030204" pitchFamily="34" charset="0"/>
            </a:endParaRPr>
          </a:p>
        </p:txBody>
      </p:sp>
      <p:sp>
        <p:nvSpPr>
          <p:cNvPr id="5" name="PoljeZBesedilom 4">
            <a:extLst>
              <a:ext uri="{FF2B5EF4-FFF2-40B4-BE49-F238E27FC236}">
                <a16:creationId xmlns:a16="http://schemas.microsoft.com/office/drawing/2014/main" id="{6B2BAA89-E0CC-23B6-B65E-07E2F45913D8}"/>
              </a:ext>
            </a:extLst>
          </p:cNvPr>
          <p:cNvSpPr txBox="1"/>
          <p:nvPr/>
        </p:nvSpPr>
        <p:spPr>
          <a:xfrm>
            <a:off x="1427430" y="852713"/>
            <a:ext cx="13648404" cy="784830"/>
          </a:xfrm>
          <a:prstGeom prst="rect">
            <a:avLst/>
          </a:prstGeom>
          <a:noFill/>
        </p:spPr>
        <p:txBody>
          <a:bodyPr wrap="square" rtlCol="0">
            <a:spAutoFit/>
          </a:bodyPr>
          <a:lstStyle/>
          <a:p>
            <a:pPr defTabSz="1371600"/>
            <a:r>
              <a:rPr lang="sl-SI" sz="4500" b="1" dirty="0">
                <a:solidFill>
                  <a:srgbClr val="59AA47"/>
                </a:solidFill>
                <a:latin typeface="Segoe UI"/>
                <a:cs typeface="Calibri Light" panose="020F0302020204030204" pitchFamily="34" charset="0"/>
              </a:rPr>
              <a:t>LIFE program </a:t>
            </a:r>
          </a:p>
        </p:txBody>
      </p:sp>
    </p:spTree>
    <p:extLst>
      <p:ext uri="{BB962C8B-B14F-4D97-AF65-F5344CB8AC3E}">
        <p14:creationId xmlns:p14="http://schemas.microsoft.com/office/powerpoint/2010/main" val="2501700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C8EEE6C-5932-7E60-0BF3-40A5F7302E2D}"/>
              </a:ext>
            </a:extLst>
          </p:cNvPr>
          <p:cNvSpPr>
            <a:spLocks noGrp="1"/>
          </p:cNvSpPr>
          <p:nvPr>
            <p:ph type="title"/>
          </p:nvPr>
        </p:nvSpPr>
        <p:spPr>
          <a:xfrm>
            <a:off x="1034237" y="293267"/>
            <a:ext cx="13538471" cy="949634"/>
          </a:xfrm>
        </p:spPr>
        <p:txBody>
          <a:bodyPr>
            <a:normAutofit/>
          </a:bodyPr>
          <a:lstStyle/>
          <a:p>
            <a:r>
              <a:rPr lang="sl-SI" sz="3600" i="1" dirty="0">
                <a:solidFill>
                  <a:schemeClr val="accent1">
                    <a:lumMod val="60000"/>
                    <a:lumOff val="40000"/>
                  </a:schemeClr>
                </a:solidFill>
                <a:cs typeface="Calibri Light" panose="020F0302020204030204" pitchFamily="34" charset="0"/>
              </a:rPr>
              <a:t>Struktura programa LIFE</a:t>
            </a:r>
          </a:p>
        </p:txBody>
      </p:sp>
      <p:sp>
        <p:nvSpPr>
          <p:cNvPr id="4" name="PoljeZBesedilom 3">
            <a:extLst>
              <a:ext uri="{FF2B5EF4-FFF2-40B4-BE49-F238E27FC236}">
                <a16:creationId xmlns:a16="http://schemas.microsoft.com/office/drawing/2014/main" id="{D0DE4486-F3A4-286B-C916-DCEA580755F0}"/>
              </a:ext>
            </a:extLst>
          </p:cNvPr>
          <p:cNvSpPr txBox="1"/>
          <p:nvPr/>
        </p:nvSpPr>
        <p:spPr>
          <a:xfrm>
            <a:off x="1168535" y="1242901"/>
            <a:ext cx="15085169" cy="461665"/>
          </a:xfrm>
          <a:prstGeom prst="rect">
            <a:avLst/>
          </a:prstGeom>
          <a:noFill/>
        </p:spPr>
        <p:txBody>
          <a:bodyPr wrap="square" rtlCol="0">
            <a:spAutoFit/>
          </a:bodyPr>
          <a:lstStyle/>
          <a:p>
            <a:pPr defTabSz="1371600"/>
            <a:r>
              <a:rPr lang="sl-SI" sz="2400" dirty="0">
                <a:solidFill>
                  <a:srgbClr val="E7E6E6">
                    <a:lumMod val="25000"/>
                  </a:srgbClr>
                </a:solidFill>
                <a:latin typeface="Segoe UI"/>
                <a:cs typeface="Calibri Light" panose="020F0302020204030204" pitchFamily="34" charset="0"/>
              </a:rPr>
              <a:t>Program LIFE je razdeljen na 2 področji in 4 podprograme, znotraj katerih je več prednostnih tem. </a:t>
            </a:r>
          </a:p>
        </p:txBody>
      </p:sp>
      <p:pic>
        <p:nvPicPr>
          <p:cNvPr id="5" name="Slika 4">
            <a:extLst>
              <a:ext uri="{FF2B5EF4-FFF2-40B4-BE49-F238E27FC236}">
                <a16:creationId xmlns:a16="http://schemas.microsoft.com/office/drawing/2014/main" id="{9635614C-F5DE-6084-4D1E-A5487E654896}"/>
              </a:ext>
            </a:extLst>
          </p:cNvPr>
          <p:cNvPicPr>
            <a:picLocks noChangeAspect="1"/>
          </p:cNvPicPr>
          <p:nvPr/>
        </p:nvPicPr>
        <p:blipFill>
          <a:blip r:embed="rId3"/>
          <a:stretch>
            <a:fillRect/>
          </a:stretch>
        </p:blipFill>
        <p:spPr>
          <a:xfrm>
            <a:off x="530712" y="1916888"/>
            <a:ext cx="7521609" cy="5014406"/>
          </a:xfrm>
          <a:prstGeom prst="rect">
            <a:avLst/>
          </a:prstGeom>
        </p:spPr>
      </p:pic>
      <p:sp>
        <p:nvSpPr>
          <p:cNvPr id="6" name="PoljeZBesedilom 5">
            <a:extLst>
              <a:ext uri="{FF2B5EF4-FFF2-40B4-BE49-F238E27FC236}">
                <a16:creationId xmlns:a16="http://schemas.microsoft.com/office/drawing/2014/main" id="{EA2CFD71-CDE7-7D33-28B1-80B8F6F71E80}"/>
              </a:ext>
            </a:extLst>
          </p:cNvPr>
          <p:cNvSpPr txBox="1"/>
          <p:nvPr/>
        </p:nvSpPr>
        <p:spPr>
          <a:xfrm>
            <a:off x="7414499" y="1798844"/>
            <a:ext cx="9826152" cy="6924973"/>
          </a:xfrm>
          <a:prstGeom prst="rect">
            <a:avLst/>
          </a:prstGeom>
          <a:noFill/>
        </p:spPr>
        <p:txBody>
          <a:bodyPr wrap="square" rtlCol="0">
            <a:spAutoFit/>
          </a:bodyPr>
          <a:lstStyle/>
          <a:p>
            <a:pPr defTabSz="1371600"/>
            <a:r>
              <a:rPr lang="sl-SI" sz="2100" b="1" u="sng" dirty="0">
                <a:solidFill>
                  <a:srgbClr val="E7E6E6">
                    <a:lumMod val="25000"/>
                  </a:srgbClr>
                </a:solidFill>
                <a:latin typeface="Segoe UI"/>
                <a:cs typeface="Calibri Light" panose="020F0302020204030204" pitchFamily="34" charset="0"/>
              </a:rPr>
              <a:t>Podprogrami:</a:t>
            </a:r>
          </a:p>
          <a:p>
            <a:pPr defTabSz="1371600"/>
            <a:endParaRPr lang="sl-SI" sz="2100" b="1" dirty="0">
              <a:solidFill>
                <a:srgbClr val="E7E6E6">
                  <a:lumMod val="25000"/>
                </a:srgbClr>
              </a:solidFill>
              <a:latin typeface="Segoe UI"/>
              <a:cs typeface="Calibri Light" panose="020F0302020204030204" pitchFamily="34" charset="0"/>
            </a:endParaRPr>
          </a:p>
          <a:p>
            <a:pPr defTabSz="1371600"/>
            <a:r>
              <a:rPr lang="sl-SI" sz="2100" b="1" dirty="0">
                <a:solidFill>
                  <a:srgbClr val="E7E6E6">
                    <a:lumMod val="25000"/>
                  </a:srgbClr>
                </a:solidFill>
                <a:latin typeface="Segoe UI"/>
                <a:cs typeface="Calibri Light" panose="020F0302020204030204" pitchFamily="34" charset="0"/>
              </a:rPr>
              <a:t>Krožno gospodarstvo in kakovost življenja</a:t>
            </a:r>
            <a:endParaRPr lang="sl-SI" sz="1500" dirty="0">
              <a:solidFill>
                <a:srgbClr val="E7E6E6">
                  <a:lumMod val="25000"/>
                </a:srgbClr>
              </a:solidFill>
              <a:latin typeface="Segoe UI"/>
              <a:cs typeface="Calibri Light" panose="020F0302020204030204" pitchFamily="34" charset="0"/>
            </a:endParaRPr>
          </a:p>
          <a:p>
            <a:pPr defTabSz="1371600"/>
            <a:r>
              <a:rPr lang="sl-SI" dirty="0">
                <a:solidFill>
                  <a:srgbClr val="E7E6E6">
                    <a:lumMod val="25000"/>
                  </a:srgbClr>
                </a:solidFill>
                <a:latin typeface="Segoe UI"/>
                <a:cs typeface="Calibri Light" panose="020F0302020204030204" pitchFamily="34" charset="0"/>
              </a:rPr>
              <a:t>Podprogram spodbuja prehod k trajnostnemu, krožnemu in energijsko učinkovitemu gospodarstvu. Osredotoča se na zmanjšanje porabe virov, ravnanje z odpadki, emisije in uporabo škodljivih kemikalij. Prispeva k ciljem zelenega dogovora prek razvoja krožnih sistemov in izboljšanja kakovosti okolja</a:t>
            </a:r>
            <a:r>
              <a:rPr lang="sl-SI" sz="2100" dirty="0">
                <a:solidFill>
                  <a:srgbClr val="E7E6E6">
                    <a:lumMod val="25000"/>
                  </a:srgbClr>
                </a:solidFill>
                <a:latin typeface="Segoe UI"/>
                <a:cs typeface="Calibri Light" panose="020F0302020204030204" pitchFamily="34" charset="0"/>
              </a:rPr>
              <a:t>.</a:t>
            </a:r>
          </a:p>
          <a:p>
            <a:pPr defTabSz="1371600"/>
            <a:endParaRPr lang="sl-SI" sz="2100" dirty="0">
              <a:solidFill>
                <a:srgbClr val="E7E6E6">
                  <a:lumMod val="25000"/>
                </a:srgbClr>
              </a:solidFill>
              <a:latin typeface="Segoe UI"/>
              <a:cs typeface="Calibri Light" panose="020F0302020204030204" pitchFamily="34" charset="0"/>
            </a:endParaRPr>
          </a:p>
          <a:p>
            <a:pPr defTabSz="1371600"/>
            <a:r>
              <a:rPr lang="sl-SI" sz="2100" b="1" dirty="0">
                <a:solidFill>
                  <a:srgbClr val="E7E6E6">
                    <a:lumMod val="25000"/>
                  </a:srgbClr>
                </a:solidFill>
                <a:latin typeface="Segoe UI"/>
                <a:cs typeface="Calibri Light" panose="020F0302020204030204" pitchFamily="34" charset="0"/>
              </a:rPr>
              <a:t>Narava in biotska raznovrstnost</a:t>
            </a:r>
            <a:endParaRPr lang="sl-SI" sz="2100" dirty="0">
              <a:solidFill>
                <a:srgbClr val="E7E6E6">
                  <a:lumMod val="25000"/>
                </a:srgbClr>
              </a:solidFill>
              <a:latin typeface="Segoe UI"/>
              <a:cs typeface="Calibri Light" panose="020F0302020204030204" pitchFamily="34" charset="0"/>
            </a:endParaRPr>
          </a:p>
          <a:p>
            <a:pPr defTabSz="1371600"/>
            <a:r>
              <a:rPr lang="sl-SI" dirty="0">
                <a:solidFill>
                  <a:srgbClr val="E7E6E6">
                    <a:lumMod val="25000"/>
                  </a:srgbClr>
                </a:solidFill>
                <a:latin typeface="Segoe UI"/>
                <a:cs typeface="Calibri Light" panose="020F0302020204030204" pitchFamily="34" charset="0"/>
              </a:rPr>
              <a:t>Cilj podprograma je izboljšati ohranjenost vrst, habitatov in ekosistemov, predvsem prek izvajanja omrežja Natura 2000. Spodbuja praktične naravovarstvene ukrepe ter integracijo biotske raznovrstnosti v druge politike EU. Poudarek je na ponovitvi dobrih praks in vključevanju deležnikov.</a:t>
            </a:r>
          </a:p>
          <a:p>
            <a:pPr defTabSz="1371600"/>
            <a:endParaRPr lang="sl-SI" sz="2100" dirty="0">
              <a:solidFill>
                <a:srgbClr val="E7E6E6">
                  <a:lumMod val="25000"/>
                </a:srgbClr>
              </a:solidFill>
              <a:latin typeface="Segoe UI"/>
              <a:cs typeface="Calibri Light" panose="020F0302020204030204" pitchFamily="34" charset="0"/>
            </a:endParaRPr>
          </a:p>
          <a:p>
            <a:pPr defTabSz="1371600"/>
            <a:r>
              <a:rPr lang="sl-SI" sz="2100" b="1" dirty="0">
                <a:solidFill>
                  <a:srgbClr val="E7E6E6">
                    <a:lumMod val="25000"/>
                  </a:srgbClr>
                </a:solidFill>
                <a:latin typeface="Segoe UI"/>
                <a:cs typeface="Calibri Light" panose="020F0302020204030204" pitchFamily="34" charset="0"/>
              </a:rPr>
              <a:t>Blaženje podnebnih sprememb in prilagajanje nanje</a:t>
            </a:r>
            <a:endParaRPr lang="sl-SI" sz="2100" dirty="0">
              <a:solidFill>
                <a:srgbClr val="E7E6E6">
                  <a:lumMod val="25000"/>
                </a:srgbClr>
              </a:solidFill>
              <a:latin typeface="Segoe UI"/>
              <a:cs typeface="Calibri Light" panose="020F0302020204030204" pitchFamily="34" charset="0"/>
            </a:endParaRPr>
          </a:p>
          <a:p>
            <a:pPr defTabSz="1371600"/>
            <a:r>
              <a:rPr lang="sl-SI" dirty="0">
                <a:solidFill>
                  <a:srgbClr val="E7E6E6">
                    <a:lumMod val="25000"/>
                  </a:srgbClr>
                </a:solidFill>
                <a:latin typeface="Segoe UI"/>
                <a:cs typeface="Calibri Light" panose="020F0302020204030204" pitchFamily="34" charset="0"/>
              </a:rPr>
              <a:t>Podpira zmanjšanje emisij, energijsko učinkovitost in prilagajanje na podnebne spremembe. Spodbuja naravne rešitve za zajem CO₂ ter večjo odpornost skupnosti in infrastrukture. Prispeva k podnebni nevtralnosti in pripravljenosti na vremenske ekstreme.</a:t>
            </a:r>
          </a:p>
          <a:p>
            <a:pPr defTabSz="1371600"/>
            <a:endParaRPr lang="sl-SI" sz="2100" dirty="0">
              <a:solidFill>
                <a:srgbClr val="E7E6E6">
                  <a:lumMod val="25000"/>
                </a:srgbClr>
              </a:solidFill>
              <a:latin typeface="Segoe UI"/>
              <a:cs typeface="Calibri Light" panose="020F0302020204030204" pitchFamily="34" charset="0"/>
            </a:endParaRPr>
          </a:p>
          <a:p>
            <a:pPr defTabSz="1371600"/>
            <a:r>
              <a:rPr lang="sl-SI" sz="2100" b="1" dirty="0">
                <a:solidFill>
                  <a:srgbClr val="E7E6E6">
                    <a:lumMod val="25000"/>
                  </a:srgbClr>
                </a:solidFill>
                <a:latin typeface="Segoe UI"/>
                <a:cs typeface="Calibri Light" panose="020F0302020204030204" pitchFamily="34" charset="0"/>
              </a:rPr>
              <a:t>Prehod na čisto energijo</a:t>
            </a:r>
            <a:endParaRPr lang="sl-SI" sz="2100" dirty="0">
              <a:solidFill>
                <a:srgbClr val="E7E6E6">
                  <a:lumMod val="25000"/>
                </a:srgbClr>
              </a:solidFill>
              <a:latin typeface="Segoe UI"/>
              <a:cs typeface="Calibri Light" panose="020F0302020204030204" pitchFamily="34" charset="0"/>
            </a:endParaRPr>
          </a:p>
          <a:p>
            <a:pPr defTabSz="1371600"/>
            <a:r>
              <a:rPr lang="sl-SI" dirty="0">
                <a:solidFill>
                  <a:srgbClr val="E7E6E6">
                    <a:lumMod val="25000"/>
                  </a:srgbClr>
                </a:solidFill>
                <a:latin typeface="Segoe UI"/>
                <a:cs typeface="Calibri Light" panose="020F0302020204030204" pitchFamily="34" charset="0"/>
              </a:rPr>
              <a:t>Podprogram podpira razogljičenje, digitalizacijo in inovacije v energetiki, zlasti v stavbah in industriji. Krepi lokalne naložbe in zmogljivosti javnih organov ter spodbuja vključevanje državljanov v energetski prehod in boj proti energetski revščini.</a:t>
            </a:r>
          </a:p>
        </p:txBody>
      </p:sp>
    </p:spTree>
    <p:extLst>
      <p:ext uri="{BB962C8B-B14F-4D97-AF65-F5344CB8AC3E}">
        <p14:creationId xmlns:p14="http://schemas.microsoft.com/office/powerpoint/2010/main" val="815740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46EA8-6DF6-745A-C73E-A32EDB803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BE27F3-61D9-E030-C0AD-019ADC9BA509}"/>
              </a:ext>
            </a:extLst>
          </p:cNvPr>
          <p:cNvSpPr>
            <a:spLocks noGrp="1"/>
          </p:cNvSpPr>
          <p:nvPr>
            <p:ph type="title"/>
          </p:nvPr>
        </p:nvSpPr>
        <p:spPr>
          <a:xfrm>
            <a:off x="1385669" y="1050627"/>
            <a:ext cx="13537340" cy="1075527"/>
          </a:xfrm>
        </p:spPr>
        <p:txBody>
          <a:bodyPr anchor="b">
            <a:noAutofit/>
          </a:bodyPr>
          <a:lstStyle/>
          <a:p>
            <a:r>
              <a:rPr lang="sl-SI" sz="4200" dirty="0">
                <a:cs typeface="Calibri Light" panose="020F0302020204030204" pitchFamily="34" charset="0"/>
              </a:rPr>
              <a:t>Evropski obrambni sklad | </a:t>
            </a:r>
            <a:r>
              <a:rPr lang="sl-SI" sz="4200" dirty="0" err="1">
                <a:cs typeface="Calibri Light" panose="020F0302020204030204" pitchFamily="34" charset="0"/>
              </a:rPr>
              <a:t>European</a:t>
            </a:r>
            <a:r>
              <a:rPr lang="sl-SI" sz="4200" dirty="0">
                <a:cs typeface="Calibri Light" panose="020F0302020204030204" pitchFamily="34" charset="0"/>
              </a:rPr>
              <a:t> </a:t>
            </a:r>
            <a:r>
              <a:rPr lang="sl-SI" sz="4200" dirty="0" err="1">
                <a:cs typeface="Calibri Light" panose="020F0302020204030204" pitchFamily="34" charset="0"/>
              </a:rPr>
              <a:t>Defence</a:t>
            </a:r>
            <a:r>
              <a:rPr lang="sl-SI" sz="4200" dirty="0">
                <a:cs typeface="Calibri Light" panose="020F0302020204030204" pitchFamily="34" charset="0"/>
              </a:rPr>
              <a:t> Fund (EDF) </a:t>
            </a:r>
          </a:p>
        </p:txBody>
      </p:sp>
      <p:sp>
        <p:nvSpPr>
          <p:cNvPr id="5" name="Content Placeholder 4">
            <a:extLst>
              <a:ext uri="{FF2B5EF4-FFF2-40B4-BE49-F238E27FC236}">
                <a16:creationId xmlns:a16="http://schemas.microsoft.com/office/drawing/2014/main" id="{6B62D171-517A-0BFE-79A1-E7F362981CD2}"/>
              </a:ext>
            </a:extLst>
          </p:cNvPr>
          <p:cNvSpPr>
            <a:spLocks noGrp="1"/>
          </p:cNvSpPr>
          <p:nvPr>
            <p:ph idx="1"/>
          </p:nvPr>
        </p:nvSpPr>
        <p:spPr>
          <a:xfrm>
            <a:off x="1166649" y="3003978"/>
            <a:ext cx="16191186" cy="5984490"/>
          </a:xfrm>
        </p:spPr>
        <p:txBody>
          <a:bodyPr anchor="t">
            <a:noAutofit/>
          </a:bodyPr>
          <a:lstStyle/>
          <a:p>
            <a:pPr>
              <a:lnSpc>
                <a:spcPct val="100000"/>
              </a:lnSpc>
              <a:spcAft>
                <a:spcPts val="1200"/>
              </a:spcAft>
            </a:pPr>
            <a:r>
              <a:rPr lang="sl-SI" sz="2400" dirty="0">
                <a:latin typeface="+mj-lt"/>
                <a:ea typeface="Aptos" panose="020B0004020202020204" pitchFamily="34" charset="0"/>
                <a:cs typeface="Times New Roman" panose="02020603050405020304" pitchFamily="18" charset="0"/>
              </a:rPr>
              <a:t>Ključni instrument Evropske unije za financiranje </a:t>
            </a:r>
            <a:r>
              <a:rPr lang="sl-SI" sz="2400" b="1" dirty="0">
                <a:latin typeface="+mj-lt"/>
                <a:ea typeface="Aptos" panose="020B0004020202020204" pitchFamily="34" charset="0"/>
                <a:cs typeface="Times New Roman" panose="02020603050405020304" pitchFamily="18" charset="0"/>
              </a:rPr>
              <a:t>raziskav in razvoja obrambnih tehnologij in zmogljivosti </a:t>
            </a:r>
            <a:r>
              <a:rPr lang="sl-SI" sz="2400" dirty="0">
                <a:latin typeface="+mj-lt"/>
                <a:ea typeface="Aptos" panose="020B0004020202020204" pitchFamily="34" charset="0"/>
                <a:cs typeface="Times New Roman" panose="02020603050405020304" pitchFamily="18" charset="0"/>
              </a:rPr>
              <a:t>s proračunom </a:t>
            </a:r>
            <a:r>
              <a:rPr lang="sl-SI" sz="2400" b="1" dirty="0">
                <a:latin typeface="+mj-lt"/>
                <a:ea typeface="Aptos" panose="020B0004020202020204" pitchFamily="34" charset="0"/>
                <a:cs typeface="Times New Roman" panose="02020603050405020304" pitchFamily="18" charset="0"/>
              </a:rPr>
              <a:t>8 milijard evrov</a:t>
            </a:r>
            <a:r>
              <a:rPr lang="sl-SI" sz="2400" dirty="0">
                <a:latin typeface="+mj-lt"/>
                <a:ea typeface="Aptos" panose="020B0004020202020204" pitchFamily="34" charset="0"/>
                <a:cs typeface="Times New Roman" panose="02020603050405020304" pitchFamily="18" charset="0"/>
              </a:rPr>
              <a:t> za obdobje 2021–2027. </a:t>
            </a:r>
          </a:p>
          <a:p>
            <a:pPr>
              <a:lnSpc>
                <a:spcPct val="100000"/>
              </a:lnSpc>
              <a:spcAft>
                <a:spcPts val="1200"/>
              </a:spcAft>
            </a:pPr>
            <a:r>
              <a:rPr lang="sl-SI" sz="2400" dirty="0">
                <a:latin typeface="+mj-lt"/>
                <a:ea typeface="Aptos" panose="020B0004020202020204" pitchFamily="34" charset="0"/>
                <a:cs typeface="Times New Roman" panose="02020603050405020304" pitchFamily="18" charset="0"/>
              </a:rPr>
              <a:t>Namen: Krepitev evropske strateške avtonomije na področju obrambe – podpora projektom, ki krepijo </a:t>
            </a:r>
            <a:r>
              <a:rPr lang="sl-SI" sz="2400" b="1" dirty="0">
                <a:latin typeface="+mj-lt"/>
                <a:ea typeface="Aptos" panose="020B0004020202020204" pitchFamily="34" charset="0"/>
                <a:cs typeface="Times New Roman" panose="02020603050405020304" pitchFamily="18" charset="0"/>
              </a:rPr>
              <a:t>tehnološko suverenost in inovacije v evropski obrambni industriji</a:t>
            </a:r>
            <a:r>
              <a:rPr lang="sl-SI" sz="2400" dirty="0">
                <a:latin typeface="+mj-lt"/>
                <a:ea typeface="Aptos" panose="020B0004020202020204" pitchFamily="34" charset="0"/>
                <a:cs typeface="Times New Roman" panose="02020603050405020304" pitchFamily="18" charset="0"/>
              </a:rPr>
              <a:t>.  </a:t>
            </a:r>
          </a:p>
          <a:p>
            <a:pPr>
              <a:lnSpc>
                <a:spcPct val="100000"/>
              </a:lnSpc>
              <a:spcAft>
                <a:spcPts val="1200"/>
              </a:spcAft>
            </a:pPr>
            <a:r>
              <a:rPr lang="sl-SI" sz="2400" dirty="0">
                <a:latin typeface="+mj-lt"/>
                <a:ea typeface="Aptos" panose="020B0004020202020204" pitchFamily="34" charset="0"/>
                <a:cs typeface="Times New Roman" panose="02020603050405020304" pitchFamily="18" charset="0"/>
              </a:rPr>
              <a:t>Spodbujanje </a:t>
            </a:r>
            <a:r>
              <a:rPr lang="sl-SI" sz="2400" b="1" dirty="0">
                <a:latin typeface="+mj-lt"/>
                <a:ea typeface="Aptos" panose="020B0004020202020204" pitchFamily="34" charset="0"/>
                <a:cs typeface="Times New Roman" panose="02020603050405020304" pitchFamily="18" charset="0"/>
              </a:rPr>
              <a:t>čezmejnega sodelovanja med podjetji (MSP in velika), raziskovalnimi organizacijami in obrambnimi institucijami</a:t>
            </a:r>
            <a:r>
              <a:rPr lang="sl-SI" sz="2400" dirty="0">
                <a:latin typeface="+mj-lt"/>
                <a:ea typeface="Aptos" panose="020B0004020202020204" pitchFamily="34" charset="0"/>
                <a:cs typeface="Times New Roman" panose="02020603050405020304" pitchFamily="18" charset="0"/>
              </a:rPr>
              <a:t>.</a:t>
            </a:r>
          </a:p>
          <a:p>
            <a:pPr>
              <a:lnSpc>
                <a:spcPct val="100000"/>
              </a:lnSpc>
              <a:spcAft>
                <a:spcPts val="1200"/>
              </a:spcAft>
            </a:pPr>
            <a:r>
              <a:rPr lang="sl-SI" sz="2400" dirty="0">
                <a:latin typeface="+mj-lt"/>
                <a:ea typeface="Aptos" panose="020B0004020202020204" pitchFamily="34" charset="0"/>
                <a:cs typeface="Times New Roman" panose="02020603050405020304" pitchFamily="18" charset="0"/>
              </a:rPr>
              <a:t>Področja: </a:t>
            </a:r>
          </a:p>
          <a:p>
            <a:pPr lvl="1">
              <a:lnSpc>
                <a:spcPct val="100000"/>
              </a:lnSpc>
            </a:pPr>
            <a:r>
              <a:rPr lang="sl-SI" sz="2400" dirty="0">
                <a:latin typeface="+mj-lt"/>
                <a:cs typeface="Times New Roman" panose="02020603050405020304" pitchFamily="18" charset="0"/>
              </a:rPr>
              <a:t>Financiranje razvoja novih naprednih materialov ter trajnostnih obrambnih rešitev</a:t>
            </a:r>
          </a:p>
          <a:p>
            <a:pPr lvl="1">
              <a:lnSpc>
                <a:spcPct val="100000"/>
              </a:lnSpc>
            </a:pPr>
            <a:r>
              <a:rPr lang="sl-SI" sz="2400" dirty="0">
                <a:latin typeface="+mj-lt"/>
                <a:cs typeface="Times New Roman" panose="02020603050405020304" pitchFamily="18" charset="0"/>
              </a:rPr>
              <a:t>Napredna digitalizacija, umetna inteligenca in kibernetska varnost </a:t>
            </a:r>
          </a:p>
          <a:p>
            <a:pPr lvl="1">
              <a:lnSpc>
                <a:spcPct val="100000"/>
              </a:lnSpc>
            </a:pPr>
            <a:r>
              <a:rPr lang="sl-SI" sz="2400" dirty="0">
                <a:latin typeface="+mj-lt"/>
                <a:cs typeface="Times New Roman" panose="02020603050405020304" pitchFamily="18" charset="0"/>
              </a:rPr>
              <a:t>Spodbujanje dvojne rabe (dual-</a:t>
            </a:r>
            <a:r>
              <a:rPr lang="sl-SI" sz="2400" dirty="0" err="1">
                <a:latin typeface="+mj-lt"/>
                <a:cs typeface="Times New Roman" panose="02020603050405020304" pitchFamily="18" charset="0"/>
              </a:rPr>
              <a:t>use</a:t>
            </a:r>
            <a:r>
              <a:rPr lang="sl-SI" sz="2400" dirty="0">
                <a:latin typeface="+mj-lt"/>
                <a:cs typeface="Times New Roman" panose="02020603050405020304" pitchFamily="18" charset="0"/>
              </a:rPr>
              <a:t>), kjer lahko tehnologije služijo tako vojaškim kot civilnim namenom.</a:t>
            </a:r>
            <a:endParaRPr lang="sl-SI" sz="2400" dirty="0">
              <a:latin typeface="+mj-lt"/>
              <a:ea typeface="Aptos" panose="020B0004020202020204" pitchFamily="34" charset="0"/>
              <a:cs typeface="Times New Roman" panose="02020603050405020304" pitchFamily="18" charset="0"/>
            </a:endParaRPr>
          </a:p>
          <a:p>
            <a:pPr>
              <a:lnSpc>
                <a:spcPct val="100000"/>
              </a:lnSpc>
              <a:spcAft>
                <a:spcPts val="1200"/>
              </a:spcAft>
            </a:pPr>
            <a:r>
              <a:rPr lang="sl-SI" sz="2400" dirty="0">
                <a:latin typeface="+mj-lt"/>
                <a:ea typeface="Aptos" panose="020B0004020202020204" pitchFamily="34" charset="0"/>
                <a:cs typeface="Times New Roman" panose="02020603050405020304" pitchFamily="18" charset="0"/>
              </a:rPr>
              <a:t>Povezava: </a:t>
            </a:r>
            <a:r>
              <a:rPr lang="sl-SI" sz="2400" dirty="0">
                <a:latin typeface="+mj-lt"/>
                <a:cs typeface="Times New Roman" panose="02020603050405020304" pitchFamily="18" charset="0"/>
                <a:hlinkClick r:id="rId3"/>
              </a:rPr>
              <a:t>https://defence-industry-space.ec.europa.eu/eu-defence-industry/european-defence-fund-edf-official-webpage-european-commission_en</a:t>
            </a:r>
            <a:endParaRPr lang="sl-SI" sz="2400" dirty="0">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146596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F3EA3-719D-50DF-D74A-54FB90670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DF5443-7795-1141-3B5F-71420E0900F2}"/>
              </a:ext>
            </a:extLst>
          </p:cNvPr>
          <p:cNvSpPr>
            <a:spLocks noGrp="1"/>
          </p:cNvSpPr>
          <p:nvPr>
            <p:ph type="title"/>
          </p:nvPr>
        </p:nvSpPr>
        <p:spPr>
          <a:xfrm>
            <a:off x="756746" y="547688"/>
            <a:ext cx="14673755" cy="1988345"/>
          </a:xfrm>
        </p:spPr>
        <p:txBody>
          <a:bodyPr>
            <a:normAutofit/>
          </a:bodyPr>
          <a:lstStyle/>
          <a:p>
            <a:r>
              <a:rPr lang="sl-SI" sz="4050" dirty="0">
                <a:cs typeface="Calibri Light" panose="020F0302020204030204" pitchFamily="34" charset="0"/>
              </a:rPr>
              <a:t>Program za digitalno Evropo | </a:t>
            </a:r>
            <a:r>
              <a:rPr lang="sl-SI" sz="4050" dirty="0" err="1">
                <a:cs typeface="Calibri Light" panose="020F0302020204030204" pitchFamily="34" charset="0"/>
              </a:rPr>
              <a:t>Digital</a:t>
            </a:r>
            <a:r>
              <a:rPr lang="sl-SI" sz="4050" dirty="0">
                <a:cs typeface="Calibri Light" panose="020F0302020204030204" pitchFamily="34" charset="0"/>
              </a:rPr>
              <a:t> </a:t>
            </a:r>
            <a:r>
              <a:rPr lang="sl-SI" sz="4050" dirty="0" err="1">
                <a:cs typeface="Calibri Light" panose="020F0302020204030204" pitchFamily="34" charset="0"/>
              </a:rPr>
              <a:t>Europe</a:t>
            </a:r>
            <a:r>
              <a:rPr lang="sl-SI" sz="4050" dirty="0">
                <a:cs typeface="Calibri Light" panose="020F0302020204030204" pitchFamily="34" charset="0"/>
              </a:rPr>
              <a:t> </a:t>
            </a:r>
            <a:r>
              <a:rPr lang="sl-SI" sz="4050" dirty="0" err="1">
                <a:cs typeface="Calibri Light" panose="020F0302020204030204" pitchFamily="34" charset="0"/>
              </a:rPr>
              <a:t>Programme</a:t>
            </a:r>
            <a:r>
              <a:rPr lang="sl-SI" sz="4050" dirty="0">
                <a:cs typeface="Calibri Light" panose="020F0302020204030204" pitchFamily="34" charset="0"/>
              </a:rPr>
              <a:t> (2021-2027)</a:t>
            </a:r>
          </a:p>
        </p:txBody>
      </p:sp>
      <p:sp>
        <p:nvSpPr>
          <p:cNvPr id="5" name="Content Placeholder 4">
            <a:extLst>
              <a:ext uri="{FF2B5EF4-FFF2-40B4-BE49-F238E27FC236}">
                <a16:creationId xmlns:a16="http://schemas.microsoft.com/office/drawing/2014/main" id="{6AE548A0-ACF0-9BDF-8C09-80749F6C9341}"/>
              </a:ext>
            </a:extLst>
          </p:cNvPr>
          <p:cNvSpPr>
            <a:spLocks noGrp="1"/>
          </p:cNvSpPr>
          <p:nvPr>
            <p:ph idx="1"/>
          </p:nvPr>
        </p:nvSpPr>
        <p:spPr>
          <a:xfrm>
            <a:off x="1257300" y="2488893"/>
            <a:ext cx="15773400" cy="6527007"/>
          </a:xfrm>
        </p:spPr>
        <p:txBody>
          <a:bodyPr>
            <a:noAutofit/>
          </a:bodyPr>
          <a:lstStyle/>
          <a:p>
            <a:r>
              <a:rPr lang="sl-SI" sz="2400" dirty="0">
                <a:latin typeface="+mj-lt"/>
                <a:ea typeface="Aptos" panose="020B0004020202020204" pitchFamily="34" charset="0"/>
                <a:cs typeface="Times New Roman" panose="02020603050405020304" pitchFamily="18" charset="0"/>
              </a:rPr>
              <a:t>Program financiranja EU, namenjen </a:t>
            </a:r>
            <a:r>
              <a:rPr lang="sl-SI" sz="2400" b="1" dirty="0">
                <a:latin typeface="+mj-lt"/>
                <a:ea typeface="Aptos" panose="020B0004020202020204" pitchFamily="34" charset="0"/>
                <a:cs typeface="Times New Roman" panose="02020603050405020304" pitchFamily="18" charset="0"/>
              </a:rPr>
              <a:t>krepitvi digitalnih zmogljivosti </a:t>
            </a:r>
            <a:r>
              <a:rPr lang="sl-SI" sz="2400" dirty="0">
                <a:latin typeface="+mj-lt"/>
                <a:ea typeface="Aptos" panose="020B0004020202020204" pitchFamily="34" charset="0"/>
                <a:cs typeface="Times New Roman" panose="02020603050405020304" pitchFamily="18" charset="0"/>
              </a:rPr>
              <a:t>Evrope ter uvajanju naprednih digitalnih tehnologij v gospodarstvo, javno upravo in družbo </a:t>
            </a:r>
            <a:r>
              <a:rPr lang="sl-SI" sz="2400" dirty="0">
                <a:latin typeface="+mj-lt"/>
                <a:cs typeface="Times New Roman" panose="02020603050405020304" pitchFamily="18" charset="0"/>
                <a:sym typeface="Wingdings" panose="05000000000000000000" pitchFamily="2" charset="2"/>
              </a:rPr>
              <a:t> zmanjševanje tehnološke odvisnosti EU, odpravljanje ranljivosti digitalnih dobavnih verig, izboljšanje kibernetske varnosti</a:t>
            </a:r>
            <a:endParaRPr lang="sl-SI" sz="2400" dirty="0">
              <a:latin typeface="+mj-lt"/>
              <a:cs typeface="Times New Roman" panose="02020603050405020304" pitchFamily="18" charset="0"/>
            </a:endParaRPr>
          </a:p>
          <a:p>
            <a:r>
              <a:rPr lang="sl-SI" sz="2400" dirty="0">
                <a:latin typeface="+mj-lt"/>
                <a:ea typeface="Aptos" panose="020B0004020202020204" pitchFamily="34" charset="0"/>
                <a:cs typeface="Times New Roman" panose="02020603050405020304" pitchFamily="18" charset="0"/>
              </a:rPr>
              <a:t>S proračunom </a:t>
            </a:r>
            <a:r>
              <a:rPr lang="sl-SI" sz="2400" b="1" dirty="0">
                <a:latin typeface="+mj-lt"/>
                <a:ea typeface="Aptos" panose="020B0004020202020204" pitchFamily="34" charset="0"/>
                <a:cs typeface="Times New Roman" panose="02020603050405020304" pitchFamily="18" charset="0"/>
              </a:rPr>
              <a:t>7,5 milijarde evrov</a:t>
            </a:r>
            <a:r>
              <a:rPr lang="sl-SI" sz="2400" dirty="0">
                <a:latin typeface="+mj-lt"/>
                <a:ea typeface="Aptos" panose="020B0004020202020204" pitchFamily="34" charset="0"/>
                <a:cs typeface="Times New Roman" panose="02020603050405020304" pitchFamily="18" charset="0"/>
              </a:rPr>
              <a:t> za obdobje 2021–2027 financira projekte, ki spodbujajo uporabo naprednih digitalnih tehnologij v Evropi. </a:t>
            </a:r>
          </a:p>
          <a:p>
            <a:r>
              <a:rPr lang="sl-SI" sz="2400" dirty="0">
                <a:latin typeface="+mj-lt"/>
                <a:cs typeface="Calibri Light" panose="020F0302020204030204" pitchFamily="34" charset="0"/>
              </a:rPr>
              <a:t>Ključna področja: </a:t>
            </a:r>
          </a:p>
          <a:p>
            <a:pPr lvl="1"/>
            <a:r>
              <a:rPr lang="sl-SI" sz="2100" dirty="0" err="1">
                <a:latin typeface="+mj-lt"/>
                <a:cs typeface="Calibri Light" panose="020F0302020204030204" pitchFamily="34" charset="0"/>
              </a:rPr>
              <a:t>Superračunalništvo</a:t>
            </a:r>
            <a:r>
              <a:rPr lang="sl-SI" sz="2100" dirty="0">
                <a:latin typeface="+mj-lt"/>
                <a:cs typeface="Calibri Light" panose="020F0302020204030204" pitchFamily="34" charset="0"/>
              </a:rPr>
              <a:t> </a:t>
            </a:r>
          </a:p>
          <a:p>
            <a:pPr lvl="1"/>
            <a:r>
              <a:rPr lang="sl-SI" sz="2100" dirty="0">
                <a:latin typeface="+mj-lt"/>
                <a:cs typeface="Calibri Light" panose="020F0302020204030204" pitchFamily="34" charset="0"/>
              </a:rPr>
              <a:t>Umetna inteligenca</a:t>
            </a:r>
          </a:p>
          <a:p>
            <a:pPr lvl="1"/>
            <a:r>
              <a:rPr lang="sl-SI" sz="2100" dirty="0">
                <a:latin typeface="+mj-lt"/>
                <a:cs typeface="Calibri Light" panose="020F0302020204030204" pitchFamily="34" charset="0"/>
              </a:rPr>
              <a:t>Kibernetska varnost</a:t>
            </a:r>
          </a:p>
          <a:p>
            <a:pPr lvl="1"/>
            <a:r>
              <a:rPr lang="sl-SI" sz="2100" dirty="0">
                <a:latin typeface="+mj-lt"/>
                <a:cs typeface="Calibri Light" panose="020F0302020204030204" pitchFamily="34" charset="0"/>
              </a:rPr>
              <a:t>Napredna digitalna znanja in spretnosti </a:t>
            </a:r>
          </a:p>
          <a:p>
            <a:pPr lvl="1"/>
            <a:r>
              <a:rPr lang="sl-SI" sz="2100" dirty="0">
                <a:latin typeface="+mj-lt"/>
                <a:cs typeface="Calibri Light" panose="020F0302020204030204" pitchFamily="34" charset="0"/>
              </a:rPr>
              <a:t>Zagotavljanje široke uporabe digitalnih tehnologij v gospodarstvu in družbi</a:t>
            </a:r>
          </a:p>
          <a:p>
            <a:pPr lvl="1"/>
            <a:r>
              <a:rPr lang="sl-SI" sz="2100" dirty="0">
                <a:latin typeface="+mj-lt"/>
                <a:cs typeface="Calibri Light" panose="020F0302020204030204" pitchFamily="34" charset="0"/>
              </a:rPr>
              <a:t>Polprevodniki</a:t>
            </a:r>
          </a:p>
          <a:p>
            <a:pPr marL="0" indent="0">
              <a:buNone/>
            </a:pPr>
            <a:r>
              <a:rPr lang="sl-SI" sz="2400" dirty="0">
                <a:latin typeface="+mj-lt"/>
                <a:cs typeface="Calibri Light" panose="020F0302020204030204" pitchFamily="34" charset="0"/>
              </a:rPr>
              <a:t>Podpira industrijo, mala in srednja podjetja (MSP) ter javno upravo pri njihovi digitalni preobrazbi z okrepljeno mrežo </a:t>
            </a:r>
            <a:r>
              <a:rPr lang="sl-SI" sz="2400" dirty="0">
                <a:latin typeface="+mj-lt"/>
                <a:cs typeface="Calibri Light" panose="020F0302020204030204" pitchFamily="34" charset="0"/>
                <a:hlinkClick r:id="rId3">
                  <a:extLst>
                    <a:ext uri="{A12FA001-AC4F-418D-AE19-62706E023703}">
                      <ahyp:hlinkClr xmlns:ahyp="http://schemas.microsoft.com/office/drawing/2018/hyperlinkcolor" val="tx"/>
                    </a:ext>
                  </a:extLst>
                </a:hlinkClick>
              </a:rPr>
              <a:t>evropskih vozlišč za digitalne inovacije (EDIH).</a:t>
            </a:r>
            <a:endParaRPr lang="sl-SI" sz="2400" dirty="0">
              <a:latin typeface="+mj-lt"/>
              <a:cs typeface="Calibri Light" panose="020F0302020204030204" pitchFamily="34" charset="0"/>
            </a:endParaRPr>
          </a:p>
          <a:p>
            <a:pPr marL="0" indent="0">
              <a:buNone/>
            </a:pPr>
            <a:r>
              <a:rPr lang="sl-SI" sz="2400" dirty="0">
                <a:latin typeface="+mj-lt"/>
                <a:cs typeface="Calibri Light" panose="020F0302020204030204" pitchFamily="34" charset="0"/>
              </a:rPr>
              <a:t>Povezava: </a:t>
            </a:r>
            <a:r>
              <a:rPr lang="sl-SI" sz="2400" dirty="0">
                <a:latin typeface="+mj-lt"/>
                <a:cs typeface="Calibri Light" panose="020F0302020204030204" pitchFamily="34" charset="0"/>
                <a:hlinkClick r:id="rId4"/>
              </a:rPr>
              <a:t>https://digital-strategy.ec.europa.eu/en/activities/digital-programme</a:t>
            </a:r>
            <a:r>
              <a:rPr lang="sl-SI" sz="2400" dirty="0">
                <a:latin typeface="+mj-lt"/>
                <a:cs typeface="Calibri Light" panose="020F0302020204030204" pitchFamily="34" charset="0"/>
              </a:rPr>
              <a:t> </a:t>
            </a:r>
          </a:p>
        </p:txBody>
      </p:sp>
    </p:spTree>
    <p:extLst>
      <p:ext uri="{BB962C8B-B14F-4D97-AF65-F5344CB8AC3E}">
        <p14:creationId xmlns:p14="http://schemas.microsoft.com/office/powerpoint/2010/main" val="40022955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CA4B0-8296-697B-FB6F-85DB61C45D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0E4AF-E5C9-85EB-164E-24066535F3D5}"/>
              </a:ext>
            </a:extLst>
          </p:cNvPr>
          <p:cNvSpPr>
            <a:spLocks noGrp="1"/>
          </p:cNvSpPr>
          <p:nvPr>
            <p:ph type="title"/>
          </p:nvPr>
        </p:nvSpPr>
        <p:spPr>
          <a:xfrm>
            <a:off x="1257301" y="547688"/>
            <a:ext cx="14907986" cy="1988345"/>
          </a:xfrm>
        </p:spPr>
        <p:txBody>
          <a:bodyPr>
            <a:normAutofit/>
          </a:bodyPr>
          <a:lstStyle/>
          <a:p>
            <a:r>
              <a:rPr lang="sl-SI" sz="4500" dirty="0">
                <a:cs typeface="Calibri Light" panose="020F0302020204030204" pitchFamily="34" charset="0"/>
              </a:rPr>
              <a:t>EU sklad za inovacije | </a:t>
            </a:r>
            <a:r>
              <a:rPr lang="sl-SI" sz="4500" dirty="0" err="1">
                <a:cs typeface="Calibri Light" panose="020F0302020204030204" pitchFamily="34" charset="0"/>
              </a:rPr>
              <a:t>Innovation</a:t>
            </a:r>
            <a:r>
              <a:rPr lang="sl-SI" sz="4500" dirty="0">
                <a:cs typeface="Calibri Light" panose="020F0302020204030204" pitchFamily="34" charset="0"/>
              </a:rPr>
              <a:t> Fund </a:t>
            </a:r>
          </a:p>
        </p:txBody>
      </p:sp>
      <p:sp>
        <p:nvSpPr>
          <p:cNvPr id="5" name="Content Placeholder 4">
            <a:extLst>
              <a:ext uri="{FF2B5EF4-FFF2-40B4-BE49-F238E27FC236}">
                <a16:creationId xmlns:a16="http://schemas.microsoft.com/office/drawing/2014/main" id="{11D497E7-F76C-5C67-E02D-891CB7B8B508}"/>
              </a:ext>
            </a:extLst>
          </p:cNvPr>
          <p:cNvSpPr>
            <a:spLocks noGrp="1"/>
          </p:cNvSpPr>
          <p:nvPr>
            <p:ph idx="1"/>
          </p:nvPr>
        </p:nvSpPr>
        <p:spPr>
          <a:xfrm>
            <a:off x="1257300" y="2497217"/>
            <a:ext cx="15773400" cy="6527007"/>
          </a:xfrm>
        </p:spPr>
        <p:txBody>
          <a:bodyPr>
            <a:noAutofit/>
          </a:bodyPr>
          <a:lstStyle/>
          <a:p>
            <a:pPr>
              <a:lnSpc>
                <a:spcPct val="150000"/>
              </a:lnSpc>
              <a:spcBef>
                <a:spcPts val="0"/>
              </a:spcBef>
            </a:pPr>
            <a:r>
              <a:rPr lang="sl-SI" sz="2550" dirty="0">
                <a:latin typeface="+mj-lt"/>
                <a:ea typeface="Aptos" panose="020B0004020202020204" pitchFamily="34" charset="0"/>
                <a:cs typeface="Times New Roman" panose="02020603050405020304" pitchFamily="18" charset="0"/>
              </a:rPr>
              <a:t>Eden največjih svetovnih programov za </a:t>
            </a:r>
            <a:r>
              <a:rPr lang="sl-SI" sz="2550" b="1" dirty="0">
                <a:latin typeface="+mj-lt"/>
                <a:ea typeface="Aptos" panose="020B0004020202020204" pitchFamily="34" charset="0"/>
                <a:cs typeface="Times New Roman" panose="02020603050405020304" pitchFamily="18" charset="0"/>
              </a:rPr>
              <a:t>financiranje demonstracije </a:t>
            </a:r>
            <a:r>
              <a:rPr lang="sl-SI" sz="2550" b="1" dirty="0" err="1">
                <a:latin typeface="+mj-lt"/>
                <a:ea typeface="Aptos" panose="020B0004020202020204" pitchFamily="34" charset="0"/>
                <a:cs typeface="Times New Roman" panose="02020603050405020304" pitchFamily="18" charset="0"/>
              </a:rPr>
              <a:t>nizkoogljičnih</a:t>
            </a:r>
            <a:r>
              <a:rPr lang="sl-SI" sz="2550" b="1" dirty="0">
                <a:latin typeface="+mj-lt"/>
                <a:ea typeface="Aptos" panose="020B0004020202020204" pitchFamily="34" charset="0"/>
                <a:cs typeface="Times New Roman" panose="02020603050405020304" pitchFamily="18" charset="0"/>
              </a:rPr>
              <a:t> tehnologij</a:t>
            </a:r>
          </a:p>
          <a:p>
            <a:pPr>
              <a:lnSpc>
                <a:spcPct val="150000"/>
              </a:lnSpc>
              <a:spcBef>
                <a:spcPts val="0"/>
              </a:spcBef>
            </a:pPr>
            <a:r>
              <a:rPr lang="sl-SI" sz="2550" dirty="0">
                <a:latin typeface="+mj-lt"/>
                <a:ea typeface="Aptos" panose="020B0004020202020204" pitchFamily="34" charset="0"/>
                <a:cs typeface="Times New Roman" panose="02020603050405020304" pitchFamily="18" charset="0"/>
              </a:rPr>
              <a:t>Financiran iz </a:t>
            </a:r>
            <a:r>
              <a:rPr lang="sl-SI" sz="2550" b="1" dirty="0">
                <a:latin typeface="+mj-lt"/>
                <a:ea typeface="Aptos" panose="020B0004020202020204" pitchFamily="34" charset="0"/>
                <a:cs typeface="Times New Roman" panose="02020603050405020304" pitchFamily="18" charset="0"/>
              </a:rPr>
              <a:t>prihodkov sistema EU za trgovanje z emisijami </a:t>
            </a:r>
            <a:r>
              <a:rPr lang="sl-SI" sz="2550" dirty="0">
                <a:latin typeface="+mj-lt"/>
                <a:ea typeface="Aptos" panose="020B0004020202020204" pitchFamily="34" charset="0"/>
                <a:cs typeface="Times New Roman" panose="02020603050405020304" pitchFamily="18" charset="0"/>
              </a:rPr>
              <a:t>(EU ETS)</a:t>
            </a:r>
          </a:p>
          <a:p>
            <a:pPr>
              <a:lnSpc>
                <a:spcPct val="150000"/>
              </a:lnSpc>
              <a:spcBef>
                <a:spcPts val="0"/>
              </a:spcBef>
            </a:pPr>
            <a:r>
              <a:rPr lang="sl-SI" sz="2550" dirty="0">
                <a:latin typeface="+mj-lt"/>
                <a:ea typeface="Aptos" panose="020B0004020202020204" pitchFamily="34" charset="0"/>
                <a:cs typeface="Times New Roman" panose="02020603050405020304" pitchFamily="18" charset="0"/>
              </a:rPr>
              <a:t>Proračun: približno </a:t>
            </a:r>
            <a:r>
              <a:rPr lang="sl-SI" sz="2550" b="1" dirty="0">
                <a:latin typeface="+mj-lt"/>
                <a:ea typeface="Aptos" panose="020B0004020202020204" pitchFamily="34" charset="0"/>
                <a:cs typeface="Times New Roman" panose="02020603050405020304" pitchFamily="18" charset="0"/>
              </a:rPr>
              <a:t>38 mrd EUR </a:t>
            </a:r>
            <a:r>
              <a:rPr lang="sl-SI" sz="2550" dirty="0">
                <a:latin typeface="+mj-lt"/>
                <a:ea typeface="Aptos" panose="020B0004020202020204" pitchFamily="34" charset="0"/>
                <a:cs typeface="Times New Roman" panose="02020603050405020304" pitchFamily="18" charset="0"/>
              </a:rPr>
              <a:t>za obdobje 2020–2030</a:t>
            </a:r>
          </a:p>
          <a:p>
            <a:pPr>
              <a:lnSpc>
                <a:spcPct val="150000"/>
              </a:lnSpc>
              <a:spcBef>
                <a:spcPts val="0"/>
              </a:spcBef>
            </a:pPr>
            <a:r>
              <a:rPr lang="sl-SI" sz="2550" dirty="0">
                <a:latin typeface="+mj-lt"/>
                <a:ea typeface="Aptos" panose="020B0004020202020204" pitchFamily="34" charset="0"/>
                <a:cs typeface="Times New Roman" panose="02020603050405020304" pitchFamily="18" charset="0"/>
              </a:rPr>
              <a:t>Podpira </a:t>
            </a:r>
            <a:r>
              <a:rPr lang="sl-SI" sz="2550" b="1" dirty="0">
                <a:latin typeface="+mj-lt"/>
                <a:ea typeface="Aptos" panose="020B0004020202020204" pitchFamily="34" charset="0"/>
                <a:cs typeface="Times New Roman" panose="02020603050405020304" pitchFamily="18" charset="0"/>
              </a:rPr>
              <a:t>projekte</a:t>
            </a:r>
            <a:r>
              <a:rPr lang="sl-SI" sz="2550" dirty="0">
                <a:latin typeface="+mj-lt"/>
                <a:ea typeface="Aptos" panose="020B0004020202020204" pitchFamily="34" charset="0"/>
                <a:cs typeface="Times New Roman" panose="02020603050405020304" pitchFamily="18" charset="0"/>
              </a:rPr>
              <a:t> v industrijskem merilu (</a:t>
            </a:r>
            <a:r>
              <a:rPr lang="sl-SI" sz="2550" dirty="0" err="1">
                <a:latin typeface="+mj-lt"/>
                <a:ea typeface="Aptos" panose="020B0004020202020204" pitchFamily="34" charset="0"/>
                <a:cs typeface="Times New Roman" panose="02020603050405020304" pitchFamily="18" charset="0"/>
              </a:rPr>
              <a:t>first-of-a-kind</a:t>
            </a:r>
            <a:r>
              <a:rPr lang="sl-SI" sz="2550" dirty="0">
                <a:latin typeface="+mj-lt"/>
                <a:ea typeface="Aptos" panose="020B0004020202020204" pitchFamily="34" charset="0"/>
                <a:cs typeface="Times New Roman" panose="02020603050405020304" pitchFamily="18" charset="0"/>
              </a:rPr>
              <a:t>) z visokim investicijskim tveganjem</a:t>
            </a:r>
          </a:p>
          <a:p>
            <a:pPr>
              <a:lnSpc>
                <a:spcPct val="150000"/>
              </a:lnSpc>
              <a:spcBef>
                <a:spcPts val="0"/>
              </a:spcBef>
            </a:pPr>
            <a:r>
              <a:rPr lang="sl-SI" sz="2550" dirty="0">
                <a:latin typeface="+mj-lt"/>
                <a:ea typeface="Aptos" panose="020B0004020202020204" pitchFamily="34" charset="0"/>
                <a:cs typeface="Times New Roman" panose="02020603050405020304" pitchFamily="18" charset="0"/>
              </a:rPr>
              <a:t>Namenjen podjetjem in konzorcijem, ki izvajajo projekte v EU</a:t>
            </a:r>
          </a:p>
          <a:p>
            <a:pPr>
              <a:lnSpc>
                <a:spcPct val="150000"/>
              </a:lnSpc>
              <a:spcBef>
                <a:spcPts val="0"/>
              </a:spcBef>
            </a:pPr>
            <a:r>
              <a:rPr lang="sl-SI" sz="2550" dirty="0">
                <a:latin typeface="+mj-lt"/>
                <a:ea typeface="Aptos" panose="020B0004020202020204" pitchFamily="34" charset="0"/>
                <a:cs typeface="Times New Roman" panose="02020603050405020304" pitchFamily="18" charset="0"/>
              </a:rPr>
              <a:t>Usmerjen v:</a:t>
            </a:r>
          </a:p>
          <a:p>
            <a:pPr lvl="1">
              <a:lnSpc>
                <a:spcPct val="150000"/>
              </a:lnSpc>
              <a:spcBef>
                <a:spcPts val="0"/>
              </a:spcBef>
            </a:pPr>
            <a:r>
              <a:rPr lang="sl-SI" sz="2100" dirty="0">
                <a:latin typeface="+mj-lt"/>
                <a:cs typeface="Times New Roman" panose="02020603050405020304" pitchFamily="18" charset="0"/>
              </a:rPr>
              <a:t>razogljičenje energetsko intenzivne industrije</a:t>
            </a:r>
          </a:p>
          <a:p>
            <a:pPr lvl="1">
              <a:lnSpc>
                <a:spcPct val="150000"/>
              </a:lnSpc>
              <a:spcBef>
                <a:spcPts val="0"/>
              </a:spcBef>
            </a:pPr>
            <a:r>
              <a:rPr lang="sl-SI" sz="2100" dirty="0">
                <a:latin typeface="+mj-lt"/>
                <a:cs typeface="Times New Roman" panose="02020603050405020304" pitchFamily="18" charset="0"/>
              </a:rPr>
              <a:t>zajemanje, uporaba in shranjevanje CO₂</a:t>
            </a:r>
          </a:p>
          <a:p>
            <a:pPr lvl="1">
              <a:lnSpc>
                <a:spcPct val="150000"/>
              </a:lnSpc>
              <a:spcBef>
                <a:spcPts val="0"/>
              </a:spcBef>
            </a:pPr>
            <a:r>
              <a:rPr lang="sl-SI" sz="2100" dirty="0">
                <a:latin typeface="+mj-lt"/>
                <a:cs typeface="Times New Roman" panose="02020603050405020304" pitchFamily="18" charset="0"/>
              </a:rPr>
              <a:t>obnovljivi viri energije in vodik</a:t>
            </a:r>
          </a:p>
          <a:p>
            <a:pPr lvl="1">
              <a:lnSpc>
                <a:spcPct val="150000"/>
              </a:lnSpc>
              <a:spcBef>
                <a:spcPts val="0"/>
              </a:spcBef>
            </a:pPr>
            <a:r>
              <a:rPr lang="sl-SI" sz="2100" dirty="0">
                <a:latin typeface="+mj-lt"/>
                <a:cs typeface="Times New Roman" panose="02020603050405020304" pitchFamily="18" charset="0"/>
              </a:rPr>
              <a:t>shranjevanje energije</a:t>
            </a:r>
          </a:p>
          <a:p>
            <a:pPr marL="685800" lvl="1" indent="0">
              <a:lnSpc>
                <a:spcPct val="150000"/>
              </a:lnSpc>
              <a:spcBef>
                <a:spcPts val="0"/>
              </a:spcBef>
              <a:buNone/>
            </a:pPr>
            <a:endParaRPr lang="sl-SI" sz="2100" dirty="0">
              <a:latin typeface="+mj-lt"/>
              <a:ea typeface="Aptos" panose="020B0004020202020204" pitchFamily="34" charset="0"/>
              <a:cs typeface="Times New Roman" panose="02020603050405020304" pitchFamily="18" charset="0"/>
            </a:endParaRPr>
          </a:p>
          <a:p>
            <a:pPr marL="685800" lvl="1" indent="0">
              <a:lnSpc>
                <a:spcPct val="150000"/>
              </a:lnSpc>
              <a:spcBef>
                <a:spcPts val="0"/>
              </a:spcBef>
              <a:buNone/>
            </a:pPr>
            <a:r>
              <a:rPr lang="sl-SI" sz="2550" dirty="0">
                <a:latin typeface="+mj-lt"/>
                <a:ea typeface="Aptos" panose="020B0004020202020204" pitchFamily="34" charset="0"/>
                <a:cs typeface="Times New Roman" panose="02020603050405020304" pitchFamily="18" charset="0"/>
              </a:rPr>
              <a:t>Povezava: </a:t>
            </a:r>
            <a:r>
              <a:rPr lang="sl-SI" sz="2550" dirty="0">
                <a:latin typeface="+mj-lt"/>
                <a:ea typeface="Aptos" panose="020B0004020202020204" pitchFamily="34" charset="0"/>
                <a:cs typeface="Times New Roman" panose="02020603050405020304" pitchFamily="18" charset="0"/>
                <a:hlinkClick r:id="rId3"/>
              </a:rPr>
              <a:t>https://climate.ec.europa.eu/eu-action/eu-funding-climate-action/innovation-fund_en</a:t>
            </a:r>
            <a:endParaRPr lang="sl-SI" sz="2550" dirty="0">
              <a:latin typeface="+mj-lt"/>
              <a:ea typeface="Aptos" panose="020B0004020202020204" pitchFamily="34" charset="0"/>
              <a:cs typeface="Times New Roman" panose="02020603050405020304" pitchFamily="18" charset="0"/>
            </a:endParaRPr>
          </a:p>
          <a:p>
            <a:pPr lvl="1">
              <a:lnSpc>
                <a:spcPct val="150000"/>
              </a:lnSpc>
              <a:spcBef>
                <a:spcPts val="0"/>
              </a:spcBef>
            </a:pPr>
            <a:endParaRPr lang="sl-SI" sz="2250" dirty="0">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137589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846D2-C60D-D06D-8B23-12EF1FB5A0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FA6A29-A10A-1CC3-A509-DA218B6E4774}"/>
              </a:ext>
            </a:extLst>
          </p:cNvPr>
          <p:cNvSpPr>
            <a:spLocks noGrp="1"/>
          </p:cNvSpPr>
          <p:nvPr>
            <p:ph type="title"/>
          </p:nvPr>
        </p:nvSpPr>
        <p:spPr>
          <a:xfrm>
            <a:off x="1257301" y="1178625"/>
            <a:ext cx="14907986" cy="966417"/>
          </a:xfrm>
        </p:spPr>
        <p:txBody>
          <a:bodyPr>
            <a:normAutofit/>
          </a:bodyPr>
          <a:lstStyle/>
          <a:p>
            <a:r>
              <a:rPr lang="sl-SI" sz="4500" dirty="0" err="1">
                <a:cs typeface="Calibri Light" panose="020F0302020204030204" pitchFamily="34" charset="0"/>
              </a:rPr>
              <a:t>InvestEU</a:t>
            </a:r>
            <a:endParaRPr lang="sl-SI" sz="4500" dirty="0">
              <a:cs typeface="Calibri Light" panose="020F0302020204030204" pitchFamily="34" charset="0"/>
            </a:endParaRPr>
          </a:p>
        </p:txBody>
      </p:sp>
      <p:sp>
        <p:nvSpPr>
          <p:cNvPr id="5" name="Content Placeholder 4">
            <a:extLst>
              <a:ext uri="{FF2B5EF4-FFF2-40B4-BE49-F238E27FC236}">
                <a16:creationId xmlns:a16="http://schemas.microsoft.com/office/drawing/2014/main" id="{DB8D1623-2A12-7214-1D8B-5BD2F415FADC}"/>
              </a:ext>
            </a:extLst>
          </p:cNvPr>
          <p:cNvSpPr>
            <a:spLocks noGrp="1"/>
          </p:cNvSpPr>
          <p:nvPr>
            <p:ph idx="1"/>
          </p:nvPr>
        </p:nvSpPr>
        <p:spPr>
          <a:xfrm>
            <a:off x="1257300" y="2762907"/>
            <a:ext cx="15773400" cy="7301253"/>
          </a:xfrm>
        </p:spPr>
        <p:txBody>
          <a:bodyPr>
            <a:noAutofit/>
          </a:bodyPr>
          <a:lstStyle/>
          <a:p>
            <a:pPr>
              <a:lnSpc>
                <a:spcPct val="100000"/>
              </a:lnSpc>
              <a:spcBef>
                <a:spcPts val="0"/>
              </a:spcBef>
            </a:pPr>
            <a:r>
              <a:rPr lang="sl-SI" sz="2400" dirty="0">
                <a:latin typeface="+mj-lt"/>
                <a:ea typeface="Aptos" panose="020B0004020202020204" pitchFamily="34" charset="0"/>
                <a:cs typeface="Times New Roman" panose="02020603050405020304" pitchFamily="18" charset="0"/>
              </a:rPr>
              <a:t>Evropski program, ki spodbuja </a:t>
            </a:r>
            <a:r>
              <a:rPr lang="sl-SI" sz="2400" b="1" dirty="0">
                <a:latin typeface="+mj-lt"/>
                <a:ea typeface="Aptos" panose="020B0004020202020204" pitchFamily="34" charset="0"/>
                <a:cs typeface="Times New Roman" panose="02020603050405020304" pitchFamily="18" charset="0"/>
              </a:rPr>
              <a:t>strateške naložbe, inovacije in trajnostni razvoj</a:t>
            </a:r>
            <a:r>
              <a:rPr lang="sl-SI" sz="2400" dirty="0">
                <a:latin typeface="+mj-lt"/>
                <a:ea typeface="Aptos" panose="020B0004020202020204" pitchFamily="34" charset="0"/>
                <a:cs typeface="Times New Roman" panose="02020603050405020304" pitchFamily="18" charset="0"/>
              </a:rPr>
              <a:t> z zagotavljanjem </a:t>
            </a:r>
            <a:r>
              <a:rPr lang="sl-SI" sz="2400" b="1" dirty="0">
                <a:latin typeface="+mj-lt"/>
                <a:ea typeface="Aptos" panose="020B0004020202020204" pitchFamily="34" charset="0"/>
                <a:cs typeface="Times New Roman" panose="02020603050405020304" pitchFamily="18" charset="0"/>
              </a:rPr>
              <a:t>finančnih instrumentov</a:t>
            </a:r>
            <a:r>
              <a:rPr lang="sl-SI" sz="2400" dirty="0">
                <a:latin typeface="+mj-lt"/>
                <a:ea typeface="Aptos" panose="020B0004020202020204" pitchFamily="34" charset="0"/>
                <a:cs typeface="Times New Roman" panose="02020603050405020304" pitchFamily="18" charset="0"/>
              </a:rPr>
              <a:t> (garancije, posojila, kapitalske naložbe) za podjetja, vlagatelje in javne institucije. Temelji na sodelovanju z Evropsko investicijsko banko (EIB), nacionalnimi razvojnimi bankami idr. </a:t>
            </a:r>
          </a:p>
          <a:p>
            <a:pPr marL="0" indent="0">
              <a:lnSpc>
                <a:spcPct val="100000"/>
              </a:lnSpc>
              <a:spcBef>
                <a:spcPts val="0"/>
              </a:spcBef>
              <a:buNone/>
            </a:pPr>
            <a:endParaRPr lang="sl-SI" sz="2400" dirty="0">
              <a:latin typeface="+mj-lt"/>
              <a:ea typeface="Aptos" panose="020B0004020202020204" pitchFamily="34" charset="0"/>
              <a:cs typeface="Times New Roman" panose="02020603050405020304" pitchFamily="18" charset="0"/>
            </a:endParaRPr>
          </a:p>
          <a:p>
            <a:pPr>
              <a:lnSpc>
                <a:spcPct val="100000"/>
              </a:lnSpc>
              <a:spcBef>
                <a:spcPts val="0"/>
              </a:spcBef>
            </a:pPr>
            <a:r>
              <a:rPr lang="sl-SI" sz="2400" dirty="0" err="1">
                <a:latin typeface="+mj-lt"/>
                <a:ea typeface="Aptos" panose="020B0004020202020204" pitchFamily="34" charset="0"/>
                <a:cs typeface="Times New Roman" panose="02020603050405020304" pitchFamily="18" charset="0"/>
              </a:rPr>
              <a:t>InvestEU</a:t>
            </a:r>
            <a:r>
              <a:rPr lang="sl-SI" sz="2400" dirty="0">
                <a:latin typeface="+mj-lt"/>
                <a:ea typeface="Aptos" panose="020B0004020202020204" pitchFamily="34" charset="0"/>
                <a:cs typeface="Times New Roman" panose="02020603050405020304" pitchFamily="18" charset="0"/>
              </a:rPr>
              <a:t> zagotavlja podporo v okviru naslednjih ključnih stebrih:  </a:t>
            </a:r>
          </a:p>
          <a:p>
            <a:pPr lvl="1">
              <a:lnSpc>
                <a:spcPct val="100000"/>
              </a:lnSpc>
              <a:spcBef>
                <a:spcPts val="0"/>
              </a:spcBef>
            </a:pPr>
            <a:r>
              <a:rPr lang="sl-SI" sz="2100" b="1" dirty="0">
                <a:latin typeface="+mj-lt"/>
                <a:ea typeface="Aptos" panose="020B0004020202020204" pitchFamily="34" charset="0"/>
                <a:cs typeface="Times New Roman" panose="02020603050405020304" pitchFamily="18" charset="0"/>
              </a:rPr>
              <a:t>Trajnostna infrastruktura</a:t>
            </a:r>
            <a:r>
              <a:rPr lang="sl-SI" sz="2100" dirty="0">
                <a:latin typeface="+mj-lt"/>
                <a:ea typeface="Aptos" panose="020B0004020202020204" pitchFamily="34" charset="0"/>
                <a:cs typeface="Times New Roman" panose="02020603050405020304" pitchFamily="18" charset="0"/>
              </a:rPr>
              <a:t>: čista energija, digitalizacija, transport, krožno gospodarstvo </a:t>
            </a:r>
          </a:p>
          <a:p>
            <a:pPr lvl="1">
              <a:lnSpc>
                <a:spcPct val="100000"/>
              </a:lnSpc>
              <a:spcBef>
                <a:spcPts val="0"/>
              </a:spcBef>
            </a:pPr>
            <a:r>
              <a:rPr lang="sl-SI" sz="2100" b="1" dirty="0">
                <a:latin typeface="+mj-lt"/>
                <a:ea typeface="Aptos" panose="020B0004020202020204" pitchFamily="34" charset="0"/>
                <a:cs typeface="Times New Roman" panose="02020603050405020304" pitchFamily="18" charset="0"/>
              </a:rPr>
              <a:t>Raziskave, inovacije in digitalizacija</a:t>
            </a:r>
            <a:r>
              <a:rPr lang="sl-SI" sz="2100" dirty="0">
                <a:latin typeface="+mj-lt"/>
                <a:ea typeface="Aptos" panose="020B0004020202020204" pitchFamily="34" charset="0"/>
                <a:cs typeface="Times New Roman" panose="02020603050405020304" pitchFamily="18" charset="0"/>
              </a:rPr>
              <a:t>: prebojne tehnologije, industrijska modernizacija</a:t>
            </a:r>
          </a:p>
          <a:p>
            <a:pPr lvl="1">
              <a:lnSpc>
                <a:spcPct val="100000"/>
              </a:lnSpc>
              <a:spcBef>
                <a:spcPts val="0"/>
              </a:spcBef>
            </a:pPr>
            <a:r>
              <a:rPr lang="sl-SI" sz="2100" b="1" dirty="0">
                <a:latin typeface="+mj-lt"/>
                <a:ea typeface="Aptos" panose="020B0004020202020204" pitchFamily="34" charset="0"/>
                <a:cs typeface="Times New Roman" panose="02020603050405020304" pitchFamily="18" charset="0"/>
              </a:rPr>
              <a:t>Mala in srednje velika podjetja</a:t>
            </a:r>
            <a:r>
              <a:rPr lang="sl-SI" sz="2100" dirty="0">
                <a:latin typeface="+mj-lt"/>
                <a:ea typeface="Aptos" panose="020B0004020202020204" pitchFamily="34" charset="0"/>
                <a:cs typeface="Times New Roman" panose="02020603050405020304" pitchFamily="18" charset="0"/>
              </a:rPr>
              <a:t>: dostop do financiranja za rast, širitev, internacionalizacijo</a:t>
            </a:r>
          </a:p>
          <a:p>
            <a:pPr lvl="1">
              <a:lnSpc>
                <a:spcPct val="100000"/>
              </a:lnSpc>
              <a:spcBef>
                <a:spcPts val="0"/>
              </a:spcBef>
            </a:pPr>
            <a:r>
              <a:rPr lang="sl-SI" sz="2100" b="1" dirty="0">
                <a:latin typeface="+mj-lt"/>
                <a:ea typeface="Aptos" panose="020B0004020202020204" pitchFamily="34" charset="0"/>
                <a:cs typeface="Times New Roman" panose="02020603050405020304" pitchFamily="18" charset="0"/>
              </a:rPr>
              <a:t>Socialne naložbe in znanja</a:t>
            </a:r>
            <a:r>
              <a:rPr lang="sl-SI" sz="2100" dirty="0">
                <a:latin typeface="+mj-lt"/>
                <a:ea typeface="Aptos" panose="020B0004020202020204" pitchFamily="34" charset="0"/>
                <a:cs typeface="Times New Roman" panose="02020603050405020304" pitchFamily="18" charset="0"/>
              </a:rPr>
              <a:t>: podpora izobraževalnim programom, zaposlovanju, socialnim projektom</a:t>
            </a:r>
          </a:p>
          <a:p>
            <a:pPr marL="685800" lvl="1" indent="0">
              <a:lnSpc>
                <a:spcPct val="100000"/>
              </a:lnSpc>
              <a:spcBef>
                <a:spcPts val="0"/>
              </a:spcBef>
              <a:buNone/>
            </a:pPr>
            <a:endParaRPr lang="sl-SI" sz="2400" dirty="0">
              <a:latin typeface="+mj-lt"/>
              <a:ea typeface="Aptos" panose="020B0004020202020204" pitchFamily="34" charset="0"/>
              <a:cs typeface="Times New Roman" panose="02020603050405020304" pitchFamily="18" charset="0"/>
            </a:endParaRPr>
          </a:p>
          <a:p>
            <a:pPr>
              <a:lnSpc>
                <a:spcPct val="100000"/>
              </a:lnSpc>
              <a:spcBef>
                <a:spcPts val="0"/>
              </a:spcBef>
            </a:pPr>
            <a:r>
              <a:rPr lang="sl-SI" sz="2400" dirty="0">
                <a:latin typeface="+mj-lt"/>
                <a:ea typeface="Aptos" panose="020B0004020202020204" pitchFamily="34" charset="0"/>
                <a:cs typeface="Times New Roman" panose="02020603050405020304" pitchFamily="18" charset="0"/>
              </a:rPr>
              <a:t>Upravičenci: MSP, start-upi, scale-upi, večja podjetja…</a:t>
            </a:r>
          </a:p>
          <a:p>
            <a:pPr marL="0" indent="0">
              <a:lnSpc>
                <a:spcPct val="100000"/>
              </a:lnSpc>
              <a:spcBef>
                <a:spcPts val="0"/>
              </a:spcBef>
              <a:buNone/>
            </a:pPr>
            <a:endParaRPr lang="sl-SI" sz="2400" dirty="0">
              <a:latin typeface="+mj-lt"/>
              <a:ea typeface="Aptos" panose="020B0004020202020204" pitchFamily="34" charset="0"/>
              <a:cs typeface="Times New Roman" panose="02020603050405020304" pitchFamily="18" charset="0"/>
            </a:endParaRPr>
          </a:p>
          <a:p>
            <a:pPr marL="0" indent="0">
              <a:lnSpc>
                <a:spcPct val="100000"/>
              </a:lnSpc>
              <a:spcBef>
                <a:spcPts val="0"/>
              </a:spcBef>
              <a:buNone/>
            </a:pPr>
            <a:r>
              <a:rPr lang="sl-SI" sz="2400" dirty="0">
                <a:latin typeface="+mj-lt"/>
                <a:ea typeface="Aptos" panose="020B0004020202020204" pitchFamily="34" charset="0"/>
                <a:cs typeface="Times New Roman" panose="02020603050405020304" pitchFamily="18" charset="0"/>
              </a:rPr>
              <a:t>Podjetje NE odda prijave Evropski komisiji. Obrne se neposredno na izvajalskega partnerja (</a:t>
            </a:r>
            <a:r>
              <a:rPr lang="sl-SI" sz="2400" dirty="0" err="1">
                <a:latin typeface="+mj-lt"/>
                <a:ea typeface="Aptos" panose="020B0004020202020204" pitchFamily="34" charset="0"/>
                <a:cs typeface="Times New Roman" panose="02020603050405020304" pitchFamily="18" charset="0"/>
              </a:rPr>
              <a:t>implementing</a:t>
            </a:r>
            <a:r>
              <a:rPr lang="sl-SI" sz="2400" dirty="0">
                <a:latin typeface="+mj-lt"/>
                <a:ea typeface="Aptos" panose="020B0004020202020204" pitchFamily="34" charset="0"/>
                <a:cs typeface="Times New Roman" panose="02020603050405020304" pitchFamily="18" charset="0"/>
              </a:rPr>
              <a:t> partner npr. banka ali investicijski sklad, ki sodeluje v okviru </a:t>
            </a:r>
            <a:r>
              <a:rPr lang="sl-SI" sz="2400" dirty="0" err="1">
                <a:latin typeface="+mj-lt"/>
                <a:ea typeface="Aptos" panose="020B0004020202020204" pitchFamily="34" charset="0"/>
                <a:cs typeface="Times New Roman" panose="02020603050405020304" pitchFamily="18" charset="0"/>
              </a:rPr>
              <a:t>InvestEU</a:t>
            </a:r>
            <a:r>
              <a:rPr lang="sl-SI" sz="2400" dirty="0">
                <a:latin typeface="+mj-lt"/>
                <a:ea typeface="Aptos" panose="020B0004020202020204" pitchFamily="34" charset="0"/>
                <a:cs typeface="Times New Roman" panose="02020603050405020304" pitchFamily="18" charset="0"/>
              </a:rPr>
              <a:t>). Ta partner oceni projekt in ponudi: posojilo, garancijo, lastniški vložek, drugo finančno rešitev. EU pa zagotovi garancijo, ki zmanjša tveganje za banko.</a:t>
            </a:r>
          </a:p>
          <a:p>
            <a:pPr>
              <a:lnSpc>
                <a:spcPct val="150000"/>
              </a:lnSpc>
              <a:spcBef>
                <a:spcPts val="0"/>
              </a:spcBef>
            </a:pPr>
            <a:r>
              <a:rPr lang="sl-SI" sz="2400" dirty="0">
                <a:latin typeface="+mj-lt"/>
                <a:ea typeface="Aptos" panose="020B0004020202020204" pitchFamily="34" charset="0"/>
                <a:cs typeface="Times New Roman" panose="02020603050405020304" pitchFamily="18" charset="0"/>
              </a:rPr>
              <a:t>Povezava: </a:t>
            </a:r>
            <a:r>
              <a:rPr lang="sl-SI" sz="2400" dirty="0">
                <a:latin typeface="+mj-lt"/>
                <a:ea typeface="Aptos" panose="020B0004020202020204" pitchFamily="34" charset="0"/>
                <a:cs typeface="Times New Roman" panose="02020603050405020304" pitchFamily="18" charset="0"/>
                <a:hlinkClick r:id="rId3"/>
              </a:rPr>
              <a:t>https://investeu.europa.eu/index_en</a:t>
            </a:r>
            <a:endParaRPr lang="sl-SI" sz="2400" dirty="0">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453361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74FE948-3A85-BE0D-2F0F-9CD3BC9ABD4B}"/>
              </a:ext>
            </a:extLst>
          </p:cNvPr>
          <p:cNvSpPr>
            <a:spLocks noGrp="1"/>
          </p:cNvSpPr>
          <p:nvPr>
            <p:ph type="title"/>
          </p:nvPr>
        </p:nvSpPr>
        <p:spPr>
          <a:xfrm>
            <a:off x="10331865" y="2256089"/>
            <a:ext cx="6401655" cy="5186499"/>
          </a:xfrm>
        </p:spPr>
        <p:txBody>
          <a:bodyPr>
            <a:normAutofit/>
          </a:bodyPr>
          <a:lstStyle/>
          <a:p>
            <a:r>
              <a:rPr lang="sl-SI" sz="7500" dirty="0"/>
              <a:t>Hvala za vašo pozornost!</a:t>
            </a:r>
          </a:p>
        </p:txBody>
      </p:sp>
      <p:pic>
        <p:nvPicPr>
          <p:cNvPr id="20" name="Označba mesta vsebine 19">
            <a:extLst>
              <a:ext uri="{FF2B5EF4-FFF2-40B4-BE49-F238E27FC236}">
                <a16:creationId xmlns:a16="http://schemas.microsoft.com/office/drawing/2014/main" id="{03D6AF64-9C95-8194-4257-C42D671C14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664"/>
            <a:ext cx="9144000" cy="10263672"/>
          </a:xfrm>
        </p:spPr>
      </p:pic>
      <p:sp>
        <p:nvSpPr>
          <p:cNvPr id="4" name="Označba mesta besedila 3">
            <a:extLst>
              <a:ext uri="{FF2B5EF4-FFF2-40B4-BE49-F238E27FC236}">
                <a16:creationId xmlns:a16="http://schemas.microsoft.com/office/drawing/2014/main" id="{A1B10EAD-C8CB-FE9A-AA24-013C09503C10}"/>
              </a:ext>
            </a:extLst>
          </p:cNvPr>
          <p:cNvSpPr>
            <a:spLocks noGrp="1"/>
          </p:cNvSpPr>
          <p:nvPr>
            <p:ph type="body" sz="half" idx="2"/>
          </p:nvPr>
        </p:nvSpPr>
        <p:spPr>
          <a:xfrm>
            <a:off x="10331865" y="7635711"/>
            <a:ext cx="5813826" cy="1193409"/>
          </a:xfrm>
        </p:spPr>
        <p:txBody>
          <a:bodyPr>
            <a:normAutofit/>
          </a:bodyPr>
          <a:lstStyle/>
          <a:p>
            <a:r>
              <a:rPr lang="sl-SI" b="1" dirty="0"/>
              <a:t>Katja Bučan</a:t>
            </a:r>
            <a:r>
              <a:rPr lang="sl-SI" dirty="0"/>
              <a:t>, samostojna svetovalka </a:t>
            </a:r>
          </a:p>
          <a:p>
            <a:r>
              <a:rPr lang="sl-SI" dirty="0">
                <a:hlinkClick r:id="rId3"/>
              </a:rPr>
              <a:t>razpisi@gzs.si</a:t>
            </a:r>
            <a:r>
              <a:rPr lang="sl-SI" dirty="0"/>
              <a:t> </a:t>
            </a:r>
          </a:p>
        </p:txBody>
      </p:sp>
      <p:sp>
        <p:nvSpPr>
          <p:cNvPr id="5" name="Označba mesta noge 4">
            <a:extLst>
              <a:ext uri="{FF2B5EF4-FFF2-40B4-BE49-F238E27FC236}">
                <a16:creationId xmlns:a16="http://schemas.microsoft.com/office/drawing/2014/main" id="{41211745-BE28-B89A-2C3B-36FF7898F1B5}"/>
              </a:ext>
            </a:extLst>
          </p:cNvPr>
          <p:cNvSpPr>
            <a:spLocks noGrp="1"/>
          </p:cNvSpPr>
          <p:nvPr>
            <p:ph type="ftr" sz="quarter" idx="11"/>
          </p:nvPr>
        </p:nvSpPr>
        <p:spPr/>
        <p:txBody>
          <a:bodyPr/>
          <a:lstStyle/>
          <a:p>
            <a:pPr defTabSz="1371600"/>
            <a:endParaRPr lang="sl-SI">
              <a:solidFill>
                <a:srgbClr val="425563">
                  <a:tint val="75000"/>
                </a:srgbClr>
              </a:solidFill>
              <a:latin typeface="Segoe UI"/>
            </a:endParaRPr>
          </a:p>
        </p:txBody>
      </p:sp>
      <p:sp>
        <p:nvSpPr>
          <p:cNvPr id="6" name="Označba mesta številke diapozitiva 5">
            <a:extLst>
              <a:ext uri="{FF2B5EF4-FFF2-40B4-BE49-F238E27FC236}">
                <a16:creationId xmlns:a16="http://schemas.microsoft.com/office/drawing/2014/main" id="{E1ECA3E6-2380-0187-135A-FFADAF2CB60D}"/>
              </a:ext>
            </a:extLst>
          </p:cNvPr>
          <p:cNvSpPr>
            <a:spLocks noGrp="1"/>
          </p:cNvSpPr>
          <p:nvPr>
            <p:ph type="sldNum" sz="quarter" idx="12"/>
          </p:nvPr>
        </p:nvSpPr>
        <p:spPr/>
        <p:txBody>
          <a:bodyPr/>
          <a:lstStyle/>
          <a:p>
            <a:pPr defTabSz="1371600"/>
            <a:fld id="{818B4EDC-53F5-421C-8A18-9A44505F1D22}" type="slidenum">
              <a:rPr lang="sl-SI">
                <a:solidFill>
                  <a:srgbClr val="425563">
                    <a:tint val="75000"/>
                  </a:srgbClr>
                </a:solidFill>
                <a:latin typeface="Segoe UI"/>
              </a:rPr>
              <a:pPr defTabSz="1371600"/>
              <a:t>58</a:t>
            </a:fld>
            <a:endParaRPr lang="sl-SI">
              <a:solidFill>
                <a:srgbClr val="425563">
                  <a:tint val="75000"/>
                </a:srgbClr>
              </a:solidFill>
              <a:latin typeface="Segoe UI"/>
            </a:endParaRPr>
          </a:p>
        </p:txBody>
      </p:sp>
    </p:spTree>
    <p:extLst>
      <p:ext uri="{BB962C8B-B14F-4D97-AF65-F5344CB8AC3E}">
        <p14:creationId xmlns:p14="http://schemas.microsoft.com/office/powerpoint/2010/main" val="2384744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SCKG">
      <a:dk1>
        <a:srgbClr val="425563"/>
      </a:dk1>
      <a:lt1>
        <a:sysClr val="window" lastClr="FFFFFF"/>
      </a:lt1>
      <a:dk2>
        <a:srgbClr val="000000"/>
      </a:dk2>
      <a:lt2>
        <a:srgbClr val="E7E6E6"/>
      </a:lt2>
      <a:accent1>
        <a:srgbClr val="59AA47"/>
      </a:accent1>
      <a:accent2>
        <a:srgbClr val="425563"/>
      </a:accent2>
      <a:accent3>
        <a:srgbClr val="A5A5A5"/>
      </a:accent3>
      <a:accent4>
        <a:srgbClr val="FFC000"/>
      </a:accent4>
      <a:accent5>
        <a:srgbClr val="5B9BD5"/>
      </a:accent5>
      <a:accent6>
        <a:srgbClr val="70AD47"/>
      </a:accent6>
      <a:hlink>
        <a:srgbClr val="59AA47"/>
      </a:hlink>
      <a:folHlink>
        <a:srgbClr val="954F72"/>
      </a:folHlink>
    </a:clrScheme>
    <a:fontScheme name="SCKG">
      <a:majorFont>
        <a:latin typeface="Segoe UI"/>
        <a:ea typeface=""/>
        <a:cs typeface=""/>
      </a:majorFont>
      <a:minorFont>
        <a:latin typeface="Segoe UI"/>
        <a:ea typeface=""/>
        <a:cs typeface=""/>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KG_predavanje_VF-SLO-EU_Sept-2026" id="{5EA5F0A1-3D29-46A6-AB64-4F776193CB88}" vid="{7B64F750-7099-4ECC-9D85-A747924469A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atuminura xmlns="73f714d0-fb48-4149-a4da-c85772e7860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33B777CE492E814DB9FFB89ED7AA2814" ma:contentTypeVersion="15" ma:contentTypeDescription="Ustvari nov dokument." ma:contentTypeScope="" ma:versionID="caac2756d5f5d240f361cb8baba32ee5">
  <xsd:schema xmlns:xsd="http://www.w3.org/2001/XMLSchema" xmlns:xs="http://www.w3.org/2001/XMLSchema" xmlns:p="http://schemas.microsoft.com/office/2006/metadata/properties" xmlns:ns2="73f714d0-fb48-4149-a4da-c85772e7860b" xmlns:ns3="53997364-8d08-4a5a-8967-aa9b51496cbd" targetNamespace="http://schemas.microsoft.com/office/2006/metadata/properties" ma:root="true" ma:fieldsID="cd76395ad3aca6807b96fa1b39a3d7dd" ns2:_="" ns3:_="">
    <xsd:import namespace="73f714d0-fb48-4149-a4da-c85772e7860b"/>
    <xsd:import namespace="53997364-8d08-4a5a-8967-aa9b51496cb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2:MediaServiceLocation" minOccurs="0"/>
                <xsd:element ref="ns2:Datuminur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f714d0-fb48-4149-a4da-c85772e786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Datuminura" ma:index="22" nillable="true" ma:displayName="Datum in ura" ma:format="DateOnly" ma:internalName="Datuminura">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3997364-8d08-4a5a-8967-aa9b51496cbd" elementFormDefault="qualified">
    <xsd:import namespace="http://schemas.microsoft.com/office/2006/documentManagement/types"/>
    <xsd:import namespace="http://schemas.microsoft.com/office/infopath/2007/PartnerControls"/>
    <xsd:element name="SharedWithUsers" ma:index="15" nillable="true" ma:displayName="V skupni rabi z"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V skupni rabi s podrobnost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387715-9F27-4F5E-856A-EBB30A5CDAAA}">
  <ds:schemaRefs>
    <ds:schemaRef ds:uri="http://schemas.microsoft.com/sharepoint/v3/contenttype/forms"/>
  </ds:schemaRefs>
</ds:datastoreItem>
</file>

<file path=customXml/itemProps2.xml><?xml version="1.0" encoding="utf-8"?>
<ds:datastoreItem xmlns:ds="http://schemas.openxmlformats.org/officeDocument/2006/customXml" ds:itemID="{5AC24D43-3393-4830-8588-F3DC8C7E4C14}">
  <ds:schemaRefs>
    <ds:schemaRef ds:uri="http://schemas.microsoft.com/office/2006/documentManagement/types"/>
    <ds:schemaRef ds:uri="http://schemas.microsoft.com/office/2006/metadata/properties"/>
    <ds:schemaRef ds:uri="http://purl.org/dc/elements/1.1/"/>
    <ds:schemaRef ds:uri="http://purl.org/dc/dcmitype/"/>
    <ds:schemaRef ds:uri="http://www.w3.org/XML/1998/namespace"/>
    <ds:schemaRef ds:uri="http://schemas.microsoft.com/office/infopath/2007/PartnerControls"/>
    <ds:schemaRef ds:uri="53997364-8d08-4a5a-8967-aa9b51496cbd"/>
    <ds:schemaRef ds:uri="http://schemas.openxmlformats.org/package/2006/metadata/core-properties"/>
    <ds:schemaRef ds:uri="73f714d0-fb48-4149-a4da-c85772e7860b"/>
    <ds:schemaRef ds:uri="http://purl.org/dc/terms/"/>
  </ds:schemaRefs>
</ds:datastoreItem>
</file>

<file path=customXml/itemProps3.xml><?xml version="1.0" encoding="utf-8"?>
<ds:datastoreItem xmlns:ds="http://schemas.openxmlformats.org/officeDocument/2006/customXml" ds:itemID="{00B96138-118A-43FE-B170-9B4139764F60}">
  <ds:schemaRefs>
    <ds:schemaRef ds:uri="53997364-8d08-4a5a-8967-aa9b51496cbd"/>
    <ds:schemaRef ds:uri="73f714d0-fb48-4149-a4da-c85772e786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7186</Words>
  <Application>Microsoft Office PowerPoint</Application>
  <PresentationFormat>Po meri</PresentationFormat>
  <Paragraphs>845</Paragraphs>
  <Slides>58</Slides>
  <Notes>36</Notes>
  <HiddenSlides>0</HiddenSlides>
  <MMClips>0</MMClips>
  <ScaleCrop>false</ScaleCrop>
  <HeadingPairs>
    <vt:vector size="6" baseType="variant">
      <vt:variant>
        <vt:lpstr>Uporabljene pisave</vt:lpstr>
      </vt:variant>
      <vt:variant>
        <vt:i4>24</vt:i4>
      </vt:variant>
      <vt:variant>
        <vt:lpstr>Tema</vt:lpstr>
      </vt:variant>
      <vt:variant>
        <vt:i4>2</vt:i4>
      </vt:variant>
      <vt:variant>
        <vt:lpstr>Naslovi diapozitivov</vt:lpstr>
      </vt:variant>
      <vt:variant>
        <vt:i4>58</vt:i4>
      </vt:variant>
    </vt:vector>
  </HeadingPairs>
  <TitlesOfParts>
    <vt:vector size="84" baseType="lpstr">
      <vt:lpstr>Calibri Light</vt:lpstr>
      <vt:lpstr>Georgia</vt:lpstr>
      <vt:lpstr>Montserrat Bold</vt:lpstr>
      <vt:lpstr>Montserrat Classic</vt:lpstr>
      <vt:lpstr>Montserrat Light</vt:lpstr>
      <vt:lpstr>Montserrat Light Bold</vt:lpstr>
      <vt:lpstr>Arial</vt:lpstr>
      <vt:lpstr>Rubik</vt:lpstr>
      <vt:lpstr>Wingdings</vt:lpstr>
      <vt:lpstr>Open Sans Bold</vt:lpstr>
      <vt:lpstr>Codec Pro ExtraBold</vt:lpstr>
      <vt:lpstr>Segoe UI</vt:lpstr>
      <vt:lpstr>Arial MT Pro Bold Italics</vt:lpstr>
      <vt:lpstr>Rubik Bold</vt:lpstr>
      <vt:lpstr>Open Sauce</vt:lpstr>
      <vt:lpstr>Arial MT Pro Bold</vt:lpstr>
      <vt:lpstr>Rubik Semi-Bold</vt:lpstr>
      <vt:lpstr>Courier New</vt:lpstr>
      <vt:lpstr>Arial MT Pro</vt:lpstr>
      <vt:lpstr>Aptos</vt:lpstr>
      <vt:lpstr>Calibri</vt:lpstr>
      <vt:lpstr>Arimo</vt:lpstr>
      <vt:lpstr>Open Sans</vt:lpstr>
      <vt:lpstr>Symbol</vt:lpstr>
      <vt:lpstr>Office Theme</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Viri financiranja:  aktualni in napovedani nacionalni razpisi in evropski programi</vt:lpstr>
      <vt:lpstr>Kazalo</vt:lpstr>
      <vt:lpstr>Kdo objavlja razpise in kje jih spremljati</vt:lpstr>
      <vt:lpstr>Ministrstva in izvajalske agencije </vt:lpstr>
      <vt:lpstr>Ministrstva in izvajalske agencije </vt:lpstr>
      <vt:lpstr>Ministrstva in izvajalske agencije </vt:lpstr>
      <vt:lpstr>Objave javnih razpisov</vt:lpstr>
      <vt:lpstr>Podporni ekosistem </vt:lpstr>
      <vt:lpstr>Podporni ekosistem </vt:lpstr>
      <vt:lpstr>Aktualne in napovedane nacionalne priložnosti </vt:lpstr>
      <vt:lpstr>Pomembno: status razpisa se lahko hitro spremeni</vt:lpstr>
      <vt:lpstr>Javni razpis za spodbujanje partnerstev za nastop na tujih trgih 2025-2028 (JR Partnerstva 25-28) </vt:lpstr>
      <vt:lpstr>P7L 2026 Krediti za likvidnost in manjše investicije</vt:lpstr>
      <vt:lpstr>V6 | Vavčer za sofinanciranje priprave projektnih predlogov na razpise drugega stebra okvirnega programa EU Obzorje Evropa</vt:lpstr>
      <vt:lpstr>V7 | Vavčer za sofinanciranje priprave projektnih predlogov na razpise podprogramov Evropskega sveta za inovacije (EIC) v okviru programa Obzorje Evropa</vt:lpstr>
      <vt:lpstr>V8 | Vavčer za celostno vrednotenje okoljskih vplivov (LCA)  </vt:lpstr>
      <vt:lpstr>V10 | Vavčer za pridobitev certifikatov </vt:lpstr>
      <vt:lpstr>VESG | Vavčer za pripravo prostovoljnega poročila o trajnostnosti </vt:lpstr>
      <vt:lpstr>Slovenski podjetniški sklad (SPS) Povezava: https://www.podjetniskisklad.si/javni-razpisi-pozivi-programi/</vt:lpstr>
      <vt:lpstr>SID banka Povezava: https://www.sid.si/</vt:lpstr>
      <vt:lpstr>Ministrstvo za okolje in prostor, Ministrstvo za infrastrukturo in energetiko, Eko sklad  Povezave:  https://www.gov.si/drzavni-organi/ministrstva/ministrstvo-za-okolje-in-prostor/javne-objave-ministrstva-za-okolje-podnebje-in-energijo/;  https://www.gov.si/drzavni-organi/ministrstva/ministrstvo-za-infrastrukturo-in-energetiko/javne-objave/; https://www.ekosklad.si/gospodarstvo/pridobite-spodbudo/seznam-spodbud;  https://borzen.si/sl-si/;  https://www.energetika-portal.si/javne-objave/ </vt:lpstr>
      <vt:lpstr>Slovenski regionalno razvojni sklad (SRRS) Povezava: https://www.srrs.si/javni-razpisi/?_sft_status-razpisa=odprto</vt:lpstr>
      <vt:lpstr>Slovenski center za krožno gospodarstvo – Vavčerji za podporo krožnemu gospodarstvu Povezava: Javni poziv za individualno strokovno svetovanje in mentoriranje za MSP </vt:lpstr>
      <vt:lpstr>Prehod v krožno gospodarstvo =  izziv + priložnost</vt:lpstr>
      <vt:lpstr>Individualno strokovno svetovanje za MSP </vt:lpstr>
      <vt:lpstr>Področja svetovanja – glede na izziv</vt:lpstr>
      <vt:lpstr>Kako poteka vključitev </vt:lpstr>
      <vt:lpstr>Kaj podjetje dejansko dobi? </vt:lpstr>
      <vt:lpstr>Kdo lahko koristi? </vt:lpstr>
      <vt:lpstr>NAJAVLJENI JAVNI RAZPISI</vt:lpstr>
      <vt:lpstr>Slovenski podjetniški sklad (SPS) Povezava: https://www.podjetniskisklad.si/javni-razpisi-pozivi-programi/plan-objav-razpisov-in-pozivov/ </vt:lpstr>
      <vt:lpstr>Javna agencija za znanstvenoraziskovalno in inovacijsko dejavnost RS (ARIS) Povezava: https://www.aris-rs.si/sl/razpisi/26/pregled-razpisov-26.asp</vt:lpstr>
      <vt:lpstr>Kratek pregled evropskih programov </vt:lpstr>
      <vt:lpstr>PowerPointova predstavitev</vt:lpstr>
      <vt:lpstr>PowerPointova predstavitev</vt:lpstr>
      <vt:lpstr>Evropski svet za inovacije (EIC)</vt:lpstr>
      <vt:lpstr>EIC Accelerator</vt:lpstr>
      <vt:lpstr>Evropski urad za intelektualno lastnino | EU Intellectual Property Office (EUIPO) </vt:lpstr>
      <vt:lpstr>PowerPointova predstavitev</vt:lpstr>
      <vt:lpstr>Struktura programa LIFE</vt:lpstr>
      <vt:lpstr>Evropski obrambni sklad | European Defence Fund (EDF) </vt:lpstr>
      <vt:lpstr>Program za digitalno Evropo | Digital Europe Programme (2021-2027)</vt:lpstr>
      <vt:lpstr>EU sklad za inovacije | Innovation Fund </vt:lpstr>
      <vt:lpstr>InvestEU</vt:lpstr>
      <vt:lpstr>Hvala za vašo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20260422_BIZI_Krozno_KZ</dc:title>
  <cp:lastModifiedBy>Maja Juršić</cp:lastModifiedBy>
  <cp:revision>1</cp:revision>
  <dcterms:created xsi:type="dcterms:W3CDTF">2006-08-16T00:00:00Z</dcterms:created>
  <dcterms:modified xsi:type="dcterms:W3CDTF">2026-10-13T05:53:37Z</dcterms:modified>
  <dc:identifier>DAHHYSRz6sk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0x01010033B777CE492E814DB9FFB89ED7AA2814</vt:lpwstr>
  </property>
</Properties>
</file>